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custDataLst>
    <p:tags r:id="rId8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-18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1pPr>
            <a:lvl2pPr lvl="1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2pPr>
            <a:lvl3pPr lvl="2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3pPr>
            <a:lvl4pPr lvl="3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4pPr>
            <a:lvl5pPr lvl="4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5pPr>
            <a:lvl6pPr lvl="5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6pPr>
            <a:lvl7pPr lvl="6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7pPr>
            <a:lvl8pPr lvl="7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8pPr>
            <a:lvl9pPr lvl="8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1pPr>
            <a:lvl2pPr lvl="1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2pPr>
            <a:lvl3pPr lvl="2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3pPr>
            <a:lvl4pPr lvl="3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4pPr>
            <a:lvl5pPr lvl="4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5pPr>
            <a:lvl6pPr lvl="5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6pPr>
            <a:lvl7pPr lvl="6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7pPr>
            <a:lvl8pPr lvl="7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8pPr>
            <a:lvl9pPr lvl="8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ct val="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ct val="0"/>
              </a:spcBef>
              <a:spcAft>
                <a:spcPct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1pPr>
            <a:lvl2pPr lvl="1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2pPr>
            <a:lvl3pPr lvl="2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3pPr>
            <a:lvl4pPr lvl="3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4pPr>
            <a:lvl5pPr lvl="4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5pPr>
            <a:lvl6pPr lvl="5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6pPr>
            <a:lvl7pPr lvl="6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7pPr>
            <a:lvl8pPr lvl="7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8pPr>
            <a:lvl9pPr lvl="8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1pPr>
            <a:lvl2pPr lvl="1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2pPr>
            <a:lvl3pPr lvl="2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3pPr>
            <a:lvl4pPr lvl="3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4pPr>
            <a:lvl5pPr lvl="4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5pPr>
            <a:lvl6pPr lvl="5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6pPr>
            <a:lvl7pPr lvl="6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7pPr>
            <a:lvl8pPr lvl="7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8pPr>
            <a:lvl9pPr lvl="8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822C2E-ACE3-569C-673E-8C4E08F8221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448733"/>
            <a:ext cx="8754320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he-IL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CIN II+ Detection Rates – </a:t>
            </a:r>
            <a:br>
              <a:rPr lang="en-US" altLang="he-IL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he-IL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</a:t>
            </a:r>
            <a:r>
              <a:rPr lang="en-US" altLang="he-IL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Colposcopic</a:t>
            </a:r>
            <a:r>
              <a:rPr lang="en-US" altLang="he-IL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Biopsy Strategy Matters?</a:t>
            </a:r>
            <a:br>
              <a:rPr lang="en-US" altLang="he-IL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he-IL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multi-Center Analysis</a:t>
            </a:r>
            <a:br>
              <a:rPr lang="en-US" altLang="he-I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he-IL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he-IL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Gabi Haran</a:t>
            </a:r>
            <a:r>
              <a:rPr kumimoji="0" lang="en-US" altLang="he-I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Zvi Vaknin, Liron Kogan, Gadi Ben Shitrit, Ziv </a:t>
            </a:r>
            <a:r>
              <a:rPr kumimoji="0" lang="en-US" altLang="he-IL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Versano</a:t>
            </a:r>
            <a:r>
              <a:rPr kumimoji="0" lang="en-US" altLang="he-I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Avinoam </a:t>
            </a:r>
            <a:r>
              <a:rPr kumimoji="0" lang="en-US" altLang="he-IL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Tzabari</a:t>
            </a:r>
            <a:r>
              <a:rPr kumimoji="0" lang="en-US" altLang="he-I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Yoav Baruch</a:t>
            </a:r>
            <a:endParaRPr kumimoji="0" lang="he-IL" altLang="he-I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52E6B6B-448C-63CC-9458-5EDA623DD6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829" t="21086" r="8760"/>
          <a:stretch>
            <a:fillRect/>
          </a:stretch>
        </p:blipFill>
        <p:spPr>
          <a:xfrm>
            <a:off x="-1" y="1"/>
            <a:ext cx="6868634" cy="6096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FAA293D-9071-FE98-8E93-7060ECEFB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1"/>
            <a:ext cx="2286000" cy="694660"/>
          </a:xfrm>
          <a:prstGeom prst="rect">
            <a:avLst/>
          </a:prstGeom>
        </p:spPr>
      </p:pic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558E0D44-C616-1B39-E296-DC22CF32E2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382639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00"/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19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/>
              <a:t>Objective &amp; Methods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Objective: </a:t>
            </a:r>
          </a:p>
          <a:p>
            <a:pPr marL="17780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To evaluate the efficacy of intensive uniform sampling versus selective sampling in detecting high-grade CIN (CIN II+), focusing on definitive CIN III lesions to address concerns of over-diagnosing indolent disease.</a:t>
            </a:r>
          </a:p>
          <a:p>
            <a:pPr marL="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Methods:</a:t>
            </a:r>
          </a:p>
          <a:p>
            <a:pPr marL="17780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Retrospective multi-center analysis: </a:t>
            </a:r>
          </a:p>
          <a:p>
            <a:pPr marL="17780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45,079 procedures (2020–2025).</a:t>
            </a:r>
          </a:p>
          <a:p>
            <a:pPr marL="17780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Standardization: </a:t>
            </a:r>
          </a:p>
          <a:p>
            <a:pPr marL="269875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Unified central pathology laboratory and highly experienced colposcopists.</a:t>
            </a:r>
          </a:p>
          <a:p>
            <a:pPr marL="0" lvl="0" indent="0" algn="l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/>
              <a:t>Policy Comparison:</a:t>
            </a:r>
          </a:p>
          <a:p>
            <a:pPr marL="715963" lvl="0" indent="-447675" algn="l">
              <a:spcBef>
                <a:spcPct val="0"/>
              </a:spcBef>
              <a:spcAft>
                <a:spcPts val="1200"/>
              </a:spcAft>
              <a:buNone/>
              <a:tabLst>
                <a:tab pos="8158163" algn="l"/>
              </a:tabLst>
            </a:pPr>
            <a:r>
              <a:rPr lang="en-US" sz="1200"/>
              <a:t>Center 1 (Intensive): </a:t>
            </a:r>
            <a:r>
              <a:rPr lang="en-US" sz="1200" b="1"/>
              <a:t>Mandatory multiple quadrant biopsies </a:t>
            </a:r>
            <a:r>
              <a:rPr lang="en-US" sz="1200"/>
              <a:t>regardless of appearance (</a:t>
            </a:r>
            <a:r>
              <a:rPr lang="en-US" sz="1200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92.1%</a:t>
            </a:r>
            <a:r>
              <a:rPr lang="en-US" sz="1200"/>
              <a:t> biopsy rate).</a:t>
            </a:r>
          </a:p>
          <a:p>
            <a:pPr marL="715963" lvl="0" indent="-447675" algn="l">
              <a:spcBef>
                <a:spcPct val="0"/>
              </a:spcBef>
              <a:spcAft>
                <a:spcPts val="1200"/>
              </a:spcAft>
              <a:buNone/>
              <a:tabLst>
                <a:tab pos="8158163" algn="l"/>
              </a:tabLst>
            </a:pPr>
            <a:r>
              <a:rPr lang="en-US" sz="1200"/>
              <a:t>Center 2 (Selective): Directed biopsies of </a:t>
            </a:r>
            <a:r>
              <a:rPr lang="en-US" sz="1200" b="1"/>
              <a:t>suspicious lesions only </a:t>
            </a:r>
            <a:r>
              <a:rPr lang="en-US" sz="1200"/>
              <a:t>(</a:t>
            </a:r>
            <a:r>
              <a:rPr lang="en-US" sz="1200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35.8%</a:t>
            </a:r>
            <a:r>
              <a:rPr lang="en-US" sz="1200"/>
              <a:t> biopsy rate)</a:t>
            </a:r>
            <a:endParaRPr sz="120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4BA6C9A-A1AC-AE72-161F-F3EA730F5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0"/>
            <a:ext cx="2286000" cy="676275"/>
          </a:xfrm>
          <a:prstGeom prst="rect">
            <a:avLst/>
          </a:prstGeom>
        </p:spPr>
      </p:pic>
      <p:pic>
        <p:nvPicPr>
          <p:cNvPr id="2" name="2">
            <a:hlinkClick r:id="" action="ppaction://media"/>
            <a:extLst>
              <a:ext uri="{FF2B5EF4-FFF2-40B4-BE49-F238E27FC236}">
                <a16:creationId xmlns:a16="http://schemas.microsoft.com/office/drawing/2014/main" id="{B266C1AC-0D2E-BB79-CCFA-382D4B67F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33869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82"/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41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1F428C-7B3E-5DE1-4E9C-5A478F01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Results: The hrHPV+ Cohort</a:t>
            </a:r>
            <a:br>
              <a:rPr lang="en-US" b="1"/>
            </a:br>
            <a:br>
              <a:rPr lang="en-US"/>
            </a:br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CC6D31E-2D7D-8EA3-DE88-FA9ADF551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/>
              <a:t>Significant Detection Gap in High-Risk Patients:</a:t>
            </a:r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endParaRPr lang="en-US"/>
          </a:p>
          <a:p>
            <a:pPr marL="114300" indent="0">
              <a:buNone/>
            </a:pPr>
            <a:r>
              <a:rPr lang="en-US"/>
              <a:t>Efficiency Metric: </a:t>
            </a:r>
          </a:p>
          <a:p>
            <a:pPr marL="361950" indent="0">
              <a:buNone/>
            </a:pPr>
            <a:r>
              <a:rPr lang="en-US"/>
              <a:t>The Marginal Number Needed to Biopsy (NNB) to identify one additional occult CIN III </a:t>
            </a:r>
            <a:br>
              <a:rPr lang="en-US"/>
            </a:br>
            <a:r>
              <a:rPr lang="en-US"/>
              <a:t>case was </a:t>
            </a:r>
            <a:r>
              <a:rPr lang="en-US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/>
              <a:t>.</a:t>
            </a:r>
          </a:p>
          <a:p>
            <a:pPr marL="114300" indent="0">
              <a:buNone/>
            </a:pPr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</a:t>
            </a:r>
            <a:r>
              <a:rPr lang="en-US" b="1">
                <a:solidFill>
                  <a:srgbClr val="C715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inspection alone is insufficient for high-risk referrals.</a:t>
            </a:r>
            <a:endParaRPr lang="he-IL" b="1">
              <a:solidFill>
                <a:srgbClr val="C715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1A428BB-22E3-393F-9C12-FBD4D5361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0"/>
            <a:ext cx="2286000" cy="676275"/>
          </a:xfrm>
          <a:prstGeom prst="rect">
            <a:avLst/>
          </a:prstGeom>
        </p:spPr>
      </p:pic>
      <p:graphicFrame>
        <p:nvGraphicFramePr>
          <p:cNvPr id="6" name="טבלה 5">
            <a:extLst>
              <a:ext uri="{FF2B5EF4-FFF2-40B4-BE49-F238E27FC236}">
                <a16:creationId xmlns:a16="http://schemas.microsoft.com/office/drawing/2014/main" id="{73C97AF0-1943-4CE0-6B11-8A57FE147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682663"/>
              </p:ext>
            </p:extLst>
          </p:nvPr>
        </p:nvGraphicFramePr>
        <p:xfrm>
          <a:off x="311700" y="1588942"/>
          <a:ext cx="6808728" cy="1711960"/>
        </p:xfrm>
        <a:graphic>
          <a:graphicData uri="http://schemas.openxmlformats.org/drawingml/2006/table">
            <a:tbl>
              <a:tblPr firstRow="1" bandRow="1"/>
              <a:tblGrid>
                <a:gridCol w="1524000">
                  <a:extLst>
                    <a:ext uri="{9D8B030D-6E8A-4147-A177-3AD203B41FA5}">
                      <a16:colId xmlns:a16="http://schemas.microsoft.com/office/drawing/2014/main" val="32735632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86141011"/>
                    </a:ext>
                  </a:extLst>
                </a:gridCol>
                <a:gridCol w="1165917">
                  <a:extLst>
                    <a:ext uri="{9D8B030D-6E8A-4147-A177-3AD203B41FA5}">
                      <a16:colId xmlns:a16="http://schemas.microsoft.com/office/drawing/2014/main" val="4290360098"/>
                    </a:ext>
                  </a:extLst>
                </a:gridCol>
                <a:gridCol w="2594811">
                  <a:extLst>
                    <a:ext uri="{9D8B030D-6E8A-4147-A177-3AD203B41FA5}">
                      <a16:colId xmlns:a16="http://schemas.microsoft.com/office/drawing/2014/main" val="1627624855"/>
                    </a:ext>
                  </a:extLst>
                </a:gridCol>
              </a:tblGrid>
              <a:tr h="228546">
                <a:tc>
                  <a:txBody>
                    <a:bodyPr/>
                    <a:lstStyle/>
                    <a:p>
                      <a:endParaRPr lang="en-IL" sz="1400" b="1">
                        <a:solidFill>
                          <a:srgbClr val="C715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1331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C71517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Center 1</a:t>
                      </a:r>
                      <a:endParaRPr lang="en-IL" sz="1400" b="1">
                        <a:solidFill>
                          <a:srgbClr val="C715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1331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C71517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Center 2</a:t>
                      </a:r>
                      <a:endParaRPr lang="en-IL" sz="1400" b="1">
                        <a:solidFill>
                          <a:srgbClr val="C715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1331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C71517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Statistics </a:t>
                      </a:r>
                      <a:endParaRPr lang="en-IL" sz="1400" b="1">
                        <a:solidFill>
                          <a:srgbClr val="C715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1331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958880"/>
                  </a:ext>
                </a:extLst>
              </a:tr>
              <a:tr h="134439">
                <a:tc gridSpan="4">
                  <a:txBody>
                    <a:bodyPr/>
                    <a:lstStyle/>
                    <a:p>
                      <a:r>
                        <a:rPr lang="en-US" sz="1100"/>
                        <a:t>Colposcopy due to abnormal cytology</a:t>
                      </a:r>
                      <a:endParaRPr lang="en-IL" sz="1100"/>
                    </a:p>
                  </a:txBody>
                  <a:tcPr>
                    <a:solidFill>
                      <a:srgbClr val="7FC0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07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/>
                        <a:t>CIN II+</a:t>
                      </a:r>
                      <a:endParaRPr lang="en-IL" sz="1100"/>
                    </a:p>
                  </a:txBody>
                  <a:tcPr>
                    <a:solidFill>
                      <a:srgbClr val="7FC05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19.1% of 844 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100"/>
                        <a:t>10.6% of 8,262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>
                        <a:buNone/>
                      </a:pPr>
                      <a:r>
                        <a:rPr lang="en-US" sz="1100"/>
                        <a:t>OR=2.01,95% CI 1.67-2.41, p&lt;0.001</a:t>
                      </a:r>
                      <a:endParaRPr lang="en-IL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1714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r>
                        <a:rPr lang="en-US" sz="1100"/>
                        <a:t>Colposcopy due to </a:t>
                      </a:r>
                      <a:r>
                        <a:rPr lang="en-US" sz="1100" b="1" u="none" strike="noStrike" cap="none" err="1">
                          <a:effectLst/>
                          <a:sym typeface="Arial"/>
                        </a:rPr>
                        <a:t>hrHPV</a:t>
                      </a:r>
                      <a:r>
                        <a:rPr lang="en-US" sz="1100" u="none" strike="noStrike" cap="none">
                          <a:effectLst/>
                          <a:sym typeface="Arial"/>
                        </a:rPr>
                        <a:t>+ </a:t>
                      </a:r>
                      <a:r>
                        <a:rPr lang="en-US" sz="1100"/>
                        <a:t>patients with normal cytology </a:t>
                      </a:r>
                      <a:endParaRPr lang="en-IL" sz="1100"/>
                    </a:p>
                  </a:txBody>
                  <a:tcPr>
                    <a:solidFill>
                      <a:srgbClr val="7FC0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98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/>
                        <a:t>CIN II+</a:t>
                      </a:r>
                      <a:endParaRPr lang="en-IL" sz="1100"/>
                    </a:p>
                  </a:txBody>
                  <a:tcPr>
                    <a:solidFill>
                      <a:srgbClr val="7FC05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17.5% of 2,749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100"/>
                        <a:t>6.3% of 6,874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100"/>
                        <a:t>OR=3.16; 95% CI 2.75-3.64, p&lt;0.001</a:t>
                      </a:r>
                      <a:endParaRPr lang="en-IL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5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/>
                        <a:t>CINIII+</a:t>
                      </a:r>
                      <a:endParaRPr lang="en-IL" sz="1100"/>
                    </a:p>
                  </a:txBody>
                  <a:tcPr>
                    <a:solidFill>
                      <a:srgbClr val="7FC05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16.6% of 2,749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100"/>
                        <a:t>5.5% of 6,874</a:t>
                      </a:r>
                      <a:endParaRPr lang="en-IL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100"/>
                        <a:t>OR 3.42 95% CI 2.97–3.95; p&lt;0.001</a:t>
                      </a:r>
                      <a:endParaRPr lang="en-IL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965026"/>
                  </a:ext>
                </a:extLst>
              </a:tr>
            </a:tbl>
          </a:graphicData>
        </a:graphic>
      </p:graphicFrame>
      <p:pic>
        <p:nvPicPr>
          <p:cNvPr id="5" name="3">
            <a:hlinkClick r:id="" action="ppaction://media"/>
            <a:extLst>
              <a:ext uri="{FF2B5EF4-FFF2-40B4-BE49-F238E27FC236}">
                <a16:creationId xmlns:a16="http://schemas.microsoft.com/office/drawing/2014/main" id="{8907CFA5-1EEF-CE9A-8E35-13E93EA10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33009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8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2"/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30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E04505-367F-3593-3358-09837EEF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HGSIL, ECC, and Safety in Youth</a:t>
            </a:r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7AD6604-DA69-3A58-6AB0-3A962E977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/>
              <a:t>Capturing Occult Disease:</a:t>
            </a:r>
          </a:p>
          <a:p>
            <a:pPr marL="361950" indent="0">
              <a:buNone/>
            </a:pPr>
            <a:r>
              <a:rPr lang="en-US"/>
              <a:t>HGSIL cytology Yield: </a:t>
            </a:r>
          </a:p>
          <a:p>
            <a:pPr marL="361950" indent="0">
              <a:buNone/>
            </a:pPr>
            <a:r>
              <a:rPr lang="en-US"/>
              <a:t>Center 1 detected CIN III+ in </a:t>
            </a:r>
            <a:r>
              <a:rPr lang="en-US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41.7%</a:t>
            </a:r>
            <a:r>
              <a:rPr lang="en-US"/>
              <a:t> vs. </a:t>
            </a:r>
            <a:r>
              <a:rPr lang="en-US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34.4%</a:t>
            </a:r>
            <a:r>
              <a:rPr lang="en-US"/>
              <a:t> at Center 2 (OR 1.36; p = 0.06).</a:t>
            </a:r>
          </a:p>
          <a:p>
            <a:pPr marL="114300" indent="0">
              <a:buNone/>
            </a:pPr>
            <a:r>
              <a:rPr lang="en-US"/>
              <a:t>Impact of Systematic ECC: </a:t>
            </a:r>
          </a:p>
          <a:p>
            <a:pPr marL="361950" indent="0">
              <a:buNone/>
            </a:pPr>
            <a:r>
              <a:rPr lang="en-US"/>
              <a:t>Identified 40 occult CIN III cases in 2024 alone at Center 1; these lesions were visually imperceptible during ectocervical inspection.</a:t>
            </a:r>
          </a:p>
          <a:p>
            <a:pPr marL="114300" indent="0">
              <a:buNone/>
            </a:pPr>
            <a:r>
              <a:rPr lang="en-US"/>
              <a:t>Protecting Younger Populations: Under Age 25: </a:t>
            </a:r>
          </a:p>
          <a:p>
            <a:pPr marL="361950" indent="0">
              <a:buNone/>
            </a:pPr>
            <a:r>
              <a:rPr lang="en-US"/>
              <a:t>"No CIN" rates reached </a:t>
            </a:r>
            <a:r>
              <a:rPr lang="en-US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85.9%</a:t>
            </a:r>
            <a:r>
              <a:rPr lang="en-US"/>
              <a:t>–</a:t>
            </a:r>
            <a:r>
              <a:rPr lang="en-US" b="1">
                <a:solidFill>
                  <a:srgbClr val="C716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93.2%</a:t>
            </a:r>
            <a:r>
              <a:rPr lang="en-US"/>
              <a:t>.</a:t>
            </a:r>
          </a:p>
          <a:p>
            <a:pPr marL="114300" indent="0">
              <a:buNone/>
            </a:pPr>
            <a:r>
              <a:rPr lang="en-US"/>
              <a:t>Supports a selective approach in this cohort to minimize reproductive/obstetric harm (LEEP-related risks).</a:t>
            </a:r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1A4759F-7238-7A63-AE0A-2C5E1E1ED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0"/>
            <a:ext cx="2286000" cy="676275"/>
          </a:xfrm>
          <a:prstGeom prst="rect">
            <a:avLst/>
          </a:prstGeom>
        </p:spPr>
      </p:pic>
      <p:pic>
        <p:nvPicPr>
          <p:cNvPr id="4" name="4">
            <a:hlinkClick r:id="" action="ppaction://media"/>
            <a:extLst>
              <a:ext uri="{FF2B5EF4-FFF2-40B4-BE49-F238E27FC236}">
                <a16:creationId xmlns:a16="http://schemas.microsoft.com/office/drawing/2014/main" id="{02A56905-6433-72E8-8D51-63870C490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36034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18"/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38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B0DEA4-5F72-B5ED-C5B8-0859D482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Conclusions &amp; The Risk-Based Strategy</a:t>
            </a:r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0F51519-7194-F621-C09A-AE98D4AC7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US"/>
              <a:t>Summary: </a:t>
            </a:r>
          </a:p>
          <a:p>
            <a:pPr marL="361950" indent="0">
              <a:buNone/>
            </a:pPr>
            <a:r>
              <a:rPr lang="en-US"/>
              <a:t>Intensive sampling significantly increases the detection of CIN III, identifying occult disease missed by selective inspection.</a:t>
            </a:r>
          </a:p>
          <a:p>
            <a:pPr marL="114300" indent="0">
              <a:buNone/>
            </a:pPr>
            <a:r>
              <a:rPr lang="en-US"/>
              <a:t>Assuta Network Risk-Based Guidelines:</a:t>
            </a:r>
          </a:p>
          <a:p>
            <a:pPr marL="361950" indent="0">
              <a:buNone/>
            </a:pPr>
            <a:r>
              <a:rPr lang="en-US"/>
              <a:t>Selective Protocol (Age &lt;25): </a:t>
            </a:r>
          </a:p>
          <a:p>
            <a:pPr marL="623888" indent="0">
              <a:buNone/>
            </a:pPr>
            <a:r>
              <a:rPr lang="en-US"/>
              <a:t>Maintain selectivity to avoid over-treatment and reproductive harm.</a:t>
            </a:r>
          </a:p>
          <a:p>
            <a:pPr marL="361950" indent="0">
              <a:buNone/>
            </a:pPr>
            <a:r>
              <a:rPr lang="en-US"/>
              <a:t>Intensive Protocol (hrHPV+ or High-Grade Pap): </a:t>
            </a:r>
          </a:p>
          <a:p>
            <a:pPr marL="623888" indent="0">
              <a:buNone/>
            </a:pPr>
            <a:r>
              <a:rPr lang="en-US"/>
              <a:t>Mandatory biopsies of at least 3 quadrants (even if visually normal).</a:t>
            </a:r>
          </a:p>
          <a:p>
            <a:pPr marL="361950" indent="0">
              <a:buNone/>
            </a:pPr>
            <a:r>
              <a:rPr lang="en-US"/>
              <a:t>Mandatory ECC: </a:t>
            </a:r>
          </a:p>
          <a:p>
            <a:pPr marL="623888" indent="0">
              <a:buNone/>
            </a:pPr>
            <a:r>
              <a:rPr lang="en-US"/>
              <a:t>Required for all hrHPV+ normal Pap, TZ Type 3, and women &gt;55 years.</a:t>
            </a:r>
          </a:p>
          <a:p>
            <a:pPr marL="114300" indent="0">
              <a:buNone/>
            </a:pPr>
            <a:r>
              <a:rPr lang="en-US"/>
              <a:t>Goal: </a:t>
            </a:r>
          </a:p>
          <a:p>
            <a:pPr marL="361950" indent="0">
              <a:buNone/>
            </a:pPr>
            <a:r>
              <a:rPr lang="en-US"/>
              <a:t>Maximize cancer prevention while minimizing unnecessary intervention.</a:t>
            </a:r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07D0D31-AD8D-4222-2F0D-5AD040B31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0"/>
            <a:ext cx="2286000" cy="676275"/>
          </a:xfrm>
          <a:prstGeom prst="rect">
            <a:avLst/>
          </a:prstGeom>
        </p:spPr>
      </p:pic>
      <p:pic>
        <p:nvPicPr>
          <p:cNvPr id="5" name="5">
            <a:hlinkClick r:id="" action="ppaction://media"/>
            <a:extLst>
              <a:ext uri="{FF2B5EF4-FFF2-40B4-BE49-F238E27FC236}">
                <a16:creationId xmlns:a16="http://schemas.microsoft.com/office/drawing/2014/main" id="{ECABA76C-B66B-6505-F333-F104D0E97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43225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97"/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 advTm="43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34209"/>
  <p:tag name="AS_OS" val="Microsoft Windows NT 6.2.9200.0"/>
  <p:tag name="AS_RELEASE_DATE" val="2023.05.14"/>
  <p:tag name="AS_TITLE" val="Aspose.Slides for .NET 4.0"/>
  <p:tag name="AS_VERSION" val="23.5"/>
</p:tagLst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473</Words>
  <Application>Microsoft Office PowerPoint</Application>
  <PresentationFormat>‫הצגה על המסך (16:9)</PresentationFormat>
  <Paragraphs>62</Paragraphs>
  <Slides>5</Slides>
  <Notes>2</Notes>
  <HiddenSlides>0</HiddenSlides>
  <MMClips>5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simple-light-2</vt:lpstr>
      <vt:lpstr>CIN II+ Detection Rates –  Does Colposcopic Biopsy Strategy Matters? A multi-Center Analysis  Gabi Haran, Zvi Vaknin, Liron Kogan, Gadi Ben Shitrit, Ziv Versano, Avinoam Tzabari, Yoav Baruch</vt:lpstr>
      <vt:lpstr>Objective &amp; Methods</vt:lpstr>
      <vt:lpstr>Key Results: The hrHPV+ Cohort  </vt:lpstr>
      <vt:lpstr>HGSIL, ECC, and Safety in Youth</vt:lpstr>
      <vt:lpstr>Conclusions &amp; The Risk-Based Strategy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ד"ר גבי הרן</dc:creator>
  <cp:lastModifiedBy>ד"ר גבי הרן</cp:lastModifiedBy>
  <cp:revision>2</cp:revision>
  <dcterms:modified xsi:type="dcterms:W3CDTF">2026-04-28T05:28:10Z</dcterms:modified>
</cp:coreProperties>
</file>