
<file path=[Content_Types].xml><?xml version="1.0" encoding="utf-8"?>
<Types xmlns="http://schemas.openxmlformats.org/package/2006/content-types">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7"/>
  </p:notesMasterIdLst>
  <p:sldIdLst>
    <p:sldId id="256" r:id="rId2"/>
    <p:sldId id="257" r:id="rId3"/>
    <p:sldId id="258" r:id="rId4"/>
    <p:sldId id="259" r:id="rId5"/>
    <p:sldId id="260" r:id="rId6"/>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85" d="100"/>
          <a:sy n="85" d="100"/>
        </p:scale>
        <p:origin x="562"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347909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Good morning. This e-poster presents a five-year comparison of HPV awareness and vaccination coverage among medical students and gynecologists in Ukraine. The main message is straightforward: knowledge about HPV and vaccination has improved, but the actual uptake of HPV vaccination remains low. This creates a clinically important gap between awareness and preventive action.</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HPV-related disease remains a major target for cervical cancer prevention, and medical professionals play an important role in counseling patients and shaping public attitudes. Our aim was to assess how awareness of HPV, cervical cancer risk factors, and HPV vaccination changed over a five-year period among medical students and gynecologists in Ukraine.</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performed a comparative analysis of two anonymous questionnaire-based surveys conducted five years apart. The initial survey included 83 medical students and 78 gynecologists. The follow-up survey involved 136 medical students, with a mean age of 19.27 years, and 47 gynecologists, with a mean age of 41.51 years. The same standardized questionnaire assessed cervical cancer risk factors, HPV oncogenic potential, vaccine effectiveness, and vaccination status. Descriptive statistics and the Mann-Whitney U test were used, with p below 0.05 considered significant.</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follow-up survey showed a clear increase in HPV-related knowledge. Among students, awareness of HPV as a cause of cervical cancer increased from 55.6% to 87.5%, and awareness of vaccination before sexual debut rose from 54.1% to 82.4%. Among gynecologists, the same indicators reached 100% and 97.9%, respectively. The most pronounced improvement among physicians concerned knowledge of vaccine effectiveness in males, which increased from 47.5% to 95.7%.</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Despite this positive trend in awareness, vaccination coverage remained low. The proportion of vaccinated students increased only from 3.4% to 11.0%, and among gynecologists from 6.3% to 17.0%. Therefore, education alone appears to be insufficient. These results support the need for targeted strategies combining medical education, counseling, access to vaccination, and clear prevention-focused messages for both future physicians and practicing specialists.</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1.xml"/><Relationship Id="rId7" Type="http://schemas.openxmlformats.org/officeDocument/2006/relationships/image" Target="../media/image2.png"/><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1.png"/><Relationship Id="rId5" Type="http://schemas.openxmlformats.org/officeDocument/2006/relationships/image" Target="../media/image5.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1.xml"/><Relationship Id="rId7" Type="http://schemas.openxmlformats.org/officeDocument/2006/relationships/image" Target="../media/image2.png"/><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1.png"/><Relationship Id="rId5" Type="http://schemas.openxmlformats.org/officeDocument/2006/relationships/image" Target="../media/image6.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4.png"/><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1.xml"/><Relationship Id="rId7" Type="http://schemas.openxmlformats.org/officeDocument/2006/relationships/image" Target="../media/image7.png"/><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sp>
        <p:nvSpPr>
          <p:cNvPr id="23" name="Shape 18"/>
          <p:cNvSpPr/>
          <p:nvPr/>
        </p:nvSpPr>
        <p:spPr>
          <a:xfrm>
            <a:off x="0" y="5980176"/>
            <a:ext cx="12191695" cy="877824"/>
          </a:xfrm>
          <a:prstGeom prst="rect">
            <a:avLst/>
          </a:prstGeom>
          <a:solidFill>
            <a:srgbClr val="0F3557"/>
          </a:solidFill>
          <a:ln w="12700">
            <a:solidFill>
              <a:srgbClr val="0F3557"/>
            </a:solidFill>
            <a:prstDash val="solid"/>
          </a:ln>
        </p:spPr>
      </p:sp>
      <p:sp>
        <p:nvSpPr>
          <p:cNvPr id="2" name="Shape 0"/>
          <p:cNvSpPr/>
          <p:nvPr/>
        </p:nvSpPr>
        <p:spPr>
          <a:xfrm>
            <a:off x="0" y="-1"/>
            <a:ext cx="12191695" cy="1110343"/>
          </a:xfrm>
          <a:prstGeom prst="rect">
            <a:avLst/>
          </a:prstGeom>
          <a:solidFill>
            <a:srgbClr val="0F3557"/>
          </a:solidFill>
          <a:ln w="12700">
            <a:solidFill>
              <a:srgbClr val="0F3557"/>
            </a:solidFill>
            <a:prstDash val="solid"/>
          </a:ln>
        </p:spPr>
      </p:sp>
      <p:sp>
        <p:nvSpPr>
          <p:cNvPr id="4" name="Text 2"/>
          <p:cNvSpPr/>
          <p:nvPr/>
        </p:nvSpPr>
        <p:spPr>
          <a:xfrm>
            <a:off x="187452" y="133568"/>
            <a:ext cx="12004548" cy="805978"/>
          </a:xfrm>
          <a:prstGeom prst="rect">
            <a:avLst/>
          </a:prstGeom>
          <a:noFill/>
          <a:ln/>
        </p:spPr>
        <p:txBody>
          <a:bodyPr wrap="square" lIns="127" tIns="127" rIns="127" bIns="127" rtlCol="0" anchor="ctr">
            <a:noAutofit/>
          </a:bodyPr>
          <a:lstStyle/>
          <a:p>
            <a:r>
              <a:rPr lang="en-US" sz="2200" b="1" dirty="0">
                <a:solidFill>
                  <a:srgbClr val="FFFFFF"/>
                </a:solidFill>
                <a:latin typeface="Arial Black" panose="020B0A04020102020204" pitchFamily="34" charset="0"/>
                <a:ea typeface="Aptos Display" pitchFamily="34" charset="-122"/>
                <a:cs typeface="Aptos Display" pitchFamily="34" charset="-120"/>
              </a:rPr>
              <a:t>DYNAMICS OF HPV AWARENESS LEVELS AND VACCINATION STATUS AMONG MEDICAL STUDENTS AND OBSTETRICIAN–GYNECOLOGISTS IN UKRAINE</a:t>
            </a:r>
            <a:endParaRPr lang="en-US" sz="2200" dirty="0">
              <a:latin typeface="Arial Black" panose="020B0A04020102020204" pitchFamily="34" charset="0"/>
            </a:endParaRPr>
          </a:p>
        </p:txBody>
      </p:sp>
      <p:sp>
        <p:nvSpPr>
          <p:cNvPr id="5" name="Text 3"/>
          <p:cNvSpPr/>
          <p:nvPr/>
        </p:nvSpPr>
        <p:spPr>
          <a:xfrm>
            <a:off x="246888" y="6236208"/>
            <a:ext cx="9728744" cy="402336"/>
          </a:xfrm>
          <a:prstGeom prst="rect">
            <a:avLst/>
          </a:prstGeom>
          <a:noFill/>
          <a:ln/>
        </p:spPr>
        <p:txBody>
          <a:bodyPr wrap="square" lIns="127" tIns="127" rIns="127" bIns="127" rtlCol="0" anchor="ctr">
            <a:noAutofit/>
          </a:bodyPr>
          <a:lstStyle/>
          <a:p>
            <a:pPr marL="0" indent="0">
              <a:buNone/>
            </a:pPr>
            <a:r>
              <a:rPr lang="en-US" sz="1400" dirty="0">
                <a:solidFill>
                  <a:schemeClr val="bg1"/>
                </a:solidFill>
                <a:latin typeface="Arial Black" panose="020B0A04020102020204" pitchFamily="34" charset="0"/>
              </a:rPr>
              <a:t>M. Pershyn, A. Tvarkovska, Taran, Broda, Chaika, Lobastova • National Pirogov Memorial Medical University, Vinnytsia, Ukraine</a:t>
            </a:r>
          </a:p>
        </p:txBody>
      </p:sp>
      <p:pic>
        <p:nvPicPr>
          <p:cNvPr id="6" name="Image 0" descr="/mnt/data/example_unzip/ppt/media/image8.png"/>
          <p:cNvPicPr>
            <a:picLocks noChangeAspect="1"/>
          </p:cNvPicPr>
          <p:nvPr/>
        </p:nvPicPr>
        <p:blipFill>
          <a:blip r:embed="rId5"/>
          <a:stretch>
            <a:fillRect/>
          </a:stretch>
        </p:blipFill>
        <p:spPr>
          <a:xfrm>
            <a:off x="11083675" y="5980176"/>
            <a:ext cx="518284" cy="804672"/>
          </a:xfrm>
          <a:prstGeom prst="rect">
            <a:avLst/>
          </a:prstGeom>
        </p:spPr>
      </p:pic>
      <p:pic>
        <p:nvPicPr>
          <p:cNvPr id="7" name="Image 1" descr="/mnt/data/ifcpc_logo_crop.png"/>
          <p:cNvPicPr>
            <a:picLocks noChangeAspect="1"/>
          </p:cNvPicPr>
          <p:nvPr/>
        </p:nvPicPr>
        <p:blipFill>
          <a:blip r:embed="rId6"/>
          <a:stretch>
            <a:fillRect/>
          </a:stretch>
        </p:blipFill>
        <p:spPr>
          <a:xfrm>
            <a:off x="10312499" y="6017718"/>
            <a:ext cx="434309" cy="802740"/>
          </a:xfrm>
          <a:prstGeom prst="rect">
            <a:avLst/>
          </a:prstGeom>
        </p:spPr>
      </p:pic>
      <p:sp>
        <p:nvSpPr>
          <p:cNvPr id="8" name="Text 4"/>
          <p:cNvSpPr/>
          <p:nvPr/>
        </p:nvSpPr>
        <p:spPr>
          <a:xfrm>
            <a:off x="566928" y="1220071"/>
            <a:ext cx="7315200" cy="685800"/>
          </a:xfrm>
          <a:prstGeom prst="rect">
            <a:avLst/>
          </a:prstGeom>
          <a:noFill/>
          <a:ln/>
        </p:spPr>
        <p:txBody>
          <a:bodyPr wrap="square" lIns="127" tIns="127" rIns="127" bIns="127" rtlCol="0" anchor="ctr">
            <a:noAutofit/>
          </a:bodyPr>
          <a:lstStyle/>
          <a:p>
            <a:pPr marL="0" indent="0">
              <a:buNone/>
            </a:pPr>
            <a:r>
              <a:rPr lang="en-US" sz="2400" b="1" dirty="0">
                <a:solidFill>
                  <a:srgbClr val="0F3557"/>
                </a:solidFill>
                <a:latin typeface="Arial Black" panose="020B0A04020102020204" pitchFamily="34" charset="0"/>
                <a:ea typeface="Aptos Display" pitchFamily="34" charset="-122"/>
                <a:cs typeface="Aptos Display" pitchFamily="34" charset="-120"/>
              </a:rPr>
              <a:t>HPV awareness improved, but vaccination coverage remains low</a:t>
            </a:r>
            <a:endParaRPr lang="en-US" sz="2400" dirty="0">
              <a:latin typeface="Arial Black" panose="020B0A04020102020204" pitchFamily="34" charset="0"/>
            </a:endParaRPr>
          </a:p>
        </p:txBody>
      </p:sp>
      <p:sp>
        <p:nvSpPr>
          <p:cNvPr id="9" name="Text 5"/>
          <p:cNvSpPr/>
          <p:nvPr/>
        </p:nvSpPr>
        <p:spPr>
          <a:xfrm>
            <a:off x="603504" y="2121408"/>
            <a:ext cx="5943600" cy="493776"/>
          </a:xfrm>
          <a:prstGeom prst="rect">
            <a:avLst/>
          </a:prstGeom>
          <a:noFill/>
          <a:ln/>
        </p:spPr>
        <p:txBody>
          <a:bodyPr wrap="square" lIns="127" tIns="127" rIns="127" bIns="127" rtlCol="0" anchor="ctr"/>
          <a:lstStyle/>
          <a:p>
            <a:pPr marL="0" indent="0">
              <a:buNone/>
            </a:pPr>
            <a:r>
              <a:rPr lang="en-US" dirty="0">
                <a:solidFill>
                  <a:srgbClr val="C92A2A"/>
                </a:solidFill>
                <a:latin typeface="Arial Black" panose="020B0A04020102020204" pitchFamily="34" charset="0"/>
              </a:rPr>
              <a:t>A FIVE-YEAR COMPARATIVE SURVEY AMONG MEDICAL STUDENTS AND GYNECOLOGISTS</a:t>
            </a:r>
            <a:endParaRPr lang="en-US" dirty="0">
              <a:latin typeface="Arial Black" panose="020B0A04020102020204" pitchFamily="34" charset="0"/>
            </a:endParaRPr>
          </a:p>
        </p:txBody>
      </p:sp>
      <p:pic>
        <p:nvPicPr>
          <p:cNvPr id="10" name="Image 2" descr="/mnt/data/a_clean_vector_flat_icon_illustration_on_a_white_b_batch_1.png"/>
          <p:cNvPicPr>
            <a:picLocks noChangeAspect="1"/>
          </p:cNvPicPr>
          <p:nvPr/>
        </p:nvPicPr>
        <p:blipFill>
          <a:blip r:embed="rId7"/>
          <a:stretch>
            <a:fillRect/>
          </a:stretch>
        </p:blipFill>
        <p:spPr>
          <a:xfrm>
            <a:off x="8813039" y="1220724"/>
            <a:ext cx="2788920" cy="2788920"/>
          </a:xfrm>
          <a:prstGeom prst="rect">
            <a:avLst/>
          </a:prstGeom>
        </p:spPr>
      </p:pic>
      <p:sp>
        <p:nvSpPr>
          <p:cNvPr id="11" name="Shape 6"/>
          <p:cNvSpPr/>
          <p:nvPr/>
        </p:nvSpPr>
        <p:spPr>
          <a:xfrm>
            <a:off x="4123944" y="2951226"/>
            <a:ext cx="3931920" cy="822960"/>
          </a:xfrm>
          <a:prstGeom prst="roundRect">
            <a:avLst>
              <a:gd name="adj" fmla="val 8889"/>
            </a:avLst>
          </a:prstGeom>
          <a:solidFill>
            <a:srgbClr val="F8E8E8"/>
          </a:solidFill>
          <a:ln w="12700">
            <a:solidFill>
              <a:srgbClr val="F0C6C6"/>
            </a:solidFill>
            <a:prstDash val="solid"/>
          </a:ln>
        </p:spPr>
      </p:sp>
      <p:sp>
        <p:nvSpPr>
          <p:cNvPr id="12" name="Text 7"/>
          <p:cNvSpPr/>
          <p:nvPr/>
        </p:nvSpPr>
        <p:spPr>
          <a:xfrm>
            <a:off x="4233672" y="3060954"/>
            <a:ext cx="3712464" cy="603504"/>
          </a:xfrm>
          <a:prstGeom prst="rect">
            <a:avLst/>
          </a:prstGeom>
          <a:noFill/>
          <a:ln/>
        </p:spPr>
        <p:txBody>
          <a:bodyPr wrap="square" lIns="127" tIns="127" rIns="127" bIns="127" rtlCol="0" anchor="ctr">
            <a:noAutofit/>
          </a:bodyPr>
          <a:lstStyle/>
          <a:p>
            <a:pPr marL="0" indent="0" algn="ctr">
              <a:buNone/>
            </a:pPr>
            <a:r>
              <a:rPr lang="en-US" sz="1600" dirty="0">
                <a:solidFill>
                  <a:srgbClr val="1F2937"/>
                </a:solidFill>
                <a:latin typeface="Arial Black" panose="020B0A04020102020204" pitchFamily="34" charset="0"/>
              </a:rPr>
              <a:t>CENTRAL FINDING:</a:t>
            </a:r>
            <a:endParaRPr lang="en-US" sz="1600" dirty="0">
              <a:latin typeface="Arial Black" panose="020B0A04020102020204" pitchFamily="34" charset="0"/>
            </a:endParaRPr>
          </a:p>
          <a:p>
            <a:pPr marL="0" indent="0" algn="ctr">
              <a:buNone/>
            </a:pPr>
            <a:r>
              <a:rPr lang="en-US" sz="1600" dirty="0">
                <a:solidFill>
                  <a:srgbClr val="1F2937"/>
                </a:solidFill>
                <a:latin typeface="Arial Black" panose="020B0A04020102020204" pitchFamily="34" charset="0"/>
              </a:rPr>
              <a:t>KNOWLEDGE ROSE FASTER THAN VACCINATION BEHAVIOR</a:t>
            </a:r>
            <a:endParaRPr lang="en-US" sz="1600" dirty="0">
              <a:latin typeface="Arial Black" panose="020B0A04020102020204" pitchFamily="34" charset="0"/>
            </a:endParaRPr>
          </a:p>
        </p:txBody>
      </p:sp>
      <p:sp>
        <p:nvSpPr>
          <p:cNvPr id="13" name="Shape 8"/>
          <p:cNvSpPr/>
          <p:nvPr/>
        </p:nvSpPr>
        <p:spPr>
          <a:xfrm>
            <a:off x="430858" y="4242816"/>
            <a:ext cx="3600000" cy="804672"/>
          </a:xfrm>
          <a:prstGeom prst="roundRect">
            <a:avLst>
              <a:gd name="adj" fmla="val 9091"/>
            </a:avLst>
          </a:prstGeom>
          <a:solidFill>
            <a:srgbClr val="F8E8E8"/>
          </a:solidFill>
          <a:ln w="12700">
            <a:solidFill>
              <a:srgbClr val="C92A2A">
                <a:alpha val="65000"/>
              </a:srgbClr>
            </a:solidFill>
            <a:prstDash val="solid"/>
          </a:ln>
        </p:spPr>
      </p:sp>
      <p:sp>
        <p:nvSpPr>
          <p:cNvPr id="14" name="Text 9"/>
          <p:cNvSpPr/>
          <p:nvPr/>
        </p:nvSpPr>
        <p:spPr>
          <a:xfrm>
            <a:off x="510544" y="4302252"/>
            <a:ext cx="868680" cy="301752"/>
          </a:xfrm>
          <a:prstGeom prst="rect">
            <a:avLst/>
          </a:prstGeom>
          <a:noFill/>
          <a:ln/>
        </p:spPr>
        <p:txBody>
          <a:bodyPr wrap="square" lIns="127" tIns="127" rIns="127" bIns="127" rtlCol="0" anchor="ctr"/>
          <a:lstStyle/>
          <a:p>
            <a:pPr marL="0" indent="0" algn="l">
              <a:buNone/>
            </a:pPr>
            <a:r>
              <a:rPr lang="en-US" sz="1800" b="1" dirty="0">
                <a:solidFill>
                  <a:srgbClr val="C92A2A"/>
                </a:solidFill>
                <a:latin typeface="Arial Black" panose="020B0A04020102020204" pitchFamily="34" charset="0"/>
              </a:rPr>
              <a:t>5 yr</a:t>
            </a:r>
            <a:endParaRPr lang="en-US" sz="1800" dirty="0">
              <a:latin typeface="Arial Black" panose="020B0A04020102020204" pitchFamily="34" charset="0"/>
            </a:endParaRPr>
          </a:p>
        </p:txBody>
      </p:sp>
      <p:sp>
        <p:nvSpPr>
          <p:cNvPr id="15" name="Text 10"/>
          <p:cNvSpPr/>
          <p:nvPr/>
        </p:nvSpPr>
        <p:spPr>
          <a:xfrm>
            <a:off x="1095760" y="4233672"/>
            <a:ext cx="2963004" cy="804672"/>
          </a:xfrm>
          <a:prstGeom prst="rect">
            <a:avLst/>
          </a:prstGeom>
          <a:noFill/>
          <a:ln/>
        </p:spPr>
        <p:txBody>
          <a:bodyPr wrap="square" lIns="127" tIns="127" rIns="127" bIns="127" rtlCol="0" anchor="ctr">
            <a:noAutofit/>
          </a:bodyPr>
          <a:lstStyle/>
          <a:p>
            <a:pPr marL="0" indent="0">
              <a:buNone/>
            </a:pPr>
            <a:r>
              <a:rPr lang="en-US" sz="1600" dirty="0">
                <a:solidFill>
                  <a:srgbClr val="1F2937"/>
                </a:solidFill>
                <a:latin typeface="Arial Black" panose="020B0A04020102020204" pitchFamily="34" charset="0"/>
              </a:rPr>
              <a:t>interval between anonymous questionnaire-based surveys</a:t>
            </a:r>
            <a:endParaRPr lang="en-US" sz="1600" dirty="0">
              <a:latin typeface="Arial Black" panose="020B0A04020102020204" pitchFamily="34" charset="0"/>
            </a:endParaRPr>
          </a:p>
        </p:txBody>
      </p:sp>
      <p:sp>
        <p:nvSpPr>
          <p:cNvPr id="16" name="Shape 11"/>
          <p:cNvSpPr/>
          <p:nvPr/>
        </p:nvSpPr>
        <p:spPr>
          <a:xfrm>
            <a:off x="4327757" y="4233672"/>
            <a:ext cx="3600000" cy="804672"/>
          </a:xfrm>
          <a:prstGeom prst="roundRect">
            <a:avLst>
              <a:gd name="adj" fmla="val 9091"/>
            </a:avLst>
          </a:prstGeom>
          <a:solidFill>
            <a:srgbClr val="EAF3F9"/>
          </a:solidFill>
          <a:ln w="12700">
            <a:solidFill>
              <a:srgbClr val="1D5A82">
                <a:alpha val="65000"/>
              </a:srgbClr>
            </a:solidFill>
            <a:prstDash val="solid"/>
          </a:ln>
        </p:spPr>
      </p:sp>
      <p:sp>
        <p:nvSpPr>
          <p:cNvPr id="17" name="Text 12"/>
          <p:cNvSpPr/>
          <p:nvPr/>
        </p:nvSpPr>
        <p:spPr>
          <a:xfrm>
            <a:off x="4475988" y="4329684"/>
            <a:ext cx="868680" cy="301752"/>
          </a:xfrm>
          <a:prstGeom prst="rect">
            <a:avLst/>
          </a:prstGeom>
          <a:noFill/>
          <a:ln/>
        </p:spPr>
        <p:txBody>
          <a:bodyPr wrap="square" lIns="127" tIns="127" rIns="127" bIns="127" rtlCol="0" anchor="ctr"/>
          <a:lstStyle/>
          <a:p>
            <a:pPr marL="0" indent="0" algn="l">
              <a:buNone/>
            </a:pPr>
            <a:r>
              <a:rPr lang="en-US" sz="1800" b="1" dirty="0">
                <a:solidFill>
                  <a:srgbClr val="1D5A82"/>
                </a:solidFill>
                <a:latin typeface="Arial Black" panose="020B0A04020102020204" pitchFamily="34" charset="0"/>
              </a:rPr>
              <a:t>344</a:t>
            </a:r>
            <a:endParaRPr lang="en-US" sz="1800" dirty="0">
              <a:latin typeface="Arial Black" panose="020B0A04020102020204" pitchFamily="34" charset="0"/>
            </a:endParaRPr>
          </a:p>
        </p:txBody>
      </p:sp>
      <p:sp>
        <p:nvSpPr>
          <p:cNvPr id="18" name="Text 13"/>
          <p:cNvSpPr/>
          <p:nvPr/>
        </p:nvSpPr>
        <p:spPr>
          <a:xfrm>
            <a:off x="5161756" y="4453128"/>
            <a:ext cx="2624360" cy="384048"/>
          </a:xfrm>
          <a:prstGeom prst="rect">
            <a:avLst/>
          </a:prstGeom>
          <a:noFill/>
          <a:ln/>
        </p:spPr>
        <p:txBody>
          <a:bodyPr wrap="square" lIns="127" tIns="127" rIns="127" bIns="127" rtlCol="0" anchor="ctr">
            <a:noAutofit/>
          </a:bodyPr>
          <a:lstStyle/>
          <a:p>
            <a:pPr marL="0" indent="0">
              <a:buNone/>
            </a:pPr>
            <a:r>
              <a:rPr lang="en-US" sz="1600" dirty="0">
                <a:solidFill>
                  <a:srgbClr val="1F2937"/>
                </a:solidFill>
                <a:latin typeface="Arial Black" panose="020B0A04020102020204" pitchFamily="34" charset="0"/>
              </a:rPr>
              <a:t>total respondents across both surveys</a:t>
            </a:r>
            <a:endParaRPr lang="en-US" sz="1600" dirty="0">
              <a:latin typeface="Arial Black" panose="020B0A04020102020204" pitchFamily="34" charset="0"/>
            </a:endParaRPr>
          </a:p>
        </p:txBody>
      </p:sp>
      <p:sp>
        <p:nvSpPr>
          <p:cNvPr id="19" name="Shape 14"/>
          <p:cNvSpPr/>
          <p:nvPr/>
        </p:nvSpPr>
        <p:spPr>
          <a:xfrm>
            <a:off x="8125531" y="4233672"/>
            <a:ext cx="3600000" cy="804672"/>
          </a:xfrm>
          <a:prstGeom prst="roundRect">
            <a:avLst>
              <a:gd name="adj" fmla="val 9091"/>
            </a:avLst>
          </a:prstGeom>
          <a:solidFill>
            <a:srgbClr val="F8E8E8"/>
          </a:solidFill>
          <a:ln w="12700">
            <a:solidFill>
              <a:srgbClr val="C92A2A">
                <a:alpha val="65000"/>
              </a:srgbClr>
            </a:solidFill>
            <a:prstDash val="solid"/>
          </a:ln>
        </p:spPr>
      </p:sp>
      <p:sp>
        <p:nvSpPr>
          <p:cNvPr id="20" name="Text 15"/>
          <p:cNvSpPr/>
          <p:nvPr/>
        </p:nvSpPr>
        <p:spPr>
          <a:xfrm>
            <a:off x="8279801" y="4343400"/>
            <a:ext cx="868680" cy="301752"/>
          </a:xfrm>
          <a:prstGeom prst="rect">
            <a:avLst/>
          </a:prstGeom>
          <a:noFill/>
          <a:ln/>
        </p:spPr>
        <p:txBody>
          <a:bodyPr wrap="square" lIns="127" tIns="127" rIns="127" bIns="127" rtlCol="0" anchor="ctr"/>
          <a:lstStyle/>
          <a:p>
            <a:pPr marL="0" indent="0" algn="l">
              <a:buNone/>
            </a:pPr>
            <a:r>
              <a:rPr lang="en-US" sz="1800" b="1" dirty="0">
                <a:solidFill>
                  <a:srgbClr val="C92A2A"/>
                </a:solidFill>
                <a:latin typeface="Arial Black" panose="020B0A04020102020204" pitchFamily="34" charset="0"/>
              </a:rPr>
              <a:t>17%</a:t>
            </a:r>
            <a:endParaRPr lang="en-US" sz="1800" dirty="0">
              <a:latin typeface="Arial Black" panose="020B0A04020102020204" pitchFamily="34" charset="0"/>
            </a:endParaRPr>
          </a:p>
        </p:txBody>
      </p:sp>
      <p:sp>
        <p:nvSpPr>
          <p:cNvPr id="21" name="Text 16"/>
          <p:cNvSpPr/>
          <p:nvPr/>
        </p:nvSpPr>
        <p:spPr>
          <a:xfrm>
            <a:off x="9003446" y="4453128"/>
            <a:ext cx="2618107" cy="384048"/>
          </a:xfrm>
          <a:prstGeom prst="rect">
            <a:avLst/>
          </a:prstGeom>
          <a:noFill/>
          <a:ln/>
        </p:spPr>
        <p:txBody>
          <a:bodyPr wrap="square" lIns="127" tIns="127" rIns="127" bIns="127" rtlCol="0" anchor="ctr">
            <a:noAutofit/>
          </a:bodyPr>
          <a:lstStyle/>
          <a:p>
            <a:pPr marL="0" indent="0">
              <a:buNone/>
            </a:pPr>
            <a:r>
              <a:rPr lang="en-US" sz="1600" dirty="0">
                <a:solidFill>
                  <a:srgbClr val="1F2937"/>
                </a:solidFill>
                <a:latin typeface="Arial Black" panose="020B0A04020102020204" pitchFamily="34" charset="0"/>
              </a:rPr>
              <a:t>follow-up vaccination coverage among gynecologists</a:t>
            </a:r>
            <a:endParaRPr lang="en-US" sz="1600" dirty="0">
              <a:latin typeface="Arial Black" panose="020B0A04020102020204" pitchFamily="34" charset="0"/>
            </a:endParaRPr>
          </a:p>
        </p:txBody>
      </p:sp>
      <p:pic>
        <p:nvPicPr>
          <p:cNvPr id="24" name="Аудіо 23">
            <a:hlinkClick r:id="" action="ppaction://media"/>
            <a:extLst>
              <a:ext uri="{FF2B5EF4-FFF2-40B4-BE49-F238E27FC236}">
                <a16:creationId xmlns:a16="http://schemas.microsoft.com/office/drawing/2014/main" id="{4F73EF00-1F54-B4F9-47A9-6C933CD28E55}"/>
              </a:ext>
            </a:extLst>
          </p:cNvPr>
          <p:cNvPicPr>
            <a:picLocks noChangeAspect="1"/>
          </p:cNvPicPr>
          <p:nvPr>
            <a:audioFile r:link="rId2"/>
            <p:extLst>
              <p:ext uri="{DAA4B4D4-6D71-4841-9C94-3DE7FCFB9230}">
                <p14:media xmlns:p14="http://schemas.microsoft.com/office/powerpoint/2010/main" r:embed="rId1"/>
              </p:ext>
            </p:extLst>
          </p:nvPr>
        </p:nvPicPr>
        <p:blipFill>
          <a:blip r:embed="rId8"/>
          <a:srcRect l="-262704" t="-125896" r="-262704" b="-125896"/>
          <a:stretch>
            <a:fillRect/>
          </a:stretch>
        </p:blipFill>
        <p:spPr>
          <a:xfrm>
            <a:off x="9144000" y="5143500"/>
            <a:ext cx="3048000" cy="17145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22034"/>
    </mc:Choice>
    <mc:Fallback>
      <p:transition spd="slow" advTm="2203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9" name="Shape 0"/>
          <p:cNvSpPr/>
          <p:nvPr/>
        </p:nvSpPr>
        <p:spPr>
          <a:xfrm>
            <a:off x="0" y="-1"/>
            <a:ext cx="12191695" cy="1110343"/>
          </a:xfrm>
          <a:prstGeom prst="rect">
            <a:avLst/>
          </a:prstGeom>
          <a:solidFill>
            <a:srgbClr val="0F3557"/>
          </a:solidFill>
          <a:ln w="12700">
            <a:solidFill>
              <a:srgbClr val="0F3557"/>
            </a:solidFill>
            <a:prstDash val="solid"/>
          </a:ln>
        </p:spPr>
      </p:sp>
      <p:sp>
        <p:nvSpPr>
          <p:cNvPr id="28" name="Shape 18"/>
          <p:cNvSpPr/>
          <p:nvPr/>
        </p:nvSpPr>
        <p:spPr>
          <a:xfrm>
            <a:off x="0" y="5980176"/>
            <a:ext cx="12191695" cy="877824"/>
          </a:xfrm>
          <a:prstGeom prst="rect">
            <a:avLst/>
          </a:prstGeom>
          <a:solidFill>
            <a:srgbClr val="0F3557"/>
          </a:solidFill>
          <a:ln w="12700">
            <a:solidFill>
              <a:srgbClr val="0F3557"/>
            </a:solidFill>
            <a:prstDash val="solid"/>
          </a:ln>
        </p:spPr>
      </p:sp>
      <p:sp>
        <p:nvSpPr>
          <p:cNvPr id="2" name="Shape 0"/>
          <p:cNvSpPr/>
          <p:nvPr/>
        </p:nvSpPr>
        <p:spPr>
          <a:xfrm>
            <a:off x="-1" y="155842"/>
            <a:ext cx="12191695" cy="768096"/>
          </a:xfrm>
          <a:prstGeom prst="rect">
            <a:avLst/>
          </a:prstGeom>
          <a:solidFill>
            <a:srgbClr val="0F3557"/>
          </a:solidFill>
          <a:ln w="12700">
            <a:solidFill>
              <a:srgbClr val="0F3557"/>
            </a:solidFill>
            <a:prstDash val="solid"/>
          </a:ln>
        </p:spPr>
      </p:sp>
      <p:sp>
        <p:nvSpPr>
          <p:cNvPr id="4" name="Text 2"/>
          <p:cNvSpPr/>
          <p:nvPr/>
        </p:nvSpPr>
        <p:spPr>
          <a:xfrm>
            <a:off x="384048" y="369027"/>
            <a:ext cx="9555480" cy="301752"/>
          </a:xfrm>
          <a:prstGeom prst="rect">
            <a:avLst/>
          </a:prstGeom>
          <a:noFill/>
          <a:ln/>
        </p:spPr>
        <p:txBody>
          <a:bodyPr wrap="square" lIns="127" tIns="127" rIns="127" bIns="127" rtlCol="0" anchor="ctr">
            <a:noAutofit/>
          </a:bodyPr>
          <a:lstStyle/>
          <a:p>
            <a:pPr marL="0" indent="0">
              <a:buNone/>
            </a:pPr>
            <a:r>
              <a:rPr lang="en-US" sz="2400" b="1" dirty="0">
                <a:solidFill>
                  <a:srgbClr val="FFFFFF"/>
                </a:solidFill>
                <a:latin typeface="Arial Black" panose="020B0A04020102020204" pitchFamily="34" charset="0"/>
                <a:ea typeface="Aptos Display" pitchFamily="34" charset="-122"/>
                <a:cs typeface="Aptos Display" pitchFamily="34" charset="-120"/>
              </a:rPr>
              <a:t>BACKGROUND AND AIM</a:t>
            </a:r>
            <a:endParaRPr lang="en-US" sz="2400" dirty="0">
              <a:latin typeface="Arial Black" panose="020B0A04020102020204" pitchFamily="34" charset="0"/>
            </a:endParaRPr>
          </a:p>
        </p:txBody>
      </p:sp>
      <p:sp>
        <p:nvSpPr>
          <p:cNvPr id="8" name="Text 4"/>
          <p:cNvSpPr/>
          <p:nvPr/>
        </p:nvSpPr>
        <p:spPr>
          <a:xfrm>
            <a:off x="502920" y="1204396"/>
            <a:ext cx="3154680" cy="201168"/>
          </a:xfrm>
          <a:prstGeom prst="rect">
            <a:avLst/>
          </a:prstGeom>
          <a:noFill/>
          <a:ln/>
        </p:spPr>
        <p:txBody>
          <a:bodyPr wrap="square" lIns="127" tIns="127" rIns="127" bIns="127" rtlCol="0" anchor="ctr"/>
          <a:lstStyle/>
          <a:p>
            <a:pPr marL="0" indent="0" algn="ctr">
              <a:buNone/>
            </a:pPr>
            <a:r>
              <a:rPr lang="en-US" b="1" dirty="0">
                <a:solidFill>
                  <a:srgbClr val="0F3557"/>
                </a:solidFill>
                <a:latin typeface="Arial Black" panose="020B0A04020102020204" pitchFamily="34" charset="0"/>
              </a:rPr>
              <a:t>BACKGROUND</a:t>
            </a:r>
            <a:endParaRPr lang="en-US" dirty="0">
              <a:latin typeface="Arial Black" panose="020B0A04020102020204" pitchFamily="34" charset="0"/>
            </a:endParaRPr>
          </a:p>
        </p:txBody>
      </p:sp>
      <p:sp>
        <p:nvSpPr>
          <p:cNvPr id="9" name="Shape 5"/>
          <p:cNvSpPr/>
          <p:nvPr/>
        </p:nvSpPr>
        <p:spPr>
          <a:xfrm>
            <a:off x="502920" y="1502229"/>
            <a:ext cx="3154680" cy="0"/>
          </a:xfrm>
          <a:prstGeom prst="line">
            <a:avLst/>
          </a:prstGeom>
          <a:noFill/>
          <a:ln w="15240">
            <a:solidFill>
              <a:srgbClr val="C92A2A"/>
            </a:solidFill>
            <a:prstDash val="solid"/>
          </a:ln>
        </p:spPr>
      </p:sp>
      <p:sp>
        <p:nvSpPr>
          <p:cNvPr id="10" name="Text 6"/>
          <p:cNvSpPr/>
          <p:nvPr/>
        </p:nvSpPr>
        <p:spPr>
          <a:xfrm>
            <a:off x="594360" y="1719726"/>
            <a:ext cx="2834640" cy="932361"/>
          </a:xfrm>
          <a:prstGeom prst="rect">
            <a:avLst/>
          </a:prstGeom>
          <a:noFill/>
          <a:ln/>
        </p:spPr>
        <p:txBody>
          <a:bodyPr wrap="square" lIns="254" tIns="254" rIns="254" bIns="254" rtlCol="0" anchor="t">
            <a:noAutofit/>
          </a:bodyPr>
          <a:lstStyle/>
          <a:p>
            <a:pPr marL="0" indent="0">
              <a:buNone/>
            </a:pPr>
            <a:r>
              <a:rPr lang="en-US" sz="1600" dirty="0">
                <a:solidFill>
                  <a:srgbClr val="1F2937"/>
                </a:solidFill>
                <a:latin typeface="Arial Black" panose="020B0A04020102020204" pitchFamily="34" charset="0"/>
              </a:rPr>
              <a:t>• HPV vaccination is a key preventive tool in cervical cancer prevention.</a:t>
            </a:r>
            <a:endParaRPr lang="en-US" sz="1600" dirty="0">
              <a:latin typeface="Arial Black" panose="020B0A04020102020204" pitchFamily="34" charset="0"/>
            </a:endParaRPr>
          </a:p>
        </p:txBody>
      </p:sp>
      <p:sp>
        <p:nvSpPr>
          <p:cNvPr id="11" name="Text 7"/>
          <p:cNvSpPr/>
          <p:nvPr/>
        </p:nvSpPr>
        <p:spPr>
          <a:xfrm>
            <a:off x="594360" y="2899302"/>
            <a:ext cx="2834640" cy="1005840"/>
          </a:xfrm>
          <a:prstGeom prst="rect">
            <a:avLst/>
          </a:prstGeom>
          <a:noFill/>
          <a:ln/>
        </p:spPr>
        <p:txBody>
          <a:bodyPr wrap="square" lIns="254" tIns="254" rIns="254" bIns="254" rtlCol="0" anchor="t">
            <a:noAutofit/>
          </a:bodyPr>
          <a:lstStyle/>
          <a:p>
            <a:pPr marL="0" indent="0">
              <a:buNone/>
            </a:pPr>
            <a:r>
              <a:rPr lang="en-US" sz="1600" dirty="0">
                <a:solidFill>
                  <a:srgbClr val="1F2937"/>
                </a:solidFill>
                <a:latin typeface="Arial Black" panose="020B0A04020102020204" pitchFamily="34" charset="0"/>
              </a:rPr>
              <a:t>• Medical students and gynecologists influence patient counseling and vaccine acceptance.</a:t>
            </a:r>
            <a:endParaRPr lang="en-US" sz="1600" dirty="0">
              <a:latin typeface="Arial Black" panose="020B0A04020102020204" pitchFamily="34" charset="0"/>
            </a:endParaRPr>
          </a:p>
        </p:txBody>
      </p:sp>
      <p:sp>
        <p:nvSpPr>
          <p:cNvPr id="12" name="Text 8"/>
          <p:cNvSpPr/>
          <p:nvPr/>
        </p:nvSpPr>
        <p:spPr>
          <a:xfrm>
            <a:off x="594360" y="4232365"/>
            <a:ext cx="3063240" cy="1119487"/>
          </a:xfrm>
          <a:prstGeom prst="rect">
            <a:avLst/>
          </a:prstGeom>
          <a:noFill/>
          <a:ln/>
        </p:spPr>
        <p:txBody>
          <a:bodyPr wrap="square" lIns="254" tIns="254" rIns="254" bIns="254" rtlCol="0" anchor="t">
            <a:noAutofit/>
          </a:bodyPr>
          <a:lstStyle/>
          <a:p>
            <a:pPr marL="0" indent="0">
              <a:buNone/>
            </a:pPr>
            <a:r>
              <a:rPr lang="en-US" sz="1600" dirty="0">
                <a:solidFill>
                  <a:srgbClr val="1F2937"/>
                </a:solidFill>
                <a:latin typeface="Arial Black" panose="020B0A04020102020204" pitchFamily="34" charset="0"/>
              </a:rPr>
              <a:t>• High awareness does not automatically translate into actual vaccination.</a:t>
            </a:r>
            <a:endParaRPr lang="en-US" sz="1600" dirty="0">
              <a:latin typeface="Arial Black" panose="020B0A04020102020204" pitchFamily="34" charset="0"/>
            </a:endParaRPr>
          </a:p>
        </p:txBody>
      </p:sp>
      <p:pic>
        <p:nvPicPr>
          <p:cNvPr id="13" name="Image 2" descr="/mnt/data/clean_white_background_infographic_style_vector_il.png"/>
          <p:cNvPicPr>
            <a:picLocks noChangeAspect="1"/>
          </p:cNvPicPr>
          <p:nvPr/>
        </p:nvPicPr>
        <p:blipFill>
          <a:blip r:embed="rId5"/>
          <a:stretch>
            <a:fillRect/>
          </a:stretch>
        </p:blipFill>
        <p:spPr>
          <a:xfrm>
            <a:off x="4818107" y="1261872"/>
            <a:ext cx="2286000" cy="2286000"/>
          </a:xfrm>
          <a:prstGeom prst="rect">
            <a:avLst/>
          </a:prstGeom>
        </p:spPr>
      </p:pic>
      <p:sp>
        <p:nvSpPr>
          <p:cNvPr id="14" name="Shape 9"/>
          <p:cNvSpPr/>
          <p:nvPr/>
        </p:nvSpPr>
        <p:spPr>
          <a:xfrm>
            <a:off x="3840480" y="3931920"/>
            <a:ext cx="4526280" cy="0"/>
          </a:xfrm>
          <a:prstGeom prst="line">
            <a:avLst/>
          </a:prstGeom>
          <a:noFill/>
          <a:ln w="22860">
            <a:solidFill>
              <a:srgbClr val="0F3557"/>
            </a:solidFill>
            <a:prstDash val="solid"/>
          </a:ln>
        </p:spPr>
      </p:sp>
      <p:sp>
        <p:nvSpPr>
          <p:cNvPr id="15" name="Shape 10"/>
          <p:cNvSpPr/>
          <p:nvPr/>
        </p:nvSpPr>
        <p:spPr>
          <a:xfrm rot="5400000">
            <a:off x="8257032" y="3822192"/>
            <a:ext cx="228600" cy="228600"/>
          </a:xfrm>
          <a:prstGeom prst="triangle">
            <a:avLst/>
          </a:prstGeom>
          <a:solidFill>
            <a:srgbClr val="0F3557"/>
          </a:solidFill>
          <a:ln w="12700">
            <a:solidFill>
              <a:srgbClr val="0F3557"/>
            </a:solidFill>
            <a:prstDash val="solid"/>
          </a:ln>
        </p:spPr>
      </p:sp>
      <p:sp>
        <p:nvSpPr>
          <p:cNvPr id="16" name="Text 11"/>
          <p:cNvSpPr/>
          <p:nvPr/>
        </p:nvSpPr>
        <p:spPr>
          <a:xfrm>
            <a:off x="3938578" y="4042956"/>
            <a:ext cx="1280160" cy="182880"/>
          </a:xfrm>
          <a:prstGeom prst="rect">
            <a:avLst/>
          </a:prstGeom>
          <a:noFill/>
          <a:ln/>
        </p:spPr>
        <p:txBody>
          <a:bodyPr wrap="square" lIns="127" tIns="127" rIns="127" bIns="127" rtlCol="0" anchor="ctr"/>
          <a:lstStyle/>
          <a:p>
            <a:pPr marL="0" indent="0">
              <a:buNone/>
            </a:pPr>
            <a:r>
              <a:rPr lang="en-US" sz="1200" b="1" dirty="0">
                <a:solidFill>
                  <a:srgbClr val="0F3557"/>
                </a:solidFill>
                <a:latin typeface="Arial Black" panose="020B0A04020102020204" pitchFamily="34" charset="0"/>
              </a:rPr>
              <a:t>KNOWLEDGE</a:t>
            </a:r>
            <a:endParaRPr lang="en-US" sz="1200" dirty="0">
              <a:latin typeface="Arial Black" panose="020B0A04020102020204" pitchFamily="34" charset="0"/>
            </a:endParaRPr>
          </a:p>
        </p:txBody>
      </p:sp>
      <p:sp>
        <p:nvSpPr>
          <p:cNvPr id="17" name="Text 12"/>
          <p:cNvSpPr/>
          <p:nvPr/>
        </p:nvSpPr>
        <p:spPr>
          <a:xfrm>
            <a:off x="6544491" y="4035115"/>
            <a:ext cx="1712541" cy="317429"/>
          </a:xfrm>
          <a:prstGeom prst="rect">
            <a:avLst/>
          </a:prstGeom>
          <a:noFill/>
          <a:ln/>
        </p:spPr>
        <p:txBody>
          <a:bodyPr wrap="square" lIns="127" tIns="127" rIns="127" bIns="127" rtlCol="0" anchor="ctr"/>
          <a:lstStyle/>
          <a:p>
            <a:pPr marL="0" indent="0" algn="ctr">
              <a:buNone/>
            </a:pPr>
            <a:r>
              <a:rPr lang="en-US" sz="1200" b="1" dirty="0">
                <a:solidFill>
                  <a:srgbClr val="C92A2A"/>
                </a:solidFill>
                <a:latin typeface="Arial Black" panose="020B0A04020102020204" pitchFamily="34" charset="0"/>
              </a:rPr>
              <a:t>PREVENTIVE ACTION</a:t>
            </a:r>
            <a:endParaRPr lang="en-US" sz="1200" dirty="0">
              <a:latin typeface="Arial Black" panose="020B0A04020102020204" pitchFamily="34" charset="0"/>
            </a:endParaRPr>
          </a:p>
        </p:txBody>
      </p:sp>
      <p:sp>
        <p:nvSpPr>
          <p:cNvPr id="18" name="Text 13"/>
          <p:cNvSpPr/>
          <p:nvPr/>
        </p:nvSpPr>
        <p:spPr>
          <a:xfrm>
            <a:off x="8641080" y="1220070"/>
            <a:ext cx="2834640" cy="201168"/>
          </a:xfrm>
          <a:prstGeom prst="rect">
            <a:avLst/>
          </a:prstGeom>
          <a:noFill/>
          <a:ln/>
        </p:spPr>
        <p:txBody>
          <a:bodyPr wrap="square" lIns="127" tIns="127" rIns="127" bIns="127" rtlCol="0" anchor="ctr"/>
          <a:lstStyle/>
          <a:p>
            <a:pPr marL="0" indent="0" algn="ctr">
              <a:buNone/>
            </a:pPr>
            <a:r>
              <a:rPr lang="en-US" b="1" dirty="0">
                <a:solidFill>
                  <a:srgbClr val="0F3557"/>
                </a:solidFill>
                <a:latin typeface="Arial Black" panose="020B0A04020102020204" pitchFamily="34" charset="0"/>
              </a:rPr>
              <a:t>AIM</a:t>
            </a:r>
            <a:endParaRPr lang="en-US" dirty="0">
              <a:latin typeface="Arial Black" panose="020B0A04020102020204" pitchFamily="34" charset="0"/>
            </a:endParaRPr>
          </a:p>
        </p:txBody>
      </p:sp>
      <p:sp>
        <p:nvSpPr>
          <p:cNvPr id="19" name="Shape 14"/>
          <p:cNvSpPr/>
          <p:nvPr/>
        </p:nvSpPr>
        <p:spPr>
          <a:xfrm>
            <a:off x="8641080" y="1502229"/>
            <a:ext cx="2834640" cy="0"/>
          </a:xfrm>
          <a:prstGeom prst="line">
            <a:avLst/>
          </a:prstGeom>
          <a:noFill/>
          <a:ln w="15240">
            <a:solidFill>
              <a:srgbClr val="C92A2A"/>
            </a:solidFill>
            <a:prstDash val="solid"/>
          </a:ln>
        </p:spPr>
      </p:sp>
      <p:sp>
        <p:nvSpPr>
          <p:cNvPr id="20" name="Shape 15"/>
          <p:cNvSpPr/>
          <p:nvPr/>
        </p:nvSpPr>
        <p:spPr>
          <a:xfrm>
            <a:off x="7876185" y="1845941"/>
            <a:ext cx="4126686" cy="1197864"/>
          </a:xfrm>
          <a:prstGeom prst="roundRect">
            <a:avLst>
              <a:gd name="adj" fmla="val 5161"/>
            </a:avLst>
          </a:prstGeom>
          <a:solidFill>
            <a:srgbClr val="EAF3F9"/>
          </a:solidFill>
          <a:ln w="12700">
            <a:solidFill>
              <a:srgbClr val="D4E6F2"/>
            </a:solidFill>
            <a:prstDash val="solid"/>
          </a:ln>
        </p:spPr>
      </p:sp>
      <p:sp>
        <p:nvSpPr>
          <p:cNvPr id="21" name="Text 16"/>
          <p:cNvSpPr/>
          <p:nvPr/>
        </p:nvSpPr>
        <p:spPr>
          <a:xfrm>
            <a:off x="7876185" y="1818833"/>
            <a:ext cx="4126686" cy="1197864"/>
          </a:xfrm>
          <a:prstGeom prst="rect">
            <a:avLst/>
          </a:prstGeom>
          <a:noFill/>
          <a:ln/>
        </p:spPr>
        <p:txBody>
          <a:bodyPr wrap="square" lIns="127" tIns="127" rIns="127" bIns="127" rtlCol="0" anchor="ctr">
            <a:noAutofit/>
          </a:bodyPr>
          <a:lstStyle/>
          <a:p>
            <a:pPr marL="0" indent="0" algn="ctr">
              <a:buNone/>
            </a:pPr>
            <a:r>
              <a:rPr lang="en-US" sz="1600" dirty="0">
                <a:solidFill>
                  <a:srgbClr val="1F2937"/>
                </a:solidFill>
                <a:latin typeface="Arial Black" panose="020B0A04020102020204" pitchFamily="34" charset="0"/>
              </a:rPr>
              <a:t>To assess five-year dynamics of HPV awareness and vaccination coverage among medical students and gynecologists in Ukraine.</a:t>
            </a:r>
            <a:endParaRPr lang="en-US" sz="1600" dirty="0">
              <a:latin typeface="Arial Black" panose="020B0A04020102020204" pitchFamily="34" charset="0"/>
            </a:endParaRPr>
          </a:p>
        </p:txBody>
      </p:sp>
      <p:sp>
        <p:nvSpPr>
          <p:cNvPr id="22" name="Shape 17"/>
          <p:cNvSpPr/>
          <p:nvPr/>
        </p:nvSpPr>
        <p:spPr>
          <a:xfrm>
            <a:off x="8622204" y="3690752"/>
            <a:ext cx="3380667" cy="1051560"/>
          </a:xfrm>
          <a:prstGeom prst="roundRect">
            <a:avLst>
              <a:gd name="adj" fmla="val 6957"/>
            </a:avLst>
          </a:prstGeom>
          <a:solidFill>
            <a:srgbClr val="F8E8E8"/>
          </a:solidFill>
          <a:ln w="12700">
            <a:solidFill>
              <a:srgbClr val="F0C6C6"/>
            </a:solidFill>
            <a:prstDash val="solid"/>
          </a:ln>
        </p:spPr>
      </p:sp>
      <p:sp>
        <p:nvSpPr>
          <p:cNvPr id="23" name="Text 18"/>
          <p:cNvSpPr/>
          <p:nvPr/>
        </p:nvSpPr>
        <p:spPr>
          <a:xfrm>
            <a:off x="8731933" y="3800480"/>
            <a:ext cx="3270938" cy="832104"/>
          </a:xfrm>
          <a:prstGeom prst="rect">
            <a:avLst/>
          </a:prstGeom>
          <a:noFill/>
          <a:ln/>
        </p:spPr>
        <p:txBody>
          <a:bodyPr wrap="square" lIns="127" tIns="127" rIns="127" bIns="127" rtlCol="0" anchor="ctr">
            <a:noAutofit/>
          </a:bodyPr>
          <a:lstStyle/>
          <a:p>
            <a:pPr marL="0" indent="0" algn="ctr">
              <a:buNone/>
            </a:pPr>
            <a:r>
              <a:rPr lang="en-US" sz="1600" dirty="0">
                <a:solidFill>
                  <a:srgbClr val="1F2937"/>
                </a:solidFill>
                <a:latin typeface="Arial Black" panose="020B0A04020102020204" pitchFamily="34" charset="0"/>
              </a:rPr>
              <a:t>Core question:</a:t>
            </a:r>
            <a:endParaRPr lang="en-US" sz="1600" dirty="0">
              <a:latin typeface="Arial Black" panose="020B0A04020102020204" pitchFamily="34" charset="0"/>
            </a:endParaRPr>
          </a:p>
          <a:p>
            <a:pPr marL="0" indent="0" algn="ctr">
              <a:buNone/>
            </a:pPr>
            <a:r>
              <a:rPr lang="en-US" sz="1600" dirty="0">
                <a:solidFill>
                  <a:srgbClr val="1F2937"/>
                </a:solidFill>
                <a:latin typeface="Arial Black" panose="020B0A04020102020204" pitchFamily="34" charset="0"/>
              </a:rPr>
              <a:t>Did improved HPV-related knowledge lead to higher vaccination coverage?</a:t>
            </a:r>
            <a:endParaRPr lang="en-US" sz="1600" dirty="0">
              <a:latin typeface="Arial Black" panose="020B0A04020102020204" pitchFamily="34" charset="0"/>
            </a:endParaRPr>
          </a:p>
        </p:txBody>
      </p:sp>
      <p:sp>
        <p:nvSpPr>
          <p:cNvPr id="24" name="Text 19"/>
          <p:cNvSpPr/>
          <p:nvPr/>
        </p:nvSpPr>
        <p:spPr>
          <a:xfrm>
            <a:off x="3717036" y="4697404"/>
            <a:ext cx="4480560" cy="365760"/>
          </a:xfrm>
          <a:prstGeom prst="rect">
            <a:avLst/>
          </a:prstGeom>
          <a:noFill/>
          <a:ln/>
        </p:spPr>
        <p:txBody>
          <a:bodyPr wrap="square" lIns="127" tIns="127" rIns="127" bIns="127" rtlCol="0" anchor="ctr"/>
          <a:lstStyle/>
          <a:p>
            <a:pPr marL="0" indent="0" algn="ctr">
              <a:buNone/>
            </a:pPr>
            <a:r>
              <a:rPr lang="en-US" sz="1800" b="1" dirty="0">
                <a:solidFill>
                  <a:srgbClr val="0F3557"/>
                </a:solidFill>
                <a:latin typeface="Arial Black" panose="020B0A04020102020204" pitchFamily="34" charset="0"/>
              </a:rPr>
              <a:t>STUDY CONCEPT: FROM AWARENESS TO ACTION</a:t>
            </a:r>
            <a:endParaRPr lang="en-US" sz="1800" dirty="0">
              <a:latin typeface="Arial Black" panose="020B0A04020102020204" pitchFamily="34" charset="0"/>
            </a:endParaRPr>
          </a:p>
        </p:txBody>
      </p:sp>
      <p:sp>
        <p:nvSpPr>
          <p:cNvPr id="25" name="Shape 20"/>
          <p:cNvSpPr/>
          <p:nvPr/>
        </p:nvSpPr>
        <p:spPr>
          <a:xfrm>
            <a:off x="0" y="6556248"/>
            <a:ext cx="12191695" cy="301752"/>
          </a:xfrm>
          <a:prstGeom prst="rect">
            <a:avLst/>
          </a:prstGeom>
          <a:solidFill>
            <a:srgbClr val="0F3557"/>
          </a:solidFill>
          <a:ln w="12700">
            <a:solidFill>
              <a:srgbClr val="0F3557"/>
            </a:solidFill>
            <a:prstDash val="solid"/>
          </a:ln>
        </p:spPr>
      </p:sp>
      <p:sp>
        <p:nvSpPr>
          <p:cNvPr id="26" name="Text 21"/>
          <p:cNvSpPr/>
          <p:nvPr/>
        </p:nvSpPr>
        <p:spPr>
          <a:xfrm>
            <a:off x="256031" y="6076842"/>
            <a:ext cx="9567238" cy="643998"/>
          </a:xfrm>
          <a:prstGeom prst="rect">
            <a:avLst/>
          </a:prstGeom>
          <a:noFill/>
          <a:ln/>
        </p:spPr>
        <p:txBody>
          <a:bodyPr wrap="square" lIns="127" tIns="127" rIns="127" bIns="127" rtlCol="0" anchor="ctr"/>
          <a:lstStyle/>
          <a:p>
            <a:pPr marL="0" indent="0">
              <a:buNone/>
            </a:pPr>
            <a:r>
              <a:rPr lang="en-US" b="1" dirty="0">
                <a:solidFill>
                  <a:srgbClr val="FFFFFF"/>
                </a:solidFill>
                <a:latin typeface="Arial Black" panose="020B0A04020102020204" pitchFamily="34" charset="0"/>
              </a:rPr>
              <a:t>KEYWORDS: HPV, CERVICAL CANCER PREVENTION, VACCINATION, MEDICAL EDUCATION, UKRAINE</a:t>
            </a:r>
            <a:endParaRPr lang="en-US" dirty="0">
              <a:latin typeface="Arial Black" panose="020B0A04020102020204" pitchFamily="34" charset="0"/>
            </a:endParaRPr>
          </a:p>
        </p:txBody>
      </p:sp>
      <p:pic>
        <p:nvPicPr>
          <p:cNvPr id="30" name="Image 0" descr="/mnt/data/example_unzip/ppt/media/image8.png"/>
          <p:cNvPicPr>
            <a:picLocks noChangeAspect="1"/>
          </p:cNvPicPr>
          <p:nvPr/>
        </p:nvPicPr>
        <p:blipFill>
          <a:blip r:embed="rId6"/>
          <a:stretch>
            <a:fillRect/>
          </a:stretch>
        </p:blipFill>
        <p:spPr>
          <a:xfrm>
            <a:off x="11083675" y="99904"/>
            <a:ext cx="518284" cy="804672"/>
          </a:xfrm>
          <a:prstGeom prst="rect">
            <a:avLst/>
          </a:prstGeom>
        </p:spPr>
      </p:pic>
      <p:pic>
        <p:nvPicPr>
          <p:cNvPr id="31" name="Image 1" descr="/mnt/data/ifcpc_logo_crop.png"/>
          <p:cNvPicPr>
            <a:picLocks noChangeAspect="1"/>
          </p:cNvPicPr>
          <p:nvPr/>
        </p:nvPicPr>
        <p:blipFill>
          <a:blip r:embed="rId7"/>
          <a:stretch>
            <a:fillRect/>
          </a:stretch>
        </p:blipFill>
        <p:spPr>
          <a:xfrm>
            <a:off x="10312499" y="137446"/>
            <a:ext cx="434309" cy="802740"/>
          </a:xfrm>
          <a:prstGeom prst="rect">
            <a:avLst/>
          </a:prstGeom>
        </p:spPr>
      </p:pic>
      <p:pic>
        <p:nvPicPr>
          <p:cNvPr id="5" name="Аудіо 4">
            <a:hlinkClick r:id="" action="ppaction://media"/>
            <a:extLst>
              <a:ext uri="{FF2B5EF4-FFF2-40B4-BE49-F238E27FC236}">
                <a16:creationId xmlns:a16="http://schemas.microsoft.com/office/drawing/2014/main" id="{232AB139-D181-0765-D900-33C7A83F941C}"/>
              </a:ext>
            </a:extLst>
          </p:cNvPr>
          <p:cNvPicPr>
            <a:picLocks noChangeAspect="1"/>
          </p:cNvPicPr>
          <p:nvPr>
            <a:audioFile r:link="rId2"/>
            <p:extLst>
              <p:ext uri="{DAA4B4D4-6D71-4841-9C94-3DE7FCFB9230}">
                <p14:media xmlns:p14="http://schemas.microsoft.com/office/powerpoint/2010/main" r:embed="rId1"/>
              </p:ext>
            </p:extLst>
          </p:nvPr>
        </p:nvPicPr>
        <p:blipFill>
          <a:blip r:embed="rId8"/>
          <a:srcRect l="-262704" t="-125896" r="-262704" b="-125896"/>
          <a:stretch>
            <a:fillRect/>
          </a:stretch>
        </p:blipFill>
        <p:spPr>
          <a:xfrm>
            <a:off x="9144000" y="5143500"/>
            <a:ext cx="3048000" cy="17145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20294"/>
    </mc:Choice>
    <mc:Fallback>
      <p:transition spd="slow" advTm="2029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45" name="Shape 0"/>
          <p:cNvSpPr/>
          <p:nvPr/>
        </p:nvSpPr>
        <p:spPr>
          <a:xfrm>
            <a:off x="0" y="-1"/>
            <a:ext cx="12191695" cy="1110343"/>
          </a:xfrm>
          <a:prstGeom prst="rect">
            <a:avLst/>
          </a:prstGeom>
          <a:solidFill>
            <a:srgbClr val="0F3557"/>
          </a:solidFill>
          <a:ln w="12700">
            <a:solidFill>
              <a:srgbClr val="0F3557"/>
            </a:solidFill>
            <a:prstDash val="solid"/>
          </a:ln>
        </p:spPr>
      </p:sp>
      <p:sp>
        <p:nvSpPr>
          <p:cNvPr id="46" name="Shape 18"/>
          <p:cNvSpPr/>
          <p:nvPr/>
        </p:nvSpPr>
        <p:spPr>
          <a:xfrm>
            <a:off x="0" y="5980176"/>
            <a:ext cx="12191695" cy="877824"/>
          </a:xfrm>
          <a:prstGeom prst="rect">
            <a:avLst/>
          </a:prstGeom>
          <a:solidFill>
            <a:srgbClr val="0F3557"/>
          </a:solidFill>
          <a:ln w="12700">
            <a:solidFill>
              <a:srgbClr val="0F3557"/>
            </a:solidFill>
            <a:prstDash val="solid"/>
          </a:ln>
        </p:spPr>
      </p:sp>
      <p:sp>
        <p:nvSpPr>
          <p:cNvPr id="2" name="Shape 0"/>
          <p:cNvSpPr/>
          <p:nvPr/>
        </p:nvSpPr>
        <p:spPr>
          <a:xfrm>
            <a:off x="0" y="0"/>
            <a:ext cx="12191695" cy="768096"/>
          </a:xfrm>
          <a:prstGeom prst="rect">
            <a:avLst/>
          </a:prstGeom>
          <a:solidFill>
            <a:srgbClr val="0F3557"/>
          </a:solidFill>
          <a:ln w="12700">
            <a:solidFill>
              <a:srgbClr val="0F3557"/>
            </a:solidFill>
            <a:prstDash val="solid"/>
          </a:ln>
        </p:spPr>
      </p:sp>
      <p:sp>
        <p:nvSpPr>
          <p:cNvPr id="4" name="Text 2"/>
          <p:cNvSpPr/>
          <p:nvPr/>
        </p:nvSpPr>
        <p:spPr>
          <a:xfrm>
            <a:off x="384048" y="395152"/>
            <a:ext cx="9555480" cy="301752"/>
          </a:xfrm>
          <a:prstGeom prst="rect">
            <a:avLst/>
          </a:prstGeom>
          <a:noFill/>
          <a:ln/>
        </p:spPr>
        <p:txBody>
          <a:bodyPr wrap="square" lIns="127" tIns="127" rIns="127" bIns="127" rtlCol="0" anchor="ctr">
            <a:noAutofit/>
          </a:bodyPr>
          <a:lstStyle/>
          <a:p>
            <a:pPr marL="0" indent="0">
              <a:buNone/>
            </a:pPr>
            <a:r>
              <a:rPr lang="en-US" sz="2400" b="1" dirty="0">
                <a:solidFill>
                  <a:srgbClr val="FFFFFF"/>
                </a:solidFill>
                <a:latin typeface="Arial Black" panose="020B0A04020102020204" pitchFamily="34" charset="0"/>
                <a:ea typeface="Aptos Display" pitchFamily="34" charset="-122"/>
                <a:cs typeface="Aptos Display" pitchFamily="34" charset="-120"/>
              </a:rPr>
              <a:t>MATERIALS AND METHODS</a:t>
            </a:r>
            <a:endParaRPr lang="en-US" sz="2400" dirty="0">
              <a:latin typeface="Arial Black" panose="020B0A04020102020204" pitchFamily="34" charset="0"/>
            </a:endParaRPr>
          </a:p>
        </p:txBody>
      </p:sp>
      <p:sp>
        <p:nvSpPr>
          <p:cNvPr id="8" name="Text 4"/>
          <p:cNvSpPr/>
          <p:nvPr/>
        </p:nvSpPr>
        <p:spPr>
          <a:xfrm>
            <a:off x="512064" y="1421890"/>
            <a:ext cx="2560320" cy="201168"/>
          </a:xfrm>
          <a:prstGeom prst="rect">
            <a:avLst/>
          </a:prstGeom>
          <a:noFill/>
          <a:ln/>
        </p:spPr>
        <p:txBody>
          <a:bodyPr wrap="square" lIns="127" tIns="127" rIns="127" bIns="127" rtlCol="0" anchor="ctr"/>
          <a:lstStyle/>
          <a:p>
            <a:pPr marL="0" indent="0" algn="ctr">
              <a:buNone/>
            </a:pPr>
            <a:r>
              <a:rPr lang="en-US" b="1" dirty="0">
                <a:solidFill>
                  <a:srgbClr val="0F3557"/>
                </a:solidFill>
                <a:latin typeface="Arial Black" panose="020B0A04020102020204" pitchFamily="34" charset="0"/>
              </a:rPr>
              <a:t>STUDY DESIGN</a:t>
            </a:r>
            <a:endParaRPr lang="en-US" dirty="0">
              <a:latin typeface="Arial Black" panose="020B0A04020102020204" pitchFamily="34" charset="0"/>
            </a:endParaRPr>
          </a:p>
        </p:txBody>
      </p:sp>
      <p:sp>
        <p:nvSpPr>
          <p:cNvPr id="9" name="Shape 5"/>
          <p:cNvSpPr/>
          <p:nvPr/>
        </p:nvSpPr>
        <p:spPr>
          <a:xfrm>
            <a:off x="512064" y="1677922"/>
            <a:ext cx="2560320" cy="0"/>
          </a:xfrm>
          <a:prstGeom prst="line">
            <a:avLst/>
          </a:prstGeom>
          <a:noFill/>
          <a:ln w="15240">
            <a:solidFill>
              <a:srgbClr val="C92A2A"/>
            </a:solidFill>
            <a:prstDash val="solid"/>
          </a:ln>
        </p:spPr>
      </p:sp>
      <p:sp>
        <p:nvSpPr>
          <p:cNvPr id="10" name="Shape 6"/>
          <p:cNvSpPr/>
          <p:nvPr/>
        </p:nvSpPr>
        <p:spPr>
          <a:xfrm>
            <a:off x="384047" y="2151453"/>
            <a:ext cx="2780429" cy="868680"/>
          </a:xfrm>
          <a:prstGeom prst="roundRect">
            <a:avLst>
              <a:gd name="adj" fmla="val 8421"/>
            </a:avLst>
          </a:prstGeom>
          <a:solidFill>
            <a:srgbClr val="EAF3F9"/>
          </a:solidFill>
          <a:ln w="12700">
            <a:solidFill>
              <a:srgbClr val="D4E6F2"/>
            </a:solidFill>
            <a:prstDash val="solid"/>
          </a:ln>
        </p:spPr>
      </p:sp>
      <p:sp>
        <p:nvSpPr>
          <p:cNvPr id="11" name="Text 7"/>
          <p:cNvSpPr/>
          <p:nvPr/>
        </p:nvSpPr>
        <p:spPr>
          <a:xfrm>
            <a:off x="384047" y="2261181"/>
            <a:ext cx="2780429" cy="649224"/>
          </a:xfrm>
          <a:prstGeom prst="rect">
            <a:avLst/>
          </a:prstGeom>
          <a:noFill/>
          <a:ln/>
        </p:spPr>
        <p:txBody>
          <a:bodyPr wrap="square" lIns="127" tIns="127" rIns="127" bIns="127" rtlCol="0" anchor="ctr">
            <a:noAutofit/>
          </a:bodyPr>
          <a:lstStyle/>
          <a:p>
            <a:pPr marL="0" indent="0" algn="ctr">
              <a:buNone/>
            </a:pPr>
            <a:r>
              <a:rPr lang="en-US" sz="1400" dirty="0">
                <a:solidFill>
                  <a:srgbClr val="1F2937"/>
                </a:solidFill>
                <a:latin typeface="Arial Black" panose="020B0A04020102020204" pitchFamily="34" charset="0"/>
              </a:rPr>
              <a:t>Anonymous questionnaire-based surveys conducted five years apart</a:t>
            </a:r>
            <a:endParaRPr lang="en-US" sz="1400" dirty="0">
              <a:latin typeface="Arial Black" panose="020B0A04020102020204" pitchFamily="34" charset="0"/>
            </a:endParaRPr>
          </a:p>
        </p:txBody>
      </p:sp>
      <p:sp>
        <p:nvSpPr>
          <p:cNvPr id="12" name="Shape 8"/>
          <p:cNvSpPr/>
          <p:nvPr/>
        </p:nvSpPr>
        <p:spPr>
          <a:xfrm>
            <a:off x="3566160" y="2687682"/>
            <a:ext cx="4892040" cy="0"/>
          </a:xfrm>
          <a:prstGeom prst="line">
            <a:avLst/>
          </a:prstGeom>
          <a:noFill/>
          <a:ln w="19050">
            <a:solidFill>
              <a:srgbClr val="0F3557"/>
            </a:solidFill>
            <a:prstDash val="solid"/>
          </a:ln>
        </p:spPr>
      </p:sp>
      <p:sp>
        <p:nvSpPr>
          <p:cNvPr id="13" name="Shape 9"/>
          <p:cNvSpPr/>
          <p:nvPr/>
        </p:nvSpPr>
        <p:spPr>
          <a:xfrm rot="5400000">
            <a:off x="8339328" y="2039112"/>
            <a:ext cx="201168" cy="201168"/>
          </a:xfrm>
          <a:prstGeom prst="triangle">
            <a:avLst/>
          </a:prstGeom>
          <a:solidFill>
            <a:srgbClr val="0F3557"/>
          </a:solidFill>
          <a:ln w="12700">
            <a:solidFill>
              <a:srgbClr val="0F3557"/>
            </a:solidFill>
            <a:prstDash val="solid"/>
          </a:ln>
        </p:spPr>
      </p:sp>
      <p:sp>
        <p:nvSpPr>
          <p:cNvPr id="14" name="Text 10"/>
          <p:cNvSpPr/>
          <p:nvPr/>
        </p:nvSpPr>
        <p:spPr>
          <a:xfrm>
            <a:off x="3429000" y="1389888"/>
            <a:ext cx="2103120" cy="228600"/>
          </a:xfrm>
          <a:prstGeom prst="rect">
            <a:avLst/>
          </a:prstGeom>
          <a:noFill/>
          <a:ln/>
        </p:spPr>
        <p:txBody>
          <a:bodyPr wrap="square" lIns="127" tIns="127" rIns="127" bIns="127" rtlCol="0" anchor="ctr"/>
          <a:lstStyle/>
          <a:p>
            <a:pPr marL="0" indent="0" algn="ctr">
              <a:buNone/>
            </a:pPr>
            <a:r>
              <a:rPr lang="en-US" sz="1300" b="1" dirty="0">
                <a:solidFill>
                  <a:srgbClr val="0F3557"/>
                </a:solidFill>
                <a:latin typeface="Arial Black" panose="020B0A04020102020204" pitchFamily="34" charset="0"/>
              </a:rPr>
              <a:t>INITIAL SURVEY</a:t>
            </a:r>
            <a:endParaRPr lang="en-US" sz="1300" dirty="0">
              <a:latin typeface="Arial Black" panose="020B0A04020102020204" pitchFamily="34" charset="0"/>
            </a:endParaRPr>
          </a:p>
        </p:txBody>
      </p:sp>
      <p:sp>
        <p:nvSpPr>
          <p:cNvPr id="15" name="Text 11"/>
          <p:cNvSpPr/>
          <p:nvPr/>
        </p:nvSpPr>
        <p:spPr>
          <a:xfrm>
            <a:off x="6711696" y="1389888"/>
            <a:ext cx="2286000" cy="228600"/>
          </a:xfrm>
          <a:prstGeom prst="rect">
            <a:avLst/>
          </a:prstGeom>
          <a:noFill/>
          <a:ln/>
        </p:spPr>
        <p:txBody>
          <a:bodyPr wrap="square" lIns="127" tIns="127" rIns="127" bIns="127" rtlCol="0" anchor="ctr"/>
          <a:lstStyle/>
          <a:p>
            <a:pPr marL="0" indent="0" algn="ctr">
              <a:buNone/>
            </a:pPr>
            <a:r>
              <a:rPr lang="en-US" sz="1300" b="1" dirty="0">
                <a:solidFill>
                  <a:srgbClr val="C92A2A"/>
                </a:solidFill>
                <a:latin typeface="Arial Black" panose="020B0A04020102020204" pitchFamily="34" charset="0"/>
              </a:rPr>
              <a:t>FOLLOW-UP SURVEY</a:t>
            </a:r>
            <a:endParaRPr lang="en-US" sz="1300" dirty="0">
              <a:latin typeface="Arial Black" panose="020B0A04020102020204" pitchFamily="34" charset="0"/>
            </a:endParaRPr>
          </a:p>
        </p:txBody>
      </p:sp>
      <p:sp>
        <p:nvSpPr>
          <p:cNvPr id="16" name="Shape 12"/>
          <p:cNvSpPr/>
          <p:nvPr/>
        </p:nvSpPr>
        <p:spPr>
          <a:xfrm>
            <a:off x="3364992" y="1792224"/>
            <a:ext cx="2029968" cy="804672"/>
          </a:xfrm>
          <a:prstGeom prst="roundRect">
            <a:avLst>
              <a:gd name="adj" fmla="val 9091"/>
            </a:avLst>
          </a:prstGeom>
          <a:solidFill>
            <a:srgbClr val="EAF3F9"/>
          </a:solidFill>
          <a:ln w="12700">
            <a:solidFill>
              <a:srgbClr val="1D5A82">
                <a:alpha val="65000"/>
              </a:srgbClr>
            </a:solidFill>
            <a:prstDash val="solid"/>
          </a:ln>
        </p:spPr>
      </p:sp>
      <p:sp>
        <p:nvSpPr>
          <p:cNvPr id="17" name="Text 13"/>
          <p:cNvSpPr/>
          <p:nvPr/>
        </p:nvSpPr>
        <p:spPr>
          <a:xfrm>
            <a:off x="3456432" y="1901952"/>
            <a:ext cx="868680" cy="301752"/>
          </a:xfrm>
          <a:prstGeom prst="rect">
            <a:avLst/>
          </a:prstGeom>
          <a:noFill/>
          <a:ln/>
        </p:spPr>
        <p:txBody>
          <a:bodyPr wrap="square" lIns="127" tIns="127" rIns="127" bIns="127" rtlCol="0" anchor="ctr"/>
          <a:lstStyle/>
          <a:p>
            <a:pPr marL="0" indent="0" algn="l">
              <a:buNone/>
            </a:pPr>
            <a:r>
              <a:rPr lang="en-US" sz="1800" b="1" dirty="0">
                <a:solidFill>
                  <a:srgbClr val="1D5A82"/>
                </a:solidFill>
                <a:latin typeface="Arial Black" panose="020B0A04020102020204" pitchFamily="34" charset="0"/>
              </a:rPr>
              <a:t>83</a:t>
            </a:r>
            <a:endParaRPr lang="en-US" sz="1800" dirty="0">
              <a:latin typeface="Arial Black" panose="020B0A04020102020204" pitchFamily="34" charset="0"/>
            </a:endParaRPr>
          </a:p>
        </p:txBody>
      </p:sp>
      <p:sp>
        <p:nvSpPr>
          <p:cNvPr id="18" name="Text 14"/>
          <p:cNvSpPr/>
          <p:nvPr/>
        </p:nvSpPr>
        <p:spPr>
          <a:xfrm>
            <a:off x="3958047" y="2121408"/>
            <a:ext cx="1327186" cy="384048"/>
          </a:xfrm>
          <a:prstGeom prst="rect">
            <a:avLst/>
          </a:prstGeom>
          <a:noFill/>
          <a:ln/>
        </p:spPr>
        <p:txBody>
          <a:bodyPr wrap="square" lIns="127" tIns="127" rIns="127" bIns="127" rtlCol="0" anchor="ctr">
            <a:noAutofit/>
          </a:bodyPr>
          <a:lstStyle/>
          <a:p>
            <a:pPr marL="0" indent="0">
              <a:buNone/>
            </a:pPr>
            <a:r>
              <a:rPr lang="en-US" sz="1600" dirty="0">
                <a:solidFill>
                  <a:srgbClr val="1F2937"/>
                </a:solidFill>
                <a:latin typeface="Arial Black" panose="020B0A04020102020204" pitchFamily="34" charset="0"/>
              </a:rPr>
              <a:t>Medical students</a:t>
            </a:r>
            <a:endParaRPr lang="en-US" sz="1600" dirty="0">
              <a:latin typeface="Arial Black" panose="020B0A04020102020204" pitchFamily="34" charset="0"/>
            </a:endParaRPr>
          </a:p>
        </p:txBody>
      </p:sp>
      <p:sp>
        <p:nvSpPr>
          <p:cNvPr id="19" name="Shape 15"/>
          <p:cNvSpPr/>
          <p:nvPr/>
        </p:nvSpPr>
        <p:spPr>
          <a:xfrm>
            <a:off x="3364992" y="2779776"/>
            <a:ext cx="2029968" cy="804672"/>
          </a:xfrm>
          <a:prstGeom prst="roundRect">
            <a:avLst>
              <a:gd name="adj" fmla="val 9091"/>
            </a:avLst>
          </a:prstGeom>
          <a:solidFill>
            <a:srgbClr val="EAF3F9"/>
          </a:solidFill>
          <a:ln w="12700">
            <a:solidFill>
              <a:srgbClr val="1D5A82">
                <a:alpha val="65000"/>
              </a:srgbClr>
            </a:solidFill>
            <a:prstDash val="solid"/>
          </a:ln>
        </p:spPr>
      </p:sp>
      <p:sp>
        <p:nvSpPr>
          <p:cNvPr id="20" name="Text 16"/>
          <p:cNvSpPr/>
          <p:nvPr/>
        </p:nvSpPr>
        <p:spPr>
          <a:xfrm>
            <a:off x="3456432" y="2889504"/>
            <a:ext cx="868680" cy="301752"/>
          </a:xfrm>
          <a:prstGeom prst="rect">
            <a:avLst/>
          </a:prstGeom>
          <a:noFill/>
          <a:ln/>
        </p:spPr>
        <p:txBody>
          <a:bodyPr wrap="square" lIns="127" tIns="127" rIns="127" bIns="127" rtlCol="0" anchor="ctr"/>
          <a:lstStyle/>
          <a:p>
            <a:pPr marL="0" indent="0" algn="l">
              <a:buNone/>
            </a:pPr>
            <a:r>
              <a:rPr lang="en-US" sz="1800" b="1" dirty="0">
                <a:solidFill>
                  <a:srgbClr val="1D5A82"/>
                </a:solidFill>
                <a:latin typeface="Arial Black" panose="020B0A04020102020204" pitchFamily="34" charset="0"/>
              </a:rPr>
              <a:t>78</a:t>
            </a:r>
            <a:endParaRPr lang="en-US" sz="1800" dirty="0">
              <a:latin typeface="Arial Black" panose="020B0A04020102020204" pitchFamily="34" charset="0"/>
            </a:endParaRPr>
          </a:p>
        </p:txBody>
      </p:sp>
      <p:sp>
        <p:nvSpPr>
          <p:cNvPr id="21" name="Text 17"/>
          <p:cNvSpPr/>
          <p:nvPr/>
        </p:nvSpPr>
        <p:spPr>
          <a:xfrm>
            <a:off x="3566160" y="3108960"/>
            <a:ext cx="1627631" cy="384048"/>
          </a:xfrm>
          <a:prstGeom prst="rect">
            <a:avLst/>
          </a:prstGeom>
          <a:noFill/>
          <a:ln/>
        </p:spPr>
        <p:txBody>
          <a:bodyPr wrap="square" lIns="127" tIns="127" rIns="127" bIns="127" rtlCol="0" anchor="ctr">
            <a:noAutofit/>
          </a:bodyPr>
          <a:lstStyle/>
          <a:p>
            <a:pPr marL="0" indent="0">
              <a:buNone/>
            </a:pPr>
            <a:r>
              <a:rPr lang="en-US" sz="1600" dirty="0">
                <a:solidFill>
                  <a:srgbClr val="1F2937"/>
                </a:solidFill>
                <a:latin typeface="Arial Black" panose="020B0A04020102020204" pitchFamily="34" charset="0"/>
              </a:rPr>
              <a:t>Gynecologists</a:t>
            </a:r>
            <a:endParaRPr lang="en-US" sz="1600" dirty="0">
              <a:latin typeface="Arial Black" panose="020B0A04020102020204" pitchFamily="34" charset="0"/>
            </a:endParaRPr>
          </a:p>
        </p:txBody>
      </p:sp>
      <p:sp>
        <p:nvSpPr>
          <p:cNvPr id="22" name="Text 18"/>
          <p:cNvSpPr/>
          <p:nvPr/>
        </p:nvSpPr>
        <p:spPr>
          <a:xfrm>
            <a:off x="5541917" y="2463654"/>
            <a:ext cx="1005840" cy="228600"/>
          </a:xfrm>
          <a:prstGeom prst="rect">
            <a:avLst/>
          </a:prstGeom>
          <a:noFill/>
          <a:ln/>
        </p:spPr>
        <p:txBody>
          <a:bodyPr wrap="square" lIns="127" tIns="127" rIns="127" bIns="127" rtlCol="0" anchor="ctr"/>
          <a:lstStyle/>
          <a:p>
            <a:pPr marL="0" indent="0" algn="ctr">
              <a:buNone/>
            </a:pPr>
            <a:r>
              <a:rPr lang="en-US" sz="1600" b="1" dirty="0">
                <a:solidFill>
                  <a:srgbClr val="C92A2A"/>
                </a:solidFill>
                <a:latin typeface="Arial Black" panose="020B0A04020102020204" pitchFamily="34" charset="0"/>
              </a:rPr>
              <a:t>5 years</a:t>
            </a:r>
            <a:endParaRPr lang="en-US" sz="1600" dirty="0">
              <a:latin typeface="Arial Black" panose="020B0A04020102020204" pitchFamily="34" charset="0"/>
            </a:endParaRPr>
          </a:p>
        </p:txBody>
      </p:sp>
      <p:sp>
        <p:nvSpPr>
          <p:cNvPr id="23" name="Shape 19"/>
          <p:cNvSpPr/>
          <p:nvPr/>
        </p:nvSpPr>
        <p:spPr>
          <a:xfrm>
            <a:off x="6839712" y="1792224"/>
            <a:ext cx="2331720" cy="804672"/>
          </a:xfrm>
          <a:prstGeom prst="roundRect">
            <a:avLst>
              <a:gd name="adj" fmla="val 9091"/>
            </a:avLst>
          </a:prstGeom>
          <a:solidFill>
            <a:srgbClr val="F8E8E8"/>
          </a:solidFill>
          <a:ln w="12700">
            <a:solidFill>
              <a:srgbClr val="C92A2A">
                <a:alpha val="65000"/>
              </a:srgbClr>
            </a:solidFill>
            <a:prstDash val="solid"/>
          </a:ln>
        </p:spPr>
      </p:sp>
      <p:sp>
        <p:nvSpPr>
          <p:cNvPr id="24" name="Text 20"/>
          <p:cNvSpPr/>
          <p:nvPr/>
        </p:nvSpPr>
        <p:spPr>
          <a:xfrm>
            <a:off x="6931152" y="1849701"/>
            <a:ext cx="868680" cy="301752"/>
          </a:xfrm>
          <a:prstGeom prst="rect">
            <a:avLst/>
          </a:prstGeom>
          <a:noFill/>
          <a:ln/>
        </p:spPr>
        <p:txBody>
          <a:bodyPr wrap="square" lIns="127" tIns="127" rIns="127" bIns="127" rtlCol="0" anchor="ctr"/>
          <a:lstStyle/>
          <a:p>
            <a:pPr marL="0" indent="0" algn="l">
              <a:buNone/>
            </a:pPr>
            <a:r>
              <a:rPr lang="en-US" sz="1800" b="1" dirty="0">
                <a:solidFill>
                  <a:srgbClr val="C92A2A"/>
                </a:solidFill>
                <a:latin typeface="Arial Black" panose="020B0A04020102020204" pitchFamily="34" charset="0"/>
              </a:rPr>
              <a:t>136</a:t>
            </a:r>
            <a:endParaRPr lang="en-US" sz="1800" dirty="0">
              <a:latin typeface="Arial Black" panose="020B0A04020102020204" pitchFamily="34" charset="0"/>
            </a:endParaRPr>
          </a:p>
        </p:txBody>
      </p:sp>
      <p:sp>
        <p:nvSpPr>
          <p:cNvPr id="25" name="Text 21"/>
          <p:cNvSpPr/>
          <p:nvPr/>
        </p:nvSpPr>
        <p:spPr>
          <a:xfrm>
            <a:off x="6974587" y="2133165"/>
            <a:ext cx="2087118" cy="384048"/>
          </a:xfrm>
          <a:prstGeom prst="rect">
            <a:avLst/>
          </a:prstGeom>
          <a:noFill/>
          <a:ln/>
        </p:spPr>
        <p:txBody>
          <a:bodyPr wrap="square" lIns="127" tIns="127" rIns="127" bIns="127" rtlCol="0" anchor="ctr">
            <a:noAutofit/>
          </a:bodyPr>
          <a:lstStyle/>
          <a:p>
            <a:pPr marL="0" indent="0">
              <a:buNone/>
            </a:pPr>
            <a:r>
              <a:rPr lang="en-US" sz="1600" dirty="0">
                <a:solidFill>
                  <a:srgbClr val="1F2937"/>
                </a:solidFill>
                <a:latin typeface="Arial Black" panose="020B0A04020102020204" pitchFamily="34" charset="0"/>
              </a:rPr>
              <a:t>Medical students</a:t>
            </a:r>
            <a:endParaRPr lang="en-US" sz="1600" dirty="0">
              <a:latin typeface="Arial Black" panose="020B0A04020102020204" pitchFamily="34" charset="0"/>
            </a:endParaRPr>
          </a:p>
          <a:p>
            <a:pPr marL="0" indent="0">
              <a:buNone/>
            </a:pPr>
            <a:r>
              <a:rPr lang="en-US" sz="1600" dirty="0">
                <a:solidFill>
                  <a:srgbClr val="1F2937"/>
                </a:solidFill>
                <a:latin typeface="Arial Black" panose="020B0A04020102020204" pitchFamily="34" charset="0"/>
              </a:rPr>
              <a:t>mean age 19.27 </a:t>
            </a:r>
            <a:r>
              <a:rPr lang="en-US" sz="1600" dirty="0" err="1">
                <a:solidFill>
                  <a:srgbClr val="1F2937"/>
                </a:solidFill>
                <a:latin typeface="Arial Black" panose="020B0A04020102020204" pitchFamily="34" charset="0"/>
              </a:rPr>
              <a:t>yr</a:t>
            </a:r>
            <a:endParaRPr lang="en-US" sz="1600" dirty="0">
              <a:latin typeface="Arial Black" panose="020B0A04020102020204" pitchFamily="34" charset="0"/>
            </a:endParaRPr>
          </a:p>
        </p:txBody>
      </p:sp>
      <p:sp>
        <p:nvSpPr>
          <p:cNvPr id="26" name="Shape 22"/>
          <p:cNvSpPr/>
          <p:nvPr/>
        </p:nvSpPr>
        <p:spPr>
          <a:xfrm>
            <a:off x="6839712" y="2779776"/>
            <a:ext cx="2331720" cy="804672"/>
          </a:xfrm>
          <a:prstGeom prst="roundRect">
            <a:avLst>
              <a:gd name="adj" fmla="val 9091"/>
            </a:avLst>
          </a:prstGeom>
          <a:solidFill>
            <a:srgbClr val="F8E8E8"/>
          </a:solidFill>
          <a:ln w="12700">
            <a:solidFill>
              <a:srgbClr val="C92A2A">
                <a:alpha val="65000"/>
              </a:srgbClr>
            </a:solidFill>
            <a:prstDash val="solid"/>
          </a:ln>
        </p:spPr>
      </p:sp>
      <p:sp>
        <p:nvSpPr>
          <p:cNvPr id="27" name="Text 23"/>
          <p:cNvSpPr/>
          <p:nvPr/>
        </p:nvSpPr>
        <p:spPr>
          <a:xfrm>
            <a:off x="6931152" y="2889504"/>
            <a:ext cx="868680" cy="301752"/>
          </a:xfrm>
          <a:prstGeom prst="rect">
            <a:avLst/>
          </a:prstGeom>
          <a:noFill/>
          <a:ln/>
        </p:spPr>
        <p:txBody>
          <a:bodyPr wrap="square" lIns="127" tIns="127" rIns="127" bIns="127" rtlCol="0" anchor="ctr"/>
          <a:lstStyle/>
          <a:p>
            <a:pPr marL="0" indent="0" algn="l">
              <a:buNone/>
            </a:pPr>
            <a:r>
              <a:rPr lang="en-US" sz="1800" b="1" dirty="0">
                <a:solidFill>
                  <a:srgbClr val="C92A2A"/>
                </a:solidFill>
                <a:latin typeface="Arial Black" panose="020B0A04020102020204" pitchFamily="34" charset="0"/>
              </a:rPr>
              <a:t>47</a:t>
            </a:r>
            <a:endParaRPr lang="en-US" sz="1800" dirty="0">
              <a:latin typeface="Arial Black" panose="020B0A04020102020204" pitchFamily="34" charset="0"/>
            </a:endParaRPr>
          </a:p>
        </p:txBody>
      </p:sp>
      <p:sp>
        <p:nvSpPr>
          <p:cNvPr id="28" name="Text 24"/>
          <p:cNvSpPr/>
          <p:nvPr/>
        </p:nvSpPr>
        <p:spPr>
          <a:xfrm>
            <a:off x="7315852" y="2889504"/>
            <a:ext cx="1745852" cy="603504"/>
          </a:xfrm>
          <a:prstGeom prst="rect">
            <a:avLst/>
          </a:prstGeom>
          <a:noFill/>
          <a:ln/>
        </p:spPr>
        <p:txBody>
          <a:bodyPr wrap="square" lIns="127" tIns="127" rIns="127" bIns="127" rtlCol="0" anchor="ctr">
            <a:noAutofit/>
          </a:bodyPr>
          <a:lstStyle/>
          <a:p>
            <a:pPr marL="0" indent="0">
              <a:buNone/>
            </a:pPr>
            <a:r>
              <a:rPr lang="en-US" sz="1600" dirty="0">
                <a:solidFill>
                  <a:srgbClr val="1F2937"/>
                </a:solidFill>
                <a:latin typeface="Arial Black" panose="020B0A04020102020204" pitchFamily="34" charset="0"/>
              </a:rPr>
              <a:t>Gynecologists</a:t>
            </a:r>
            <a:endParaRPr lang="en-US" sz="1600" dirty="0">
              <a:latin typeface="Arial Black" panose="020B0A04020102020204" pitchFamily="34" charset="0"/>
            </a:endParaRPr>
          </a:p>
          <a:p>
            <a:pPr marL="0" indent="0">
              <a:buNone/>
            </a:pPr>
            <a:r>
              <a:rPr lang="en-US" sz="1600" dirty="0">
                <a:solidFill>
                  <a:srgbClr val="1F2937"/>
                </a:solidFill>
                <a:latin typeface="Arial Black" panose="020B0A04020102020204" pitchFamily="34" charset="0"/>
              </a:rPr>
              <a:t>mean age 41.51 </a:t>
            </a:r>
            <a:r>
              <a:rPr lang="en-US" sz="1600" dirty="0" err="1">
                <a:solidFill>
                  <a:srgbClr val="1F2937"/>
                </a:solidFill>
                <a:latin typeface="Arial Black" panose="020B0A04020102020204" pitchFamily="34" charset="0"/>
              </a:rPr>
              <a:t>yr</a:t>
            </a:r>
            <a:endParaRPr lang="en-US" sz="1600" dirty="0">
              <a:latin typeface="Arial Black" panose="020B0A04020102020204" pitchFamily="34" charset="0"/>
            </a:endParaRPr>
          </a:p>
        </p:txBody>
      </p:sp>
      <p:sp>
        <p:nvSpPr>
          <p:cNvPr id="29" name="Text 25"/>
          <p:cNvSpPr/>
          <p:nvPr/>
        </p:nvSpPr>
        <p:spPr>
          <a:xfrm>
            <a:off x="8997696" y="1349391"/>
            <a:ext cx="3259183" cy="173736"/>
          </a:xfrm>
          <a:prstGeom prst="rect">
            <a:avLst/>
          </a:prstGeom>
          <a:noFill/>
          <a:ln/>
        </p:spPr>
        <p:txBody>
          <a:bodyPr wrap="square" lIns="127" tIns="127" rIns="127" bIns="127" rtlCol="0" anchor="ctr"/>
          <a:lstStyle/>
          <a:p>
            <a:pPr marL="0" indent="0" algn="ctr">
              <a:buNone/>
            </a:pPr>
            <a:r>
              <a:rPr lang="en-US" b="1" dirty="0">
                <a:solidFill>
                  <a:srgbClr val="0F3557"/>
                </a:solidFill>
                <a:latin typeface="Arial Black" panose="020B0A04020102020204" pitchFamily="34" charset="0"/>
              </a:rPr>
              <a:t>QUESTIONNAIRE DOMAINS</a:t>
            </a:r>
            <a:endParaRPr lang="en-US" dirty="0">
              <a:latin typeface="Arial Black" panose="020B0A04020102020204" pitchFamily="34" charset="0"/>
            </a:endParaRPr>
          </a:p>
        </p:txBody>
      </p:sp>
      <p:sp>
        <p:nvSpPr>
          <p:cNvPr id="30" name="Shape 26"/>
          <p:cNvSpPr/>
          <p:nvPr/>
        </p:nvSpPr>
        <p:spPr>
          <a:xfrm>
            <a:off x="9470571" y="1682494"/>
            <a:ext cx="2240280" cy="0"/>
          </a:xfrm>
          <a:prstGeom prst="line">
            <a:avLst/>
          </a:prstGeom>
          <a:noFill/>
          <a:ln w="15240">
            <a:solidFill>
              <a:srgbClr val="C92A2A"/>
            </a:solidFill>
            <a:prstDash val="solid"/>
          </a:ln>
        </p:spPr>
      </p:sp>
      <p:sp>
        <p:nvSpPr>
          <p:cNvPr id="31" name="Text 27"/>
          <p:cNvSpPr/>
          <p:nvPr/>
        </p:nvSpPr>
        <p:spPr>
          <a:xfrm>
            <a:off x="9546336" y="2099201"/>
            <a:ext cx="2011680" cy="429766"/>
          </a:xfrm>
          <a:prstGeom prst="rect">
            <a:avLst/>
          </a:prstGeom>
          <a:noFill/>
          <a:ln/>
        </p:spPr>
        <p:txBody>
          <a:bodyPr wrap="square" lIns="254" tIns="254" rIns="254" bIns="254" rtlCol="0" anchor="t">
            <a:noAutofit/>
          </a:bodyPr>
          <a:lstStyle/>
          <a:p>
            <a:pPr marL="0" indent="0">
              <a:buNone/>
            </a:pPr>
            <a:r>
              <a:rPr lang="en-US" sz="1400" dirty="0">
                <a:solidFill>
                  <a:srgbClr val="1F2937"/>
                </a:solidFill>
                <a:latin typeface="Arial Black" panose="020B0A04020102020204" pitchFamily="34" charset="0"/>
              </a:rPr>
              <a:t>• Cervical cancer risk factors</a:t>
            </a:r>
            <a:endParaRPr lang="en-US" sz="1400" dirty="0">
              <a:latin typeface="Arial Black" panose="020B0A04020102020204" pitchFamily="34" charset="0"/>
            </a:endParaRPr>
          </a:p>
        </p:txBody>
      </p:sp>
      <p:sp>
        <p:nvSpPr>
          <p:cNvPr id="32" name="Text 28"/>
          <p:cNvSpPr/>
          <p:nvPr/>
        </p:nvSpPr>
        <p:spPr>
          <a:xfrm>
            <a:off x="9546336" y="2620412"/>
            <a:ext cx="2011680" cy="466341"/>
          </a:xfrm>
          <a:prstGeom prst="rect">
            <a:avLst/>
          </a:prstGeom>
          <a:noFill/>
          <a:ln/>
        </p:spPr>
        <p:txBody>
          <a:bodyPr wrap="square" lIns="254" tIns="254" rIns="254" bIns="254" rtlCol="0" anchor="t">
            <a:noAutofit/>
          </a:bodyPr>
          <a:lstStyle/>
          <a:p>
            <a:pPr marL="0" indent="0">
              <a:buNone/>
            </a:pPr>
            <a:r>
              <a:rPr lang="en-US" sz="1400" dirty="0">
                <a:solidFill>
                  <a:srgbClr val="1F2937"/>
                </a:solidFill>
                <a:latin typeface="Arial Black" panose="020B0A04020102020204" pitchFamily="34" charset="0"/>
              </a:rPr>
              <a:t>• HPV oncogenic potential</a:t>
            </a:r>
            <a:endParaRPr lang="en-US" sz="1400" dirty="0">
              <a:latin typeface="Arial Black" panose="020B0A04020102020204" pitchFamily="34" charset="0"/>
            </a:endParaRPr>
          </a:p>
        </p:txBody>
      </p:sp>
      <p:sp>
        <p:nvSpPr>
          <p:cNvPr id="33" name="Text 29"/>
          <p:cNvSpPr/>
          <p:nvPr/>
        </p:nvSpPr>
        <p:spPr>
          <a:xfrm>
            <a:off x="9546336" y="3182112"/>
            <a:ext cx="2011680" cy="429767"/>
          </a:xfrm>
          <a:prstGeom prst="rect">
            <a:avLst/>
          </a:prstGeom>
          <a:noFill/>
          <a:ln/>
        </p:spPr>
        <p:txBody>
          <a:bodyPr wrap="square" lIns="254" tIns="254" rIns="254" bIns="254" rtlCol="0" anchor="t">
            <a:noAutofit/>
          </a:bodyPr>
          <a:lstStyle/>
          <a:p>
            <a:pPr marL="0" indent="0">
              <a:buNone/>
            </a:pPr>
            <a:r>
              <a:rPr lang="en-US" sz="1400" dirty="0">
                <a:solidFill>
                  <a:srgbClr val="1F2937"/>
                </a:solidFill>
                <a:latin typeface="Arial Black" panose="020B0A04020102020204" pitchFamily="34" charset="0"/>
              </a:rPr>
              <a:t>• Vaccine effectiveness</a:t>
            </a:r>
            <a:endParaRPr lang="en-US" sz="1400" dirty="0">
              <a:latin typeface="Arial Black" panose="020B0A04020102020204" pitchFamily="34" charset="0"/>
            </a:endParaRPr>
          </a:p>
        </p:txBody>
      </p:sp>
      <p:sp>
        <p:nvSpPr>
          <p:cNvPr id="34" name="Text 30"/>
          <p:cNvSpPr/>
          <p:nvPr/>
        </p:nvSpPr>
        <p:spPr>
          <a:xfrm>
            <a:off x="9546336" y="3694173"/>
            <a:ext cx="2011680" cy="433687"/>
          </a:xfrm>
          <a:prstGeom prst="rect">
            <a:avLst/>
          </a:prstGeom>
          <a:noFill/>
          <a:ln/>
        </p:spPr>
        <p:txBody>
          <a:bodyPr wrap="square" lIns="254" tIns="254" rIns="254" bIns="254" rtlCol="0" anchor="t">
            <a:noAutofit/>
          </a:bodyPr>
          <a:lstStyle/>
          <a:p>
            <a:pPr marL="0" indent="0">
              <a:buNone/>
            </a:pPr>
            <a:r>
              <a:rPr lang="en-US" sz="1400" dirty="0">
                <a:solidFill>
                  <a:srgbClr val="1F2937"/>
                </a:solidFill>
                <a:latin typeface="Arial Black" panose="020B0A04020102020204" pitchFamily="34" charset="0"/>
              </a:rPr>
              <a:t>• Actual vaccination status</a:t>
            </a:r>
            <a:endParaRPr lang="en-US" sz="1400" dirty="0">
              <a:latin typeface="Arial Black" panose="020B0A04020102020204" pitchFamily="34" charset="0"/>
            </a:endParaRPr>
          </a:p>
        </p:txBody>
      </p:sp>
      <p:sp>
        <p:nvSpPr>
          <p:cNvPr id="35" name="Text 31"/>
          <p:cNvSpPr/>
          <p:nvPr/>
        </p:nvSpPr>
        <p:spPr>
          <a:xfrm>
            <a:off x="512064" y="4251960"/>
            <a:ext cx="2560320" cy="201168"/>
          </a:xfrm>
          <a:prstGeom prst="rect">
            <a:avLst/>
          </a:prstGeom>
          <a:noFill/>
          <a:ln/>
        </p:spPr>
        <p:txBody>
          <a:bodyPr wrap="square" lIns="127" tIns="127" rIns="127" bIns="127" rtlCol="0" anchor="ctr"/>
          <a:lstStyle/>
          <a:p>
            <a:pPr marL="0" indent="0" algn="ctr">
              <a:buNone/>
            </a:pPr>
            <a:r>
              <a:rPr lang="en-US" b="1" dirty="0">
                <a:solidFill>
                  <a:srgbClr val="0F3557"/>
                </a:solidFill>
                <a:latin typeface="Arial Black" panose="020B0A04020102020204" pitchFamily="34" charset="0"/>
              </a:rPr>
              <a:t>ANALYSIS</a:t>
            </a:r>
            <a:endParaRPr lang="en-US" dirty="0">
              <a:latin typeface="Arial Black" panose="020B0A04020102020204" pitchFamily="34" charset="0"/>
            </a:endParaRPr>
          </a:p>
        </p:txBody>
      </p:sp>
      <p:sp>
        <p:nvSpPr>
          <p:cNvPr id="36" name="Shape 32"/>
          <p:cNvSpPr/>
          <p:nvPr/>
        </p:nvSpPr>
        <p:spPr>
          <a:xfrm>
            <a:off x="512064" y="4507992"/>
            <a:ext cx="2560320" cy="0"/>
          </a:xfrm>
          <a:prstGeom prst="line">
            <a:avLst/>
          </a:prstGeom>
          <a:noFill/>
          <a:ln w="15240">
            <a:solidFill>
              <a:srgbClr val="C92A2A"/>
            </a:solidFill>
            <a:prstDash val="solid"/>
          </a:ln>
        </p:spPr>
      </p:sp>
      <p:sp>
        <p:nvSpPr>
          <p:cNvPr id="37" name="Shape 33"/>
          <p:cNvSpPr/>
          <p:nvPr/>
        </p:nvSpPr>
        <p:spPr>
          <a:xfrm>
            <a:off x="585216" y="4754880"/>
            <a:ext cx="2423160" cy="1005840"/>
          </a:xfrm>
          <a:prstGeom prst="roundRect">
            <a:avLst>
              <a:gd name="adj" fmla="val 7273"/>
            </a:avLst>
          </a:prstGeom>
          <a:solidFill>
            <a:srgbClr val="F8F9FA"/>
          </a:solidFill>
          <a:ln w="12700">
            <a:solidFill>
              <a:srgbClr val="DCE2E8"/>
            </a:solidFill>
            <a:prstDash val="solid"/>
          </a:ln>
        </p:spPr>
      </p:sp>
      <p:sp>
        <p:nvSpPr>
          <p:cNvPr id="38" name="Text 34"/>
          <p:cNvSpPr/>
          <p:nvPr/>
        </p:nvSpPr>
        <p:spPr>
          <a:xfrm>
            <a:off x="694944" y="4864608"/>
            <a:ext cx="2203704" cy="786384"/>
          </a:xfrm>
          <a:prstGeom prst="rect">
            <a:avLst/>
          </a:prstGeom>
          <a:noFill/>
          <a:ln/>
        </p:spPr>
        <p:txBody>
          <a:bodyPr wrap="square" lIns="127" tIns="127" rIns="127" bIns="127" rtlCol="0" anchor="ctr">
            <a:normAutofit/>
          </a:bodyPr>
          <a:lstStyle/>
          <a:p>
            <a:pPr marL="0" indent="0" algn="ctr">
              <a:buNone/>
            </a:pPr>
            <a:r>
              <a:rPr lang="en-US" sz="1400" dirty="0">
                <a:solidFill>
                  <a:srgbClr val="1F2937"/>
                </a:solidFill>
                <a:latin typeface="Arial Black" panose="020B0A04020102020204" pitchFamily="34" charset="0"/>
              </a:rPr>
              <a:t>Descriptive statistics</a:t>
            </a:r>
            <a:endParaRPr lang="en-US" sz="1400" dirty="0">
              <a:latin typeface="Arial Black" panose="020B0A04020102020204" pitchFamily="34" charset="0"/>
            </a:endParaRPr>
          </a:p>
          <a:p>
            <a:pPr marL="0" indent="0" algn="ctr">
              <a:buNone/>
            </a:pPr>
            <a:r>
              <a:rPr lang="en-US" sz="1400" dirty="0">
                <a:solidFill>
                  <a:srgbClr val="1F2937"/>
                </a:solidFill>
                <a:latin typeface="Arial Black" panose="020B0A04020102020204" pitchFamily="34" charset="0"/>
              </a:rPr>
              <a:t>Mann–Whitney U test</a:t>
            </a:r>
            <a:endParaRPr lang="en-US" sz="1400" dirty="0">
              <a:latin typeface="Arial Black" panose="020B0A04020102020204" pitchFamily="34" charset="0"/>
            </a:endParaRPr>
          </a:p>
          <a:p>
            <a:pPr marL="0" indent="0" algn="ctr">
              <a:buNone/>
            </a:pPr>
            <a:r>
              <a:rPr lang="en-US" sz="1400" dirty="0">
                <a:solidFill>
                  <a:srgbClr val="1F2937"/>
                </a:solidFill>
                <a:latin typeface="Arial Black" panose="020B0A04020102020204" pitchFamily="34" charset="0"/>
              </a:rPr>
              <a:t>p &lt; 0.05</a:t>
            </a:r>
            <a:endParaRPr lang="en-US" sz="1400" dirty="0">
              <a:latin typeface="Arial Black" panose="020B0A04020102020204" pitchFamily="34" charset="0"/>
            </a:endParaRPr>
          </a:p>
        </p:txBody>
      </p:sp>
      <p:sp>
        <p:nvSpPr>
          <p:cNvPr id="39" name="Shape 35"/>
          <p:cNvSpPr/>
          <p:nvPr/>
        </p:nvSpPr>
        <p:spPr>
          <a:xfrm>
            <a:off x="3364992" y="4754880"/>
            <a:ext cx="5806440" cy="1005840"/>
          </a:xfrm>
          <a:prstGeom prst="roundRect">
            <a:avLst>
              <a:gd name="adj" fmla="val 7273"/>
            </a:avLst>
          </a:prstGeom>
          <a:solidFill>
            <a:srgbClr val="F4F8FB"/>
          </a:solidFill>
          <a:ln w="12700">
            <a:solidFill>
              <a:srgbClr val="D4E6F2"/>
            </a:solidFill>
            <a:prstDash val="solid"/>
          </a:ln>
        </p:spPr>
      </p:sp>
      <p:sp>
        <p:nvSpPr>
          <p:cNvPr id="40" name="Text 36"/>
          <p:cNvSpPr/>
          <p:nvPr/>
        </p:nvSpPr>
        <p:spPr>
          <a:xfrm>
            <a:off x="3474720" y="4864608"/>
            <a:ext cx="5586984" cy="786384"/>
          </a:xfrm>
          <a:prstGeom prst="rect">
            <a:avLst/>
          </a:prstGeom>
          <a:noFill/>
          <a:ln/>
        </p:spPr>
        <p:txBody>
          <a:bodyPr wrap="square" lIns="127" tIns="127" rIns="127" bIns="127" rtlCol="0" anchor="ctr">
            <a:normAutofit/>
          </a:bodyPr>
          <a:lstStyle/>
          <a:p>
            <a:pPr marL="0" indent="0" algn="ctr">
              <a:buNone/>
            </a:pPr>
            <a:r>
              <a:rPr lang="en-US" sz="1600" dirty="0">
                <a:solidFill>
                  <a:srgbClr val="1F2937"/>
                </a:solidFill>
                <a:latin typeface="Arial Black" panose="020B0A04020102020204" pitchFamily="34" charset="0"/>
              </a:rPr>
              <a:t>PARTICIPANTS WERE GROUPED AS MEDICAL STUDENTS AND GYNECOLOGISTS IN EACH SURVEY WAVE.</a:t>
            </a:r>
            <a:endParaRPr lang="en-US" sz="1600" dirty="0">
              <a:latin typeface="Arial Black" panose="020B0A04020102020204" pitchFamily="34" charset="0"/>
            </a:endParaRPr>
          </a:p>
        </p:txBody>
      </p:sp>
      <p:pic>
        <p:nvPicPr>
          <p:cNvPr id="41" name="Image 2" descr="/mnt/data/a_clean_vector_flat_icon_illustration_on_a_white_b_batch_2.png"/>
          <p:cNvPicPr>
            <a:picLocks noChangeAspect="1"/>
          </p:cNvPicPr>
          <p:nvPr/>
        </p:nvPicPr>
        <p:blipFill>
          <a:blip r:embed="rId5"/>
          <a:stretch>
            <a:fillRect/>
          </a:stretch>
        </p:blipFill>
        <p:spPr>
          <a:xfrm>
            <a:off x="9875520" y="4251960"/>
            <a:ext cx="1417320" cy="1417320"/>
          </a:xfrm>
          <a:prstGeom prst="rect">
            <a:avLst/>
          </a:prstGeom>
        </p:spPr>
      </p:pic>
      <p:sp>
        <p:nvSpPr>
          <p:cNvPr id="42" name="Shape 37"/>
          <p:cNvSpPr/>
          <p:nvPr/>
        </p:nvSpPr>
        <p:spPr>
          <a:xfrm>
            <a:off x="0" y="6556248"/>
            <a:ext cx="12191695" cy="301752"/>
          </a:xfrm>
          <a:prstGeom prst="rect">
            <a:avLst/>
          </a:prstGeom>
          <a:solidFill>
            <a:srgbClr val="0F3557"/>
          </a:solidFill>
          <a:ln w="12700">
            <a:solidFill>
              <a:srgbClr val="0F3557"/>
            </a:solidFill>
            <a:prstDash val="solid"/>
          </a:ln>
        </p:spPr>
      </p:sp>
      <p:sp>
        <p:nvSpPr>
          <p:cNvPr id="47" name="Text 21"/>
          <p:cNvSpPr/>
          <p:nvPr/>
        </p:nvSpPr>
        <p:spPr>
          <a:xfrm>
            <a:off x="256031" y="6076842"/>
            <a:ext cx="9567238" cy="643998"/>
          </a:xfrm>
          <a:prstGeom prst="rect">
            <a:avLst/>
          </a:prstGeom>
          <a:noFill/>
          <a:ln/>
        </p:spPr>
        <p:txBody>
          <a:bodyPr wrap="square" lIns="127" tIns="127" rIns="127" bIns="127" rtlCol="0" anchor="ctr"/>
          <a:lstStyle/>
          <a:p>
            <a:pPr marL="0" indent="0">
              <a:buNone/>
            </a:pPr>
            <a:r>
              <a:rPr lang="en-US" b="1" dirty="0">
                <a:solidFill>
                  <a:srgbClr val="FFFFFF"/>
                </a:solidFill>
                <a:latin typeface="Arial Black" panose="020B0A04020102020204" pitchFamily="34" charset="0"/>
              </a:rPr>
              <a:t>KEYWORDS: HPV, CERVICAL CANCER PREVENTION, VACCINATION, MEDICAL EDUCATION, UKRAINE</a:t>
            </a:r>
            <a:endParaRPr lang="en-US" dirty="0">
              <a:latin typeface="Arial Black" panose="020B0A04020102020204" pitchFamily="34" charset="0"/>
            </a:endParaRPr>
          </a:p>
        </p:txBody>
      </p:sp>
      <p:pic>
        <p:nvPicPr>
          <p:cNvPr id="48" name="Image 0" descr="/mnt/data/example_unzip/ppt/media/image8.png"/>
          <p:cNvPicPr>
            <a:picLocks noChangeAspect="1"/>
          </p:cNvPicPr>
          <p:nvPr/>
        </p:nvPicPr>
        <p:blipFill>
          <a:blip r:embed="rId6"/>
          <a:stretch>
            <a:fillRect/>
          </a:stretch>
        </p:blipFill>
        <p:spPr>
          <a:xfrm>
            <a:off x="11083675" y="99904"/>
            <a:ext cx="518284" cy="804672"/>
          </a:xfrm>
          <a:prstGeom prst="rect">
            <a:avLst/>
          </a:prstGeom>
        </p:spPr>
      </p:pic>
      <p:pic>
        <p:nvPicPr>
          <p:cNvPr id="49" name="Image 1" descr="/mnt/data/ifcpc_logo_crop.png"/>
          <p:cNvPicPr>
            <a:picLocks noChangeAspect="1"/>
          </p:cNvPicPr>
          <p:nvPr/>
        </p:nvPicPr>
        <p:blipFill>
          <a:blip r:embed="rId7"/>
          <a:stretch>
            <a:fillRect/>
          </a:stretch>
        </p:blipFill>
        <p:spPr>
          <a:xfrm>
            <a:off x="10312499" y="137446"/>
            <a:ext cx="434309" cy="802740"/>
          </a:xfrm>
          <a:prstGeom prst="rect">
            <a:avLst/>
          </a:prstGeom>
        </p:spPr>
      </p:pic>
      <p:pic>
        <p:nvPicPr>
          <p:cNvPr id="5" name="Аудіо 4">
            <a:hlinkClick r:id="" action="ppaction://media"/>
            <a:extLst>
              <a:ext uri="{FF2B5EF4-FFF2-40B4-BE49-F238E27FC236}">
                <a16:creationId xmlns:a16="http://schemas.microsoft.com/office/drawing/2014/main" id="{DB46A554-4B9A-B91A-A696-F9933CA281FE}"/>
              </a:ext>
            </a:extLst>
          </p:cNvPr>
          <p:cNvPicPr>
            <a:picLocks noChangeAspect="1"/>
          </p:cNvPicPr>
          <p:nvPr>
            <a:audioFile r:link="rId2"/>
            <p:extLst>
              <p:ext uri="{DAA4B4D4-6D71-4841-9C94-3DE7FCFB9230}">
                <p14:media xmlns:p14="http://schemas.microsoft.com/office/powerpoint/2010/main" r:embed="rId1"/>
              </p:ext>
            </p:extLst>
          </p:nvPr>
        </p:nvPicPr>
        <p:blipFill>
          <a:blip r:embed="rId8"/>
          <a:srcRect l="-262704" t="-125896" r="-262704" b="-125896"/>
          <a:stretch>
            <a:fillRect/>
          </a:stretch>
        </p:blipFill>
        <p:spPr>
          <a:xfrm>
            <a:off x="9144000" y="5143500"/>
            <a:ext cx="3048000" cy="17145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4311"/>
    </mc:Choice>
    <mc:Fallback>
      <p:transition spd="slow" advTm="3431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82" name="Shape 0"/>
          <p:cNvSpPr/>
          <p:nvPr/>
        </p:nvSpPr>
        <p:spPr>
          <a:xfrm>
            <a:off x="0" y="-1"/>
            <a:ext cx="12191695" cy="1110343"/>
          </a:xfrm>
          <a:prstGeom prst="rect">
            <a:avLst/>
          </a:prstGeom>
          <a:solidFill>
            <a:srgbClr val="0F3557"/>
          </a:solidFill>
          <a:ln w="12700">
            <a:solidFill>
              <a:srgbClr val="0F3557"/>
            </a:solidFill>
            <a:prstDash val="solid"/>
          </a:ln>
        </p:spPr>
      </p:sp>
      <p:sp>
        <p:nvSpPr>
          <p:cNvPr id="83" name="Shape 18"/>
          <p:cNvSpPr/>
          <p:nvPr/>
        </p:nvSpPr>
        <p:spPr>
          <a:xfrm>
            <a:off x="0" y="5980176"/>
            <a:ext cx="12191695" cy="877824"/>
          </a:xfrm>
          <a:prstGeom prst="rect">
            <a:avLst/>
          </a:prstGeom>
          <a:solidFill>
            <a:srgbClr val="0F3557"/>
          </a:solidFill>
          <a:ln w="12700">
            <a:solidFill>
              <a:srgbClr val="0F3557"/>
            </a:solidFill>
            <a:prstDash val="solid"/>
          </a:ln>
        </p:spPr>
      </p:sp>
      <p:sp>
        <p:nvSpPr>
          <p:cNvPr id="4" name="Text 2"/>
          <p:cNvSpPr/>
          <p:nvPr/>
        </p:nvSpPr>
        <p:spPr>
          <a:xfrm>
            <a:off x="384048" y="394501"/>
            <a:ext cx="9555480" cy="301752"/>
          </a:xfrm>
          <a:prstGeom prst="rect">
            <a:avLst/>
          </a:prstGeom>
          <a:noFill/>
          <a:ln/>
        </p:spPr>
        <p:txBody>
          <a:bodyPr wrap="square" lIns="127" tIns="127" rIns="127" bIns="127" rtlCol="0" anchor="ctr">
            <a:noAutofit/>
          </a:bodyPr>
          <a:lstStyle/>
          <a:p>
            <a:pPr marL="0" indent="0">
              <a:buNone/>
            </a:pPr>
            <a:r>
              <a:rPr lang="en-US" sz="2400" b="1" dirty="0">
                <a:solidFill>
                  <a:srgbClr val="FFFFFF"/>
                </a:solidFill>
                <a:latin typeface="Arial Black" panose="020B0A04020102020204" pitchFamily="34" charset="0"/>
                <a:ea typeface="Aptos Display" pitchFamily="34" charset="-122"/>
                <a:cs typeface="Aptos Display" pitchFamily="34" charset="-120"/>
              </a:rPr>
              <a:t>RESULTS: HPV-RELATED KNOWLEDGE INCREASED</a:t>
            </a:r>
            <a:endParaRPr lang="en-US" sz="2400" dirty="0">
              <a:latin typeface="Arial Black" panose="020B0A04020102020204" pitchFamily="34" charset="0"/>
            </a:endParaRPr>
          </a:p>
        </p:txBody>
      </p:sp>
      <p:sp>
        <p:nvSpPr>
          <p:cNvPr id="8" name="Text 4"/>
          <p:cNvSpPr/>
          <p:nvPr/>
        </p:nvSpPr>
        <p:spPr>
          <a:xfrm>
            <a:off x="530352" y="1254037"/>
            <a:ext cx="5257800" cy="201168"/>
          </a:xfrm>
          <a:prstGeom prst="rect">
            <a:avLst/>
          </a:prstGeom>
          <a:noFill/>
          <a:ln/>
        </p:spPr>
        <p:txBody>
          <a:bodyPr wrap="square" lIns="127" tIns="127" rIns="127" bIns="127" rtlCol="0" anchor="ctr"/>
          <a:lstStyle/>
          <a:p>
            <a:pPr marL="0" indent="0" algn="ctr">
              <a:buNone/>
            </a:pPr>
            <a:r>
              <a:rPr lang="en-US" b="1" dirty="0">
                <a:solidFill>
                  <a:srgbClr val="0F3557"/>
                </a:solidFill>
                <a:latin typeface="Arial Black" panose="020B0A04020102020204" pitchFamily="34" charset="0"/>
              </a:rPr>
              <a:t>MEDICAL STUDENTS</a:t>
            </a:r>
            <a:endParaRPr lang="en-US" dirty="0">
              <a:latin typeface="Arial Black" panose="020B0A04020102020204" pitchFamily="34" charset="0"/>
            </a:endParaRPr>
          </a:p>
        </p:txBody>
      </p:sp>
      <p:sp>
        <p:nvSpPr>
          <p:cNvPr id="9" name="Shape 5"/>
          <p:cNvSpPr/>
          <p:nvPr/>
        </p:nvSpPr>
        <p:spPr>
          <a:xfrm>
            <a:off x="530352" y="1510069"/>
            <a:ext cx="5257800" cy="0"/>
          </a:xfrm>
          <a:prstGeom prst="line">
            <a:avLst/>
          </a:prstGeom>
          <a:noFill/>
          <a:ln w="15240">
            <a:solidFill>
              <a:srgbClr val="C92A2A"/>
            </a:solidFill>
            <a:prstDash val="solid"/>
          </a:ln>
        </p:spPr>
      </p:sp>
      <p:sp>
        <p:nvSpPr>
          <p:cNvPr id="10" name="Text 6"/>
          <p:cNvSpPr/>
          <p:nvPr/>
        </p:nvSpPr>
        <p:spPr>
          <a:xfrm>
            <a:off x="261257" y="1795494"/>
            <a:ext cx="2070463" cy="210312"/>
          </a:xfrm>
          <a:prstGeom prst="rect">
            <a:avLst/>
          </a:prstGeom>
          <a:noFill/>
          <a:ln/>
        </p:spPr>
        <p:txBody>
          <a:bodyPr wrap="square" lIns="127" tIns="127" rIns="127" bIns="127" rtlCol="0" anchor="ctr">
            <a:noAutofit/>
          </a:bodyPr>
          <a:lstStyle/>
          <a:p>
            <a:pPr marL="0" indent="0">
              <a:buNone/>
            </a:pPr>
            <a:r>
              <a:rPr lang="en-US" sz="1200" dirty="0">
                <a:solidFill>
                  <a:srgbClr val="1F2937"/>
                </a:solidFill>
                <a:latin typeface="Arial Black" panose="020B0A04020102020204" pitchFamily="34" charset="0"/>
              </a:rPr>
              <a:t>Smoking as a risk factor</a:t>
            </a:r>
            <a:endParaRPr lang="en-US" sz="1200" dirty="0">
              <a:latin typeface="Arial Black" panose="020B0A04020102020204" pitchFamily="34" charset="0"/>
            </a:endParaRPr>
          </a:p>
        </p:txBody>
      </p:sp>
      <p:sp>
        <p:nvSpPr>
          <p:cNvPr id="11" name="Shape 7"/>
          <p:cNvSpPr/>
          <p:nvPr/>
        </p:nvSpPr>
        <p:spPr>
          <a:xfrm>
            <a:off x="2468880" y="1830109"/>
            <a:ext cx="2148840" cy="0"/>
          </a:xfrm>
          <a:prstGeom prst="line">
            <a:avLst/>
          </a:prstGeom>
          <a:noFill/>
          <a:ln w="63500">
            <a:solidFill>
              <a:srgbClr val="EEF1F4"/>
            </a:solidFill>
            <a:prstDash val="solid"/>
          </a:ln>
        </p:spPr>
      </p:sp>
      <p:sp>
        <p:nvSpPr>
          <p:cNvPr id="12" name="Shape 8"/>
          <p:cNvSpPr/>
          <p:nvPr/>
        </p:nvSpPr>
        <p:spPr>
          <a:xfrm>
            <a:off x="2468880" y="1784389"/>
            <a:ext cx="1138885" cy="91440"/>
          </a:xfrm>
          <a:prstGeom prst="rect">
            <a:avLst/>
          </a:prstGeom>
          <a:solidFill>
            <a:srgbClr val="9FB6C9"/>
          </a:solidFill>
          <a:ln w="12700">
            <a:solidFill>
              <a:srgbClr val="9FB6C9"/>
            </a:solidFill>
            <a:prstDash val="solid"/>
          </a:ln>
        </p:spPr>
      </p:sp>
      <p:sp>
        <p:nvSpPr>
          <p:cNvPr id="13" name="Shape 9"/>
          <p:cNvSpPr/>
          <p:nvPr/>
        </p:nvSpPr>
        <p:spPr>
          <a:xfrm>
            <a:off x="2468880" y="1985557"/>
            <a:ext cx="2148840" cy="0"/>
          </a:xfrm>
          <a:prstGeom prst="line">
            <a:avLst/>
          </a:prstGeom>
          <a:noFill/>
          <a:ln w="63500">
            <a:solidFill>
              <a:srgbClr val="EEF1F4"/>
            </a:solidFill>
            <a:prstDash val="solid"/>
          </a:ln>
        </p:spPr>
      </p:sp>
      <p:sp>
        <p:nvSpPr>
          <p:cNvPr id="14" name="Shape 10"/>
          <p:cNvSpPr/>
          <p:nvPr/>
        </p:nvSpPr>
        <p:spPr>
          <a:xfrm>
            <a:off x="2468880" y="1939837"/>
            <a:ext cx="1233434" cy="91440"/>
          </a:xfrm>
          <a:prstGeom prst="rect">
            <a:avLst/>
          </a:prstGeom>
          <a:solidFill>
            <a:srgbClr val="C92A2A"/>
          </a:solidFill>
          <a:ln w="12700">
            <a:solidFill>
              <a:srgbClr val="C92A2A"/>
            </a:solidFill>
            <a:prstDash val="solid"/>
          </a:ln>
        </p:spPr>
      </p:sp>
      <p:sp>
        <p:nvSpPr>
          <p:cNvPr id="15" name="Text 11"/>
          <p:cNvSpPr/>
          <p:nvPr/>
        </p:nvSpPr>
        <p:spPr>
          <a:xfrm>
            <a:off x="4782312" y="1747813"/>
            <a:ext cx="566928" cy="109728"/>
          </a:xfrm>
          <a:prstGeom prst="rect">
            <a:avLst/>
          </a:prstGeom>
          <a:noFill/>
          <a:ln/>
        </p:spPr>
        <p:txBody>
          <a:bodyPr wrap="square" lIns="127" tIns="127" rIns="127" bIns="127" rtlCol="0" anchor="ctr"/>
          <a:lstStyle/>
          <a:p>
            <a:pPr marL="0" indent="0" algn="r">
              <a:buNone/>
            </a:pPr>
            <a:r>
              <a:rPr lang="en-US" sz="1200" dirty="0">
                <a:solidFill>
                  <a:srgbClr val="6B7280"/>
                </a:solidFill>
                <a:latin typeface="Arial Black" panose="020B0A04020102020204" pitchFamily="34" charset="0"/>
              </a:rPr>
              <a:t>53%</a:t>
            </a:r>
            <a:endParaRPr lang="en-US" sz="1200" dirty="0">
              <a:latin typeface="Arial Black" panose="020B0A04020102020204" pitchFamily="34" charset="0"/>
            </a:endParaRPr>
          </a:p>
        </p:txBody>
      </p:sp>
      <p:sp>
        <p:nvSpPr>
          <p:cNvPr id="16" name="Text 12"/>
          <p:cNvSpPr/>
          <p:nvPr/>
        </p:nvSpPr>
        <p:spPr>
          <a:xfrm>
            <a:off x="4782312" y="1912405"/>
            <a:ext cx="566928" cy="109728"/>
          </a:xfrm>
          <a:prstGeom prst="rect">
            <a:avLst/>
          </a:prstGeom>
          <a:noFill/>
          <a:ln/>
        </p:spPr>
        <p:txBody>
          <a:bodyPr wrap="square" lIns="127" tIns="127" rIns="127" bIns="127" rtlCol="0" anchor="ctr"/>
          <a:lstStyle/>
          <a:p>
            <a:pPr marL="0" indent="0" algn="r">
              <a:buNone/>
            </a:pPr>
            <a:r>
              <a:rPr lang="en-US" sz="1200" b="1" dirty="0">
                <a:solidFill>
                  <a:srgbClr val="C92A2A"/>
                </a:solidFill>
                <a:latin typeface="Arial Black" panose="020B0A04020102020204" pitchFamily="34" charset="0"/>
              </a:rPr>
              <a:t>57.4%</a:t>
            </a:r>
            <a:endParaRPr lang="en-US" sz="1200" dirty="0">
              <a:latin typeface="Arial Black" panose="020B0A04020102020204" pitchFamily="34" charset="0"/>
            </a:endParaRPr>
          </a:p>
        </p:txBody>
      </p:sp>
      <p:sp>
        <p:nvSpPr>
          <p:cNvPr id="17" name="Text 13"/>
          <p:cNvSpPr/>
          <p:nvPr/>
        </p:nvSpPr>
        <p:spPr>
          <a:xfrm>
            <a:off x="5907676" y="2316704"/>
            <a:ext cx="2070463" cy="176345"/>
          </a:xfrm>
          <a:prstGeom prst="rect">
            <a:avLst/>
          </a:prstGeom>
          <a:noFill/>
          <a:ln/>
        </p:spPr>
        <p:txBody>
          <a:bodyPr wrap="square" lIns="127" tIns="127" rIns="127" bIns="127" rtlCol="0" anchor="ctr">
            <a:noAutofit/>
          </a:bodyPr>
          <a:lstStyle/>
          <a:p>
            <a:pPr marL="0" indent="0">
              <a:buNone/>
            </a:pPr>
            <a:r>
              <a:rPr lang="en-US" sz="1200" dirty="0">
                <a:solidFill>
                  <a:srgbClr val="1F2937"/>
                </a:solidFill>
                <a:latin typeface="Arial Black" panose="020B0A04020102020204" pitchFamily="34" charset="0"/>
              </a:rPr>
              <a:t>HPV role in cervical cancer</a:t>
            </a:r>
            <a:endParaRPr lang="en-US" sz="1200" dirty="0">
              <a:latin typeface="Arial Black" panose="020B0A04020102020204" pitchFamily="34" charset="0"/>
            </a:endParaRPr>
          </a:p>
        </p:txBody>
      </p:sp>
      <p:sp>
        <p:nvSpPr>
          <p:cNvPr id="18" name="Shape 14"/>
          <p:cNvSpPr/>
          <p:nvPr/>
        </p:nvSpPr>
        <p:spPr>
          <a:xfrm>
            <a:off x="2468880" y="2351317"/>
            <a:ext cx="2148840" cy="0"/>
          </a:xfrm>
          <a:prstGeom prst="line">
            <a:avLst/>
          </a:prstGeom>
          <a:noFill/>
          <a:ln w="63500">
            <a:solidFill>
              <a:srgbClr val="EEF1F4"/>
            </a:solidFill>
            <a:prstDash val="solid"/>
          </a:ln>
        </p:spPr>
      </p:sp>
      <p:sp>
        <p:nvSpPr>
          <p:cNvPr id="19" name="Shape 15"/>
          <p:cNvSpPr/>
          <p:nvPr/>
        </p:nvSpPr>
        <p:spPr>
          <a:xfrm>
            <a:off x="2468880" y="2305597"/>
            <a:ext cx="1194755" cy="91440"/>
          </a:xfrm>
          <a:prstGeom prst="rect">
            <a:avLst/>
          </a:prstGeom>
          <a:solidFill>
            <a:srgbClr val="9FB6C9"/>
          </a:solidFill>
          <a:ln w="12700">
            <a:solidFill>
              <a:srgbClr val="9FB6C9"/>
            </a:solidFill>
            <a:prstDash val="solid"/>
          </a:ln>
        </p:spPr>
      </p:sp>
      <p:sp>
        <p:nvSpPr>
          <p:cNvPr id="20" name="Shape 16"/>
          <p:cNvSpPr/>
          <p:nvPr/>
        </p:nvSpPr>
        <p:spPr>
          <a:xfrm>
            <a:off x="2468880" y="2506765"/>
            <a:ext cx="2148840" cy="0"/>
          </a:xfrm>
          <a:prstGeom prst="line">
            <a:avLst/>
          </a:prstGeom>
          <a:noFill/>
          <a:ln w="63500">
            <a:solidFill>
              <a:srgbClr val="EEF1F4"/>
            </a:solidFill>
            <a:prstDash val="solid"/>
          </a:ln>
        </p:spPr>
      </p:sp>
      <p:sp>
        <p:nvSpPr>
          <p:cNvPr id="21" name="Shape 17"/>
          <p:cNvSpPr/>
          <p:nvPr/>
        </p:nvSpPr>
        <p:spPr>
          <a:xfrm>
            <a:off x="2468880" y="2461045"/>
            <a:ext cx="1880235" cy="91440"/>
          </a:xfrm>
          <a:prstGeom prst="rect">
            <a:avLst/>
          </a:prstGeom>
          <a:solidFill>
            <a:srgbClr val="C92A2A"/>
          </a:solidFill>
          <a:ln w="12700">
            <a:solidFill>
              <a:srgbClr val="C92A2A"/>
            </a:solidFill>
            <a:prstDash val="solid"/>
          </a:ln>
        </p:spPr>
      </p:sp>
      <p:sp>
        <p:nvSpPr>
          <p:cNvPr id="22" name="Text 18"/>
          <p:cNvSpPr/>
          <p:nvPr/>
        </p:nvSpPr>
        <p:spPr>
          <a:xfrm>
            <a:off x="4782312" y="2269021"/>
            <a:ext cx="566928" cy="109728"/>
          </a:xfrm>
          <a:prstGeom prst="rect">
            <a:avLst/>
          </a:prstGeom>
          <a:noFill/>
          <a:ln/>
        </p:spPr>
        <p:txBody>
          <a:bodyPr wrap="square" lIns="127" tIns="127" rIns="127" bIns="127" rtlCol="0" anchor="ctr"/>
          <a:lstStyle/>
          <a:p>
            <a:pPr marL="0" indent="0" algn="r">
              <a:buNone/>
            </a:pPr>
            <a:r>
              <a:rPr lang="en-US" sz="1200" dirty="0">
                <a:solidFill>
                  <a:srgbClr val="6B7280"/>
                </a:solidFill>
                <a:latin typeface="Arial Black" panose="020B0A04020102020204" pitchFamily="34" charset="0"/>
              </a:rPr>
              <a:t>55.6%</a:t>
            </a:r>
            <a:endParaRPr lang="en-US" sz="1200" dirty="0">
              <a:latin typeface="Arial Black" panose="020B0A04020102020204" pitchFamily="34" charset="0"/>
            </a:endParaRPr>
          </a:p>
        </p:txBody>
      </p:sp>
      <p:sp>
        <p:nvSpPr>
          <p:cNvPr id="23" name="Text 19"/>
          <p:cNvSpPr/>
          <p:nvPr/>
        </p:nvSpPr>
        <p:spPr>
          <a:xfrm>
            <a:off x="4782312" y="2433613"/>
            <a:ext cx="566928" cy="109728"/>
          </a:xfrm>
          <a:prstGeom prst="rect">
            <a:avLst/>
          </a:prstGeom>
          <a:noFill/>
          <a:ln/>
        </p:spPr>
        <p:txBody>
          <a:bodyPr wrap="square" lIns="127" tIns="127" rIns="127" bIns="127" rtlCol="0" anchor="ctr"/>
          <a:lstStyle/>
          <a:p>
            <a:pPr marL="0" indent="0" algn="r">
              <a:buNone/>
            </a:pPr>
            <a:r>
              <a:rPr lang="en-US" sz="1200" b="1" dirty="0">
                <a:solidFill>
                  <a:srgbClr val="C92A2A"/>
                </a:solidFill>
                <a:latin typeface="Arial Black" panose="020B0A04020102020204" pitchFamily="34" charset="0"/>
              </a:rPr>
              <a:t>87.5%</a:t>
            </a:r>
            <a:endParaRPr lang="en-US" sz="1200" dirty="0">
              <a:latin typeface="Arial Black" panose="020B0A04020102020204" pitchFamily="34" charset="0"/>
            </a:endParaRPr>
          </a:p>
        </p:txBody>
      </p:sp>
      <p:sp>
        <p:nvSpPr>
          <p:cNvPr id="24" name="Text 20"/>
          <p:cNvSpPr/>
          <p:nvPr/>
        </p:nvSpPr>
        <p:spPr>
          <a:xfrm>
            <a:off x="261257" y="2849665"/>
            <a:ext cx="2070463" cy="210312"/>
          </a:xfrm>
          <a:prstGeom prst="rect">
            <a:avLst/>
          </a:prstGeom>
          <a:noFill/>
          <a:ln/>
        </p:spPr>
        <p:txBody>
          <a:bodyPr wrap="square" lIns="127" tIns="127" rIns="127" bIns="127" rtlCol="0" anchor="ctr">
            <a:noAutofit/>
          </a:bodyPr>
          <a:lstStyle/>
          <a:p>
            <a:pPr marL="0" indent="0">
              <a:buNone/>
            </a:pPr>
            <a:r>
              <a:rPr lang="en-US" sz="1200" dirty="0">
                <a:solidFill>
                  <a:srgbClr val="1F2937"/>
                </a:solidFill>
                <a:latin typeface="Arial Black" panose="020B0A04020102020204" pitchFamily="34" charset="0"/>
              </a:rPr>
              <a:t>Vaccination before sexual debut</a:t>
            </a:r>
            <a:endParaRPr lang="en-US" sz="1200" dirty="0">
              <a:latin typeface="Arial Black" panose="020B0A04020102020204" pitchFamily="34" charset="0"/>
            </a:endParaRPr>
          </a:p>
        </p:txBody>
      </p:sp>
      <p:sp>
        <p:nvSpPr>
          <p:cNvPr id="25" name="Shape 21"/>
          <p:cNvSpPr/>
          <p:nvPr/>
        </p:nvSpPr>
        <p:spPr>
          <a:xfrm>
            <a:off x="2468880" y="2872525"/>
            <a:ext cx="2148840" cy="0"/>
          </a:xfrm>
          <a:prstGeom prst="line">
            <a:avLst/>
          </a:prstGeom>
          <a:noFill/>
          <a:ln w="63500">
            <a:solidFill>
              <a:srgbClr val="EEF1F4"/>
            </a:solidFill>
            <a:prstDash val="solid"/>
          </a:ln>
        </p:spPr>
      </p:sp>
      <p:sp>
        <p:nvSpPr>
          <p:cNvPr id="26" name="Shape 22"/>
          <p:cNvSpPr/>
          <p:nvPr/>
        </p:nvSpPr>
        <p:spPr>
          <a:xfrm>
            <a:off x="2468880" y="2826805"/>
            <a:ext cx="1162522" cy="91440"/>
          </a:xfrm>
          <a:prstGeom prst="rect">
            <a:avLst/>
          </a:prstGeom>
          <a:solidFill>
            <a:srgbClr val="9FB6C9"/>
          </a:solidFill>
          <a:ln w="12700">
            <a:solidFill>
              <a:srgbClr val="9FB6C9"/>
            </a:solidFill>
            <a:prstDash val="solid"/>
          </a:ln>
        </p:spPr>
      </p:sp>
      <p:sp>
        <p:nvSpPr>
          <p:cNvPr id="27" name="Shape 23"/>
          <p:cNvSpPr/>
          <p:nvPr/>
        </p:nvSpPr>
        <p:spPr>
          <a:xfrm>
            <a:off x="2468880" y="3027973"/>
            <a:ext cx="2148840" cy="0"/>
          </a:xfrm>
          <a:prstGeom prst="line">
            <a:avLst/>
          </a:prstGeom>
          <a:noFill/>
          <a:ln w="63500">
            <a:solidFill>
              <a:srgbClr val="EEF1F4"/>
            </a:solidFill>
            <a:prstDash val="solid"/>
          </a:ln>
        </p:spPr>
      </p:sp>
      <p:sp>
        <p:nvSpPr>
          <p:cNvPr id="28" name="Shape 24"/>
          <p:cNvSpPr/>
          <p:nvPr/>
        </p:nvSpPr>
        <p:spPr>
          <a:xfrm>
            <a:off x="2468880" y="2982253"/>
            <a:ext cx="1770644" cy="91440"/>
          </a:xfrm>
          <a:prstGeom prst="rect">
            <a:avLst/>
          </a:prstGeom>
          <a:solidFill>
            <a:srgbClr val="C92A2A"/>
          </a:solidFill>
          <a:ln w="12700">
            <a:solidFill>
              <a:srgbClr val="C92A2A"/>
            </a:solidFill>
            <a:prstDash val="solid"/>
          </a:ln>
        </p:spPr>
      </p:sp>
      <p:sp>
        <p:nvSpPr>
          <p:cNvPr id="29" name="Text 25"/>
          <p:cNvSpPr/>
          <p:nvPr/>
        </p:nvSpPr>
        <p:spPr>
          <a:xfrm>
            <a:off x="4782312" y="2790229"/>
            <a:ext cx="566928" cy="109728"/>
          </a:xfrm>
          <a:prstGeom prst="rect">
            <a:avLst/>
          </a:prstGeom>
          <a:noFill/>
          <a:ln/>
        </p:spPr>
        <p:txBody>
          <a:bodyPr wrap="square" lIns="127" tIns="127" rIns="127" bIns="127" rtlCol="0" anchor="ctr"/>
          <a:lstStyle/>
          <a:p>
            <a:pPr marL="0" indent="0" algn="r">
              <a:buNone/>
            </a:pPr>
            <a:r>
              <a:rPr lang="en-US" sz="1200" dirty="0">
                <a:solidFill>
                  <a:srgbClr val="6B7280"/>
                </a:solidFill>
                <a:latin typeface="Arial Black" panose="020B0A04020102020204" pitchFamily="34" charset="0"/>
              </a:rPr>
              <a:t>54.1%</a:t>
            </a:r>
            <a:endParaRPr lang="en-US" sz="1200" dirty="0">
              <a:latin typeface="Arial Black" panose="020B0A04020102020204" pitchFamily="34" charset="0"/>
            </a:endParaRPr>
          </a:p>
        </p:txBody>
      </p:sp>
      <p:sp>
        <p:nvSpPr>
          <p:cNvPr id="30" name="Text 26"/>
          <p:cNvSpPr/>
          <p:nvPr/>
        </p:nvSpPr>
        <p:spPr>
          <a:xfrm>
            <a:off x="4782312" y="2954821"/>
            <a:ext cx="566928" cy="109728"/>
          </a:xfrm>
          <a:prstGeom prst="rect">
            <a:avLst/>
          </a:prstGeom>
          <a:noFill/>
          <a:ln/>
        </p:spPr>
        <p:txBody>
          <a:bodyPr wrap="square" lIns="127" tIns="127" rIns="127" bIns="127" rtlCol="0" anchor="ctr"/>
          <a:lstStyle/>
          <a:p>
            <a:pPr marL="0" indent="0" algn="r">
              <a:buNone/>
            </a:pPr>
            <a:r>
              <a:rPr lang="en-US" sz="1200" b="1" dirty="0">
                <a:solidFill>
                  <a:srgbClr val="C92A2A"/>
                </a:solidFill>
                <a:latin typeface="Arial Black" panose="020B0A04020102020204" pitchFamily="34" charset="0"/>
              </a:rPr>
              <a:t>82.4%</a:t>
            </a:r>
            <a:endParaRPr lang="en-US" sz="1200" dirty="0">
              <a:latin typeface="Arial Black" panose="020B0A04020102020204" pitchFamily="34" charset="0"/>
            </a:endParaRPr>
          </a:p>
        </p:txBody>
      </p:sp>
      <p:sp>
        <p:nvSpPr>
          <p:cNvPr id="31" name="Text 27"/>
          <p:cNvSpPr/>
          <p:nvPr/>
        </p:nvSpPr>
        <p:spPr>
          <a:xfrm>
            <a:off x="261257" y="3201709"/>
            <a:ext cx="2070463" cy="502920"/>
          </a:xfrm>
          <a:prstGeom prst="rect">
            <a:avLst/>
          </a:prstGeom>
          <a:noFill/>
          <a:ln/>
        </p:spPr>
        <p:txBody>
          <a:bodyPr wrap="square" lIns="127" tIns="127" rIns="127" bIns="127" rtlCol="0" anchor="ctr">
            <a:noAutofit/>
          </a:bodyPr>
          <a:lstStyle/>
          <a:p>
            <a:pPr marL="0" indent="0">
              <a:buNone/>
            </a:pPr>
            <a:r>
              <a:rPr lang="en-US" sz="1200" dirty="0">
                <a:solidFill>
                  <a:srgbClr val="1F2937"/>
                </a:solidFill>
                <a:latin typeface="Arial Black" panose="020B0A04020102020204" pitchFamily="34" charset="0"/>
              </a:rPr>
              <a:t>Vaccine effectiveness in males</a:t>
            </a:r>
            <a:endParaRPr lang="en-US" sz="1200" dirty="0">
              <a:latin typeface="Arial Black" panose="020B0A04020102020204" pitchFamily="34" charset="0"/>
            </a:endParaRPr>
          </a:p>
        </p:txBody>
      </p:sp>
      <p:sp>
        <p:nvSpPr>
          <p:cNvPr id="32" name="Shape 28"/>
          <p:cNvSpPr/>
          <p:nvPr/>
        </p:nvSpPr>
        <p:spPr>
          <a:xfrm>
            <a:off x="2468880" y="3393733"/>
            <a:ext cx="2148840" cy="0"/>
          </a:xfrm>
          <a:prstGeom prst="line">
            <a:avLst/>
          </a:prstGeom>
          <a:noFill/>
          <a:ln w="63500">
            <a:solidFill>
              <a:srgbClr val="EEF1F4"/>
            </a:solidFill>
            <a:prstDash val="solid"/>
          </a:ln>
        </p:spPr>
      </p:sp>
      <p:sp>
        <p:nvSpPr>
          <p:cNvPr id="33" name="Shape 29"/>
          <p:cNvSpPr/>
          <p:nvPr/>
        </p:nvSpPr>
        <p:spPr>
          <a:xfrm>
            <a:off x="2468880" y="3348013"/>
            <a:ext cx="885322" cy="91440"/>
          </a:xfrm>
          <a:prstGeom prst="rect">
            <a:avLst/>
          </a:prstGeom>
          <a:solidFill>
            <a:srgbClr val="9FB6C9"/>
          </a:solidFill>
          <a:ln w="12700">
            <a:solidFill>
              <a:srgbClr val="9FB6C9"/>
            </a:solidFill>
            <a:prstDash val="solid"/>
          </a:ln>
        </p:spPr>
      </p:sp>
      <p:sp>
        <p:nvSpPr>
          <p:cNvPr id="34" name="Shape 30"/>
          <p:cNvSpPr/>
          <p:nvPr/>
        </p:nvSpPr>
        <p:spPr>
          <a:xfrm>
            <a:off x="2468880" y="3549181"/>
            <a:ext cx="2148840" cy="0"/>
          </a:xfrm>
          <a:prstGeom prst="line">
            <a:avLst/>
          </a:prstGeom>
          <a:noFill/>
          <a:ln w="63500">
            <a:solidFill>
              <a:srgbClr val="EEF1F4"/>
            </a:solidFill>
            <a:prstDash val="solid"/>
          </a:ln>
        </p:spPr>
      </p:sp>
      <p:sp>
        <p:nvSpPr>
          <p:cNvPr id="35" name="Shape 31"/>
          <p:cNvSpPr/>
          <p:nvPr/>
        </p:nvSpPr>
        <p:spPr>
          <a:xfrm>
            <a:off x="2468880" y="3503461"/>
            <a:ext cx="1327983" cy="91440"/>
          </a:xfrm>
          <a:prstGeom prst="rect">
            <a:avLst/>
          </a:prstGeom>
          <a:solidFill>
            <a:srgbClr val="C92A2A"/>
          </a:solidFill>
          <a:ln w="12700">
            <a:solidFill>
              <a:srgbClr val="C92A2A"/>
            </a:solidFill>
            <a:prstDash val="solid"/>
          </a:ln>
        </p:spPr>
      </p:sp>
      <p:sp>
        <p:nvSpPr>
          <p:cNvPr id="36" name="Text 32"/>
          <p:cNvSpPr/>
          <p:nvPr/>
        </p:nvSpPr>
        <p:spPr>
          <a:xfrm>
            <a:off x="4782312" y="3311437"/>
            <a:ext cx="566928" cy="109728"/>
          </a:xfrm>
          <a:prstGeom prst="rect">
            <a:avLst/>
          </a:prstGeom>
          <a:noFill/>
          <a:ln/>
        </p:spPr>
        <p:txBody>
          <a:bodyPr wrap="square" lIns="127" tIns="127" rIns="127" bIns="127" rtlCol="0" anchor="ctr"/>
          <a:lstStyle/>
          <a:p>
            <a:pPr marL="0" indent="0" algn="r">
              <a:buNone/>
            </a:pPr>
            <a:r>
              <a:rPr lang="en-US" sz="1200" dirty="0">
                <a:solidFill>
                  <a:srgbClr val="6B7280"/>
                </a:solidFill>
                <a:latin typeface="Arial Black" panose="020B0A04020102020204" pitchFamily="34" charset="0"/>
              </a:rPr>
              <a:t>41.2%</a:t>
            </a:r>
            <a:endParaRPr lang="en-US" sz="1200" dirty="0">
              <a:latin typeface="Arial Black" panose="020B0A04020102020204" pitchFamily="34" charset="0"/>
            </a:endParaRPr>
          </a:p>
        </p:txBody>
      </p:sp>
      <p:sp>
        <p:nvSpPr>
          <p:cNvPr id="37" name="Text 33"/>
          <p:cNvSpPr/>
          <p:nvPr/>
        </p:nvSpPr>
        <p:spPr>
          <a:xfrm>
            <a:off x="4782312" y="3476029"/>
            <a:ext cx="566928" cy="109728"/>
          </a:xfrm>
          <a:prstGeom prst="rect">
            <a:avLst/>
          </a:prstGeom>
          <a:noFill/>
          <a:ln/>
        </p:spPr>
        <p:txBody>
          <a:bodyPr wrap="square" lIns="127" tIns="127" rIns="127" bIns="127" rtlCol="0" anchor="ctr"/>
          <a:lstStyle/>
          <a:p>
            <a:pPr marL="0" indent="0" algn="r">
              <a:buNone/>
            </a:pPr>
            <a:r>
              <a:rPr lang="en-US" sz="1200" b="1" dirty="0">
                <a:solidFill>
                  <a:srgbClr val="C92A2A"/>
                </a:solidFill>
                <a:latin typeface="Arial Black" panose="020B0A04020102020204" pitchFamily="34" charset="0"/>
              </a:rPr>
              <a:t>61.8%</a:t>
            </a:r>
            <a:endParaRPr lang="en-US" sz="1200" dirty="0">
              <a:latin typeface="Arial Black" panose="020B0A04020102020204" pitchFamily="34" charset="0"/>
            </a:endParaRPr>
          </a:p>
        </p:txBody>
      </p:sp>
      <p:sp>
        <p:nvSpPr>
          <p:cNvPr id="38" name="Text 34"/>
          <p:cNvSpPr/>
          <p:nvPr/>
        </p:nvSpPr>
        <p:spPr>
          <a:xfrm>
            <a:off x="2359151" y="3951517"/>
            <a:ext cx="702945" cy="137160"/>
          </a:xfrm>
          <a:prstGeom prst="rect">
            <a:avLst/>
          </a:prstGeom>
          <a:noFill/>
          <a:ln/>
        </p:spPr>
        <p:txBody>
          <a:bodyPr wrap="square" lIns="127" tIns="127" rIns="127" bIns="127" rtlCol="0" anchor="ctr"/>
          <a:lstStyle/>
          <a:p>
            <a:pPr marL="0" indent="0">
              <a:buNone/>
            </a:pPr>
            <a:r>
              <a:rPr lang="en-US" sz="1200" dirty="0">
                <a:solidFill>
                  <a:srgbClr val="7B93A8"/>
                </a:solidFill>
                <a:latin typeface="Arial Black" panose="020B0A04020102020204" pitchFamily="34" charset="0"/>
              </a:rPr>
              <a:t>Initial</a:t>
            </a:r>
            <a:endParaRPr lang="en-US" sz="1200" dirty="0">
              <a:latin typeface="Arial Black" panose="020B0A04020102020204" pitchFamily="34" charset="0"/>
            </a:endParaRPr>
          </a:p>
        </p:txBody>
      </p:sp>
      <p:sp>
        <p:nvSpPr>
          <p:cNvPr id="39" name="Shape 35"/>
          <p:cNvSpPr/>
          <p:nvPr/>
        </p:nvSpPr>
        <p:spPr>
          <a:xfrm>
            <a:off x="2039112" y="3978949"/>
            <a:ext cx="201168" cy="73152"/>
          </a:xfrm>
          <a:prstGeom prst="rect">
            <a:avLst/>
          </a:prstGeom>
          <a:solidFill>
            <a:srgbClr val="9FB6C9"/>
          </a:solidFill>
          <a:ln w="12700">
            <a:solidFill>
              <a:srgbClr val="9FB6C9"/>
            </a:solidFill>
            <a:prstDash val="solid"/>
          </a:ln>
        </p:spPr>
      </p:sp>
      <p:sp>
        <p:nvSpPr>
          <p:cNvPr id="40" name="Text 36"/>
          <p:cNvSpPr/>
          <p:nvPr/>
        </p:nvSpPr>
        <p:spPr>
          <a:xfrm>
            <a:off x="3364991" y="3951517"/>
            <a:ext cx="984123" cy="137160"/>
          </a:xfrm>
          <a:prstGeom prst="rect">
            <a:avLst/>
          </a:prstGeom>
          <a:noFill/>
          <a:ln/>
        </p:spPr>
        <p:txBody>
          <a:bodyPr wrap="square" lIns="127" tIns="127" rIns="127" bIns="127" rtlCol="0" anchor="ctr"/>
          <a:lstStyle/>
          <a:p>
            <a:pPr marL="0" indent="0">
              <a:buNone/>
            </a:pPr>
            <a:r>
              <a:rPr lang="en-US" sz="1200" dirty="0">
                <a:solidFill>
                  <a:srgbClr val="C92A2A"/>
                </a:solidFill>
                <a:latin typeface="Arial Black" panose="020B0A04020102020204" pitchFamily="34" charset="0"/>
              </a:rPr>
              <a:t>Follow-up</a:t>
            </a:r>
            <a:endParaRPr lang="en-US" sz="1200" dirty="0">
              <a:latin typeface="Arial Black" panose="020B0A04020102020204" pitchFamily="34" charset="0"/>
            </a:endParaRPr>
          </a:p>
        </p:txBody>
      </p:sp>
      <p:sp>
        <p:nvSpPr>
          <p:cNvPr id="41" name="Shape 37"/>
          <p:cNvSpPr/>
          <p:nvPr/>
        </p:nvSpPr>
        <p:spPr>
          <a:xfrm>
            <a:off x="3063240" y="3978949"/>
            <a:ext cx="201168" cy="73152"/>
          </a:xfrm>
          <a:prstGeom prst="rect">
            <a:avLst/>
          </a:prstGeom>
          <a:solidFill>
            <a:srgbClr val="C92A2A"/>
          </a:solidFill>
          <a:ln w="12700">
            <a:solidFill>
              <a:srgbClr val="C92A2A"/>
            </a:solidFill>
            <a:prstDash val="solid"/>
          </a:ln>
        </p:spPr>
      </p:sp>
      <p:sp>
        <p:nvSpPr>
          <p:cNvPr id="42" name="Text 38"/>
          <p:cNvSpPr/>
          <p:nvPr/>
        </p:nvSpPr>
        <p:spPr>
          <a:xfrm>
            <a:off x="6400800" y="1254037"/>
            <a:ext cx="5257800" cy="201168"/>
          </a:xfrm>
          <a:prstGeom prst="rect">
            <a:avLst/>
          </a:prstGeom>
          <a:noFill/>
          <a:ln/>
        </p:spPr>
        <p:txBody>
          <a:bodyPr wrap="square" lIns="127" tIns="127" rIns="127" bIns="127" rtlCol="0" anchor="ctr"/>
          <a:lstStyle/>
          <a:p>
            <a:pPr marL="0" indent="0" algn="ctr">
              <a:buNone/>
            </a:pPr>
            <a:r>
              <a:rPr lang="en-US" b="1" dirty="0">
                <a:solidFill>
                  <a:srgbClr val="0F3557"/>
                </a:solidFill>
                <a:latin typeface="Arial Black" panose="020B0A04020102020204" pitchFamily="34" charset="0"/>
              </a:rPr>
              <a:t>GYNECOLOGISTS</a:t>
            </a:r>
            <a:endParaRPr lang="en-US" dirty="0">
              <a:latin typeface="Arial Black" panose="020B0A04020102020204" pitchFamily="34" charset="0"/>
            </a:endParaRPr>
          </a:p>
        </p:txBody>
      </p:sp>
      <p:sp>
        <p:nvSpPr>
          <p:cNvPr id="43" name="Shape 39"/>
          <p:cNvSpPr/>
          <p:nvPr/>
        </p:nvSpPr>
        <p:spPr>
          <a:xfrm>
            <a:off x="6400800" y="1510069"/>
            <a:ext cx="5257800" cy="0"/>
          </a:xfrm>
          <a:prstGeom prst="line">
            <a:avLst/>
          </a:prstGeom>
          <a:noFill/>
          <a:ln w="15240">
            <a:solidFill>
              <a:srgbClr val="C92A2A"/>
            </a:solidFill>
            <a:prstDash val="solid"/>
          </a:ln>
        </p:spPr>
      </p:sp>
      <p:sp>
        <p:nvSpPr>
          <p:cNvPr id="45" name="Shape 41"/>
          <p:cNvSpPr/>
          <p:nvPr/>
        </p:nvSpPr>
        <p:spPr>
          <a:xfrm>
            <a:off x="8293608" y="1830109"/>
            <a:ext cx="2148840" cy="0"/>
          </a:xfrm>
          <a:prstGeom prst="line">
            <a:avLst/>
          </a:prstGeom>
          <a:noFill/>
          <a:ln w="63500">
            <a:solidFill>
              <a:srgbClr val="EEF1F4"/>
            </a:solidFill>
            <a:prstDash val="solid"/>
          </a:ln>
        </p:spPr>
      </p:sp>
      <p:sp>
        <p:nvSpPr>
          <p:cNvPr id="46" name="Shape 42"/>
          <p:cNvSpPr/>
          <p:nvPr/>
        </p:nvSpPr>
        <p:spPr>
          <a:xfrm>
            <a:off x="8293608" y="1784389"/>
            <a:ext cx="1435425" cy="91440"/>
          </a:xfrm>
          <a:prstGeom prst="rect">
            <a:avLst/>
          </a:prstGeom>
          <a:solidFill>
            <a:srgbClr val="9FB6C9"/>
          </a:solidFill>
          <a:ln w="12700">
            <a:solidFill>
              <a:srgbClr val="9FB6C9"/>
            </a:solidFill>
            <a:prstDash val="solid"/>
          </a:ln>
        </p:spPr>
      </p:sp>
      <p:sp>
        <p:nvSpPr>
          <p:cNvPr id="47" name="Shape 43"/>
          <p:cNvSpPr/>
          <p:nvPr/>
        </p:nvSpPr>
        <p:spPr>
          <a:xfrm>
            <a:off x="8293608" y="1985557"/>
            <a:ext cx="2148840" cy="0"/>
          </a:xfrm>
          <a:prstGeom prst="line">
            <a:avLst/>
          </a:prstGeom>
          <a:noFill/>
          <a:ln w="63500">
            <a:solidFill>
              <a:srgbClr val="EEF1F4"/>
            </a:solidFill>
            <a:prstDash val="solid"/>
          </a:ln>
        </p:spPr>
      </p:sp>
      <p:sp>
        <p:nvSpPr>
          <p:cNvPr id="48" name="Shape 44"/>
          <p:cNvSpPr/>
          <p:nvPr/>
        </p:nvSpPr>
        <p:spPr>
          <a:xfrm>
            <a:off x="8293608" y="1939837"/>
            <a:ext cx="2011314" cy="91440"/>
          </a:xfrm>
          <a:prstGeom prst="rect">
            <a:avLst/>
          </a:prstGeom>
          <a:solidFill>
            <a:srgbClr val="C92A2A"/>
          </a:solidFill>
          <a:ln w="12700">
            <a:solidFill>
              <a:srgbClr val="C92A2A"/>
            </a:solidFill>
            <a:prstDash val="solid"/>
          </a:ln>
        </p:spPr>
      </p:sp>
      <p:sp>
        <p:nvSpPr>
          <p:cNvPr id="49" name="Text 45"/>
          <p:cNvSpPr/>
          <p:nvPr/>
        </p:nvSpPr>
        <p:spPr>
          <a:xfrm>
            <a:off x="10607040" y="1747813"/>
            <a:ext cx="566928" cy="109728"/>
          </a:xfrm>
          <a:prstGeom prst="rect">
            <a:avLst/>
          </a:prstGeom>
          <a:noFill/>
          <a:ln/>
        </p:spPr>
        <p:txBody>
          <a:bodyPr wrap="square" lIns="127" tIns="127" rIns="127" bIns="127" rtlCol="0" anchor="ctr"/>
          <a:lstStyle/>
          <a:p>
            <a:pPr marL="0" indent="0" algn="r">
              <a:buNone/>
            </a:pPr>
            <a:r>
              <a:rPr lang="en-US" sz="1200" dirty="0">
                <a:solidFill>
                  <a:srgbClr val="6B7280"/>
                </a:solidFill>
                <a:latin typeface="Arial Black" panose="020B0A04020102020204" pitchFamily="34" charset="0"/>
              </a:rPr>
              <a:t>66.8%</a:t>
            </a:r>
            <a:endParaRPr lang="en-US" sz="1200" dirty="0">
              <a:latin typeface="Arial Black" panose="020B0A04020102020204" pitchFamily="34" charset="0"/>
            </a:endParaRPr>
          </a:p>
        </p:txBody>
      </p:sp>
      <p:sp>
        <p:nvSpPr>
          <p:cNvPr id="50" name="Text 46"/>
          <p:cNvSpPr/>
          <p:nvPr/>
        </p:nvSpPr>
        <p:spPr>
          <a:xfrm>
            <a:off x="10607040" y="1912405"/>
            <a:ext cx="566928" cy="109728"/>
          </a:xfrm>
          <a:prstGeom prst="rect">
            <a:avLst/>
          </a:prstGeom>
          <a:noFill/>
          <a:ln/>
        </p:spPr>
        <p:txBody>
          <a:bodyPr wrap="square" lIns="127" tIns="127" rIns="127" bIns="127" rtlCol="0" anchor="ctr"/>
          <a:lstStyle/>
          <a:p>
            <a:pPr marL="0" indent="0" algn="r">
              <a:buNone/>
            </a:pPr>
            <a:r>
              <a:rPr lang="en-US" sz="1200" b="1" dirty="0">
                <a:solidFill>
                  <a:srgbClr val="C92A2A"/>
                </a:solidFill>
                <a:latin typeface="Arial Black" panose="020B0A04020102020204" pitchFamily="34" charset="0"/>
              </a:rPr>
              <a:t>93.6%</a:t>
            </a:r>
            <a:endParaRPr lang="en-US" sz="1200" dirty="0">
              <a:latin typeface="Arial Black" panose="020B0A04020102020204" pitchFamily="34" charset="0"/>
            </a:endParaRPr>
          </a:p>
        </p:txBody>
      </p:sp>
      <p:sp>
        <p:nvSpPr>
          <p:cNvPr id="52" name="Shape 48"/>
          <p:cNvSpPr/>
          <p:nvPr/>
        </p:nvSpPr>
        <p:spPr>
          <a:xfrm>
            <a:off x="8293608" y="2351317"/>
            <a:ext cx="2148840" cy="0"/>
          </a:xfrm>
          <a:prstGeom prst="line">
            <a:avLst/>
          </a:prstGeom>
          <a:noFill/>
          <a:ln w="63500">
            <a:solidFill>
              <a:srgbClr val="EEF1F4"/>
            </a:solidFill>
            <a:prstDash val="solid"/>
          </a:ln>
        </p:spPr>
      </p:sp>
      <p:sp>
        <p:nvSpPr>
          <p:cNvPr id="53" name="Shape 49"/>
          <p:cNvSpPr/>
          <p:nvPr/>
        </p:nvSpPr>
        <p:spPr>
          <a:xfrm>
            <a:off x="8293608" y="2305597"/>
            <a:ext cx="1998421" cy="91440"/>
          </a:xfrm>
          <a:prstGeom prst="rect">
            <a:avLst/>
          </a:prstGeom>
          <a:solidFill>
            <a:srgbClr val="9FB6C9"/>
          </a:solidFill>
          <a:ln w="12700">
            <a:solidFill>
              <a:srgbClr val="9FB6C9"/>
            </a:solidFill>
            <a:prstDash val="solid"/>
          </a:ln>
        </p:spPr>
      </p:sp>
      <p:sp>
        <p:nvSpPr>
          <p:cNvPr id="54" name="Shape 50"/>
          <p:cNvSpPr/>
          <p:nvPr/>
        </p:nvSpPr>
        <p:spPr>
          <a:xfrm>
            <a:off x="8293608" y="2506765"/>
            <a:ext cx="2148840" cy="0"/>
          </a:xfrm>
          <a:prstGeom prst="line">
            <a:avLst/>
          </a:prstGeom>
          <a:noFill/>
          <a:ln w="63500">
            <a:solidFill>
              <a:srgbClr val="EEF1F4"/>
            </a:solidFill>
            <a:prstDash val="solid"/>
          </a:ln>
        </p:spPr>
      </p:sp>
      <p:sp>
        <p:nvSpPr>
          <p:cNvPr id="55" name="Shape 51"/>
          <p:cNvSpPr/>
          <p:nvPr/>
        </p:nvSpPr>
        <p:spPr>
          <a:xfrm>
            <a:off x="8293608" y="2461045"/>
            <a:ext cx="2148840" cy="91440"/>
          </a:xfrm>
          <a:prstGeom prst="rect">
            <a:avLst/>
          </a:prstGeom>
          <a:solidFill>
            <a:srgbClr val="C92A2A"/>
          </a:solidFill>
          <a:ln w="12700">
            <a:solidFill>
              <a:srgbClr val="C92A2A"/>
            </a:solidFill>
            <a:prstDash val="solid"/>
          </a:ln>
        </p:spPr>
      </p:sp>
      <p:sp>
        <p:nvSpPr>
          <p:cNvPr id="56" name="Text 52"/>
          <p:cNvSpPr/>
          <p:nvPr/>
        </p:nvSpPr>
        <p:spPr>
          <a:xfrm>
            <a:off x="10607040" y="2269021"/>
            <a:ext cx="566928" cy="109728"/>
          </a:xfrm>
          <a:prstGeom prst="rect">
            <a:avLst/>
          </a:prstGeom>
          <a:noFill/>
          <a:ln/>
        </p:spPr>
        <p:txBody>
          <a:bodyPr wrap="square" lIns="127" tIns="127" rIns="127" bIns="127" rtlCol="0" anchor="ctr"/>
          <a:lstStyle/>
          <a:p>
            <a:pPr marL="0" indent="0" algn="r">
              <a:buNone/>
            </a:pPr>
            <a:r>
              <a:rPr lang="en-US" sz="1200" dirty="0">
                <a:solidFill>
                  <a:srgbClr val="6B7280"/>
                </a:solidFill>
                <a:latin typeface="Arial Black" panose="020B0A04020102020204" pitchFamily="34" charset="0"/>
              </a:rPr>
              <a:t>93%</a:t>
            </a:r>
            <a:endParaRPr lang="en-US" sz="1200" dirty="0">
              <a:latin typeface="Arial Black" panose="020B0A04020102020204" pitchFamily="34" charset="0"/>
            </a:endParaRPr>
          </a:p>
        </p:txBody>
      </p:sp>
      <p:sp>
        <p:nvSpPr>
          <p:cNvPr id="57" name="Text 53"/>
          <p:cNvSpPr/>
          <p:nvPr/>
        </p:nvSpPr>
        <p:spPr>
          <a:xfrm>
            <a:off x="10607040" y="2433613"/>
            <a:ext cx="566928" cy="109728"/>
          </a:xfrm>
          <a:prstGeom prst="rect">
            <a:avLst/>
          </a:prstGeom>
          <a:noFill/>
          <a:ln/>
        </p:spPr>
        <p:txBody>
          <a:bodyPr wrap="square" lIns="127" tIns="127" rIns="127" bIns="127" rtlCol="0" anchor="ctr"/>
          <a:lstStyle/>
          <a:p>
            <a:pPr marL="0" indent="0" algn="r">
              <a:buNone/>
            </a:pPr>
            <a:r>
              <a:rPr lang="en-US" sz="1200" b="1" dirty="0">
                <a:solidFill>
                  <a:srgbClr val="C92A2A"/>
                </a:solidFill>
                <a:latin typeface="Arial Black" panose="020B0A04020102020204" pitchFamily="34" charset="0"/>
              </a:rPr>
              <a:t>100%</a:t>
            </a:r>
            <a:endParaRPr lang="en-US" sz="1200" dirty="0">
              <a:latin typeface="Arial Black" panose="020B0A04020102020204" pitchFamily="34" charset="0"/>
            </a:endParaRPr>
          </a:p>
        </p:txBody>
      </p:sp>
      <p:sp>
        <p:nvSpPr>
          <p:cNvPr id="59" name="Shape 55"/>
          <p:cNvSpPr/>
          <p:nvPr/>
        </p:nvSpPr>
        <p:spPr>
          <a:xfrm>
            <a:off x="8293608" y="2872525"/>
            <a:ext cx="2148840" cy="0"/>
          </a:xfrm>
          <a:prstGeom prst="line">
            <a:avLst/>
          </a:prstGeom>
          <a:noFill/>
          <a:ln w="63500">
            <a:solidFill>
              <a:srgbClr val="EEF1F4"/>
            </a:solidFill>
            <a:prstDash val="solid"/>
          </a:ln>
        </p:spPr>
      </p:sp>
      <p:sp>
        <p:nvSpPr>
          <p:cNvPr id="60" name="Shape 56"/>
          <p:cNvSpPr/>
          <p:nvPr/>
        </p:nvSpPr>
        <p:spPr>
          <a:xfrm>
            <a:off x="8293608" y="2826805"/>
            <a:ext cx="1852300" cy="91440"/>
          </a:xfrm>
          <a:prstGeom prst="rect">
            <a:avLst/>
          </a:prstGeom>
          <a:solidFill>
            <a:srgbClr val="9FB6C9"/>
          </a:solidFill>
          <a:ln w="12700">
            <a:solidFill>
              <a:srgbClr val="9FB6C9"/>
            </a:solidFill>
            <a:prstDash val="solid"/>
          </a:ln>
        </p:spPr>
      </p:sp>
      <p:sp>
        <p:nvSpPr>
          <p:cNvPr id="61" name="Shape 57"/>
          <p:cNvSpPr/>
          <p:nvPr/>
        </p:nvSpPr>
        <p:spPr>
          <a:xfrm>
            <a:off x="8293608" y="3027973"/>
            <a:ext cx="2148840" cy="0"/>
          </a:xfrm>
          <a:prstGeom prst="line">
            <a:avLst/>
          </a:prstGeom>
          <a:noFill/>
          <a:ln w="63500">
            <a:solidFill>
              <a:srgbClr val="EEF1F4"/>
            </a:solidFill>
            <a:prstDash val="solid"/>
          </a:ln>
        </p:spPr>
      </p:sp>
      <p:sp>
        <p:nvSpPr>
          <p:cNvPr id="62" name="Shape 58"/>
          <p:cNvSpPr/>
          <p:nvPr/>
        </p:nvSpPr>
        <p:spPr>
          <a:xfrm>
            <a:off x="8293608" y="2982253"/>
            <a:ext cx="2103714" cy="91440"/>
          </a:xfrm>
          <a:prstGeom prst="rect">
            <a:avLst/>
          </a:prstGeom>
          <a:solidFill>
            <a:srgbClr val="C92A2A"/>
          </a:solidFill>
          <a:ln w="12700">
            <a:solidFill>
              <a:srgbClr val="C92A2A"/>
            </a:solidFill>
            <a:prstDash val="solid"/>
          </a:ln>
        </p:spPr>
      </p:sp>
      <p:sp>
        <p:nvSpPr>
          <p:cNvPr id="63" name="Text 59"/>
          <p:cNvSpPr/>
          <p:nvPr/>
        </p:nvSpPr>
        <p:spPr>
          <a:xfrm>
            <a:off x="10607040" y="2790229"/>
            <a:ext cx="566928" cy="109728"/>
          </a:xfrm>
          <a:prstGeom prst="rect">
            <a:avLst/>
          </a:prstGeom>
          <a:noFill/>
          <a:ln/>
        </p:spPr>
        <p:txBody>
          <a:bodyPr wrap="square" lIns="127" tIns="127" rIns="127" bIns="127" rtlCol="0" anchor="ctr"/>
          <a:lstStyle/>
          <a:p>
            <a:pPr marL="0" indent="0" algn="r">
              <a:buNone/>
            </a:pPr>
            <a:r>
              <a:rPr lang="en-US" sz="1200" dirty="0">
                <a:solidFill>
                  <a:srgbClr val="6B7280"/>
                </a:solidFill>
                <a:latin typeface="Arial Black" panose="020B0A04020102020204" pitchFamily="34" charset="0"/>
              </a:rPr>
              <a:t>86.2%</a:t>
            </a:r>
            <a:endParaRPr lang="en-US" sz="1200" dirty="0">
              <a:latin typeface="Arial Black" panose="020B0A04020102020204" pitchFamily="34" charset="0"/>
            </a:endParaRPr>
          </a:p>
        </p:txBody>
      </p:sp>
      <p:sp>
        <p:nvSpPr>
          <p:cNvPr id="64" name="Text 60"/>
          <p:cNvSpPr/>
          <p:nvPr/>
        </p:nvSpPr>
        <p:spPr>
          <a:xfrm>
            <a:off x="10607040" y="2954821"/>
            <a:ext cx="566928" cy="109728"/>
          </a:xfrm>
          <a:prstGeom prst="rect">
            <a:avLst/>
          </a:prstGeom>
          <a:noFill/>
          <a:ln/>
        </p:spPr>
        <p:txBody>
          <a:bodyPr wrap="square" lIns="127" tIns="127" rIns="127" bIns="127" rtlCol="0" anchor="ctr"/>
          <a:lstStyle/>
          <a:p>
            <a:pPr marL="0" indent="0" algn="r">
              <a:buNone/>
            </a:pPr>
            <a:r>
              <a:rPr lang="en-US" sz="1200" b="1" dirty="0">
                <a:solidFill>
                  <a:srgbClr val="C92A2A"/>
                </a:solidFill>
                <a:latin typeface="Arial Black" panose="020B0A04020102020204" pitchFamily="34" charset="0"/>
              </a:rPr>
              <a:t>97.9%</a:t>
            </a:r>
            <a:endParaRPr lang="en-US" sz="1200" dirty="0">
              <a:latin typeface="Arial Black" panose="020B0A04020102020204" pitchFamily="34" charset="0"/>
            </a:endParaRPr>
          </a:p>
        </p:txBody>
      </p:sp>
      <p:sp>
        <p:nvSpPr>
          <p:cNvPr id="66" name="Shape 62"/>
          <p:cNvSpPr/>
          <p:nvPr/>
        </p:nvSpPr>
        <p:spPr>
          <a:xfrm>
            <a:off x="8293608" y="3393733"/>
            <a:ext cx="2148840" cy="0"/>
          </a:xfrm>
          <a:prstGeom prst="line">
            <a:avLst/>
          </a:prstGeom>
          <a:noFill/>
          <a:ln w="63500">
            <a:solidFill>
              <a:srgbClr val="EEF1F4"/>
            </a:solidFill>
            <a:prstDash val="solid"/>
          </a:ln>
        </p:spPr>
      </p:sp>
      <p:sp>
        <p:nvSpPr>
          <p:cNvPr id="67" name="Shape 63"/>
          <p:cNvSpPr/>
          <p:nvPr/>
        </p:nvSpPr>
        <p:spPr>
          <a:xfrm>
            <a:off x="8293608" y="3348013"/>
            <a:ext cx="1020699" cy="91440"/>
          </a:xfrm>
          <a:prstGeom prst="rect">
            <a:avLst/>
          </a:prstGeom>
          <a:solidFill>
            <a:srgbClr val="9FB6C9"/>
          </a:solidFill>
          <a:ln w="12700">
            <a:solidFill>
              <a:srgbClr val="9FB6C9"/>
            </a:solidFill>
            <a:prstDash val="solid"/>
          </a:ln>
        </p:spPr>
      </p:sp>
      <p:sp>
        <p:nvSpPr>
          <p:cNvPr id="68" name="Shape 64"/>
          <p:cNvSpPr/>
          <p:nvPr/>
        </p:nvSpPr>
        <p:spPr>
          <a:xfrm>
            <a:off x="8293608" y="3549181"/>
            <a:ext cx="2148840" cy="0"/>
          </a:xfrm>
          <a:prstGeom prst="line">
            <a:avLst/>
          </a:prstGeom>
          <a:noFill/>
          <a:ln w="63500">
            <a:solidFill>
              <a:srgbClr val="EEF1F4"/>
            </a:solidFill>
            <a:prstDash val="solid"/>
          </a:ln>
        </p:spPr>
      </p:sp>
      <p:sp>
        <p:nvSpPr>
          <p:cNvPr id="69" name="Shape 65"/>
          <p:cNvSpPr/>
          <p:nvPr/>
        </p:nvSpPr>
        <p:spPr>
          <a:xfrm>
            <a:off x="8293608" y="3503461"/>
            <a:ext cx="2056440" cy="91440"/>
          </a:xfrm>
          <a:prstGeom prst="rect">
            <a:avLst/>
          </a:prstGeom>
          <a:solidFill>
            <a:srgbClr val="C92A2A"/>
          </a:solidFill>
          <a:ln w="12700">
            <a:solidFill>
              <a:srgbClr val="C92A2A"/>
            </a:solidFill>
            <a:prstDash val="solid"/>
          </a:ln>
        </p:spPr>
      </p:sp>
      <p:sp>
        <p:nvSpPr>
          <p:cNvPr id="70" name="Text 66"/>
          <p:cNvSpPr/>
          <p:nvPr/>
        </p:nvSpPr>
        <p:spPr>
          <a:xfrm>
            <a:off x="10607040" y="3311437"/>
            <a:ext cx="566928" cy="109728"/>
          </a:xfrm>
          <a:prstGeom prst="rect">
            <a:avLst/>
          </a:prstGeom>
          <a:noFill/>
          <a:ln/>
        </p:spPr>
        <p:txBody>
          <a:bodyPr wrap="square" lIns="127" tIns="127" rIns="127" bIns="127" rtlCol="0" anchor="ctr"/>
          <a:lstStyle/>
          <a:p>
            <a:pPr marL="0" indent="0" algn="r">
              <a:buNone/>
            </a:pPr>
            <a:r>
              <a:rPr lang="en-US" sz="1200" dirty="0">
                <a:solidFill>
                  <a:srgbClr val="6B7280"/>
                </a:solidFill>
                <a:latin typeface="Arial Black" panose="020B0A04020102020204" pitchFamily="34" charset="0"/>
              </a:rPr>
              <a:t>47.5%</a:t>
            </a:r>
            <a:endParaRPr lang="en-US" sz="1200" dirty="0">
              <a:latin typeface="Arial Black" panose="020B0A04020102020204" pitchFamily="34" charset="0"/>
            </a:endParaRPr>
          </a:p>
        </p:txBody>
      </p:sp>
      <p:sp>
        <p:nvSpPr>
          <p:cNvPr id="71" name="Text 67"/>
          <p:cNvSpPr/>
          <p:nvPr/>
        </p:nvSpPr>
        <p:spPr>
          <a:xfrm>
            <a:off x="10607040" y="3476029"/>
            <a:ext cx="566928" cy="109728"/>
          </a:xfrm>
          <a:prstGeom prst="rect">
            <a:avLst/>
          </a:prstGeom>
          <a:noFill/>
          <a:ln/>
        </p:spPr>
        <p:txBody>
          <a:bodyPr wrap="square" lIns="127" tIns="127" rIns="127" bIns="127" rtlCol="0" anchor="ctr"/>
          <a:lstStyle/>
          <a:p>
            <a:pPr marL="0" indent="0" algn="r">
              <a:buNone/>
            </a:pPr>
            <a:r>
              <a:rPr lang="en-US" sz="1200" b="1" dirty="0">
                <a:solidFill>
                  <a:srgbClr val="C92A2A"/>
                </a:solidFill>
                <a:latin typeface="Arial Black" panose="020B0A04020102020204" pitchFamily="34" charset="0"/>
              </a:rPr>
              <a:t>95.7%</a:t>
            </a:r>
            <a:endParaRPr lang="en-US" sz="1200" dirty="0">
              <a:latin typeface="Arial Black" panose="020B0A04020102020204" pitchFamily="34" charset="0"/>
            </a:endParaRPr>
          </a:p>
        </p:txBody>
      </p:sp>
      <p:sp>
        <p:nvSpPr>
          <p:cNvPr id="72" name="Shape 68"/>
          <p:cNvSpPr/>
          <p:nvPr/>
        </p:nvSpPr>
        <p:spPr>
          <a:xfrm>
            <a:off x="795528" y="4820197"/>
            <a:ext cx="4663440" cy="822960"/>
          </a:xfrm>
          <a:prstGeom prst="roundRect">
            <a:avLst>
              <a:gd name="adj" fmla="val 8889"/>
            </a:avLst>
          </a:prstGeom>
          <a:solidFill>
            <a:srgbClr val="EAF3F9"/>
          </a:solidFill>
          <a:ln w="12700">
            <a:solidFill>
              <a:srgbClr val="D4E6F2"/>
            </a:solidFill>
            <a:prstDash val="solid"/>
          </a:ln>
        </p:spPr>
      </p:sp>
      <p:sp>
        <p:nvSpPr>
          <p:cNvPr id="73" name="Text 69"/>
          <p:cNvSpPr/>
          <p:nvPr/>
        </p:nvSpPr>
        <p:spPr>
          <a:xfrm>
            <a:off x="905256" y="4929925"/>
            <a:ext cx="4443984" cy="603504"/>
          </a:xfrm>
          <a:prstGeom prst="rect">
            <a:avLst/>
          </a:prstGeom>
          <a:noFill/>
          <a:ln/>
        </p:spPr>
        <p:txBody>
          <a:bodyPr wrap="square" lIns="127" tIns="127" rIns="127" bIns="127" rtlCol="0" anchor="ctr">
            <a:noAutofit/>
          </a:bodyPr>
          <a:lstStyle/>
          <a:p>
            <a:pPr marL="0" indent="0" algn="ctr">
              <a:buNone/>
            </a:pPr>
            <a:r>
              <a:rPr lang="en-US" sz="1400" dirty="0">
                <a:solidFill>
                  <a:srgbClr val="1F2937"/>
                </a:solidFill>
                <a:latin typeface="Arial Black" panose="020B0A04020102020204" pitchFamily="34" charset="0"/>
              </a:rPr>
              <a:t>MOST PRONOUNCED GAINS: HPV ONCOGENICITY AND MALE VACCINATION BENEFITS</a:t>
            </a:r>
            <a:endParaRPr lang="en-US" sz="1400" dirty="0">
              <a:latin typeface="Arial Black" panose="020B0A04020102020204" pitchFamily="34" charset="0"/>
            </a:endParaRPr>
          </a:p>
        </p:txBody>
      </p:sp>
      <p:sp>
        <p:nvSpPr>
          <p:cNvPr id="74" name="Shape 70"/>
          <p:cNvSpPr/>
          <p:nvPr/>
        </p:nvSpPr>
        <p:spPr>
          <a:xfrm>
            <a:off x="6565392" y="4820197"/>
            <a:ext cx="4663440" cy="822960"/>
          </a:xfrm>
          <a:prstGeom prst="roundRect">
            <a:avLst>
              <a:gd name="adj" fmla="val 8889"/>
            </a:avLst>
          </a:prstGeom>
          <a:solidFill>
            <a:srgbClr val="F8E8E8"/>
          </a:solidFill>
          <a:ln w="12700">
            <a:solidFill>
              <a:srgbClr val="F0C6C6"/>
            </a:solidFill>
            <a:prstDash val="solid"/>
          </a:ln>
        </p:spPr>
      </p:sp>
      <p:sp>
        <p:nvSpPr>
          <p:cNvPr id="75" name="Text 71"/>
          <p:cNvSpPr/>
          <p:nvPr/>
        </p:nvSpPr>
        <p:spPr>
          <a:xfrm>
            <a:off x="6675120" y="4929925"/>
            <a:ext cx="4443984" cy="603504"/>
          </a:xfrm>
          <a:prstGeom prst="rect">
            <a:avLst/>
          </a:prstGeom>
          <a:noFill/>
          <a:ln/>
        </p:spPr>
        <p:txBody>
          <a:bodyPr wrap="square" lIns="127" tIns="127" rIns="127" bIns="127" rtlCol="0" anchor="ctr">
            <a:normAutofit lnSpcReduction="10000"/>
          </a:bodyPr>
          <a:lstStyle/>
          <a:p>
            <a:pPr marL="0" indent="0" algn="ctr">
              <a:buNone/>
            </a:pPr>
            <a:r>
              <a:rPr lang="en-US" sz="1400" dirty="0">
                <a:solidFill>
                  <a:srgbClr val="1F2937"/>
                </a:solidFill>
                <a:latin typeface="Arial Black" panose="020B0A04020102020204" pitchFamily="34" charset="0"/>
              </a:rPr>
              <a:t>KNOWLEDGE INCREASED IN BOTH TARGET GROUPS, PARTICULARLY AMONG GYNECOLOGISTS.</a:t>
            </a:r>
            <a:endParaRPr lang="en-US" sz="1400" dirty="0">
              <a:latin typeface="Arial Black" panose="020B0A04020102020204" pitchFamily="34" charset="0"/>
            </a:endParaRPr>
          </a:p>
        </p:txBody>
      </p:sp>
      <p:sp>
        <p:nvSpPr>
          <p:cNvPr id="76" name="Text 72"/>
          <p:cNvSpPr/>
          <p:nvPr/>
        </p:nvSpPr>
        <p:spPr>
          <a:xfrm>
            <a:off x="4274284" y="4288536"/>
            <a:ext cx="3063240" cy="164592"/>
          </a:xfrm>
          <a:prstGeom prst="rect">
            <a:avLst/>
          </a:prstGeom>
          <a:noFill/>
          <a:ln/>
        </p:spPr>
        <p:txBody>
          <a:bodyPr wrap="square" lIns="127" tIns="127" rIns="127" bIns="127" rtlCol="0" anchor="ctr"/>
          <a:lstStyle/>
          <a:p>
            <a:pPr marL="0" indent="0" algn="ctr">
              <a:buNone/>
            </a:pPr>
            <a:r>
              <a:rPr lang="en-US" sz="1200" dirty="0">
                <a:solidFill>
                  <a:srgbClr val="6B7280"/>
                </a:solidFill>
                <a:latin typeface="Arial Black" panose="020B0A04020102020204" pitchFamily="34" charset="0"/>
              </a:rPr>
              <a:t>Values are shown as percentages of correct/positive responses.</a:t>
            </a:r>
            <a:endParaRPr lang="en-US" sz="1200" dirty="0">
              <a:latin typeface="Arial Black" panose="020B0A04020102020204" pitchFamily="34" charset="0"/>
            </a:endParaRPr>
          </a:p>
        </p:txBody>
      </p:sp>
      <p:sp>
        <p:nvSpPr>
          <p:cNvPr id="84" name="Text 6"/>
          <p:cNvSpPr/>
          <p:nvPr/>
        </p:nvSpPr>
        <p:spPr>
          <a:xfrm>
            <a:off x="5907676" y="1764137"/>
            <a:ext cx="2070463" cy="210312"/>
          </a:xfrm>
          <a:prstGeom prst="rect">
            <a:avLst/>
          </a:prstGeom>
          <a:noFill/>
          <a:ln/>
        </p:spPr>
        <p:txBody>
          <a:bodyPr wrap="square" lIns="127" tIns="127" rIns="127" bIns="127" rtlCol="0" anchor="ctr">
            <a:noAutofit/>
          </a:bodyPr>
          <a:lstStyle/>
          <a:p>
            <a:pPr marL="0" indent="0">
              <a:buNone/>
            </a:pPr>
            <a:r>
              <a:rPr lang="en-US" sz="1200" dirty="0">
                <a:solidFill>
                  <a:srgbClr val="1F2937"/>
                </a:solidFill>
                <a:latin typeface="Arial Black" panose="020B0A04020102020204" pitchFamily="34" charset="0"/>
              </a:rPr>
              <a:t>Smoking as a risk factor</a:t>
            </a:r>
            <a:endParaRPr lang="en-US" sz="1200" dirty="0">
              <a:latin typeface="Arial Black" panose="020B0A04020102020204" pitchFamily="34" charset="0"/>
            </a:endParaRPr>
          </a:p>
        </p:txBody>
      </p:sp>
      <p:sp>
        <p:nvSpPr>
          <p:cNvPr id="85" name="Text 13"/>
          <p:cNvSpPr/>
          <p:nvPr/>
        </p:nvSpPr>
        <p:spPr>
          <a:xfrm>
            <a:off x="261256" y="2278819"/>
            <a:ext cx="2070463" cy="318730"/>
          </a:xfrm>
          <a:prstGeom prst="rect">
            <a:avLst/>
          </a:prstGeom>
          <a:noFill/>
          <a:ln/>
        </p:spPr>
        <p:txBody>
          <a:bodyPr wrap="square" lIns="127" tIns="127" rIns="127" bIns="127" rtlCol="0" anchor="ctr">
            <a:noAutofit/>
          </a:bodyPr>
          <a:lstStyle/>
          <a:p>
            <a:pPr marL="0" indent="0">
              <a:buNone/>
            </a:pPr>
            <a:r>
              <a:rPr lang="en-US" sz="1200" dirty="0">
                <a:solidFill>
                  <a:srgbClr val="1F2937"/>
                </a:solidFill>
                <a:latin typeface="Arial Black" panose="020B0A04020102020204" pitchFamily="34" charset="0"/>
              </a:rPr>
              <a:t>HPV role in cervical cancer</a:t>
            </a:r>
            <a:endParaRPr lang="en-US" sz="1200" dirty="0">
              <a:latin typeface="Arial Black" panose="020B0A04020102020204" pitchFamily="34" charset="0"/>
            </a:endParaRPr>
          </a:p>
        </p:txBody>
      </p:sp>
      <p:sp>
        <p:nvSpPr>
          <p:cNvPr id="86" name="Text 20"/>
          <p:cNvSpPr/>
          <p:nvPr/>
        </p:nvSpPr>
        <p:spPr>
          <a:xfrm>
            <a:off x="5892028" y="2847273"/>
            <a:ext cx="2070463" cy="210312"/>
          </a:xfrm>
          <a:prstGeom prst="rect">
            <a:avLst/>
          </a:prstGeom>
          <a:noFill/>
          <a:ln/>
        </p:spPr>
        <p:txBody>
          <a:bodyPr wrap="square" lIns="127" tIns="127" rIns="127" bIns="127" rtlCol="0" anchor="ctr">
            <a:noAutofit/>
          </a:bodyPr>
          <a:lstStyle/>
          <a:p>
            <a:pPr marL="0" indent="0">
              <a:buNone/>
            </a:pPr>
            <a:r>
              <a:rPr lang="en-US" sz="1200" dirty="0">
                <a:solidFill>
                  <a:srgbClr val="1F2937"/>
                </a:solidFill>
                <a:latin typeface="Arial Black" panose="020B0A04020102020204" pitchFamily="34" charset="0"/>
              </a:rPr>
              <a:t>Vaccination before sexual debut</a:t>
            </a:r>
            <a:endParaRPr lang="en-US" sz="1200" dirty="0">
              <a:latin typeface="Arial Black" panose="020B0A04020102020204" pitchFamily="34" charset="0"/>
            </a:endParaRPr>
          </a:p>
        </p:txBody>
      </p:sp>
      <p:sp>
        <p:nvSpPr>
          <p:cNvPr id="87" name="Text 27"/>
          <p:cNvSpPr/>
          <p:nvPr/>
        </p:nvSpPr>
        <p:spPr>
          <a:xfrm>
            <a:off x="5907676" y="3198661"/>
            <a:ext cx="2070463" cy="502920"/>
          </a:xfrm>
          <a:prstGeom prst="rect">
            <a:avLst/>
          </a:prstGeom>
          <a:noFill/>
          <a:ln/>
        </p:spPr>
        <p:txBody>
          <a:bodyPr wrap="square" lIns="127" tIns="127" rIns="127" bIns="127" rtlCol="0" anchor="ctr">
            <a:noAutofit/>
          </a:bodyPr>
          <a:lstStyle/>
          <a:p>
            <a:pPr marL="0" indent="0">
              <a:buNone/>
            </a:pPr>
            <a:r>
              <a:rPr lang="en-US" sz="1200" dirty="0">
                <a:solidFill>
                  <a:srgbClr val="1F2937"/>
                </a:solidFill>
                <a:latin typeface="Arial Black" panose="020B0A04020102020204" pitchFamily="34" charset="0"/>
              </a:rPr>
              <a:t>Vaccine effectiveness in males</a:t>
            </a:r>
            <a:endParaRPr lang="en-US" sz="1200" dirty="0">
              <a:latin typeface="Arial Black" panose="020B0A04020102020204" pitchFamily="34" charset="0"/>
            </a:endParaRPr>
          </a:p>
        </p:txBody>
      </p:sp>
      <p:sp>
        <p:nvSpPr>
          <p:cNvPr id="88" name="Text 34"/>
          <p:cNvSpPr/>
          <p:nvPr/>
        </p:nvSpPr>
        <p:spPr>
          <a:xfrm>
            <a:off x="7979940" y="3948252"/>
            <a:ext cx="702945" cy="137160"/>
          </a:xfrm>
          <a:prstGeom prst="rect">
            <a:avLst/>
          </a:prstGeom>
          <a:noFill/>
          <a:ln/>
        </p:spPr>
        <p:txBody>
          <a:bodyPr wrap="square" lIns="127" tIns="127" rIns="127" bIns="127" rtlCol="0" anchor="ctr"/>
          <a:lstStyle/>
          <a:p>
            <a:pPr marL="0" indent="0">
              <a:buNone/>
            </a:pPr>
            <a:r>
              <a:rPr lang="en-US" sz="1200" dirty="0">
                <a:solidFill>
                  <a:srgbClr val="7B93A8"/>
                </a:solidFill>
                <a:latin typeface="Arial Black" panose="020B0A04020102020204" pitchFamily="34" charset="0"/>
              </a:rPr>
              <a:t>Initial</a:t>
            </a:r>
            <a:endParaRPr lang="en-US" sz="1200" dirty="0">
              <a:latin typeface="Arial Black" panose="020B0A04020102020204" pitchFamily="34" charset="0"/>
            </a:endParaRPr>
          </a:p>
        </p:txBody>
      </p:sp>
      <p:sp>
        <p:nvSpPr>
          <p:cNvPr id="89" name="Shape 35"/>
          <p:cNvSpPr/>
          <p:nvPr/>
        </p:nvSpPr>
        <p:spPr>
          <a:xfrm>
            <a:off x="7659901" y="3975684"/>
            <a:ext cx="201168" cy="73152"/>
          </a:xfrm>
          <a:prstGeom prst="rect">
            <a:avLst/>
          </a:prstGeom>
          <a:solidFill>
            <a:srgbClr val="9FB6C9"/>
          </a:solidFill>
          <a:ln w="12700">
            <a:solidFill>
              <a:srgbClr val="9FB6C9"/>
            </a:solidFill>
            <a:prstDash val="solid"/>
          </a:ln>
        </p:spPr>
      </p:sp>
      <p:sp>
        <p:nvSpPr>
          <p:cNvPr id="90" name="Text 36"/>
          <p:cNvSpPr/>
          <p:nvPr/>
        </p:nvSpPr>
        <p:spPr>
          <a:xfrm>
            <a:off x="8985780" y="3948252"/>
            <a:ext cx="984123" cy="137160"/>
          </a:xfrm>
          <a:prstGeom prst="rect">
            <a:avLst/>
          </a:prstGeom>
          <a:noFill/>
          <a:ln/>
        </p:spPr>
        <p:txBody>
          <a:bodyPr wrap="square" lIns="127" tIns="127" rIns="127" bIns="127" rtlCol="0" anchor="ctr"/>
          <a:lstStyle/>
          <a:p>
            <a:pPr marL="0" indent="0">
              <a:buNone/>
            </a:pPr>
            <a:r>
              <a:rPr lang="en-US" sz="1200" dirty="0">
                <a:solidFill>
                  <a:srgbClr val="C92A2A"/>
                </a:solidFill>
                <a:latin typeface="Arial Black" panose="020B0A04020102020204" pitchFamily="34" charset="0"/>
              </a:rPr>
              <a:t>Follow-up</a:t>
            </a:r>
            <a:endParaRPr lang="en-US" sz="1200" dirty="0">
              <a:latin typeface="Arial Black" panose="020B0A04020102020204" pitchFamily="34" charset="0"/>
            </a:endParaRPr>
          </a:p>
        </p:txBody>
      </p:sp>
      <p:sp>
        <p:nvSpPr>
          <p:cNvPr id="91" name="Shape 37"/>
          <p:cNvSpPr/>
          <p:nvPr/>
        </p:nvSpPr>
        <p:spPr>
          <a:xfrm>
            <a:off x="8684029" y="3975684"/>
            <a:ext cx="201168" cy="73152"/>
          </a:xfrm>
          <a:prstGeom prst="rect">
            <a:avLst/>
          </a:prstGeom>
          <a:solidFill>
            <a:srgbClr val="C92A2A"/>
          </a:solidFill>
          <a:ln w="12700">
            <a:solidFill>
              <a:srgbClr val="C92A2A"/>
            </a:solidFill>
            <a:prstDash val="solid"/>
          </a:ln>
        </p:spPr>
      </p:sp>
      <p:pic>
        <p:nvPicPr>
          <p:cNvPr id="92" name="Image 0" descr="/mnt/data/example_unzip/ppt/media/image8.png"/>
          <p:cNvPicPr>
            <a:picLocks noChangeAspect="1"/>
          </p:cNvPicPr>
          <p:nvPr/>
        </p:nvPicPr>
        <p:blipFill>
          <a:blip r:embed="rId5"/>
          <a:stretch>
            <a:fillRect/>
          </a:stretch>
        </p:blipFill>
        <p:spPr>
          <a:xfrm>
            <a:off x="11083675" y="99904"/>
            <a:ext cx="518284" cy="804672"/>
          </a:xfrm>
          <a:prstGeom prst="rect">
            <a:avLst/>
          </a:prstGeom>
        </p:spPr>
      </p:pic>
      <p:pic>
        <p:nvPicPr>
          <p:cNvPr id="93" name="Image 1" descr="/mnt/data/ifcpc_logo_crop.png"/>
          <p:cNvPicPr>
            <a:picLocks noChangeAspect="1"/>
          </p:cNvPicPr>
          <p:nvPr/>
        </p:nvPicPr>
        <p:blipFill>
          <a:blip r:embed="rId6"/>
          <a:stretch>
            <a:fillRect/>
          </a:stretch>
        </p:blipFill>
        <p:spPr>
          <a:xfrm>
            <a:off x="10312499" y="137446"/>
            <a:ext cx="434309" cy="802740"/>
          </a:xfrm>
          <a:prstGeom prst="rect">
            <a:avLst/>
          </a:prstGeom>
        </p:spPr>
      </p:pic>
      <p:sp>
        <p:nvSpPr>
          <p:cNvPr id="94" name="Text 21"/>
          <p:cNvSpPr/>
          <p:nvPr/>
        </p:nvSpPr>
        <p:spPr>
          <a:xfrm>
            <a:off x="256031" y="6076842"/>
            <a:ext cx="9567238" cy="643998"/>
          </a:xfrm>
          <a:prstGeom prst="rect">
            <a:avLst/>
          </a:prstGeom>
          <a:noFill/>
          <a:ln/>
        </p:spPr>
        <p:txBody>
          <a:bodyPr wrap="square" lIns="127" tIns="127" rIns="127" bIns="127" rtlCol="0" anchor="ctr"/>
          <a:lstStyle/>
          <a:p>
            <a:pPr marL="0" indent="0">
              <a:buNone/>
            </a:pPr>
            <a:r>
              <a:rPr lang="en-US" b="1" dirty="0">
                <a:solidFill>
                  <a:srgbClr val="FFFFFF"/>
                </a:solidFill>
                <a:latin typeface="Arial Black" panose="020B0A04020102020204" pitchFamily="34" charset="0"/>
              </a:rPr>
              <a:t>KEYWORDS: HPV, CERVICAL CANCER PREVENTION, VACCINATION, MEDICAL EDUCATION, UKRAINE</a:t>
            </a:r>
            <a:endParaRPr lang="en-US" dirty="0">
              <a:latin typeface="Arial Black" panose="020B0A04020102020204" pitchFamily="34" charset="0"/>
            </a:endParaRPr>
          </a:p>
        </p:txBody>
      </p:sp>
      <p:pic>
        <p:nvPicPr>
          <p:cNvPr id="2" name="Аудіо 1">
            <a:hlinkClick r:id="" action="ppaction://media"/>
            <a:extLst>
              <a:ext uri="{FF2B5EF4-FFF2-40B4-BE49-F238E27FC236}">
                <a16:creationId xmlns:a16="http://schemas.microsoft.com/office/drawing/2014/main" id="{F040703F-7549-5D98-8716-B7633891FE59}"/>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262704" t="-125896" r="-262704" b="-125896"/>
          <a:stretch>
            <a:fillRect/>
          </a:stretch>
        </p:blipFill>
        <p:spPr>
          <a:xfrm>
            <a:off x="9144000" y="5143500"/>
            <a:ext cx="3048000" cy="17145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48916"/>
    </mc:Choice>
    <mc:Fallback>
      <p:transition spd="slow" advTm="4891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39" name="Shape 0"/>
          <p:cNvSpPr/>
          <p:nvPr/>
        </p:nvSpPr>
        <p:spPr>
          <a:xfrm>
            <a:off x="0" y="-1"/>
            <a:ext cx="12191695" cy="1110343"/>
          </a:xfrm>
          <a:prstGeom prst="rect">
            <a:avLst/>
          </a:prstGeom>
          <a:solidFill>
            <a:srgbClr val="0F3557"/>
          </a:solidFill>
          <a:ln w="12700">
            <a:solidFill>
              <a:srgbClr val="0F3557"/>
            </a:solidFill>
            <a:prstDash val="solid"/>
          </a:ln>
        </p:spPr>
      </p:sp>
      <p:sp>
        <p:nvSpPr>
          <p:cNvPr id="40" name="Shape 18"/>
          <p:cNvSpPr/>
          <p:nvPr/>
        </p:nvSpPr>
        <p:spPr>
          <a:xfrm>
            <a:off x="0" y="5980176"/>
            <a:ext cx="12191695" cy="877824"/>
          </a:xfrm>
          <a:prstGeom prst="rect">
            <a:avLst/>
          </a:prstGeom>
          <a:solidFill>
            <a:srgbClr val="0F3557"/>
          </a:solidFill>
          <a:ln w="12700">
            <a:solidFill>
              <a:srgbClr val="0F3557"/>
            </a:solidFill>
            <a:prstDash val="solid"/>
          </a:ln>
        </p:spPr>
      </p:sp>
      <p:sp>
        <p:nvSpPr>
          <p:cNvPr id="41" name="Text 2"/>
          <p:cNvSpPr/>
          <p:nvPr/>
        </p:nvSpPr>
        <p:spPr>
          <a:xfrm>
            <a:off x="384048" y="394501"/>
            <a:ext cx="9555480" cy="301752"/>
          </a:xfrm>
          <a:prstGeom prst="rect">
            <a:avLst/>
          </a:prstGeom>
          <a:noFill/>
          <a:ln/>
        </p:spPr>
        <p:txBody>
          <a:bodyPr wrap="square" lIns="127" tIns="127" rIns="127" bIns="127" rtlCol="0" anchor="ctr">
            <a:noAutofit/>
          </a:bodyPr>
          <a:lstStyle/>
          <a:p>
            <a:pPr marL="0" indent="0">
              <a:buNone/>
            </a:pPr>
            <a:r>
              <a:rPr lang="en-US" sz="2400" b="1" dirty="0">
                <a:solidFill>
                  <a:srgbClr val="FFFFFF"/>
                </a:solidFill>
                <a:latin typeface="Arial Black" panose="020B0A04020102020204" pitchFamily="34" charset="0"/>
                <a:ea typeface="Aptos Display" pitchFamily="34" charset="-122"/>
                <a:cs typeface="Aptos Display" pitchFamily="34" charset="-120"/>
              </a:rPr>
              <a:t>RESULTS: HPV-RELATED KNOWLEDGE INCREASED</a:t>
            </a:r>
            <a:endParaRPr lang="en-US" sz="2400" dirty="0">
              <a:latin typeface="Arial Black" panose="020B0A04020102020204" pitchFamily="34" charset="0"/>
            </a:endParaRPr>
          </a:p>
        </p:txBody>
      </p:sp>
      <p:pic>
        <p:nvPicPr>
          <p:cNvPr id="42" name="Image 0" descr="/mnt/data/example_unzip/ppt/media/image8.png"/>
          <p:cNvPicPr>
            <a:picLocks noChangeAspect="1"/>
          </p:cNvPicPr>
          <p:nvPr/>
        </p:nvPicPr>
        <p:blipFill>
          <a:blip r:embed="rId5"/>
          <a:stretch>
            <a:fillRect/>
          </a:stretch>
        </p:blipFill>
        <p:spPr>
          <a:xfrm>
            <a:off x="11083675" y="99904"/>
            <a:ext cx="518284" cy="804672"/>
          </a:xfrm>
          <a:prstGeom prst="rect">
            <a:avLst/>
          </a:prstGeom>
        </p:spPr>
      </p:pic>
      <p:pic>
        <p:nvPicPr>
          <p:cNvPr id="43" name="Image 1" descr="/mnt/data/ifcpc_logo_crop.png"/>
          <p:cNvPicPr>
            <a:picLocks noChangeAspect="1"/>
          </p:cNvPicPr>
          <p:nvPr/>
        </p:nvPicPr>
        <p:blipFill>
          <a:blip r:embed="rId6"/>
          <a:stretch>
            <a:fillRect/>
          </a:stretch>
        </p:blipFill>
        <p:spPr>
          <a:xfrm>
            <a:off x="10312499" y="137446"/>
            <a:ext cx="434309" cy="802740"/>
          </a:xfrm>
          <a:prstGeom prst="rect">
            <a:avLst/>
          </a:prstGeom>
        </p:spPr>
      </p:pic>
      <p:sp>
        <p:nvSpPr>
          <p:cNvPr id="44" name="Text 21"/>
          <p:cNvSpPr/>
          <p:nvPr/>
        </p:nvSpPr>
        <p:spPr>
          <a:xfrm>
            <a:off x="256031" y="6076842"/>
            <a:ext cx="9567238" cy="643998"/>
          </a:xfrm>
          <a:prstGeom prst="rect">
            <a:avLst/>
          </a:prstGeom>
          <a:noFill/>
          <a:ln/>
        </p:spPr>
        <p:txBody>
          <a:bodyPr wrap="square" lIns="127" tIns="127" rIns="127" bIns="127" rtlCol="0" anchor="ctr"/>
          <a:lstStyle/>
          <a:p>
            <a:pPr marL="0" indent="0">
              <a:buNone/>
            </a:pPr>
            <a:r>
              <a:rPr lang="en-US" b="1" dirty="0">
                <a:solidFill>
                  <a:srgbClr val="FFFFFF"/>
                </a:solidFill>
                <a:latin typeface="Arial Black" panose="020B0A04020102020204" pitchFamily="34" charset="0"/>
              </a:rPr>
              <a:t>KEYWORDS: HPV, CERVICAL CANCER PREVENTION, VACCINATION, MEDICAL EDUCATION, UKRAINE</a:t>
            </a:r>
            <a:endParaRPr lang="en-US" dirty="0">
              <a:latin typeface="Arial Black" panose="020B0A04020102020204" pitchFamily="34" charset="0"/>
            </a:endParaRPr>
          </a:p>
        </p:txBody>
      </p:sp>
      <p:sp>
        <p:nvSpPr>
          <p:cNvPr id="8" name="Text 4"/>
          <p:cNvSpPr/>
          <p:nvPr/>
        </p:nvSpPr>
        <p:spPr>
          <a:xfrm>
            <a:off x="530352" y="1280163"/>
            <a:ext cx="5074920" cy="201168"/>
          </a:xfrm>
          <a:prstGeom prst="rect">
            <a:avLst/>
          </a:prstGeom>
          <a:noFill/>
          <a:ln/>
        </p:spPr>
        <p:txBody>
          <a:bodyPr wrap="square" lIns="127" tIns="127" rIns="127" bIns="127" rtlCol="0" anchor="ctr"/>
          <a:lstStyle/>
          <a:p>
            <a:pPr marL="0" indent="0" algn="ctr">
              <a:buNone/>
            </a:pPr>
            <a:r>
              <a:rPr lang="en-US" b="1" dirty="0">
                <a:solidFill>
                  <a:srgbClr val="0F3557"/>
                </a:solidFill>
                <a:latin typeface="Arial Black" panose="020B0A04020102020204" pitchFamily="34" charset="0"/>
              </a:rPr>
              <a:t>ACTUAL HPV VACCINATION COVERAGE</a:t>
            </a:r>
            <a:endParaRPr lang="en-US" dirty="0">
              <a:latin typeface="Arial Black" panose="020B0A04020102020204" pitchFamily="34" charset="0"/>
            </a:endParaRPr>
          </a:p>
        </p:txBody>
      </p:sp>
      <p:sp>
        <p:nvSpPr>
          <p:cNvPr id="9" name="Shape 5"/>
          <p:cNvSpPr/>
          <p:nvPr/>
        </p:nvSpPr>
        <p:spPr>
          <a:xfrm>
            <a:off x="530352" y="1536195"/>
            <a:ext cx="5074920" cy="0"/>
          </a:xfrm>
          <a:prstGeom prst="line">
            <a:avLst/>
          </a:prstGeom>
          <a:noFill/>
          <a:ln w="15240">
            <a:solidFill>
              <a:srgbClr val="C92A2A"/>
            </a:solidFill>
            <a:prstDash val="solid"/>
          </a:ln>
        </p:spPr>
      </p:sp>
      <p:sp>
        <p:nvSpPr>
          <p:cNvPr id="10" name="Shape 6"/>
          <p:cNvSpPr/>
          <p:nvPr/>
        </p:nvSpPr>
        <p:spPr>
          <a:xfrm>
            <a:off x="868680" y="4526283"/>
            <a:ext cx="4434840" cy="0"/>
          </a:xfrm>
          <a:prstGeom prst="line">
            <a:avLst/>
          </a:prstGeom>
          <a:noFill/>
          <a:ln w="12700">
            <a:solidFill>
              <a:srgbClr val="CBD5E1"/>
            </a:solidFill>
            <a:prstDash val="solid"/>
          </a:ln>
        </p:spPr>
      </p:sp>
      <p:sp>
        <p:nvSpPr>
          <p:cNvPr id="11" name="Shape 7"/>
          <p:cNvSpPr/>
          <p:nvPr/>
        </p:nvSpPr>
        <p:spPr>
          <a:xfrm>
            <a:off x="868680" y="2103123"/>
            <a:ext cx="0" cy="2423160"/>
          </a:xfrm>
          <a:prstGeom prst="line">
            <a:avLst/>
          </a:prstGeom>
          <a:noFill/>
          <a:ln w="12700">
            <a:solidFill>
              <a:srgbClr val="CBD5E1"/>
            </a:solidFill>
            <a:prstDash val="solid"/>
          </a:ln>
        </p:spPr>
      </p:sp>
      <p:sp>
        <p:nvSpPr>
          <p:cNvPr id="12" name="Shape 8"/>
          <p:cNvSpPr/>
          <p:nvPr/>
        </p:nvSpPr>
        <p:spPr>
          <a:xfrm>
            <a:off x="1783080" y="4196733"/>
            <a:ext cx="237744" cy="329550"/>
          </a:xfrm>
          <a:prstGeom prst="rect">
            <a:avLst/>
          </a:prstGeom>
          <a:solidFill>
            <a:srgbClr val="9FB6C9"/>
          </a:solidFill>
          <a:ln w="12700">
            <a:solidFill>
              <a:srgbClr val="9FB6C9"/>
            </a:solidFill>
            <a:prstDash val="solid"/>
          </a:ln>
        </p:spPr>
      </p:sp>
      <p:sp>
        <p:nvSpPr>
          <p:cNvPr id="13" name="Shape 9"/>
          <p:cNvSpPr/>
          <p:nvPr/>
        </p:nvSpPr>
        <p:spPr>
          <a:xfrm>
            <a:off x="2130552" y="3460093"/>
            <a:ext cx="237744" cy="1066190"/>
          </a:xfrm>
          <a:prstGeom prst="rect">
            <a:avLst/>
          </a:prstGeom>
          <a:solidFill>
            <a:srgbClr val="C92A2A"/>
          </a:solidFill>
          <a:ln w="12700">
            <a:solidFill>
              <a:srgbClr val="C92A2A"/>
            </a:solidFill>
            <a:prstDash val="solid"/>
          </a:ln>
        </p:spPr>
      </p:sp>
      <p:sp>
        <p:nvSpPr>
          <p:cNvPr id="14" name="Text 10"/>
          <p:cNvSpPr/>
          <p:nvPr/>
        </p:nvSpPr>
        <p:spPr>
          <a:xfrm>
            <a:off x="1472184" y="4664748"/>
            <a:ext cx="1234440" cy="182880"/>
          </a:xfrm>
          <a:prstGeom prst="rect">
            <a:avLst/>
          </a:prstGeom>
          <a:noFill/>
          <a:ln/>
        </p:spPr>
        <p:txBody>
          <a:bodyPr wrap="square" lIns="127" tIns="127" rIns="127" bIns="127" rtlCol="0" anchor="ctr"/>
          <a:lstStyle/>
          <a:p>
            <a:pPr marL="0" indent="0" algn="ctr">
              <a:buNone/>
            </a:pPr>
            <a:r>
              <a:rPr lang="en-US" sz="1400" dirty="0">
                <a:solidFill>
                  <a:srgbClr val="1F2937"/>
                </a:solidFill>
                <a:latin typeface="Arial Black" panose="020B0A04020102020204" pitchFamily="34" charset="0"/>
              </a:rPr>
              <a:t>STUDENTS</a:t>
            </a:r>
            <a:endParaRPr lang="en-US" sz="1400" dirty="0">
              <a:latin typeface="Arial Black" panose="020B0A04020102020204" pitchFamily="34" charset="0"/>
            </a:endParaRPr>
          </a:p>
        </p:txBody>
      </p:sp>
      <p:sp>
        <p:nvSpPr>
          <p:cNvPr id="15" name="Shape 11"/>
          <p:cNvSpPr/>
          <p:nvPr/>
        </p:nvSpPr>
        <p:spPr>
          <a:xfrm>
            <a:off x="3657600" y="3915647"/>
            <a:ext cx="237744" cy="610636"/>
          </a:xfrm>
          <a:prstGeom prst="rect">
            <a:avLst/>
          </a:prstGeom>
          <a:solidFill>
            <a:srgbClr val="9FB6C9"/>
          </a:solidFill>
          <a:ln w="12700">
            <a:solidFill>
              <a:srgbClr val="9FB6C9"/>
            </a:solidFill>
            <a:prstDash val="solid"/>
          </a:ln>
        </p:spPr>
      </p:sp>
      <p:sp>
        <p:nvSpPr>
          <p:cNvPr id="16" name="Shape 12"/>
          <p:cNvSpPr/>
          <p:nvPr/>
        </p:nvSpPr>
        <p:spPr>
          <a:xfrm>
            <a:off x="4005072" y="2878534"/>
            <a:ext cx="237744" cy="1647749"/>
          </a:xfrm>
          <a:prstGeom prst="rect">
            <a:avLst/>
          </a:prstGeom>
          <a:solidFill>
            <a:srgbClr val="C92A2A"/>
          </a:solidFill>
          <a:ln w="12700">
            <a:solidFill>
              <a:srgbClr val="C92A2A"/>
            </a:solidFill>
            <a:prstDash val="solid"/>
          </a:ln>
        </p:spPr>
      </p:sp>
      <p:sp>
        <p:nvSpPr>
          <p:cNvPr id="17" name="Text 13"/>
          <p:cNvSpPr/>
          <p:nvPr/>
        </p:nvSpPr>
        <p:spPr>
          <a:xfrm>
            <a:off x="3081528" y="4654665"/>
            <a:ext cx="1856232" cy="201168"/>
          </a:xfrm>
          <a:prstGeom prst="rect">
            <a:avLst/>
          </a:prstGeom>
          <a:noFill/>
          <a:ln/>
        </p:spPr>
        <p:txBody>
          <a:bodyPr wrap="square" lIns="127" tIns="127" rIns="127" bIns="127" rtlCol="0" anchor="ctr"/>
          <a:lstStyle/>
          <a:p>
            <a:pPr marL="0" indent="0" algn="ctr">
              <a:buNone/>
            </a:pPr>
            <a:r>
              <a:rPr lang="en-US" sz="1400" dirty="0">
                <a:solidFill>
                  <a:srgbClr val="1F2937"/>
                </a:solidFill>
                <a:latin typeface="Arial Black" panose="020B0A04020102020204" pitchFamily="34" charset="0"/>
              </a:rPr>
              <a:t>GYNECOLOGISTS</a:t>
            </a:r>
            <a:endParaRPr lang="en-US" sz="1400" dirty="0">
              <a:latin typeface="Arial Black" panose="020B0A04020102020204" pitchFamily="34" charset="0"/>
            </a:endParaRPr>
          </a:p>
        </p:txBody>
      </p:sp>
      <p:sp>
        <p:nvSpPr>
          <p:cNvPr id="18" name="Text 14"/>
          <p:cNvSpPr/>
          <p:nvPr/>
        </p:nvSpPr>
        <p:spPr>
          <a:xfrm>
            <a:off x="2330985" y="5001771"/>
            <a:ext cx="713967" cy="146304"/>
          </a:xfrm>
          <a:prstGeom prst="rect">
            <a:avLst/>
          </a:prstGeom>
          <a:noFill/>
          <a:ln/>
        </p:spPr>
        <p:txBody>
          <a:bodyPr wrap="square" lIns="127" tIns="127" rIns="127" bIns="127" rtlCol="0" anchor="ctr"/>
          <a:lstStyle/>
          <a:p>
            <a:pPr marL="0" indent="0">
              <a:buNone/>
            </a:pPr>
            <a:r>
              <a:rPr lang="en-US" sz="1200" dirty="0">
                <a:solidFill>
                  <a:srgbClr val="7B93A8"/>
                </a:solidFill>
                <a:latin typeface="Arial Black" panose="020B0A04020102020204" pitchFamily="34" charset="0"/>
              </a:rPr>
              <a:t>Initial</a:t>
            </a:r>
            <a:endParaRPr lang="en-US" sz="1200" dirty="0">
              <a:latin typeface="Arial Black" panose="020B0A04020102020204" pitchFamily="34" charset="0"/>
            </a:endParaRPr>
          </a:p>
        </p:txBody>
      </p:sp>
      <p:sp>
        <p:nvSpPr>
          <p:cNvPr id="19" name="Shape 15"/>
          <p:cNvSpPr/>
          <p:nvPr/>
        </p:nvSpPr>
        <p:spPr>
          <a:xfrm>
            <a:off x="2059278" y="5029203"/>
            <a:ext cx="182880" cy="64008"/>
          </a:xfrm>
          <a:prstGeom prst="rect">
            <a:avLst/>
          </a:prstGeom>
          <a:solidFill>
            <a:srgbClr val="9FB6C9"/>
          </a:solidFill>
          <a:ln w="12700">
            <a:solidFill>
              <a:srgbClr val="9FB6C9"/>
            </a:solidFill>
            <a:prstDash val="solid"/>
          </a:ln>
        </p:spPr>
      </p:sp>
      <p:sp>
        <p:nvSpPr>
          <p:cNvPr id="20" name="Text 16"/>
          <p:cNvSpPr/>
          <p:nvPr/>
        </p:nvSpPr>
        <p:spPr>
          <a:xfrm>
            <a:off x="3199666" y="5001771"/>
            <a:ext cx="1038498" cy="146304"/>
          </a:xfrm>
          <a:prstGeom prst="rect">
            <a:avLst/>
          </a:prstGeom>
          <a:noFill/>
          <a:ln/>
        </p:spPr>
        <p:txBody>
          <a:bodyPr wrap="square" lIns="127" tIns="127" rIns="127" bIns="127" rtlCol="0" anchor="ctr"/>
          <a:lstStyle/>
          <a:p>
            <a:pPr marL="0" indent="0">
              <a:buNone/>
            </a:pPr>
            <a:r>
              <a:rPr lang="en-US" sz="1200" dirty="0">
                <a:solidFill>
                  <a:srgbClr val="C92A2A"/>
                </a:solidFill>
                <a:latin typeface="Arial Black" panose="020B0A04020102020204" pitchFamily="34" charset="0"/>
              </a:rPr>
              <a:t>Follow-up</a:t>
            </a:r>
            <a:endParaRPr lang="en-US" sz="1200" dirty="0">
              <a:latin typeface="Arial Black" panose="020B0A04020102020204" pitchFamily="34" charset="0"/>
            </a:endParaRPr>
          </a:p>
        </p:txBody>
      </p:sp>
      <p:sp>
        <p:nvSpPr>
          <p:cNvPr id="21" name="Shape 17"/>
          <p:cNvSpPr/>
          <p:nvPr/>
        </p:nvSpPr>
        <p:spPr>
          <a:xfrm>
            <a:off x="2953512" y="5029203"/>
            <a:ext cx="182880" cy="64008"/>
          </a:xfrm>
          <a:prstGeom prst="rect">
            <a:avLst/>
          </a:prstGeom>
          <a:solidFill>
            <a:srgbClr val="C92A2A"/>
          </a:solidFill>
          <a:ln w="12700">
            <a:solidFill>
              <a:srgbClr val="C92A2A"/>
            </a:solidFill>
            <a:prstDash val="solid"/>
          </a:ln>
        </p:spPr>
      </p:sp>
      <p:sp>
        <p:nvSpPr>
          <p:cNvPr id="22" name="Shape 18"/>
          <p:cNvSpPr/>
          <p:nvPr/>
        </p:nvSpPr>
        <p:spPr>
          <a:xfrm>
            <a:off x="960120" y="1755648"/>
            <a:ext cx="3977640" cy="475488"/>
          </a:xfrm>
          <a:prstGeom prst="roundRect">
            <a:avLst>
              <a:gd name="adj" fmla="val 15385"/>
            </a:avLst>
          </a:prstGeom>
          <a:solidFill>
            <a:srgbClr val="F4F8FB"/>
          </a:solidFill>
          <a:ln w="12700">
            <a:solidFill>
              <a:srgbClr val="D4E6F2"/>
            </a:solidFill>
            <a:prstDash val="solid"/>
          </a:ln>
        </p:spPr>
      </p:sp>
      <p:sp>
        <p:nvSpPr>
          <p:cNvPr id="23" name="Text 19"/>
          <p:cNvSpPr/>
          <p:nvPr/>
        </p:nvSpPr>
        <p:spPr>
          <a:xfrm>
            <a:off x="1069848" y="1865376"/>
            <a:ext cx="3758184" cy="256032"/>
          </a:xfrm>
          <a:prstGeom prst="rect">
            <a:avLst/>
          </a:prstGeom>
          <a:noFill/>
          <a:ln/>
        </p:spPr>
        <p:txBody>
          <a:bodyPr wrap="square" lIns="127" tIns="127" rIns="127" bIns="127" rtlCol="0" anchor="ctr">
            <a:noAutofit/>
          </a:bodyPr>
          <a:lstStyle/>
          <a:p>
            <a:pPr marL="0" indent="0" algn="ctr">
              <a:buNone/>
            </a:pPr>
            <a:r>
              <a:rPr lang="en-US" sz="1400" dirty="0">
                <a:solidFill>
                  <a:srgbClr val="1F2937"/>
                </a:solidFill>
                <a:latin typeface="Arial Black" panose="020B0A04020102020204" pitchFamily="34" charset="0"/>
              </a:rPr>
              <a:t>STUDENTS: 3.4% → 11.0%</a:t>
            </a:r>
            <a:endParaRPr lang="en-US" sz="1400" dirty="0">
              <a:latin typeface="Arial Black" panose="020B0A04020102020204" pitchFamily="34" charset="0"/>
            </a:endParaRPr>
          </a:p>
          <a:p>
            <a:pPr marL="0" indent="0" algn="ctr">
              <a:buNone/>
            </a:pPr>
            <a:r>
              <a:rPr lang="en-US" sz="1400" dirty="0">
                <a:solidFill>
                  <a:srgbClr val="1F2937"/>
                </a:solidFill>
                <a:latin typeface="Arial Black" panose="020B0A04020102020204" pitchFamily="34" charset="0"/>
              </a:rPr>
              <a:t>GYNECOLOGISTS: 6.3% → 17.0%</a:t>
            </a:r>
            <a:endParaRPr lang="en-US" sz="1400" dirty="0">
              <a:latin typeface="Arial Black" panose="020B0A04020102020204" pitchFamily="34" charset="0"/>
            </a:endParaRPr>
          </a:p>
        </p:txBody>
      </p:sp>
      <p:pic>
        <p:nvPicPr>
          <p:cNvPr id="24" name="Image 2" descr="/mnt/data/a_clean_flat_vector_illustration_on_a_white_backgr_batch_3.png"/>
          <p:cNvPicPr>
            <a:picLocks noChangeAspect="1"/>
          </p:cNvPicPr>
          <p:nvPr/>
        </p:nvPicPr>
        <p:blipFill>
          <a:blip r:embed="rId7"/>
          <a:stretch>
            <a:fillRect/>
          </a:stretch>
        </p:blipFill>
        <p:spPr>
          <a:xfrm>
            <a:off x="5989320" y="1600203"/>
            <a:ext cx="2103120" cy="2103120"/>
          </a:xfrm>
          <a:prstGeom prst="rect">
            <a:avLst/>
          </a:prstGeom>
        </p:spPr>
      </p:pic>
      <p:sp>
        <p:nvSpPr>
          <p:cNvPr id="25" name="Text 20"/>
          <p:cNvSpPr/>
          <p:nvPr/>
        </p:nvSpPr>
        <p:spPr>
          <a:xfrm>
            <a:off x="5742432" y="3677903"/>
            <a:ext cx="2688336" cy="237744"/>
          </a:xfrm>
          <a:prstGeom prst="rect">
            <a:avLst/>
          </a:prstGeom>
          <a:noFill/>
          <a:ln/>
        </p:spPr>
        <p:txBody>
          <a:bodyPr wrap="square" lIns="127" tIns="127" rIns="127" bIns="127" rtlCol="0" anchor="ctr"/>
          <a:lstStyle/>
          <a:p>
            <a:pPr marL="0" indent="0" algn="ctr">
              <a:buNone/>
            </a:pPr>
            <a:r>
              <a:rPr lang="en-US" sz="1400" b="1" dirty="0">
                <a:solidFill>
                  <a:srgbClr val="0F3557"/>
                </a:solidFill>
                <a:latin typeface="Arial Black" panose="020B0A04020102020204" pitchFamily="34" charset="0"/>
              </a:rPr>
              <a:t>KNOWLEDGE INCREASED</a:t>
            </a:r>
            <a:endParaRPr lang="en-US" sz="1400" dirty="0">
              <a:latin typeface="Arial Black" panose="020B0A04020102020204" pitchFamily="34" charset="0"/>
            </a:endParaRPr>
          </a:p>
        </p:txBody>
      </p:sp>
      <p:sp>
        <p:nvSpPr>
          <p:cNvPr id="26" name="Text 21"/>
          <p:cNvSpPr/>
          <p:nvPr/>
        </p:nvSpPr>
        <p:spPr>
          <a:xfrm>
            <a:off x="5742432" y="4096512"/>
            <a:ext cx="2651760" cy="237744"/>
          </a:xfrm>
          <a:prstGeom prst="rect">
            <a:avLst/>
          </a:prstGeom>
          <a:noFill/>
          <a:ln/>
        </p:spPr>
        <p:txBody>
          <a:bodyPr wrap="square" lIns="127" tIns="127" rIns="127" bIns="127" rtlCol="0" anchor="ctr"/>
          <a:lstStyle/>
          <a:p>
            <a:pPr marL="0" indent="0" algn="ctr">
              <a:buNone/>
            </a:pPr>
            <a:r>
              <a:rPr lang="en-US" sz="1400" b="1" dirty="0">
                <a:solidFill>
                  <a:srgbClr val="C92A2A"/>
                </a:solidFill>
                <a:latin typeface="Arial Black" panose="020B0A04020102020204" pitchFamily="34" charset="0"/>
              </a:rPr>
              <a:t>BUT VACCINATION REMAINED LOW</a:t>
            </a:r>
            <a:endParaRPr lang="en-US" sz="1400" dirty="0">
              <a:latin typeface="Arial Black" panose="020B0A04020102020204" pitchFamily="34" charset="0"/>
            </a:endParaRPr>
          </a:p>
        </p:txBody>
      </p:sp>
      <p:sp>
        <p:nvSpPr>
          <p:cNvPr id="27" name="Text 22"/>
          <p:cNvSpPr/>
          <p:nvPr/>
        </p:nvSpPr>
        <p:spPr>
          <a:xfrm>
            <a:off x="8732520" y="1280163"/>
            <a:ext cx="2743200" cy="201168"/>
          </a:xfrm>
          <a:prstGeom prst="rect">
            <a:avLst/>
          </a:prstGeom>
          <a:noFill/>
          <a:ln/>
        </p:spPr>
        <p:txBody>
          <a:bodyPr wrap="square" lIns="127" tIns="127" rIns="127" bIns="127" rtlCol="0" anchor="ctr"/>
          <a:lstStyle/>
          <a:p>
            <a:pPr marL="0" indent="0" algn="ctr">
              <a:buNone/>
            </a:pPr>
            <a:r>
              <a:rPr lang="en-US" b="1" dirty="0">
                <a:solidFill>
                  <a:srgbClr val="0F3557"/>
                </a:solidFill>
                <a:latin typeface="Arial Black" panose="020B0A04020102020204" pitchFamily="34" charset="0"/>
              </a:rPr>
              <a:t>CONCLUSIONS</a:t>
            </a:r>
            <a:endParaRPr lang="en-US" dirty="0">
              <a:latin typeface="Arial Black" panose="020B0A04020102020204" pitchFamily="34" charset="0"/>
            </a:endParaRPr>
          </a:p>
        </p:txBody>
      </p:sp>
      <p:sp>
        <p:nvSpPr>
          <p:cNvPr id="28" name="Shape 23"/>
          <p:cNvSpPr/>
          <p:nvPr/>
        </p:nvSpPr>
        <p:spPr>
          <a:xfrm>
            <a:off x="8732520" y="1536195"/>
            <a:ext cx="2743200" cy="0"/>
          </a:xfrm>
          <a:prstGeom prst="line">
            <a:avLst/>
          </a:prstGeom>
          <a:noFill/>
          <a:ln w="15240">
            <a:solidFill>
              <a:srgbClr val="C92A2A"/>
            </a:solidFill>
            <a:prstDash val="solid"/>
          </a:ln>
        </p:spPr>
      </p:sp>
      <p:sp>
        <p:nvSpPr>
          <p:cNvPr id="29" name="Text 24"/>
          <p:cNvSpPr/>
          <p:nvPr/>
        </p:nvSpPr>
        <p:spPr>
          <a:xfrm>
            <a:off x="8805672" y="1828803"/>
            <a:ext cx="3081528" cy="384048"/>
          </a:xfrm>
          <a:prstGeom prst="rect">
            <a:avLst/>
          </a:prstGeom>
          <a:noFill/>
          <a:ln/>
        </p:spPr>
        <p:txBody>
          <a:bodyPr wrap="square" lIns="254" tIns="254" rIns="254" bIns="254" rtlCol="0" anchor="t">
            <a:noAutofit/>
          </a:bodyPr>
          <a:lstStyle/>
          <a:p>
            <a:pPr marL="0" indent="0">
              <a:buNone/>
            </a:pPr>
            <a:r>
              <a:rPr lang="en-US" sz="1400" dirty="0">
                <a:solidFill>
                  <a:srgbClr val="1F2937"/>
                </a:solidFill>
                <a:latin typeface="Arial Black" panose="020B0A04020102020204" pitchFamily="34" charset="0"/>
              </a:rPr>
              <a:t>• Awareness of HPV and vaccination improved over five years.</a:t>
            </a:r>
            <a:endParaRPr lang="en-US" sz="1400" dirty="0">
              <a:latin typeface="Arial Black" panose="020B0A04020102020204" pitchFamily="34" charset="0"/>
            </a:endParaRPr>
          </a:p>
        </p:txBody>
      </p:sp>
      <p:sp>
        <p:nvSpPr>
          <p:cNvPr id="30" name="Text 25"/>
          <p:cNvSpPr/>
          <p:nvPr/>
        </p:nvSpPr>
        <p:spPr>
          <a:xfrm>
            <a:off x="8805671" y="2578271"/>
            <a:ext cx="3186031" cy="694944"/>
          </a:xfrm>
          <a:prstGeom prst="rect">
            <a:avLst/>
          </a:prstGeom>
          <a:noFill/>
          <a:ln/>
        </p:spPr>
        <p:txBody>
          <a:bodyPr wrap="square" lIns="254" tIns="254" rIns="254" bIns="254" rtlCol="0" anchor="t">
            <a:noAutofit/>
          </a:bodyPr>
          <a:lstStyle/>
          <a:p>
            <a:pPr marL="0" indent="0">
              <a:buNone/>
            </a:pPr>
            <a:r>
              <a:rPr lang="en-US" sz="1400" dirty="0">
                <a:solidFill>
                  <a:srgbClr val="1F2937"/>
                </a:solidFill>
                <a:latin typeface="Arial Black" panose="020B0A04020102020204" pitchFamily="34" charset="0"/>
              </a:rPr>
              <a:t>• Actual vaccination coverage remained insufficient in both groups.</a:t>
            </a:r>
            <a:endParaRPr lang="en-US" sz="1400" dirty="0">
              <a:latin typeface="Arial Black" panose="020B0A04020102020204" pitchFamily="34" charset="0"/>
            </a:endParaRPr>
          </a:p>
        </p:txBody>
      </p:sp>
      <p:sp>
        <p:nvSpPr>
          <p:cNvPr id="31" name="Text 26"/>
          <p:cNvSpPr/>
          <p:nvPr/>
        </p:nvSpPr>
        <p:spPr>
          <a:xfrm>
            <a:off x="8805671" y="3347042"/>
            <a:ext cx="3133780" cy="859198"/>
          </a:xfrm>
          <a:prstGeom prst="rect">
            <a:avLst/>
          </a:prstGeom>
          <a:noFill/>
          <a:ln/>
        </p:spPr>
        <p:txBody>
          <a:bodyPr wrap="square" lIns="254" tIns="254" rIns="254" bIns="254" rtlCol="0" anchor="t">
            <a:noAutofit/>
          </a:bodyPr>
          <a:lstStyle/>
          <a:p>
            <a:pPr marL="0" indent="0">
              <a:buNone/>
            </a:pPr>
            <a:r>
              <a:rPr lang="en-US" sz="1400" dirty="0">
                <a:solidFill>
                  <a:srgbClr val="1F2937"/>
                </a:solidFill>
                <a:latin typeface="Arial Black" panose="020B0A04020102020204" pitchFamily="34" charset="0"/>
              </a:rPr>
              <a:t>• A persistent knowledge–practice gap requires targeted prevention strategies.</a:t>
            </a:r>
            <a:endParaRPr lang="en-US" sz="1400" dirty="0">
              <a:latin typeface="Arial Black" panose="020B0A04020102020204" pitchFamily="34" charset="0"/>
            </a:endParaRPr>
          </a:p>
        </p:txBody>
      </p:sp>
      <p:sp>
        <p:nvSpPr>
          <p:cNvPr id="32" name="Shape 27"/>
          <p:cNvSpPr/>
          <p:nvPr/>
        </p:nvSpPr>
        <p:spPr>
          <a:xfrm>
            <a:off x="8375904" y="4562856"/>
            <a:ext cx="3511296" cy="1188720"/>
          </a:xfrm>
          <a:prstGeom prst="roundRect">
            <a:avLst>
              <a:gd name="adj" fmla="val 6154"/>
            </a:avLst>
          </a:prstGeom>
          <a:solidFill>
            <a:srgbClr val="F8E8E8"/>
          </a:solidFill>
          <a:ln w="12700">
            <a:solidFill>
              <a:srgbClr val="F0C6C6"/>
            </a:solidFill>
            <a:prstDash val="solid"/>
          </a:ln>
        </p:spPr>
      </p:sp>
      <p:sp>
        <p:nvSpPr>
          <p:cNvPr id="33" name="Text 28"/>
          <p:cNvSpPr/>
          <p:nvPr/>
        </p:nvSpPr>
        <p:spPr>
          <a:xfrm>
            <a:off x="8394192" y="4672584"/>
            <a:ext cx="3493008" cy="969264"/>
          </a:xfrm>
          <a:prstGeom prst="rect">
            <a:avLst/>
          </a:prstGeom>
          <a:noFill/>
          <a:ln/>
        </p:spPr>
        <p:txBody>
          <a:bodyPr wrap="square" lIns="127" tIns="127" rIns="127" bIns="127" rtlCol="0" anchor="ctr">
            <a:noAutofit/>
          </a:bodyPr>
          <a:lstStyle/>
          <a:p>
            <a:pPr marL="0" indent="0" algn="ctr">
              <a:buNone/>
            </a:pPr>
            <a:r>
              <a:rPr lang="en-US" sz="1400" dirty="0">
                <a:solidFill>
                  <a:srgbClr val="1F2937"/>
                </a:solidFill>
                <a:latin typeface="Arial Black" panose="020B0A04020102020204" pitchFamily="34" charset="0"/>
              </a:rPr>
              <a:t>PRACTICAL IMPLICATION:</a:t>
            </a:r>
            <a:endParaRPr lang="en-US" sz="1400" dirty="0">
              <a:latin typeface="Arial Black" panose="020B0A04020102020204" pitchFamily="34" charset="0"/>
            </a:endParaRPr>
          </a:p>
          <a:p>
            <a:pPr marL="0" indent="0" algn="ctr">
              <a:buNone/>
            </a:pPr>
            <a:r>
              <a:rPr lang="en-US" sz="1400" dirty="0">
                <a:solidFill>
                  <a:srgbClr val="1F2937"/>
                </a:solidFill>
                <a:latin typeface="Arial Black" panose="020B0A04020102020204" pitchFamily="34" charset="0"/>
              </a:rPr>
              <a:t>EDUCATION SHOULD BE COMBINED WITH COUNSELING, ACCESS, AND REMINDERS FOR VACCINATION.</a:t>
            </a:r>
            <a:endParaRPr lang="en-US" sz="1400" dirty="0">
              <a:latin typeface="Arial Black" panose="020B0A04020102020204" pitchFamily="34" charset="0"/>
            </a:endParaRPr>
          </a:p>
        </p:txBody>
      </p:sp>
      <p:sp>
        <p:nvSpPr>
          <p:cNvPr id="34" name="Shape 29"/>
          <p:cNvSpPr/>
          <p:nvPr/>
        </p:nvSpPr>
        <p:spPr>
          <a:xfrm>
            <a:off x="804672" y="5257142"/>
            <a:ext cx="4480560" cy="594360"/>
          </a:xfrm>
          <a:prstGeom prst="roundRect">
            <a:avLst>
              <a:gd name="adj" fmla="val 12308"/>
            </a:avLst>
          </a:prstGeom>
          <a:solidFill>
            <a:srgbClr val="F8E8E8"/>
          </a:solidFill>
          <a:ln w="12700">
            <a:solidFill>
              <a:srgbClr val="F0C6C6"/>
            </a:solidFill>
            <a:prstDash val="solid"/>
          </a:ln>
        </p:spPr>
      </p:sp>
      <p:sp>
        <p:nvSpPr>
          <p:cNvPr id="35" name="Text 30"/>
          <p:cNvSpPr/>
          <p:nvPr/>
        </p:nvSpPr>
        <p:spPr>
          <a:xfrm>
            <a:off x="914400" y="5404104"/>
            <a:ext cx="4261104" cy="374904"/>
          </a:xfrm>
          <a:prstGeom prst="rect">
            <a:avLst/>
          </a:prstGeom>
          <a:noFill/>
          <a:ln/>
        </p:spPr>
        <p:txBody>
          <a:bodyPr wrap="square" lIns="127" tIns="127" rIns="127" bIns="127" rtlCol="0" anchor="ctr">
            <a:normAutofit/>
          </a:bodyPr>
          <a:lstStyle/>
          <a:p>
            <a:pPr marL="0" indent="0" algn="ctr">
              <a:buNone/>
            </a:pPr>
            <a:r>
              <a:rPr lang="en-US" sz="1200" dirty="0">
                <a:solidFill>
                  <a:srgbClr val="1F2937"/>
                </a:solidFill>
                <a:latin typeface="Arial Black" panose="020B0A04020102020204" pitchFamily="34" charset="0"/>
              </a:rPr>
              <a:t>MAIN MESSAGE: AWARENESS IS NECESSARY, BUT NOT SUFFICIENT FOR PREVENTIVE ACTION.</a:t>
            </a:r>
            <a:endParaRPr lang="en-US" sz="1200" dirty="0">
              <a:latin typeface="Arial Black" panose="020B0A04020102020204" pitchFamily="34" charset="0"/>
            </a:endParaRPr>
          </a:p>
        </p:txBody>
      </p:sp>
      <p:sp>
        <p:nvSpPr>
          <p:cNvPr id="38" name="Text 33"/>
          <p:cNvSpPr/>
          <p:nvPr/>
        </p:nvSpPr>
        <p:spPr>
          <a:xfrm>
            <a:off x="8549640" y="6922011"/>
            <a:ext cx="3337560" cy="73152"/>
          </a:xfrm>
          <a:prstGeom prst="rect">
            <a:avLst/>
          </a:prstGeom>
          <a:noFill/>
          <a:ln/>
        </p:spPr>
        <p:txBody>
          <a:bodyPr wrap="square" lIns="127" tIns="127" rIns="127" bIns="127" rtlCol="0" anchor="ctr"/>
          <a:lstStyle/>
          <a:p>
            <a:pPr marL="0" indent="0" algn="r">
              <a:buNone/>
            </a:pPr>
            <a:r>
              <a:rPr lang="en-US" sz="550" dirty="0">
                <a:solidFill>
                  <a:srgbClr val="FFFFFF"/>
                </a:solidFill>
                <a:latin typeface="Arial Black" panose="020B0A04020102020204" pitchFamily="34" charset="0"/>
              </a:rPr>
              <a:t>IFCPC Paris 2026 • E-poster with oral commentary • English version</a:t>
            </a:r>
            <a:endParaRPr lang="en-US" sz="550" dirty="0">
              <a:latin typeface="Arial Black" panose="020B0A04020102020204" pitchFamily="34" charset="0"/>
            </a:endParaRPr>
          </a:p>
        </p:txBody>
      </p:sp>
      <p:pic>
        <p:nvPicPr>
          <p:cNvPr id="2" name="Аудіо 1">
            <a:hlinkClick r:id="" action="ppaction://media"/>
            <a:extLst>
              <a:ext uri="{FF2B5EF4-FFF2-40B4-BE49-F238E27FC236}">
                <a16:creationId xmlns:a16="http://schemas.microsoft.com/office/drawing/2014/main" id="{3A6EC185-712E-3BF9-5EEF-16E089DA4AF4}"/>
              </a:ext>
            </a:extLst>
          </p:cNvPr>
          <p:cNvPicPr>
            <a:picLocks noChangeAspect="1"/>
          </p:cNvPicPr>
          <p:nvPr>
            <a:audioFile r:link="rId2"/>
            <p:extLst>
              <p:ext uri="{DAA4B4D4-6D71-4841-9C94-3DE7FCFB9230}">
                <p14:media xmlns:p14="http://schemas.microsoft.com/office/powerpoint/2010/main" r:embed="rId1"/>
              </p:ext>
            </p:extLst>
          </p:nvPr>
        </p:nvPicPr>
        <p:blipFill>
          <a:blip r:embed="rId8"/>
          <a:srcRect l="-262704" t="-125896" r="-262704" b="-125896"/>
          <a:stretch>
            <a:fillRect/>
          </a:stretch>
        </p:blipFill>
        <p:spPr>
          <a:xfrm>
            <a:off x="9144000" y="5143500"/>
            <a:ext cx="3048000" cy="17145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3336"/>
    </mc:Choice>
    <mc:Fallback>
      <p:transition spd="slow" advTm="3333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473</TotalTime>
  <Words>892</Words>
  <Application>Microsoft Office PowerPoint</Application>
  <PresentationFormat>Широкий екран</PresentationFormat>
  <Paragraphs>116</Paragraphs>
  <Slides>5</Slides>
  <Notes>5</Notes>
  <HiddenSlides>0</HiddenSlides>
  <MMClips>5</MMClips>
  <ScaleCrop>false</ScaleCrop>
  <HeadingPairs>
    <vt:vector size="6" baseType="variant">
      <vt:variant>
        <vt:lpstr>Використані шрифти</vt:lpstr>
      </vt:variant>
      <vt:variant>
        <vt:i4>2</vt:i4>
      </vt:variant>
      <vt:variant>
        <vt:lpstr>Тема</vt:lpstr>
      </vt:variant>
      <vt:variant>
        <vt:i4>1</vt:i4>
      </vt:variant>
      <vt:variant>
        <vt:lpstr>Заголовки слайдів</vt:lpstr>
      </vt:variant>
      <vt:variant>
        <vt:i4>5</vt:i4>
      </vt:variant>
    </vt:vector>
  </HeadingPairs>
  <TitlesOfParts>
    <vt:vector size="8" baseType="lpstr">
      <vt:lpstr>Arial</vt:lpstr>
      <vt:lpstr>Arial Black</vt:lpstr>
      <vt:lpstr>Office Theme</vt:lpstr>
      <vt:lpstr>Презентація PowerPoint</vt:lpstr>
      <vt:lpstr>Презентація PowerPoint</vt:lpstr>
      <vt:lpstr>Презентація PowerPoint</vt:lpstr>
      <vt:lpstr>Презентація PowerPoint</vt:lpstr>
      <vt:lpstr>Презентація PowerPoint</vt:lpstr>
    </vt:vector>
  </TitlesOfParts>
  <Company>National Pirogov Memorial Medical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Five-year dynamics of HPV awareness and vaccination coverage in Ukraine</dc:title>
  <dc:subject>IFCPC Paris 2026 E-poster with oral commentary</dc:subject>
  <dc:creator>admin</dc:creator>
  <cp:lastModifiedBy>Тварковська Анна Андріївна</cp:lastModifiedBy>
  <cp:revision>14</cp:revision>
  <dcterms:created xsi:type="dcterms:W3CDTF">2026-05-03T10:47:17Z</dcterms:created>
  <dcterms:modified xsi:type="dcterms:W3CDTF">2026-05-03T18:52:38Z</dcterms:modified>
</cp:coreProperties>
</file>