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
  </p:notesMasterIdLst>
  <p:sldIdLst>
    <p:sldId id="256" r:id="rId2"/>
    <p:sldId id="257" r:id="rId3"/>
    <p:sldId id="258" r:id="rId4"/>
    <p:sldId id="259" r:id="rId5"/>
    <p:sldId id="260" r:id="rId6"/>
  </p:sldIdLst>
  <p:sldSz cx="18288000" cy="10287000"/>
  <p:notesSz cx="6858000" cy="9144000"/>
  <p:embeddedFontLst>
    <p:embeddedFont>
      <p:font typeface="Hammersmith One" panose="02010703030501060504" pitchFamily="2" charset="77"/>
      <p:regular r:id="rId8"/>
    </p:embeddedFont>
    <p:embeddedFont>
      <p:font typeface="Lovelo" panose="02000000000000000000" pitchFamily="2" charset="0"/>
      <p:regular r:id="rId9"/>
      <p:bold r:id="rId10"/>
    </p:embeddedFont>
    <p:embeddedFont>
      <p:font typeface="Montserrat" pitchFamily="2" charset="77"/>
      <p:regular r:id="rId11"/>
      <p:bold r:id="rId12"/>
      <p:italic r:id="rId13"/>
      <p:boldItalic r:id="rId14"/>
    </p:embeddedFont>
    <p:embeddedFont>
      <p:font typeface="Montserrat Bold"/>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1" autoAdjust="0"/>
    <p:restoredTop sz="96306" autoAdjust="0"/>
  </p:normalViewPr>
  <p:slideViewPr>
    <p:cSldViewPr>
      <p:cViewPr varScale="1">
        <p:scale>
          <a:sx n="80" d="100"/>
          <a:sy n="80" d="100"/>
        </p:scale>
        <p:origin x="216" y="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9.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60872D-F360-A249-9537-E756B0E25D49}" type="datetimeFigureOut">
              <a:rPr lang="es-MX" smtClean="0"/>
              <a:t>23/04/26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6CD6F-CDAC-5042-AD23-ABD89CF45738}" type="slidenum">
              <a:rPr lang="es-MX" smtClean="0"/>
              <a:t>‹Nº›</a:t>
            </a:fld>
            <a:endParaRPr lang="es-MX"/>
          </a:p>
        </p:txBody>
      </p:sp>
    </p:spTree>
    <p:extLst>
      <p:ext uri="{BB962C8B-B14F-4D97-AF65-F5344CB8AC3E}">
        <p14:creationId xmlns:p14="http://schemas.microsoft.com/office/powerpoint/2010/main" val="508322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956CD6F-CDAC-5042-AD23-ABD89CF45738}" type="slidenum">
              <a:rPr lang="es-MX" smtClean="0"/>
              <a:t>1</a:t>
            </a:fld>
            <a:endParaRPr lang="es-MX"/>
          </a:p>
        </p:txBody>
      </p:sp>
    </p:spTree>
    <p:extLst>
      <p:ext uri="{BB962C8B-B14F-4D97-AF65-F5344CB8AC3E}">
        <p14:creationId xmlns:p14="http://schemas.microsoft.com/office/powerpoint/2010/main" val="1309843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956CD6F-CDAC-5042-AD23-ABD89CF45738}" type="slidenum">
              <a:rPr lang="es-MX" smtClean="0"/>
              <a:t>2</a:t>
            </a:fld>
            <a:endParaRPr lang="es-MX"/>
          </a:p>
        </p:txBody>
      </p:sp>
    </p:spTree>
    <p:extLst>
      <p:ext uri="{BB962C8B-B14F-4D97-AF65-F5344CB8AC3E}">
        <p14:creationId xmlns:p14="http://schemas.microsoft.com/office/powerpoint/2010/main" val="2534483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956CD6F-CDAC-5042-AD23-ABD89CF45738}" type="slidenum">
              <a:rPr lang="es-MX" smtClean="0"/>
              <a:t>3</a:t>
            </a:fld>
            <a:endParaRPr lang="es-MX"/>
          </a:p>
        </p:txBody>
      </p:sp>
    </p:spTree>
    <p:extLst>
      <p:ext uri="{BB962C8B-B14F-4D97-AF65-F5344CB8AC3E}">
        <p14:creationId xmlns:p14="http://schemas.microsoft.com/office/powerpoint/2010/main" val="3029182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dirty="0"/>
          </a:p>
        </p:txBody>
      </p:sp>
      <p:sp>
        <p:nvSpPr>
          <p:cNvPr id="4" name="Marcador de número de diapositiva 3"/>
          <p:cNvSpPr>
            <a:spLocks noGrp="1"/>
          </p:cNvSpPr>
          <p:nvPr>
            <p:ph type="sldNum" sz="quarter" idx="5"/>
          </p:nvPr>
        </p:nvSpPr>
        <p:spPr/>
        <p:txBody>
          <a:bodyPr/>
          <a:lstStyle/>
          <a:p>
            <a:fld id="{3956CD6F-CDAC-5042-AD23-ABD89CF45738}" type="slidenum">
              <a:rPr lang="es-MX" smtClean="0"/>
              <a:t>4</a:t>
            </a:fld>
            <a:endParaRPr lang="es-MX"/>
          </a:p>
        </p:txBody>
      </p:sp>
    </p:spTree>
    <p:extLst>
      <p:ext uri="{BB962C8B-B14F-4D97-AF65-F5344CB8AC3E}">
        <p14:creationId xmlns:p14="http://schemas.microsoft.com/office/powerpoint/2010/main" val="2243858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956CD6F-CDAC-5042-AD23-ABD89CF45738}" type="slidenum">
              <a:rPr lang="es-MX" smtClean="0"/>
              <a:t>5</a:t>
            </a:fld>
            <a:endParaRPr lang="es-MX"/>
          </a:p>
        </p:txBody>
      </p:sp>
    </p:spTree>
    <p:extLst>
      <p:ext uri="{BB962C8B-B14F-4D97-AF65-F5344CB8AC3E}">
        <p14:creationId xmlns:p14="http://schemas.microsoft.com/office/powerpoint/2010/main" val="75036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slideLayout" Target="../slideLayouts/slideLayout7.xml"/><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8.png"/><Relationship Id="rId2" Type="http://schemas.openxmlformats.org/officeDocument/2006/relationships/audio" Target="../media/media2.m4a"/><Relationship Id="rId16" Type="http://schemas.openxmlformats.org/officeDocument/2006/relationships/image" Target="../media/image20.svg"/><Relationship Id="rId1" Type="http://schemas.microsoft.com/office/2007/relationships/media" Target="../media/media2.m4a"/><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notesSlide" Target="../notesSlides/notesSlide2.xml"/><Relationship Id="rId9" Type="http://schemas.openxmlformats.org/officeDocument/2006/relationships/image" Target="../media/image13.png"/><Relationship Id="rId14" Type="http://schemas.openxmlformats.org/officeDocument/2006/relationships/image" Target="../media/image18.svg"/></Relationships>
</file>

<file path=ppt/slides/_rels/slide3.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2.svg"/><Relationship Id="rId3" Type="http://schemas.openxmlformats.org/officeDocument/2006/relationships/slideLayout" Target="../slideLayouts/slideLayout7.xml"/><Relationship Id="rId21" Type="http://schemas.openxmlformats.org/officeDocument/2006/relationships/image" Target="../media/image37.svg"/><Relationship Id="rId7" Type="http://schemas.openxmlformats.org/officeDocument/2006/relationships/image" Target="../media/image23.png"/><Relationship Id="rId12" Type="http://schemas.openxmlformats.org/officeDocument/2006/relationships/image" Target="../media/image28.svg"/><Relationship Id="rId17" Type="http://schemas.openxmlformats.org/officeDocument/2006/relationships/image" Target="../media/image33.svg"/><Relationship Id="rId25" Type="http://schemas.openxmlformats.org/officeDocument/2006/relationships/image" Target="../media/image41.png"/><Relationship Id="rId2" Type="http://schemas.openxmlformats.org/officeDocument/2006/relationships/audio" Target="../media/media3.m4a"/><Relationship Id="rId16" Type="http://schemas.openxmlformats.org/officeDocument/2006/relationships/image" Target="../media/image32.png"/><Relationship Id="rId20" Type="http://schemas.openxmlformats.org/officeDocument/2006/relationships/image" Target="../media/image36.png"/><Relationship Id="rId1" Type="http://schemas.microsoft.com/office/2007/relationships/media" Target="../media/media3.m4a"/><Relationship Id="rId6" Type="http://schemas.openxmlformats.org/officeDocument/2006/relationships/image" Target="../media/image22.svg"/><Relationship Id="rId11" Type="http://schemas.openxmlformats.org/officeDocument/2006/relationships/image" Target="../media/image27.png"/><Relationship Id="rId24" Type="http://schemas.openxmlformats.org/officeDocument/2006/relationships/image" Target="../media/image40.svg"/><Relationship Id="rId5" Type="http://schemas.openxmlformats.org/officeDocument/2006/relationships/image" Target="../media/image21.png"/><Relationship Id="rId15" Type="http://schemas.openxmlformats.org/officeDocument/2006/relationships/image" Target="../media/image31.svg"/><Relationship Id="rId23" Type="http://schemas.openxmlformats.org/officeDocument/2006/relationships/image" Target="../media/image39.png"/><Relationship Id="rId10" Type="http://schemas.openxmlformats.org/officeDocument/2006/relationships/image" Target="../media/image26.png"/><Relationship Id="rId19" Type="http://schemas.openxmlformats.org/officeDocument/2006/relationships/image" Target="../media/image35.svg"/><Relationship Id="rId4" Type="http://schemas.openxmlformats.org/officeDocument/2006/relationships/notesSlide" Target="../notesSlides/notesSlide3.xml"/><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png"/><Relationship Id="rId27"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jpeg"/><Relationship Id="rId3" Type="http://schemas.openxmlformats.org/officeDocument/2006/relationships/slideLayout" Target="../slideLayouts/slideLayout7.xml"/><Relationship Id="rId7" Type="http://schemas.openxmlformats.org/officeDocument/2006/relationships/image" Target="../media/image45.png"/><Relationship Id="rId12" Type="http://schemas.openxmlformats.org/officeDocument/2006/relationships/image" Target="../media/image50.svg"/><Relationship Id="rId17" Type="http://schemas.openxmlformats.org/officeDocument/2006/relationships/image" Target="../media/image8.png"/><Relationship Id="rId2" Type="http://schemas.openxmlformats.org/officeDocument/2006/relationships/audio" Target="../media/media4.m4a"/><Relationship Id="rId16" Type="http://schemas.openxmlformats.org/officeDocument/2006/relationships/image" Target="../media/image54.jpeg"/><Relationship Id="rId1" Type="http://schemas.microsoft.com/office/2007/relationships/media" Target="../media/media4.m4a"/><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jpeg"/><Relationship Id="rId10" Type="http://schemas.openxmlformats.org/officeDocument/2006/relationships/image" Target="../media/image48.svg"/><Relationship Id="rId4" Type="http://schemas.openxmlformats.org/officeDocument/2006/relationships/notesSlide" Target="../notesSlides/notesSlide4.xml"/><Relationship Id="rId9" Type="http://schemas.openxmlformats.org/officeDocument/2006/relationships/image" Target="../media/image47.png"/><Relationship Id="rId14" Type="http://schemas.openxmlformats.org/officeDocument/2006/relationships/image" Target="../media/image52.jpeg"/></Relationships>
</file>

<file path=ppt/slides/_rels/slide5.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slideLayout" Target="../slideLayouts/slideLayout7.xml"/><Relationship Id="rId7" Type="http://schemas.openxmlformats.org/officeDocument/2006/relationships/image" Target="../media/image5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notesSlide" Target="../notesSlides/notesSlide5.xm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00292" y="8982676"/>
            <a:ext cx="19368269" cy="3341026"/>
          </a:xfrm>
          <a:custGeom>
            <a:avLst/>
            <a:gdLst/>
            <a:ahLst/>
            <a:cxnLst/>
            <a:rect l="l" t="t" r="r" b="b"/>
            <a:pathLst>
              <a:path w="19368269" h="3341026">
                <a:moveTo>
                  <a:pt x="0" y="0"/>
                </a:moveTo>
                <a:lnTo>
                  <a:pt x="19368269" y="0"/>
                </a:lnTo>
                <a:lnTo>
                  <a:pt x="19368269" y="3341027"/>
                </a:lnTo>
                <a:lnTo>
                  <a:pt x="0" y="33410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3" name="Freeform 3"/>
          <p:cNvSpPr/>
          <p:nvPr/>
        </p:nvSpPr>
        <p:spPr>
          <a:xfrm rot="-5400000">
            <a:off x="580776" y="4451588"/>
            <a:ext cx="1807437" cy="451859"/>
          </a:xfrm>
          <a:custGeom>
            <a:avLst/>
            <a:gdLst/>
            <a:ahLst/>
            <a:cxnLst/>
            <a:rect l="l" t="t" r="r" b="b"/>
            <a:pathLst>
              <a:path w="1807437" h="451859">
                <a:moveTo>
                  <a:pt x="0" y="0"/>
                </a:moveTo>
                <a:lnTo>
                  <a:pt x="1807437" y="0"/>
                </a:lnTo>
                <a:lnTo>
                  <a:pt x="1807437" y="451859"/>
                </a:lnTo>
                <a:lnTo>
                  <a:pt x="0" y="4518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MX"/>
          </a:p>
        </p:txBody>
      </p:sp>
      <p:sp>
        <p:nvSpPr>
          <p:cNvPr id="4" name="TextBox 4"/>
          <p:cNvSpPr txBox="1"/>
          <p:nvPr/>
        </p:nvSpPr>
        <p:spPr>
          <a:xfrm>
            <a:off x="3881869" y="2697664"/>
            <a:ext cx="11000609" cy="4026383"/>
          </a:xfrm>
          <a:prstGeom prst="rect">
            <a:avLst/>
          </a:prstGeom>
        </p:spPr>
        <p:txBody>
          <a:bodyPr lIns="0" tIns="0" rIns="0" bIns="0" rtlCol="0" anchor="t">
            <a:spAutoFit/>
          </a:bodyPr>
          <a:lstStyle/>
          <a:p>
            <a:pPr algn="ctr">
              <a:lnSpc>
                <a:spcPts val="6325"/>
              </a:lnSpc>
            </a:pPr>
            <a:r>
              <a:rPr lang="en-US" sz="5856" spc="-58">
                <a:solidFill>
                  <a:srgbClr val="000000"/>
                </a:solidFill>
                <a:latin typeface="Hammersmith One"/>
                <a:ea typeface="Hammersmith One"/>
                <a:cs typeface="Hammersmith One"/>
                <a:sym typeface="Hammersmith One"/>
              </a:rPr>
              <a:t>“HPV epidemiology in Mexican</a:t>
            </a:r>
          </a:p>
          <a:p>
            <a:pPr algn="ctr">
              <a:lnSpc>
                <a:spcPts val="6325"/>
              </a:lnSpc>
            </a:pPr>
            <a:r>
              <a:rPr lang="en-US" sz="5856" spc="-58">
                <a:solidFill>
                  <a:srgbClr val="000000"/>
                </a:solidFill>
                <a:latin typeface="Hammersmith One"/>
                <a:ea typeface="Hammersmith One"/>
                <a:cs typeface="Hammersmith One"/>
                <a:sym typeface="Hammersmith One"/>
              </a:rPr>
              <a:t>vaccinated and unvaccinated</a:t>
            </a:r>
          </a:p>
          <a:p>
            <a:pPr algn="ctr">
              <a:lnSpc>
                <a:spcPts val="6325"/>
              </a:lnSpc>
            </a:pPr>
            <a:r>
              <a:rPr lang="en-US" sz="5856" spc="-58">
                <a:solidFill>
                  <a:srgbClr val="000000"/>
                </a:solidFill>
                <a:latin typeface="Hammersmith One"/>
                <a:ea typeface="Hammersmith One"/>
                <a:cs typeface="Hammersmith One"/>
                <a:sym typeface="Hammersmith One"/>
              </a:rPr>
              <a:t>patients undergoing colposcopy</a:t>
            </a:r>
          </a:p>
          <a:p>
            <a:pPr algn="ctr">
              <a:lnSpc>
                <a:spcPts val="6325"/>
              </a:lnSpc>
            </a:pPr>
            <a:r>
              <a:rPr lang="en-US" sz="5856" spc="-58">
                <a:solidFill>
                  <a:srgbClr val="000000"/>
                </a:solidFill>
                <a:latin typeface="Hammersmith One"/>
                <a:ea typeface="Hammersmith One"/>
                <a:cs typeface="Hammersmith One"/>
                <a:sym typeface="Hammersmith One"/>
              </a:rPr>
              <a:t>consultation: an ambispective</a:t>
            </a:r>
          </a:p>
          <a:p>
            <a:pPr marL="0" lvl="0" indent="0" algn="ctr">
              <a:lnSpc>
                <a:spcPts val="6325"/>
              </a:lnSpc>
              <a:spcBef>
                <a:spcPct val="0"/>
              </a:spcBef>
            </a:pPr>
            <a:r>
              <a:rPr lang="en-US" sz="5856" spc="-58">
                <a:solidFill>
                  <a:srgbClr val="000000"/>
                </a:solidFill>
                <a:latin typeface="Hammersmith One"/>
                <a:ea typeface="Hammersmith One"/>
                <a:cs typeface="Hammersmith One"/>
                <a:sym typeface="Hammersmith One"/>
              </a:rPr>
              <a:t>study of the last 10 years.”</a:t>
            </a:r>
          </a:p>
        </p:txBody>
      </p:sp>
      <p:sp>
        <p:nvSpPr>
          <p:cNvPr id="5" name="Freeform 5"/>
          <p:cNvSpPr/>
          <p:nvPr/>
        </p:nvSpPr>
        <p:spPr>
          <a:xfrm rot="-5400000">
            <a:off x="16437787" y="4343123"/>
            <a:ext cx="1643026" cy="410756"/>
          </a:xfrm>
          <a:custGeom>
            <a:avLst/>
            <a:gdLst/>
            <a:ahLst/>
            <a:cxnLst/>
            <a:rect l="l" t="t" r="r" b="b"/>
            <a:pathLst>
              <a:path w="1643026" h="410756">
                <a:moveTo>
                  <a:pt x="0" y="0"/>
                </a:moveTo>
                <a:lnTo>
                  <a:pt x="1643026" y="0"/>
                </a:lnTo>
                <a:lnTo>
                  <a:pt x="1643026" y="410756"/>
                </a:lnTo>
                <a:lnTo>
                  <a:pt x="0" y="4107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MX"/>
          </a:p>
        </p:txBody>
      </p:sp>
      <p:sp>
        <p:nvSpPr>
          <p:cNvPr id="6" name="Freeform 6"/>
          <p:cNvSpPr/>
          <p:nvPr/>
        </p:nvSpPr>
        <p:spPr>
          <a:xfrm>
            <a:off x="475058" y="447114"/>
            <a:ext cx="2969164" cy="2076876"/>
          </a:xfrm>
          <a:custGeom>
            <a:avLst/>
            <a:gdLst/>
            <a:ahLst/>
            <a:cxnLst/>
            <a:rect l="l" t="t" r="r" b="b"/>
            <a:pathLst>
              <a:path w="2969164" h="2076876">
                <a:moveTo>
                  <a:pt x="0" y="0"/>
                </a:moveTo>
                <a:lnTo>
                  <a:pt x="2969164" y="0"/>
                </a:lnTo>
                <a:lnTo>
                  <a:pt x="2969164" y="2076876"/>
                </a:lnTo>
                <a:lnTo>
                  <a:pt x="0" y="2076876"/>
                </a:lnTo>
                <a:lnTo>
                  <a:pt x="0" y="0"/>
                </a:lnTo>
                <a:close/>
              </a:path>
            </a:pathLst>
          </a:custGeom>
          <a:blipFill>
            <a:blip r:embed="rId9"/>
            <a:stretch>
              <a:fillRect/>
            </a:stretch>
          </a:blipFill>
        </p:spPr>
        <p:txBody>
          <a:bodyPr/>
          <a:lstStyle/>
          <a:p>
            <a:endParaRPr lang="es-MX"/>
          </a:p>
        </p:txBody>
      </p:sp>
      <p:sp>
        <p:nvSpPr>
          <p:cNvPr id="7" name="Freeform 7"/>
          <p:cNvSpPr/>
          <p:nvPr/>
        </p:nvSpPr>
        <p:spPr>
          <a:xfrm>
            <a:off x="15071017" y="447114"/>
            <a:ext cx="2875118" cy="1973730"/>
          </a:xfrm>
          <a:custGeom>
            <a:avLst/>
            <a:gdLst/>
            <a:ahLst/>
            <a:cxnLst/>
            <a:rect l="l" t="t" r="r" b="b"/>
            <a:pathLst>
              <a:path w="2875118" h="1973730">
                <a:moveTo>
                  <a:pt x="0" y="0"/>
                </a:moveTo>
                <a:lnTo>
                  <a:pt x="2875118" y="0"/>
                </a:lnTo>
                <a:lnTo>
                  <a:pt x="2875118" y="1973730"/>
                </a:lnTo>
                <a:lnTo>
                  <a:pt x="0" y="1973730"/>
                </a:lnTo>
                <a:lnTo>
                  <a:pt x="0" y="0"/>
                </a:lnTo>
                <a:close/>
              </a:path>
            </a:pathLst>
          </a:custGeom>
          <a:blipFill>
            <a:blip r:embed="rId10"/>
            <a:stretch>
              <a:fillRect/>
            </a:stretch>
          </a:blipFill>
        </p:spPr>
        <p:txBody>
          <a:bodyPr/>
          <a:lstStyle/>
          <a:p>
            <a:endParaRPr lang="es-MX"/>
          </a:p>
        </p:txBody>
      </p:sp>
      <p:sp>
        <p:nvSpPr>
          <p:cNvPr id="8" name="Freeform 8"/>
          <p:cNvSpPr/>
          <p:nvPr/>
        </p:nvSpPr>
        <p:spPr>
          <a:xfrm>
            <a:off x="14236492" y="7949657"/>
            <a:ext cx="3228186" cy="2066039"/>
          </a:xfrm>
          <a:custGeom>
            <a:avLst/>
            <a:gdLst/>
            <a:ahLst/>
            <a:cxnLst/>
            <a:rect l="l" t="t" r="r" b="b"/>
            <a:pathLst>
              <a:path w="3228186" h="2066039">
                <a:moveTo>
                  <a:pt x="0" y="0"/>
                </a:moveTo>
                <a:lnTo>
                  <a:pt x="3228186" y="0"/>
                </a:lnTo>
                <a:lnTo>
                  <a:pt x="3228186" y="2066039"/>
                </a:lnTo>
                <a:lnTo>
                  <a:pt x="0" y="2066039"/>
                </a:lnTo>
                <a:lnTo>
                  <a:pt x="0" y="0"/>
                </a:lnTo>
                <a:close/>
              </a:path>
            </a:pathLst>
          </a:custGeom>
          <a:blipFill>
            <a:blip r:embed="rId11"/>
            <a:stretch>
              <a:fillRect/>
            </a:stretch>
          </a:blipFill>
        </p:spPr>
        <p:txBody>
          <a:bodyPr/>
          <a:lstStyle/>
          <a:p>
            <a:endParaRPr lang="es-MX"/>
          </a:p>
        </p:txBody>
      </p:sp>
      <p:sp>
        <p:nvSpPr>
          <p:cNvPr id="9" name="TextBox 9"/>
          <p:cNvSpPr txBox="1"/>
          <p:nvPr/>
        </p:nvSpPr>
        <p:spPr>
          <a:xfrm>
            <a:off x="2956339" y="6986032"/>
            <a:ext cx="12375322" cy="1234439"/>
          </a:xfrm>
          <a:prstGeom prst="rect">
            <a:avLst/>
          </a:prstGeom>
        </p:spPr>
        <p:txBody>
          <a:bodyPr lIns="0" tIns="0" rIns="0" bIns="0" rtlCol="0" anchor="t">
            <a:spAutoFit/>
          </a:bodyPr>
          <a:lstStyle/>
          <a:p>
            <a:pPr algn="ctr">
              <a:lnSpc>
                <a:spcPts val="3360"/>
              </a:lnSpc>
              <a:spcBef>
                <a:spcPct val="0"/>
              </a:spcBef>
            </a:pPr>
            <a:r>
              <a:rPr lang="en-US" sz="2400">
                <a:solidFill>
                  <a:srgbClr val="000000"/>
                </a:solidFill>
                <a:latin typeface="Montserrat"/>
                <a:ea typeface="Montserrat"/>
                <a:cs typeface="Montserrat"/>
                <a:sym typeface="Montserrat"/>
              </a:rPr>
              <a:t>F. Alcorta-Nuñez, I.E. Tovar-Salas, D.D.J. Gauna-Leal, A. Villarreal-Garza, M. Hernandez-Saldaña, D.C. Pérez-Ibave, C.H. Burciaga-Flores, R. Ibarra-Patiño, O. Vidal-Gutiérrez, M.D.L. Garza-Rodríguez.</a:t>
            </a:r>
          </a:p>
        </p:txBody>
      </p:sp>
      <p:pic>
        <p:nvPicPr>
          <p:cNvPr id="36" name="Audio 35">
            <a:extLst>
              <a:ext uri="{FF2B5EF4-FFF2-40B4-BE49-F238E27FC236}">
                <a16:creationId xmlns:a16="http://schemas.microsoft.com/office/drawing/2014/main" id="{243A3F02-BC77-1A42-4DE2-673ADACDD14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7322800" y="9321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6216"/>
    </mc:Choice>
    <mc:Fallback xmlns="">
      <p:transition spd="slow" advTm="16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83068" y="-883589"/>
            <a:ext cx="9111282" cy="3018112"/>
          </a:xfrm>
          <a:custGeom>
            <a:avLst/>
            <a:gdLst/>
            <a:ahLst/>
            <a:cxnLst/>
            <a:rect l="l" t="t" r="r" b="b"/>
            <a:pathLst>
              <a:path w="9111282" h="3018112">
                <a:moveTo>
                  <a:pt x="0" y="0"/>
                </a:moveTo>
                <a:lnTo>
                  <a:pt x="9111282" y="0"/>
                </a:lnTo>
                <a:lnTo>
                  <a:pt x="9111282" y="3018112"/>
                </a:lnTo>
                <a:lnTo>
                  <a:pt x="0" y="30181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3" name="Freeform 3"/>
          <p:cNvSpPr/>
          <p:nvPr/>
        </p:nvSpPr>
        <p:spPr>
          <a:xfrm>
            <a:off x="11443959" y="662229"/>
            <a:ext cx="1898664" cy="1329065"/>
          </a:xfrm>
          <a:custGeom>
            <a:avLst/>
            <a:gdLst/>
            <a:ahLst/>
            <a:cxnLst/>
            <a:rect l="l" t="t" r="r" b="b"/>
            <a:pathLst>
              <a:path w="1898664" h="1329065">
                <a:moveTo>
                  <a:pt x="0" y="0"/>
                </a:moveTo>
                <a:lnTo>
                  <a:pt x="1898663" y="0"/>
                </a:lnTo>
                <a:lnTo>
                  <a:pt x="1898663" y="1329065"/>
                </a:lnTo>
                <a:lnTo>
                  <a:pt x="0" y="13290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MX"/>
          </a:p>
        </p:txBody>
      </p:sp>
      <p:sp>
        <p:nvSpPr>
          <p:cNvPr id="4" name="Freeform 4"/>
          <p:cNvSpPr/>
          <p:nvPr/>
        </p:nvSpPr>
        <p:spPr>
          <a:xfrm>
            <a:off x="16676663" y="1186033"/>
            <a:ext cx="932010" cy="474160"/>
          </a:xfrm>
          <a:custGeom>
            <a:avLst/>
            <a:gdLst/>
            <a:ahLst/>
            <a:cxnLst/>
            <a:rect l="l" t="t" r="r" b="b"/>
            <a:pathLst>
              <a:path w="932010" h="474160">
                <a:moveTo>
                  <a:pt x="0" y="0"/>
                </a:moveTo>
                <a:lnTo>
                  <a:pt x="932010" y="0"/>
                </a:lnTo>
                <a:lnTo>
                  <a:pt x="932010" y="474160"/>
                </a:lnTo>
                <a:lnTo>
                  <a:pt x="0" y="47416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MX"/>
          </a:p>
        </p:txBody>
      </p:sp>
      <p:sp>
        <p:nvSpPr>
          <p:cNvPr id="5" name="Freeform 5"/>
          <p:cNvSpPr/>
          <p:nvPr/>
        </p:nvSpPr>
        <p:spPr>
          <a:xfrm>
            <a:off x="185868" y="8984112"/>
            <a:ext cx="2794399" cy="2605777"/>
          </a:xfrm>
          <a:custGeom>
            <a:avLst/>
            <a:gdLst/>
            <a:ahLst/>
            <a:cxnLst/>
            <a:rect l="l" t="t" r="r" b="b"/>
            <a:pathLst>
              <a:path w="2794399" h="2605777">
                <a:moveTo>
                  <a:pt x="0" y="0"/>
                </a:moveTo>
                <a:lnTo>
                  <a:pt x="2794399" y="0"/>
                </a:lnTo>
                <a:lnTo>
                  <a:pt x="2794399" y="2605776"/>
                </a:lnTo>
                <a:lnTo>
                  <a:pt x="0" y="260577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MX"/>
          </a:p>
        </p:txBody>
      </p:sp>
      <p:sp>
        <p:nvSpPr>
          <p:cNvPr id="6" name="Freeform 6"/>
          <p:cNvSpPr/>
          <p:nvPr/>
        </p:nvSpPr>
        <p:spPr>
          <a:xfrm>
            <a:off x="10444002" y="9258300"/>
            <a:ext cx="9111282" cy="3018112"/>
          </a:xfrm>
          <a:custGeom>
            <a:avLst/>
            <a:gdLst/>
            <a:ahLst/>
            <a:cxnLst/>
            <a:rect l="l" t="t" r="r" b="b"/>
            <a:pathLst>
              <a:path w="9111282" h="3018112">
                <a:moveTo>
                  <a:pt x="0" y="0"/>
                </a:moveTo>
                <a:lnTo>
                  <a:pt x="9111282" y="0"/>
                </a:lnTo>
                <a:lnTo>
                  <a:pt x="9111282" y="3018112"/>
                </a:lnTo>
                <a:lnTo>
                  <a:pt x="0" y="301811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s-MX"/>
          </a:p>
        </p:txBody>
      </p:sp>
      <p:sp>
        <p:nvSpPr>
          <p:cNvPr id="7" name="Freeform 7"/>
          <p:cNvSpPr/>
          <p:nvPr/>
        </p:nvSpPr>
        <p:spPr>
          <a:xfrm>
            <a:off x="10244542" y="3047867"/>
            <a:ext cx="7014758" cy="4407607"/>
          </a:xfrm>
          <a:custGeom>
            <a:avLst/>
            <a:gdLst/>
            <a:ahLst/>
            <a:cxnLst/>
            <a:rect l="l" t="t" r="r" b="b"/>
            <a:pathLst>
              <a:path w="7014758" h="4407607">
                <a:moveTo>
                  <a:pt x="0" y="0"/>
                </a:moveTo>
                <a:lnTo>
                  <a:pt x="7014758" y="0"/>
                </a:lnTo>
                <a:lnTo>
                  <a:pt x="7014758" y="4407607"/>
                </a:lnTo>
                <a:lnTo>
                  <a:pt x="0" y="440760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s-MX"/>
          </a:p>
        </p:txBody>
      </p:sp>
      <p:sp>
        <p:nvSpPr>
          <p:cNvPr id="8" name="TextBox 8"/>
          <p:cNvSpPr txBox="1"/>
          <p:nvPr/>
        </p:nvSpPr>
        <p:spPr>
          <a:xfrm>
            <a:off x="3511258" y="742168"/>
            <a:ext cx="5632742" cy="973455"/>
          </a:xfrm>
          <a:prstGeom prst="rect">
            <a:avLst/>
          </a:prstGeom>
        </p:spPr>
        <p:txBody>
          <a:bodyPr lIns="0" tIns="0" rIns="0" bIns="0" rtlCol="0" anchor="t">
            <a:spAutoFit/>
          </a:bodyPr>
          <a:lstStyle/>
          <a:p>
            <a:pPr marL="0" lvl="0" indent="0" algn="ctr">
              <a:lnSpc>
                <a:spcPts val="7559"/>
              </a:lnSpc>
              <a:spcBef>
                <a:spcPct val="0"/>
              </a:spcBef>
            </a:pPr>
            <a:r>
              <a:rPr lang="en-US" sz="6999" spc="-69">
                <a:solidFill>
                  <a:srgbClr val="FFFFFF"/>
                </a:solidFill>
                <a:latin typeface="Hammersmith One"/>
                <a:ea typeface="Hammersmith One"/>
                <a:cs typeface="Hammersmith One"/>
                <a:sym typeface="Hammersmith One"/>
              </a:rPr>
              <a:t>Objectives</a:t>
            </a:r>
          </a:p>
        </p:txBody>
      </p:sp>
      <p:sp>
        <p:nvSpPr>
          <p:cNvPr id="9" name="TextBox 9"/>
          <p:cNvSpPr txBox="1"/>
          <p:nvPr/>
        </p:nvSpPr>
        <p:spPr>
          <a:xfrm>
            <a:off x="3220351" y="2990717"/>
            <a:ext cx="5836716" cy="5287178"/>
          </a:xfrm>
          <a:prstGeom prst="rect">
            <a:avLst/>
          </a:prstGeom>
        </p:spPr>
        <p:txBody>
          <a:bodyPr lIns="0" tIns="0" rIns="0" bIns="0" rtlCol="0" anchor="t">
            <a:spAutoFit/>
          </a:bodyPr>
          <a:lstStyle/>
          <a:p>
            <a:pPr algn="ctr">
              <a:lnSpc>
                <a:spcPts val="4680"/>
              </a:lnSpc>
            </a:pPr>
            <a:r>
              <a:rPr lang="en-US" sz="3343">
                <a:solidFill>
                  <a:srgbClr val="000000"/>
                </a:solidFill>
                <a:latin typeface="Montserrat"/>
                <a:ea typeface="Montserrat"/>
                <a:cs typeface="Montserrat"/>
                <a:sym typeface="Montserrat"/>
              </a:rPr>
              <a:t>To describe and compare the epidemiological</a:t>
            </a:r>
          </a:p>
          <a:p>
            <a:pPr algn="ctr">
              <a:lnSpc>
                <a:spcPts val="4680"/>
              </a:lnSpc>
            </a:pPr>
            <a:r>
              <a:rPr lang="en-US" sz="3343">
                <a:solidFill>
                  <a:srgbClr val="000000"/>
                </a:solidFill>
                <a:latin typeface="Montserrat"/>
                <a:ea typeface="Montserrat"/>
                <a:cs typeface="Montserrat"/>
                <a:sym typeface="Montserrat"/>
              </a:rPr>
              <a:t>distribution of HPV genotypes over a 10-year</a:t>
            </a:r>
          </a:p>
          <a:p>
            <a:pPr algn="ctr">
              <a:lnSpc>
                <a:spcPts val="4680"/>
              </a:lnSpc>
            </a:pPr>
            <a:r>
              <a:rPr lang="en-US" sz="3343">
                <a:solidFill>
                  <a:srgbClr val="000000"/>
                </a:solidFill>
                <a:latin typeface="Montserrat"/>
                <a:ea typeface="Montserrat"/>
                <a:cs typeface="Montserrat"/>
                <a:sym typeface="Montserrat"/>
              </a:rPr>
              <a:t>period using cross-sectional data from</a:t>
            </a:r>
          </a:p>
          <a:p>
            <a:pPr algn="ctr">
              <a:lnSpc>
                <a:spcPts val="4680"/>
              </a:lnSpc>
              <a:spcBef>
                <a:spcPct val="0"/>
              </a:spcBef>
            </a:pPr>
            <a:r>
              <a:rPr lang="en-US" sz="3343">
                <a:solidFill>
                  <a:srgbClr val="000000"/>
                </a:solidFill>
                <a:latin typeface="Montserrat"/>
                <a:ea typeface="Montserrat"/>
                <a:cs typeface="Montserrat"/>
                <a:sym typeface="Montserrat"/>
              </a:rPr>
              <a:t>colposcopy consultations in northern Mexico.</a:t>
            </a:r>
          </a:p>
          <a:p>
            <a:pPr algn="ctr">
              <a:lnSpc>
                <a:spcPts val="4680"/>
              </a:lnSpc>
              <a:spcBef>
                <a:spcPct val="0"/>
              </a:spcBef>
            </a:pPr>
            <a:endParaRPr lang="en-US" sz="3343">
              <a:solidFill>
                <a:srgbClr val="000000"/>
              </a:solidFill>
              <a:latin typeface="Montserrat"/>
              <a:ea typeface="Montserrat"/>
              <a:cs typeface="Montserrat"/>
              <a:sym typeface="Montserrat"/>
            </a:endParaRPr>
          </a:p>
        </p:txBody>
      </p:sp>
      <p:pic>
        <p:nvPicPr>
          <p:cNvPr id="80" name="Audio 79">
            <a:extLst>
              <a:ext uri="{FF2B5EF4-FFF2-40B4-BE49-F238E27FC236}">
                <a16:creationId xmlns:a16="http://schemas.microsoft.com/office/drawing/2014/main" id="{0C4CCE9C-DDC3-92A5-7B99-6EE1A202B7DD}"/>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7322800" y="9321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0816"/>
    </mc:Choice>
    <mc:Fallback xmlns="">
      <p:transition spd="slow" advTm="20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490334" y="-8657979"/>
            <a:ext cx="6199118" cy="18643964"/>
          </a:xfrm>
          <a:custGeom>
            <a:avLst/>
            <a:gdLst/>
            <a:ahLst/>
            <a:cxnLst/>
            <a:rect l="l" t="t" r="r" b="b"/>
            <a:pathLst>
              <a:path w="6199118" h="18643964">
                <a:moveTo>
                  <a:pt x="0" y="0"/>
                </a:moveTo>
                <a:lnTo>
                  <a:pt x="6199118" y="0"/>
                </a:lnTo>
                <a:lnTo>
                  <a:pt x="6199118" y="18643964"/>
                </a:lnTo>
                <a:lnTo>
                  <a:pt x="0" y="186439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3" name="Freeform 3"/>
          <p:cNvSpPr/>
          <p:nvPr/>
        </p:nvSpPr>
        <p:spPr>
          <a:xfrm>
            <a:off x="1202845" y="1024488"/>
            <a:ext cx="1013207" cy="393884"/>
          </a:xfrm>
          <a:custGeom>
            <a:avLst/>
            <a:gdLst/>
            <a:ahLst/>
            <a:cxnLst/>
            <a:rect l="l" t="t" r="r" b="b"/>
            <a:pathLst>
              <a:path w="1013207" h="393884">
                <a:moveTo>
                  <a:pt x="0" y="0"/>
                </a:moveTo>
                <a:lnTo>
                  <a:pt x="1013206" y="0"/>
                </a:lnTo>
                <a:lnTo>
                  <a:pt x="1013206" y="393884"/>
                </a:lnTo>
                <a:lnTo>
                  <a:pt x="0" y="39388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MX"/>
          </a:p>
        </p:txBody>
      </p:sp>
      <p:sp>
        <p:nvSpPr>
          <p:cNvPr id="4" name="TextBox 4"/>
          <p:cNvSpPr txBox="1"/>
          <p:nvPr/>
        </p:nvSpPr>
        <p:spPr>
          <a:xfrm>
            <a:off x="704492" y="2009057"/>
            <a:ext cx="6236643" cy="973455"/>
          </a:xfrm>
          <a:prstGeom prst="rect">
            <a:avLst/>
          </a:prstGeom>
        </p:spPr>
        <p:txBody>
          <a:bodyPr lIns="0" tIns="0" rIns="0" bIns="0" rtlCol="0" anchor="t">
            <a:spAutoFit/>
          </a:bodyPr>
          <a:lstStyle/>
          <a:p>
            <a:pPr marL="0" lvl="0" indent="0" algn="ctr">
              <a:lnSpc>
                <a:spcPts val="7559"/>
              </a:lnSpc>
              <a:spcBef>
                <a:spcPct val="0"/>
              </a:spcBef>
            </a:pPr>
            <a:r>
              <a:rPr lang="en-US" sz="6999" spc="-69">
                <a:solidFill>
                  <a:srgbClr val="F4F6F5"/>
                </a:solidFill>
                <a:latin typeface="Hammersmith One"/>
                <a:ea typeface="Hammersmith One"/>
                <a:cs typeface="Hammersmith One"/>
                <a:sym typeface="Hammersmith One"/>
              </a:rPr>
              <a:t>METHODOLOGY</a:t>
            </a:r>
          </a:p>
        </p:txBody>
      </p:sp>
      <p:sp>
        <p:nvSpPr>
          <p:cNvPr id="5" name="Freeform 5"/>
          <p:cNvSpPr/>
          <p:nvPr/>
        </p:nvSpPr>
        <p:spPr>
          <a:xfrm>
            <a:off x="686173" y="5143500"/>
            <a:ext cx="2288671" cy="1753694"/>
          </a:xfrm>
          <a:custGeom>
            <a:avLst/>
            <a:gdLst/>
            <a:ahLst/>
            <a:cxnLst/>
            <a:rect l="l" t="t" r="r" b="b"/>
            <a:pathLst>
              <a:path w="2288671" h="1753694">
                <a:moveTo>
                  <a:pt x="0" y="0"/>
                </a:moveTo>
                <a:lnTo>
                  <a:pt x="2288670" y="0"/>
                </a:lnTo>
                <a:lnTo>
                  <a:pt x="2288670" y="1753694"/>
                </a:lnTo>
                <a:lnTo>
                  <a:pt x="0" y="1753694"/>
                </a:lnTo>
                <a:lnTo>
                  <a:pt x="0" y="0"/>
                </a:lnTo>
                <a:close/>
              </a:path>
            </a:pathLst>
          </a:custGeom>
          <a:blipFill>
            <a:blip r:embed="rId9"/>
            <a:stretch>
              <a:fillRect/>
            </a:stretch>
          </a:blipFill>
        </p:spPr>
        <p:txBody>
          <a:bodyPr/>
          <a:lstStyle/>
          <a:p>
            <a:endParaRPr lang="es-MX"/>
          </a:p>
        </p:txBody>
      </p:sp>
      <p:sp>
        <p:nvSpPr>
          <p:cNvPr id="6" name="Freeform 6"/>
          <p:cNvSpPr/>
          <p:nvPr/>
        </p:nvSpPr>
        <p:spPr>
          <a:xfrm>
            <a:off x="949160" y="6351637"/>
            <a:ext cx="507368" cy="1091115"/>
          </a:xfrm>
          <a:custGeom>
            <a:avLst/>
            <a:gdLst/>
            <a:ahLst/>
            <a:cxnLst/>
            <a:rect l="l" t="t" r="r" b="b"/>
            <a:pathLst>
              <a:path w="507368" h="1091115">
                <a:moveTo>
                  <a:pt x="0" y="0"/>
                </a:moveTo>
                <a:lnTo>
                  <a:pt x="507369" y="0"/>
                </a:lnTo>
                <a:lnTo>
                  <a:pt x="507369" y="1091114"/>
                </a:lnTo>
                <a:lnTo>
                  <a:pt x="0" y="1091114"/>
                </a:lnTo>
                <a:lnTo>
                  <a:pt x="0" y="0"/>
                </a:lnTo>
                <a:close/>
              </a:path>
            </a:pathLst>
          </a:custGeom>
          <a:blipFill>
            <a:blip r:embed="rId10"/>
            <a:stretch>
              <a:fillRect/>
            </a:stretch>
          </a:blipFill>
        </p:spPr>
        <p:txBody>
          <a:bodyPr/>
          <a:lstStyle/>
          <a:p>
            <a:endParaRPr lang="es-MX"/>
          </a:p>
        </p:txBody>
      </p:sp>
      <p:sp>
        <p:nvSpPr>
          <p:cNvPr id="7" name="Freeform 7"/>
          <p:cNvSpPr/>
          <p:nvPr/>
        </p:nvSpPr>
        <p:spPr>
          <a:xfrm>
            <a:off x="3326841" y="6020347"/>
            <a:ext cx="949160" cy="400373"/>
          </a:xfrm>
          <a:custGeom>
            <a:avLst/>
            <a:gdLst/>
            <a:ahLst/>
            <a:cxnLst/>
            <a:rect l="l" t="t" r="r" b="b"/>
            <a:pathLst>
              <a:path w="949160" h="400373">
                <a:moveTo>
                  <a:pt x="0" y="0"/>
                </a:moveTo>
                <a:lnTo>
                  <a:pt x="949161" y="0"/>
                </a:lnTo>
                <a:lnTo>
                  <a:pt x="949161" y="400373"/>
                </a:lnTo>
                <a:lnTo>
                  <a:pt x="0" y="40037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MX"/>
          </a:p>
        </p:txBody>
      </p:sp>
      <p:sp>
        <p:nvSpPr>
          <p:cNvPr id="8" name="Freeform 8"/>
          <p:cNvSpPr/>
          <p:nvPr/>
        </p:nvSpPr>
        <p:spPr>
          <a:xfrm>
            <a:off x="6229425" y="7052069"/>
            <a:ext cx="1701782" cy="1817658"/>
          </a:xfrm>
          <a:custGeom>
            <a:avLst/>
            <a:gdLst/>
            <a:ahLst/>
            <a:cxnLst/>
            <a:rect l="l" t="t" r="r" b="b"/>
            <a:pathLst>
              <a:path w="1701782" h="1817658">
                <a:moveTo>
                  <a:pt x="0" y="0"/>
                </a:moveTo>
                <a:lnTo>
                  <a:pt x="1701782" y="0"/>
                </a:lnTo>
                <a:lnTo>
                  <a:pt x="1701782" y="1817658"/>
                </a:lnTo>
                <a:lnTo>
                  <a:pt x="0" y="1817658"/>
                </a:lnTo>
                <a:lnTo>
                  <a:pt x="0" y="0"/>
                </a:lnTo>
                <a:close/>
              </a:path>
            </a:pathLst>
          </a:custGeom>
          <a:blipFill>
            <a:blip r:embed="rId13"/>
            <a:stretch>
              <a:fillRect/>
            </a:stretch>
          </a:blipFill>
        </p:spPr>
        <p:txBody>
          <a:bodyPr/>
          <a:lstStyle/>
          <a:p>
            <a:endParaRPr lang="es-MX"/>
          </a:p>
        </p:txBody>
      </p:sp>
      <p:sp>
        <p:nvSpPr>
          <p:cNvPr id="9" name="Freeform 9"/>
          <p:cNvSpPr/>
          <p:nvPr/>
        </p:nvSpPr>
        <p:spPr>
          <a:xfrm>
            <a:off x="5923351" y="7052069"/>
            <a:ext cx="612148" cy="612148"/>
          </a:xfrm>
          <a:custGeom>
            <a:avLst/>
            <a:gdLst/>
            <a:ahLst/>
            <a:cxnLst/>
            <a:rect l="l" t="t" r="r" b="b"/>
            <a:pathLst>
              <a:path w="612148" h="612148">
                <a:moveTo>
                  <a:pt x="0" y="0"/>
                </a:moveTo>
                <a:lnTo>
                  <a:pt x="612148" y="0"/>
                </a:lnTo>
                <a:lnTo>
                  <a:pt x="612148" y="612149"/>
                </a:lnTo>
                <a:lnTo>
                  <a:pt x="0" y="61214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s-MX"/>
          </a:p>
        </p:txBody>
      </p:sp>
      <p:sp>
        <p:nvSpPr>
          <p:cNvPr id="10" name="Freeform 10"/>
          <p:cNvSpPr/>
          <p:nvPr/>
        </p:nvSpPr>
        <p:spPr>
          <a:xfrm>
            <a:off x="4412717" y="5303242"/>
            <a:ext cx="1641542" cy="1274247"/>
          </a:xfrm>
          <a:custGeom>
            <a:avLst/>
            <a:gdLst/>
            <a:ahLst/>
            <a:cxnLst/>
            <a:rect l="l" t="t" r="r" b="b"/>
            <a:pathLst>
              <a:path w="1641542" h="1274247">
                <a:moveTo>
                  <a:pt x="0" y="0"/>
                </a:moveTo>
                <a:lnTo>
                  <a:pt x="1641542" y="0"/>
                </a:lnTo>
                <a:lnTo>
                  <a:pt x="1641542" y="1274247"/>
                </a:lnTo>
                <a:lnTo>
                  <a:pt x="0" y="127424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s-MX"/>
          </a:p>
        </p:txBody>
      </p:sp>
      <p:sp>
        <p:nvSpPr>
          <p:cNvPr id="11" name="Freeform 11"/>
          <p:cNvSpPr/>
          <p:nvPr/>
        </p:nvSpPr>
        <p:spPr>
          <a:xfrm rot="5400000">
            <a:off x="6801874" y="6377303"/>
            <a:ext cx="949160" cy="400373"/>
          </a:xfrm>
          <a:custGeom>
            <a:avLst/>
            <a:gdLst/>
            <a:ahLst/>
            <a:cxnLst/>
            <a:rect l="l" t="t" r="r" b="b"/>
            <a:pathLst>
              <a:path w="949160" h="400373">
                <a:moveTo>
                  <a:pt x="0" y="0"/>
                </a:moveTo>
                <a:lnTo>
                  <a:pt x="949161" y="0"/>
                </a:lnTo>
                <a:lnTo>
                  <a:pt x="949161" y="400373"/>
                </a:lnTo>
                <a:lnTo>
                  <a:pt x="0" y="40037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MX"/>
          </a:p>
        </p:txBody>
      </p:sp>
      <p:sp>
        <p:nvSpPr>
          <p:cNvPr id="12" name="Freeform 12"/>
          <p:cNvSpPr/>
          <p:nvPr/>
        </p:nvSpPr>
        <p:spPr>
          <a:xfrm rot="-10800000">
            <a:off x="4553514" y="8374183"/>
            <a:ext cx="949160" cy="400373"/>
          </a:xfrm>
          <a:custGeom>
            <a:avLst/>
            <a:gdLst/>
            <a:ahLst/>
            <a:cxnLst/>
            <a:rect l="l" t="t" r="r" b="b"/>
            <a:pathLst>
              <a:path w="949160" h="400373">
                <a:moveTo>
                  <a:pt x="0" y="0"/>
                </a:moveTo>
                <a:lnTo>
                  <a:pt x="949161" y="0"/>
                </a:lnTo>
                <a:lnTo>
                  <a:pt x="949161" y="400373"/>
                </a:lnTo>
                <a:lnTo>
                  <a:pt x="0" y="40037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MX"/>
          </a:p>
        </p:txBody>
      </p:sp>
      <p:sp>
        <p:nvSpPr>
          <p:cNvPr id="13" name="Freeform 13"/>
          <p:cNvSpPr/>
          <p:nvPr/>
        </p:nvSpPr>
        <p:spPr>
          <a:xfrm>
            <a:off x="2202351" y="7802061"/>
            <a:ext cx="977596" cy="1077651"/>
          </a:xfrm>
          <a:custGeom>
            <a:avLst/>
            <a:gdLst/>
            <a:ahLst/>
            <a:cxnLst/>
            <a:rect l="l" t="t" r="r" b="b"/>
            <a:pathLst>
              <a:path w="977596" h="1077651">
                <a:moveTo>
                  <a:pt x="0" y="0"/>
                </a:moveTo>
                <a:lnTo>
                  <a:pt x="977596" y="0"/>
                </a:lnTo>
                <a:lnTo>
                  <a:pt x="977596" y="1077651"/>
                </a:lnTo>
                <a:lnTo>
                  <a:pt x="0" y="107765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s-MX"/>
          </a:p>
        </p:txBody>
      </p:sp>
      <p:sp>
        <p:nvSpPr>
          <p:cNvPr id="14" name="Freeform 14"/>
          <p:cNvSpPr/>
          <p:nvPr/>
        </p:nvSpPr>
        <p:spPr>
          <a:xfrm>
            <a:off x="3328268" y="7802061"/>
            <a:ext cx="977596" cy="1077651"/>
          </a:xfrm>
          <a:custGeom>
            <a:avLst/>
            <a:gdLst/>
            <a:ahLst/>
            <a:cxnLst/>
            <a:rect l="l" t="t" r="r" b="b"/>
            <a:pathLst>
              <a:path w="977596" h="1077651">
                <a:moveTo>
                  <a:pt x="0" y="0"/>
                </a:moveTo>
                <a:lnTo>
                  <a:pt x="977596" y="0"/>
                </a:lnTo>
                <a:lnTo>
                  <a:pt x="977596" y="1077651"/>
                </a:lnTo>
                <a:lnTo>
                  <a:pt x="0" y="107765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s-MX"/>
          </a:p>
        </p:txBody>
      </p:sp>
      <p:sp>
        <p:nvSpPr>
          <p:cNvPr id="15" name="Freeform 15"/>
          <p:cNvSpPr/>
          <p:nvPr/>
        </p:nvSpPr>
        <p:spPr>
          <a:xfrm>
            <a:off x="6123710" y="5358968"/>
            <a:ext cx="952558" cy="960863"/>
          </a:xfrm>
          <a:custGeom>
            <a:avLst/>
            <a:gdLst/>
            <a:ahLst/>
            <a:cxnLst/>
            <a:rect l="l" t="t" r="r" b="b"/>
            <a:pathLst>
              <a:path w="952558" h="960863">
                <a:moveTo>
                  <a:pt x="0" y="0"/>
                </a:moveTo>
                <a:lnTo>
                  <a:pt x="952558" y="0"/>
                </a:lnTo>
                <a:lnTo>
                  <a:pt x="952558" y="960863"/>
                </a:lnTo>
                <a:lnTo>
                  <a:pt x="0" y="960863"/>
                </a:lnTo>
                <a:lnTo>
                  <a:pt x="0" y="0"/>
                </a:lnTo>
                <a:close/>
              </a:path>
            </a:pathLst>
          </a:custGeom>
          <a:blipFill>
            <a:blip r:embed="rId22"/>
            <a:stretch>
              <a:fillRect/>
            </a:stretch>
          </a:blipFill>
        </p:spPr>
        <p:txBody>
          <a:bodyPr/>
          <a:lstStyle/>
          <a:p>
            <a:endParaRPr lang="es-MX"/>
          </a:p>
        </p:txBody>
      </p:sp>
      <p:sp>
        <p:nvSpPr>
          <p:cNvPr id="16" name="Freeform 16"/>
          <p:cNvSpPr/>
          <p:nvPr/>
        </p:nvSpPr>
        <p:spPr>
          <a:xfrm>
            <a:off x="2484827" y="8916352"/>
            <a:ext cx="412644" cy="357625"/>
          </a:xfrm>
          <a:custGeom>
            <a:avLst/>
            <a:gdLst/>
            <a:ahLst/>
            <a:cxnLst/>
            <a:rect l="l" t="t" r="r" b="b"/>
            <a:pathLst>
              <a:path w="412644" h="357625">
                <a:moveTo>
                  <a:pt x="0" y="0"/>
                </a:moveTo>
                <a:lnTo>
                  <a:pt x="412644" y="0"/>
                </a:lnTo>
                <a:lnTo>
                  <a:pt x="412644" y="357625"/>
                </a:lnTo>
                <a:lnTo>
                  <a:pt x="0" y="357625"/>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s-MX"/>
          </a:p>
        </p:txBody>
      </p:sp>
      <p:sp>
        <p:nvSpPr>
          <p:cNvPr id="17" name="Freeform 17"/>
          <p:cNvSpPr/>
          <p:nvPr/>
        </p:nvSpPr>
        <p:spPr>
          <a:xfrm>
            <a:off x="2152662" y="9095164"/>
            <a:ext cx="412644" cy="357625"/>
          </a:xfrm>
          <a:custGeom>
            <a:avLst/>
            <a:gdLst/>
            <a:ahLst/>
            <a:cxnLst/>
            <a:rect l="l" t="t" r="r" b="b"/>
            <a:pathLst>
              <a:path w="412644" h="357625">
                <a:moveTo>
                  <a:pt x="0" y="0"/>
                </a:moveTo>
                <a:lnTo>
                  <a:pt x="412644" y="0"/>
                </a:lnTo>
                <a:lnTo>
                  <a:pt x="412644" y="357625"/>
                </a:lnTo>
                <a:lnTo>
                  <a:pt x="0" y="357625"/>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s-MX"/>
          </a:p>
        </p:txBody>
      </p:sp>
      <p:sp>
        <p:nvSpPr>
          <p:cNvPr id="18" name="Freeform 18"/>
          <p:cNvSpPr/>
          <p:nvPr/>
        </p:nvSpPr>
        <p:spPr>
          <a:xfrm>
            <a:off x="3639706" y="8908011"/>
            <a:ext cx="412644" cy="357625"/>
          </a:xfrm>
          <a:custGeom>
            <a:avLst/>
            <a:gdLst/>
            <a:ahLst/>
            <a:cxnLst/>
            <a:rect l="l" t="t" r="r" b="b"/>
            <a:pathLst>
              <a:path w="412644" h="357625">
                <a:moveTo>
                  <a:pt x="0" y="0"/>
                </a:moveTo>
                <a:lnTo>
                  <a:pt x="412644" y="0"/>
                </a:lnTo>
                <a:lnTo>
                  <a:pt x="412644" y="357625"/>
                </a:lnTo>
                <a:lnTo>
                  <a:pt x="0" y="357625"/>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s-MX"/>
          </a:p>
        </p:txBody>
      </p:sp>
      <p:sp>
        <p:nvSpPr>
          <p:cNvPr id="19" name="Freeform 19"/>
          <p:cNvSpPr/>
          <p:nvPr/>
        </p:nvSpPr>
        <p:spPr>
          <a:xfrm>
            <a:off x="3971220" y="9095164"/>
            <a:ext cx="412644" cy="357625"/>
          </a:xfrm>
          <a:custGeom>
            <a:avLst/>
            <a:gdLst/>
            <a:ahLst/>
            <a:cxnLst/>
            <a:rect l="l" t="t" r="r" b="b"/>
            <a:pathLst>
              <a:path w="412644" h="357625">
                <a:moveTo>
                  <a:pt x="0" y="0"/>
                </a:moveTo>
                <a:lnTo>
                  <a:pt x="412644" y="0"/>
                </a:lnTo>
                <a:lnTo>
                  <a:pt x="412644" y="357625"/>
                </a:lnTo>
                <a:lnTo>
                  <a:pt x="0" y="357625"/>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s-MX"/>
          </a:p>
        </p:txBody>
      </p:sp>
      <p:sp>
        <p:nvSpPr>
          <p:cNvPr id="20" name="TextBox 20"/>
          <p:cNvSpPr txBox="1"/>
          <p:nvPr/>
        </p:nvSpPr>
        <p:spPr>
          <a:xfrm>
            <a:off x="9798107" y="845080"/>
            <a:ext cx="7677139" cy="7618774"/>
          </a:xfrm>
          <a:prstGeom prst="rect">
            <a:avLst/>
          </a:prstGeom>
        </p:spPr>
        <p:txBody>
          <a:bodyPr lIns="0" tIns="0" rIns="0" bIns="0" rtlCol="0" anchor="t">
            <a:spAutoFit/>
          </a:bodyPr>
          <a:lstStyle/>
          <a:p>
            <a:pPr algn="just">
              <a:lnSpc>
                <a:spcPts val="4313"/>
              </a:lnSpc>
            </a:pPr>
            <a:r>
              <a:rPr lang="en-US" sz="3081">
                <a:solidFill>
                  <a:srgbClr val="000000"/>
                </a:solidFill>
                <a:latin typeface="Montserrat"/>
                <a:ea typeface="Montserrat"/>
                <a:cs typeface="Montserrat"/>
                <a:sym typeface="Montserrat"/>
              </a:rPr>
              <a:t>An </a:t>
            </a:r>
            <a:r>
              <a:rPr lang="en-US" sz="3081" b="1">
                <a:solidFill>
                  <a:srgbClr val="000000"/>
                </a:solidFill>
                <a:latin typeface="Montserrat Bold"/>
                <a:ea typeface="Montserrat Bold"/>
                <a:cs typeface="Montserrat Bold"/>
                <a:sym typeface="Montserrat Bold"/>
              </a:rPr>
              <a:t>observational, cross-sectional, ambispective study</a:t>
            </a:r>
            <a:r>
              <a:rPr lang="en-US" sz="3081">
                <a:solidFill>
                  <a:srgbClr val="000000"/>
                </a:solidFill>
                <a:latin typeface="Montserrat"/>
                <a:ea typeface="Montserrat"/>
                <a:cs typeface="Montserrat"/>
                <a:sym typeface="Montserrat"/>
              </a:rPr>
              <a:t> was conducted among 356 women aged 18 years or older attending in a university hospital in northern Mexico. Cervical samples were analyzed for 32 high-risk and low-risk HPV genotypes using reverse hybridization. Data on sociodemographics, HPV vaccination, and prior HPV/STI history were collected. For comparison, 356 participants were grouped into two periods: 2015–2017 (n=248) and 2023– 2025 (n=108).</a:t>
            </a:r>
          </a:p>
        </p:txBody>
      </p:sp>
      <p:sp>
        <p:nvSpPr>
          <p:cNvPr id="21" name="TextBox 21"/>
          <p:cNvSpPr txBox="1"/>
          <p:nvPr/>
        </p:nvSpPr>
        <p:spPr>
          <a:xfrm>
            <a:off x="2302238" y="8315240"/>
            <a:ext cx="824263" cy="259130"/>
          </a:xfrm>
          <a:prstGeom prst="rect">
            <a:avLst/>
          </a:prstGeom>
        </p:spPr>
        <p:txBody>
          <a:bodyPr lIns="0" tIns="0" rIns="0" bIns="0" rtlCol="0" anchor="t">
            <a:spAutoFit/>
          </a:bodyPr>
          <a:lstStyle/>
          <a:p>
            <a:pPr algn="ctr">
              <a:lnSpc>
                <a:spcPts val="2059"/>
              </a:lnSpc>
            </a:pPr>
            <a:r>
              <a:rPr lang="en-US" sz="1471">
                <a:solidFill>
                  <a:srgbClr val="000000"/>
                </a:solidFill>
                <a:latin typeface="Lovelo"/>
                <a:ea typeface="Lovelo"/>
                <a:cs typeface="Lovelo"/>
                <a:sym typeface="Lovelo"/>
              </a:rPr>
              <a:t>2015-2017</a:t>
            </a:r>
          </a:p>
        </p:txBody>
      </p:sp>
      <p:sp>
        <p:nvSpPr>
          <p:cNvPr id="22" name="TextBox 22"/>
          <p:cNvSpPr txBox="1"/>
          <p:nvPr/>
        </p:nvSpPr>
        <p:spPr>
          <a:xfrm>
            <a:off x="3378354" y="8315240"/>
            <a:ext cx="888919" cy="259130"/>
          </a:xfrm>
          <a:prstGeom prst="rect">
            <a:avLst/>
          </a:prstGeom>
        </p:spPr>
        <p:txBody>
          <a:bodyPr lIns="0" tIns="0" rIns="0" bIns="0" rtlCol="0" anchor="t">
            <a:spAutoFit/>
          </a:bodyPr>
          <a:lstStyle/>
          <a:p>
            <a:pPr algn="ctr">
              <a:lnSpc>
                <a:spcPts val="2059"/>
              </a:lnSpc>
            </a:pPr>
            <a:r>
              <a:rPr lang="en-US" sz="1471">
                <a:solidFill>
                  <a:srgbClr val="000000"/>
                </a:solidFill>
                <a:latin typeface="Lovelo"/>
                <a:ea typeface="Lovelo"/>
                <a:cs typeface="Lovelo"/>
                <a:sym typeface="Lovelo"/>
              </a:rPr>
              <a:t>2023-2025</a:t>
            </a:r>
          </a:p>
        </p:txBody>
      </p:sp>
      <p:sp>
        <p:nvSpPr>
          <p:cNvPr id="23" name="TextBox 23"/>
          <p:cNvSpPr txBox="1"/>
          <p:nvPr/>
        </p:nvSpPr>
        <p:spPr>
          <a:xfrm>
            <a:off x="2610104" y="8938253"/>
            <a:ext cx="162089" cy="266198"/>
          </a:xfrm>
          <a:prstGeom prst="rect">
            <a:avLst/>
          </a:prstGeom>
        </p:spPr>
        <p:txBody>
          <a:bodyPr lIns="0" tIns="0" rIns="0" bIns="0" rtlCol="0" anchor="t">
            <a:spAutoFit/>
          </a:bodyPr>
          <a:lstStyle/>
          <a:p>
            <a:pPr algn="ctr">
              <a:lnSpc>
                <a:spcPts val="2037"/>
              </a:lnSpc>
            </a:pPr>
            <a:r>
              <a:rPr lang="en-US" sz="1455">
                <a:solidFill>
                  <a:srgbClr val="FFFFFF"/>
                </a:solidFill>
                <a:latin typeface="Lovelo"/>
                <a:ea typeface="Lovelo"/>
                <a:cs typeface="Lovelo"/>
                <a:sym typeface="Lovelo"/>
              </a:rPr>
              <a:t>16</a:t>
            </a:r>
          </a:p>
        </p:txBody>
      </p:sp>
      <p:sp>
        <p:nvSpPr>
          <p:cNvPr id="24" name="TextBox 24"/>
          <p:cNvSpPr txBox="1"/>
          <p:nvPr/>
        </p:nvSpPr>
        <p:spPr>
          <a:xfrm>
            <a:off x="2263457" y="9125406"/>
            <a:ext cx="191056" cy="266198"/>
          </a:xfrm>
          <a:prstGeom prst="rect">
            <a:avLst/>
          </a:prstGeom>
        </p:spPr>
        <p:txBody>
          <a:bodyPr lIns="0" tIns="0" rIns="0" bIns="0" rtlCol="0" anchor="t">
            <a:spAutoFit/>
          </a:bodyPr>
          <a:lstStyle/>
          <a:p>
            <a:pPr algn="ctr">
              <a:lnSpc>
                <a:spcPts val="2037"/>
              </a:lnSpc>
            </a:pPr>
            <a:r>
              <a:rPr lang="en-US" sz="1455">
                <a:solidFill>
                  <a:srgbClr val="FFFFFF"/>
                </a:solidFill>
                <a:latin typeface="Lovelo"/>
                <a:ea typeface="Lovelo"/>
                <a:cs typeface="Lovelo"/>
                <a:sym typeface="Lovelo"/>
              </a:rPr>
              <a:t>18</a:t>
            </a:r>
          </a:p>
        </p:txBody>
      </p:sp>
      <p:sp>
        <p:nvSpPr>
          <p:cNvPr id="25" name="TextBox 25"/>
          <p:cNvSpPr txBox="1"/>
          <p:nvPr/>
        </p:nvSpPr>
        <p:spPr>
          <a:xfrm>
            <a:off x="3765633" y="8929912"/>
            <a:ext cx="160790" cy="266198"/>
          </a:xfrm>
          <a:prstGeom prst="rect">
            <a:avLst/>
          </a:prstGeom>
        </p:spPr>
        <p:txBody>
          <a:bodyPr lIns="0" tIns="0" rIns="0" bIns="0" rtlCol="0" anchor="t">
            <a:spAutoFit/>
          </a:bodyPr>
          <a:lstStyle/>
          <a:p>
            <a:pPr algn="ctr">
              <a:lnSpc>
                <a:spcPts val="2037"/>
              </a:lnSpc>
            </a:pPr>
            <a:r>
              <a:rPr lang="en-US" sz="1455">
                <a:solidFill>
                  <a:srgbClr val="FFFFFF"/>
                </a:solidFill>
                <a:latin typeface="Lovelo"/>
                <a:ea typeface="Lovelo"/>
                <a:cs typeface="Lovelo"/>
                <a:sym typeface="Lovelo"/>
              </a:rPr>
              <a:t>31</a:t>
            </a:r>
          </a:p>
        </p:txBody>
      </p:sp>
      <p:sp>
        <p:nvSpPr>
          <p:cNvPr id="26" name="TextBox 26"/>
          <p:cNvSpPr txBox="1"/>
          <p:nvPr/>
        </p:nvSpPr>
        <p:spPr>
          <a:xfrm>
            <a:off x="4082178" y="9117065"/>
            <a:ext cx="190728" cy="266198"/>
          </a:xfrm>
          <a:prstGeom prst="rect">
            <a:avLst/>
          </a:prstGeom>
        </p:spPr>
        <p:txBody>
          <a:bodyPr lIns="0" tIns="0" rIns="0" bIns="0" rtlCol="0" anchor="t">
            <a:spAutoFit/>
          </a:bodyPr>
          <a:lstStyle/>
          <a:p>
            <a:pPr algn="ctr">
              <a:lnSpc>
                <a:spcPts val="2037"/>
              </a:lnSpc>
            </a:pPr>
            <a:r>
              <a:rPr lang="en-US" sz="1455">
                <a:solidFill>
                  <a:srgbClr val="FFFFFF"/>
                </a:solidFill>
                <a:latin typeface="Lovelo"/>
                <a:ea typeface="Lovelo"/>
                <a:cs typeface="Lovelo"/>
                <a:sym typeface="Lovelo"/>
              </a:rPr>
              <a:t>56</a:t>
            </a:r>
          </a:p>
        </p:txBody>
      </p:sp>
      <p:sp>
        <p:nvSpPr>
          <p:cNvPr id="27" name="TextBox 27"/>
          <p:cNvSpPr txBox="1"/>
          <p:nvPr/>
        </p:nvSpPr>
        <p:spPr>
          <a:xfrm>
            <a:off x="768112" y="4706537"/>
            <a:ext cx="2206731" cy="324326"/>
          </a:xfrm>
          <a:prstGeom prst="rect">
            <a:avLst/>
          </a:prstGeom>
        </p:spPr>
        <p:txBody>
          <a:bodyPr lIns="0" tIns="0" rIns="0" bIns="0" rtlCol="0" anchor="t">
            <a:spAutoFit/>
          </a:bodyPr>
          <a:lstStyle/>
          <a:p>
            <a:pPr algn="ctr">
              <a:lnSpc>
                <a:spcPts val="2598"/>
              </a:lnSpc>
              <a:spcBef>
                <a:spcPct val="0"/>
              </a:spcBef>
            </a:pPr>
            <a:r>
              <a:rPr lang="en-US" sz="1856" b="1">
                <a:solidFill>
                  <a:srgbClr val="180B66"/>
                </a:solidFill>
                <a:latin typeface="Lovelo"/>
                <a:ea typeface="Lovelo"/>
                <a:cs typeface="Lovelo"/>
                <a:sym typeface="Lovelo"/>
              </a:rPr>
              <a:t>POPULATION</a:t>
            </a:r>
          </a:p>
        </p:txBody>
      </p:sp>
      <p:sp>
        <p:nvSpPr>
          <p:cNvPr id="28" name="TextBox 28"/>
          <p:cNvSpPr txBox="1"/>
          <p:nvPr/>
        </p:nvSpPr>
        <p:spPr>
          <a:xfrm>
            <a:off x="4999085" y="4788416"/>
            <a:ext cx="2315647" cy="324326"/>
          </a:xfrm>
          <a:prstGeom prst="rect">
            <a:avLst/>
          </a:prstGeom>
        </p:spPr>
        <p:txBody>
          <a:bodyPr lIns="0" tIns="0" rIns="0" bIns="0" rtlCol="0" anchor="t">
            <a:spAutoFit/>
          </a:bodyPr>
          <a:lstStyle/>
          <a:p>
            <a:pPr algn="ctr">
              <a:lnSpc>
                <a:spcPts val="2598"/>
              </a:lnSpc>
              <a:spcBef>
                <a:spcPct val="0"/>
              </a:spcBef>
            </a:pPr>
            <a:r>
              <a:rPr lang="en-US" sz="1856" b="1">
                <a:solidFill>
                  <a:srgbClr val="180B66"/>
                </a:solidFill>
                <a:latin typeface="Lovelo"/>
                <a:ea typeface="Lovelo"/>
                <a:cs typeface="Lovelo"/>
                <a:sym typeface="Lovelo"/>
              </a:rPr>
              <a:t>SAMPLE COLLECTION</a:t>
            </a:r>
          </a:p>
        </p:txBody>
      </p:sp>
      <p:sp>
        <p:nvSpPr>
          <p:cNvPr id="29" name="TextBox 29"/>
          <p:cNvSpPr txBox="1"/>
          <p:nvPr/>
        </p:nvSpPr>
        <p:spPr>
          <a:xfrm>
            <a:off x="5460189" y="8915108"/>
            <a:ext cx="3889177" cy="324326"/>
          </a:xfrm>
          <a:prstGeom prst="rect">
            <a:avLst/>
          </a:prstGeom>
        </p:spPr>
        <p:txBody>
          <a:bodyPr lIns="0" tIns="0" rIns="0" bIns="0" rtlCol="0" anchor="t">
            <a:spAutoFit/>
          </a:bodyPr>
          <a:lstStyle/>
          <a:p>
            <a:pPr algn="ctr">
              <a:lnSpc>
                <a:spcPts val="2598"/>
              </a:lnSpc>
              <a:spcBef>
                <a:spcPct val="0"/>
              </a:spcBef>
            </a:pPr>
            <a:r>
              <a:rPr lang="en-US" sz="1856" b="1">
                <a:solidFill>
                  <a:srgbClr val="180B66"/>
                </a:solidFill>
                <a:latin typeface="Lovelo"/>
                <a:ea typeface="Lovelo"/>
                <a:cs typeface="Lovelo"/>
                <a:sym typeface="Lovelo"/>
              </a:rPr>
              <a:t>LABORATORY GENOTYPE ANALYSIS</a:t>
            </a:r>
          </a:p>
        </p:txBody>
      </p:sp>
      <p:sp>
        <p:nvSpPr>
          <p:cNvPr id="30" name="TextBox 30"/>
          <p:cNvSpPr txBox="1"/>
          <p:nvPr/>
        </p:nvSpPr>
        <p:spPr>
          <a:xfrm>
            <a:off x="1096904" y="9681389"/>
            <a:ext cx="4195762" cy="324326"/>
          </a:xfrm>
          <a:prstGeom prst="rect">
            <a:avLst/>
          </a:prstGeom>
        </p:spPr>
        <p:txBody>
          <a:bodyPr lIns="0" tIns="0" rIns="0" bIns="0" rtlCol="0" anchor="t">
            <a:spAutoFit/>
          </a:bodyPr>
          <a:lstStyle/>
          <a:p>
            <a:pPr algn="ctr">
              <a:lnSpc>
                <a:spcPts val="2598"/>
              </a:lnSpc>
              <a:spcBef>
                <a:spcPct val="0"/>
              </a:spcBef>
            </a:pPr>
            <a:r>
              <a:rPr lang="en-US" sz="1856" b="1">
                <a:solidFill>
                  <a:srgbClr val="180B66"/>
                </a:solidFill>
                <a:latin typeface="Lovelo"/>
                <a:ea typeface="Lovelo"/>
                <a:cs typeface="Lovelo"/>
                <a:sym typeface="Lovelo"/>
              </a:rPr>
              <a:t>CHRONOLOGICAL DATA COMPARISON</a:t>
            </a:r>
          </a:p>
        </p:txBody>
      </p:sp>
      <p:pic>
        <p:nvPicPr>
          <p:cNvPr id="110" name="Audio 109">
            <a:extLst>
              <a:ext uri="{FF2B5EF4-FFF2-40B4-BE49-F238E27FC236}">
                <a16:creationId xmlns:a16="http://schemas.microsoft.com/office/drawing/2014/main" id="{8BF81A76-183B-4EA7-B8D3-4B15F942DE48}"/>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17322800" y="9321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331"/>
    </mc:Choice>
    <mc:Fallback xmlns="">
      <p:transition spd="slow" advTm="303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0258" y="0"/>
            <a:ext cx="20004856" cy="3450838"/>
          </a:xfrm>
          <a:custGeom>
            <a:avLst/>
            <a:gdLst/>
            <a:ahLst/>
            <a:cxnLst/>
            <a:rect l="l" t="t" r="r" b="b"/>
            <a:pathLst>
              <a:path w="20004856" h="3450838">
                <a:moveTo>
                  <a:pt x="0" y="0"/>
                </a:moveTo>
                <a:lnTo>
                  <a:pt x="20004856" y="0"/>
                </a:lnTo>
                <a:lnTo>
                  <a:pt x="20004856" y="3450838"/>
                </a:lnTo>
                <a:lnTo>
                  <a:pt x="0" y="345083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4" name="Freeform 4"/>
          <p:cNvSpPr/>
          <p:nvPr/>
        </p:nvSpPr>
        <p:spPr>
          <a:xfrm>
            <a:off x="526156" y="3788584"/>
            <a:ext cx="770449" cy="752150"/>
          </a:xfrm>
          <a:custGeom>
            <a:avLst/>
            <a:gdLst/>
            <a:ahLst/>
            <a:cxnLst/>
            <a:rect l="l" t="t" r="r" b="b"/>
            <a:pathLst>
              <a:path w="770449" h="752150">
                <a:moveTo>
                  <a:pt x="0" y="0"/>
                </a:moveTo>
                <a:lnTo>
                  <a:pt x="770448" y="0"/>
                </a:lnTo>
                <a:lnTo>
                  <a:pt x="770448" y="752150"/>
                </a:lnTo>
                <a:lnTo>
                  <a:pt x="0" y="7521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MX"/>
          </a:p>
        </p:txBody>
      </p:sp>
      <p:sp>
        <p:nvSpPr>
          <p:cNvPr id="5" name="Freeform 5"/>
          <p:cNvSpPr/>
          <p:nvPr/>
        </p:nvSpPr>
        <p:spPr>
          <a:xfrm>
            <a:off x="9513452" y="3788584"/>
            <a:ext cx="770449" cy="752150"/>
          </a:xfrm>
          <a:custGeom>
            <a:avLst/>
            <a:gdLst/>
            <a:ahLst/>
            <a:cxnLst/>
            <a:rect l="l" t="t" r="r" b="b"/>
            <a:pathLst>
              <a:path w="770449" h="752150">
                <a:moveTo>
                  <a:pt x="0" y="0"/>
                </a:moveTo>
                <a:lnTo>
                  <a:pt x="770449" y="0"/>
                </a:lnTo>
                <a:lnTo>
                  <a:pt x="770449" y="752150"/>
                </a:lnTo>
                <a:lnTo>
                  <a:pt x="0" y="75215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MX"/>
          </a:p>
        </p:txBody>
      </p:sp>
      <p:sp>
        <p:nvSpPr>
          <p:cNvPr id="6" name="AutoShape 6"/>
          <p:cNvSpPr/>
          <p:nvPr/>
        </p:nvSpPr>
        <p:spPr>
          <a:xfrm flipV="1">
            <a:off x="9219536" y="3450838"/>
            <a:ext cx="0" cy="4128308"/>
          </a:xfrm>
          <a:prstGeom prst="line">
            <a:avLst/>
          </a:prstGeom>
          <a:ln w="38100" cap="flat">
            <a:solidFill>
              <a:srgbClr val="180B66"/>
            </a:solidFill>
            <a:prstDash val="solid"/>
            <a:headEnd type="none" w="sm" len="sm"/>
            <a:tailEnd type="none" w="sm" len="sm"/>
          </a:ln>
        </p:spPr>
        <p:txBody>
          <a:bodyPr/>
          <a:lstStyle/>
          <a:p>
            <a:endParaRPr lang="es-MX"/>
          </a:p>
        </p:txBody>
      </p:sp>
      <p:sp>
        <p:nvSpPr>
          <p:cNvPr id="7" name="AutoShape 7"/>
          <p:cNvSpPr/>
          <p:nvPr/>
        </p:nvSpPr>
        <p:spPr>
          <a:xfrm flipH="1" flipV="1">
            <a:off x="-830258" y="7579146"/>
            <a:ext cx="19118258" cy="0"/>
          </a:xfrm>
          <a:prstGeom prst="line">
            <a:avLst/>
          </a:prstGeom>
          <a:ln w="38100" cap="flat">
            <a:solidFill>
              <a:srgbClr val="180B66"/>
            </a:solidFill>
            <a:prstDash val="solid"/>
            <a:headEnd type="none" w="sm" len="sm"/>
            <a:tailEnd type="none" w="sm" len="sm"/>
          </a:ln>
        </p:spPr>
        <p:txBody>
          <a:bodyPr/>
          <a:lstStyle/>
          <a:p>
            <a:endParaRPr lang="es-MX"/>
          </a:p>
        </p:txBody>
      </p:sp>
      <p:sp>
        <p:nvSpPr>
          <p:cNvPr id="8" name="Freeform 8"/>
          <p:cNvSpPr/>
          <p:nvPr/>
        </p:nvSpPr>
        <p:spPr>
          <a:xfrm>
            <a:off x="2726315" y="8404572"/>
            <a:ext cx="874497" cy="853728"/>
          </a:xfrm>
          <a:custGeom>
            <a:avLst/>
            <a:gdLst/>
            <a:ahLst/>
            <a:cxnLst/>
            <a:rect l="l" t="t" r="r" b="b"/>
            <a:pathLst>
              <a:path w="874497" h="853728">
                <a:moveTo>
                  <a:pt x="0" y="0"/>
                </a:moveTo>
                <a:lnTo>
                  <a:pt x="874497" y="0"/>
                </a:lnTo>
                <a:lnTo>
                  <a:pt x="874497" y="853728"/>
                </a:lnTo>
                <a:lnTo>
                  <a:pt x="0" y="85372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MX"/>
          </a:p>
        </p:txBody>
      </p:sp>
      <p:sp>
        <p:nvSpPr>
          <p:cNvPr id="9" name="Freeform 9"/>
          <p:cNvSpPr/>
          <p:nvPr/>
        </p:nvSpPr>
        <p:spPr>
          <a:xfrm>
            <a:off x="2231922" y="4620160"/>
            <a:ext cx="4791544" cy="2779932"/>
          </a:xfrm>
          <a:custGeom>
            <a:avLst/>
            <a:gdLst/>
            <a:ahLst/>
            <a:cxnLst/>
            <a:rect l="l" t="t" r="r" b="b"/>
            <a:pathLst>
              <a:path w="4791544" h="2779932">
                <a:moveTo>
                  <a:pt x="0" y="0"/>
                </a:moveTo>
                <a:lnTo>
                  <a:pt x="4791544" y="0"/>
                </a:lnTo>
                <a:lnTo>
                  <a:pt x="4791544" y="2779932"/>
                </a:lnTo>
                <a:lnTo>
                  <a:pt x="0" y="2779932"/>
                </a:lnTo>
                <a:lnTo>
                  <a:pt x="0" y="0"/>
                </a:lnTo>
                <a:close/>
              </a:path>
            </a:pathLst>
          </a:custGeom>
          <a:blipFill>
            <a:blip r:embed="rId13"/>
            <a:stretch>
              <a:fillRect b="-24062"/>
            </a:stretch>
          </a:blipFill>
        </p:spPr>
        <p:txBody>
          <a:bodyPr/>
          <a:lstStyle/>
          <a:p>
            <a:endParaRPr lang="es-MX"/>
          </a:p>
        </p:txBody>
      </p:sp>
      <p:sp>
        <p:nvSpPr>
          <p:cNvPr id="10" name="Freeform 10"/>
          <p:cNvSpPr/>
          <p:nvPr/>
        </p:nvSpPr>
        <p:spPr>
          <a:xfrm>
            <a:off x="11125011" y="7706155"/>
            <a:ext cx="6134289" cy="2580845"/>
          </a:xfrm>
          <a:custGeom>
            <a:avLst/>
            <a:gdLst/>
            <a:ahLst/>
            <a:cxnLst/>
            <a:rect l="l" t="t" r="r" b="b"/>
            <a:pathLst>
              <a:path w="6134289" h="2580845">
                <a:moveTo>
                  <a:pt x="0" y="0"/>
                </a:moveTo>
                <a:lnTo>
                  <a:pt x="6134289" y="0"/>
                </a:lnTo>
                <a:lnTo>
                  <a:pt x="6134289" y="2580845"/>
                </a:lnTo>
                <a:lnTo>
                  <a:pt x="0" y="2580845"/>
                </a:lnTo>
                <a:lnTo>
                  <a:pt x="0" y="0"/>
                </a:lnTo>
                <a:close/>
              </a:path>
            </a:pathLst>
          </a:custGeom>
          <a:blipFill>
            <a:blip r:embed="rId14"/>
            <a:stretch>
              <a:fillRect t="-9153" b="-2999"/>
            </a:stretch>
          </a:blipFill>
        </p:spPr>
        <p:txBody>
          <a:bodyPr/>
          <a:lstStyle/>
          <a:p>
            <a:endParaRPr lang="es-MX"/>
          </a:p>
        </p:txBody>
      </p:sp>
      <p:sp>
        <p:nvSpPr>
          <p:cNvPr id="11" name="Freeform 11"/>
          <p:cNvSpPr/>
          <p:nvPr/>
        </p:nvSpPr>
        <p:spPr>
          <a:xfrm>
            <a:off x="6136449" y="483304"/>
            <a:ext cx="6015102" cy="2617650"/>
          </a:xfrm>
          <a:custGeom>
            <a:avLst/>
            <a:gdLst/>
            <a:ahLst/>
            <a:cxnLst/>
            <a:rect l="l" t="t" r="r" b="b"/>
            <a:pathLst>
              <a:path w="6015102" h="2617650">
                <a:moveTo>
                  <a:pt x="0" y="0"/>
                </a:moveTo>
                <a:lnTo>
                  <a:pt x="6015102" y="0"/>
                </a:lnTo>
                <a:lnTo>
                  <a:pt x="6015102" y="2617650"/>
                </a:lnTo>
                <a:lnTo>
                  <a:pt x="0" y="2617650"/>
                </a:lnTo>
                <a:lnTo>
                  <a:pt x="0" y="0"/>
                </a:lnTo>
                <a:close/>
              </a:path>
            </a:pathLst>
          </a:custGeom>
          <a:blipFill>
            <a:blip r:embed="rId15"/>
            <a:stretch>
              <a:fillRect t="-7696"/>
            </a:stretch>
          </a:blipFill>
        </p:spPr>
        <p:txBody>
          <a:bodyPr/>
          <a:lstStyle/>
          <a:p>
            <a:endParaRPr lang="es-MX"/>
          </a:p>
        </p:txBody>
      </p:sp>
      <p:sp>
        <p:nvSpPr>
          <p:cNvPr id="12" name="Freeform 12"/>
          <p:cNvSpPr/>
          <p:nvPr/>
        </p:nvSpPr>
        <p:spPr>
          <a:xfrm>
            <a:off x="9329918" y="5572660"/>
            <a:ext cx="8777778" cy="1797681"/>
          </a:xfrm>
          <a:custGeom>
            <a:avLst/>
            <a:gdLst/>
            <a:ahLst/>
            <a:cxnLst/>
            <a:rect l="l" t="t" r="r" b="b"/>
            <a:pathLst>
              <a:path w="8777778" h="1797681">
                <a:moveTo>
                  <a:pt x="0" y="0"/>
                </a:moveTo>
                <a:lnTo>
                  <a:pt x="8777778" y="0"/>
                </a:lnTo>
                <a:lnTo>
                  <a:pt x="8777778" y="1797681"/>
                </a:lnTo>
                <a:lnTo>
                  <a:pt x="0" y="1797681"/>
                </a:lnTo>
                <a:lnTo>
                  <a:pt x="0" y="0"/>
                </a:lnTo>
                <a:close/>
              </a:path>
            </a:pathLst>
          </a:custGeom>
          <a:blipFill>
            <a:blip r:embed="rId16"/>
            <a:stretch>
              <a:fillRect t="-35129"/>
            </a:stretch>
          </a:blipFill>
        </p:spPr>
        <p:txBody>
          <a:bodyPr/>
          <a:lstStyle/>
          <a:p>
            <a:endParaRPr lang="es-MX"/>
          </a:p>
        </p:txBody>
      </p:sp>
      <p:sp>
        <p:nvSpPr>
          <p:cNvPr id="13" name="TextBox 13"/>
          <p:cNvSpPr txBox="1"/>
          <p:nvPr/>
        </p:nvSpPr>
        <p:spPr>
          <a:xfrm>
            <a:off x="1236001" y="3709172"/>
            <a:ext cx="6783385" cy="815339"/>
          </a:xfrm>
          <a:prstGeom prst="rect">
            <a:avLst/>
          </a:prstGeom>
        </p:spPr>
        <p:txBody>
          <a:bodyPr lIns="0" tIns="0" rIns="0" bIns="0" rtlCol="0" anchor="t">
            <a:spAutoFit/>
          </a:bodyPr>
          <a:lstStyle/>
          <a:p>
            <a:pPr algn="ctr">
              <a:lnSpc>
                <a:spcPts val="3360"/>
              </a:lnSpc>
            </a:pPr>
            <a:r>
              <a:rPr lang="en-US" sz="2400">
                <a:solidFill>
                  <a:srgbClr val="000000"/>
                </a:solidFill>
                <a:latin typeface="Montserrat"/>
                <a:ea typeface="Montserrat"/>
                <a:cs typeface="Montserrat"/>
                <a:sym typeface="Montserrat"/>
              </a:rPr>
              <a:t>A substantial increase in HPV vaccination coverage was observed between periods</a:t>
            </a:r>
          </a:p>
        </p:txBody>
      </p:sp>
      <p:sp>
        <p:nvSpPr>
          <p:cNvPr id="14" name="TextBox 14"/>
          <p:cNvSpPr txBox="1"/>
          <p:nvPr/>
        </p:nvSpPr>
        <p:spPr>
          <a:xfrm>
            <a:off x="10558766" y="3699647"/>
            <a:ext cx="7147591" cy="2267585"/>
          </a:xfrm>
          <a:prstGeom prst="rect">
            <a:avLst/>
          </a:prstGeom>
        </p:spPr>
        <p:txBody>
          <a:bodyPr lIns="0" tIns="0" rIns="0" bIns="0" rtlCol="0" anchor="t">
            <a:spAutoFit/>
          </a:bodyPr>
          <a:lstStyle/>
          <a:p>
            <a:pPr algn="ctr">
              <a:lnSpc>
                <a:spcPts val="3640"/>
              </a:lnSpc>
            </a:pPr>
            <a:r>
              <a:rPr lang="en-US" sz="2600">
                <a:solidFill>
                  <a:srgbClr val="000000"/>
                </a:solidFill>
                <a:latin typeface="Montserrat"/>
                <a:ea typeface="Montserrat"/>
                <a:cs typeface="Montserrat"/>
                <a:sym typeface="Montserrat"/>
              </a:rPr>
              <a:t>During the second period, patients reported a history of sexually transmitted infections, and some presented coinfection with high-risk HPV.</a:t>
            </a:r>
          </a:p>
          <a:p>
            <a:pPr algn="ctr">
              <a:lnSpc>
                <a:spcPts val="3640"/>
              </a:lnSpc>
            </a:pPr>
            <a:endParaRPr lang="en-US" sz="2600">
              <a:solidFill>
                <a:srgbClr val="000000"/>
              </a:solidFill>
              <a:latin typeface="Montserrat"/>
              <a:ea typeface="Montserrat"/>
              <a:cs typeface="Montserrat"/>
              <a:sym typeface="Montserrat"/>
            </a:endParaRPr>
          </a:p>
        </p:txBody>
      </p:sp>
      <p:sp>
        <p:nvSpPr>
          <p:cNvPr id="15" name="TextBox 15"/>
          <p:cNvSpPr txBox="1"/>
          <p:nvPr/>
        </p:nvSpPr>
        <p:spPr>
          <a:xfrm>
            <a:off x="13563600" y="498282"/>
            <a:ext cx="3705157" cy="2454274"/>
          </a:xfrm>
          <a:prstGeom prst="rect">
            <a:avLst/>
          </a:prstGeom>
        </p:spPr>
        <p:txBody>
          <a:bodyPr lIns="0" tIns="0" rIns="0" bIns="0" rtlCol="0" anchor="t">
            <a:spAutoFit/>
          </a:bodyPr>
          <a:lstStyle/>
          <a:p>
            <a:pPr algn="ctr">
              <a:lnSpc>
                <a:spcPts val="2800"/>
              </a:lnSpc>
            </a:pPr>
            <a:r>
              <a:rPr lang="en-US" sz="2000" dirty="0">
                <a:solidFill>
                  <a:srgbClr val="FFFFFF"/>
                </a:solidFill>
                <a:latin typeface="Montserrat"/>
                <a:ea typeface="Montserrat"/>
                <a:cs typeface="Montserrat"/>
                <a:sym typeface="Montserrat"/>
              </a:rPr>
              <a:t>Among the 356 patients analyzed to date, 58.3% tested positive for high-risk HPV, and 39.8% were positive for low-risk HPV genotypes (n=108 from second period).</a:t>
            </a:r>
          </a:p>
        </p:txBody>
      </p:sp>
      <p:sp>
        <p:nvSpPr>
          <p:cNvPr id="16" name="TextBox 16"/>
          <p:cNvSpPr txBox="1"/>
          <p:nvPr/>
        </p:nvSpPr>
        <p:spPr>
          <a:xfrm>
            <a:off x="1443353" y="1287840"/>
            <a:ext cx="3281047" cy="963725"/>
          </a:xfrm>
          <a:prstGeom prst="rect">
            <a:avLst/>
          </a:prstGeom>
        </p:spPr>
        <p:txBody>
          <a:bodyPr wrap="square" lIns="0" tIns="0" rIns="0" bIns="0" rtlCol="0" anchor="t">
            <a:spAutoFit/>
          </a:bodyPr>
          <a:lstStyle/>
          <a:p>
            <a:pPr marL="0" lvl="0" indent="0" algn="l">
              <a:lnSpc>
                <a:spcPts val="7344"/>
              </a:lnSpc>
              <a:spcBef>
                <a:spcPct val="0"/>
              </a:spcBef>
            </a:pPr>
            <a:r>
              <a:rPr lang="en-US" sz="6800" spc="-68" dirty="0">
                <a:solidFill>
                  <a:srgbClr val="FFFDF9"/>
                </a:solidFill>
                <a:latin typeface="Hammersmith One"/>
                <a:ea typeface="Hammersmith One"/>
                <a:cs typeface="Hammersmith One"/>
                <a:sym typeface="Hammersmith One"/>
              </a:rPr>
              <a:t>RESULTS</a:t>
            </a:r>
          </a:p>
        </p:txBody>
      </p:sp>
      <p:sp>
        <p:nvSpPr>
          <p:cNvPr id="17" name="TextBox 17"/>
          <p:cNvSpPr txBox="1"/>
          <p:nvPr/>
        </p:nvSpPr>
        <p:spPr>
          <a:xfrm>
            <a:off x="3777478" y="8607846"/>
            <a:ext cx="6960409" cy="438785"/>
          </a:xfrm>
          <a:prstGeom prst="rect">
            <a:avLst/>
          </a:prstGeom>
        </p:spPr>
        <p:txBody>
          <a:bodyPr lIns="0" tIns="0" rIns="0" bIns="0" rtlCol="0" anchor="t">
            <a:spAutoFit/>
          </a:bodyPr>
          <a:lstStyle/>
          <a:p>
            <a:pPr algn="ctr">
              <a:lnSpc>
                <a:spcPts val="3640"/>
              </a:lnSpc>
            </a:pPr>
            <a:r>
              <a:rPr lang="en-US" sz="2600">
                <a:solidFill>
                  <a:srgbClr val="000000"/>
                </a:solidFill>
                <a:latin typeface="Montserrat"/>
                <a:ea typeface="Montserrat"/>
                <a:cs typeface="Montserrat"/>
                <a:sym typeface="Montserrat"/>
              </a:rPr>
              <a:t>Genotype distribution shifted over time. </a:t>
            </a:r>
          </a:p>
        </p:txBody>
      </p:sp>
      <p:sp>
        <p:nvSpPr>
          <p:cNvPr id="18" name="TextBox 18"/>
          <p:cNvSpPr txBox="1"/>
          <p:nvPr/>
        </p:nvSpPr>
        <p:spPr>
          <a:xfrm>
            <a:off x="6747397" y="484675"/>
            <a:ext cx="4393380" cy="339724"/>
          </a:xfrm>
          <a:prstGeom prst="rect">
            <a:avLst/>
          </a:prstGeom>
        </p:spPr>
        <p:txBody>
          <a:bodyPr lIns="0" tIns="0" rIns="0" bIns="0" rtlCol="0" anchor="t">
            <a:spAutoFit/>
          </a:bodyPr>
          <a:lstStyle/>
          <a:p>
            <a:pPr algn="ctr">
              <a:lnSpc>
                <a:spcPts val="2800"/>
              </a:lnSpc>
            </a:pPr>
            <a:r>
              <a:rPr lang="en-US" sz="2000" b="1" dirty="0">
                <a:solidFill>
                  <a:srgbClr val="180B66"/>
                </a:solidFill>
                <a:latin typeface="Montserrat Bold"/>
                <a:ea typeface="Montserrat Bold"/>
                <a:cs typeface="Montserrat Bold"/>
                <a:sym typeface="Montserrat Bold"/>
              </a:rPr>
              <a:t>Low vs High risk prevalence</a:t>
            </a:r>
          </a:p>
        </p:txBody>
      </p:sp>
      <p:pic>
        <p:nvPicPr>
          <p:cNvPr id="41" name="Audio 40">
            <a:extLst>
              <a:ext uri="{FF2B5EF4-FFF2-40B4-BE49-F238E27FC236}">
                <a16:creationId xmlns:a16="http://schemas.microsoft.com/office/drawing/2014/main" id="{1992E6FA-0FFA-CF2C-82AD-B9B8ACCB3CD8}"/>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7322800" y="9321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2761"/>
    </mc:Choice>
    <mc:Fallback xmlns="">
      <p:transition spd="slow" advTm="42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9029253" y="2462732"/>
            <a:ext cx="7300148" cy="0"/>
          </a:xfrm>
          <a:prstGeom prst="line">
            <a:avLst/>
          </a:prstGeom>
          <a:ln w="38100" cap="flat">
            <a:solidFill>
              <a:srgbClr val="180B66"/>
            </a:solidFill>
            <a:prstDash val="solid"/>
            <a:headEnd type="none" w="sm" len="sm"/>
            <a:tailEnd type="none" w="sm" len="sm"/>
          </a:ln>
        </p:spPr>
        <p:txBody>
          <a:bodyPr/>
          <a:lstStyle/>
          <a:p>
            <a:endParaRPr lang="es-MX"/>
          </a:p>
        </p:txBody>
      </p:sp>
      <p:sp>
        <p:nvSpPr>
          <p:cNvPr id="3" name="AutoShape 3"/>
          <p:cNvSpPr/>
          <p:nvPr/>
        </p:nvSpPr>
        <p:spPr>
          <a:xfrm flipH="1">
            <a:off x="9029253" y="7824268"/>
            <a:ext cx="7300148" cy="0"/>
          </a:xfrm>
          <a:prstGeom prst="line">
            <a:avLst/>
          </a:prstGeom>
          <a:ln w="38100" cap="flat">
            <a:solidFill>
              <a:srgbClr val="180B66"/>
            </a:solidFill>
            <a:prstDash val="solid"/>
            <a:headEnd type="none" w="sm" len="sm"/>
            <a:tailEnd type="none" w="sm" len="sm"/>
          </a:ln>
        </p:spPr>
        <p:txBody>
          <a:bodyPr/>
          <a:lstStyle/>
          <a:p>
            <a:endParaRPr lang="es-MX"/>
          </a:p>
        </p:txBody>
      </p:sp>
      <p:sp>
        <p:nvSpPr>
          <p:cNvPr id="4" name="Freeform 4"/>
          <p:cNvSpPr/>
          <p:nvPr/>
        </p:nvSpPr>
        <p:spPr>
          <a:xfrm>
            <a:off x="1913344" y="7271818"/>
            <a:ext cx="1537426" cy="4421057"/>
          </a:xfrm>
          <a:custGeom>
            <a:avLst/>
            <a:gdLst/>
            <a:ahLst/>
            <a:cxnLst/>
            <a:rect l="l" t="t" r="r" b="b"/>
            <a:pathLst>
              <a:path w="1537426" h="4421057">
                <a:moveTo>
                  <a:pt x="0" y="0"/>
                </a:moveTo>
                <a:lnTo>
                  <a:pt x="1537427" y="0"/>
                </a:lnTo>
                <a:lnTo>
                  <a:pt x="1537427" y="4421056"/>
                </a:lnTo>
                <a:lnTo>
                  <a:pt x="0" y="44210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5" name="Freeform 5"/>
          <p:cNvSpPr/>
          <p:nvPr/>
        </p:nvSpPr>
        <p:spPr>
          <a:xfrm>
            <a:off x="1913344" y="-1405874"/>
            <a:ext cx="1537426" cy="4421057"/>
          </a:xfrm>
          <a:custGeom>
            <a:avLst/>
            <a:gdLst/>
            <a:ahLst/>
            <a:cxnLst/>
            <a:rect l="l" t="t" r="r" b="b"/>
            <a:pathLst>
              <a:path w="1537426" h="4421057">
                <a:moveTo>
                  <a:pt x="0" y="0"/>
                </a:moveTo>
                <a:lnTo>
                  <a:pt x="1537427" y="0"/>
                </a:lnTo>
                <a:lnTo>
                  <a:pt x="1537427" y="4421056"/>
                </a:lnTo>
                <a:lnTo>
                  <a:pt x="0" y="44210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MX"/>
          </a:p>
        </p:txBody>
      </p:sp>
      <p:sp>
        <p:nvSpPr>
          <p:cNvPr id="6" name="Freeform 6"/>
          <p:cNvSpPr/>
          <p:nvPr/>
        </p:nvSpPr>
        <p:spPr>
          <a:xfrm>
            <a:off x="194232" y="2708926"/>
            <a:ext cx="4869149" cy="4869149"/>
          </a:xfrm>
          <a:custGeom>
            <a:avLst/>
            <a:gdLst/>
            <a:ahLst/>
            <a:cxnLst/>
            <a:rect l="l" t="t" r="r" b="b"/>
            <a:pathLst>
              <a:path w="4869149" h="4869149">
                <a:moveTo>
                  <a:pt x="0" y="0"/>
                </a:moveTo>
                <a:lnTo>
                  <a:pt x="4869149" y="0"/>
                </a:lnTo>
                <a:lnTo>
                  <a:pt x="4869149" y="4869148"/>
                </a:lnTo>
                <a:lnTo>
                  <a:pt x="0" y="48691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MX"/>
          </a:p>
        </p:txBody>
      </p:sp>
      <p:sp>
        <p:nvSpPr>
          <p:cNvPr id="7" name="TextBox 7"/>
          <p:cNvSpPr txBox="1"/>
          <p:nvPr/>
        </p:nvSpPr>
        <p:spPr>
          <a:xfrm>
            <a:off x="595966" y="4744487"/>
            <a:ext cx="4172184" cy="864700"/>
          </a:xfrm>
          <a:prstGeom prst="rect">
            <a:avLst/>
          </a:prstGeom>
        </p:spPr>
        <p:txBody>
          <a:bodyPr lIns="0" tIns="0" rIns="0" bIns="0" rtlCol="0" anchor="t">
            <a:spAutoFit/>
          </a:bodyPr>
          <a:lstStyle/>
          <a:p>
            <a:pPr marL="0" lvl="0" indent="0" algn="l">
              <a:lnSpc>
                <a:spcPts val="6602"/>
              </a:lnSpc>
              <a:spcBef>
                <a:spcPct val="0"/>
              </a:spcBef>
            </a:pPr>
            <a:r>
              <a:rPr lang="en-US" sz="6113" spc="-61">
                <a:solidFill>
                  <a:srgbClr val="FFFDF9"/>
                </a:solidFill>
                <a:latin typeface="Hammersmith One"/>
                <a:ea typeface="Hammersmith One"/>
                <a:cs typeface="Hammersmith One"/>
                <a:sym typeface="Hammersmith One"/>
              </a:rPr>
              <a:t>Conclusion</a:t>
            </a:r>
          </a:p>
        </p:txBody>
      </p:sp>
      <p:sp>
        <p:nvSpPr>
          <p:cNvPr id="8" name="TextBox 8"/>
          <p:cNvSpPr txBox="1"/>
          <p:nvPr/>
        </p:nvSpPr>
        <p:spPr>
          <a:xfrm>
            <a:off x="9191643" y="2967575"/>
            <a:ext cx="6946695" cy="4304242"/>
          </a:xfrm>
          <a:prstGeom prst="rect">
            <a:avLst/>
          </a:prstGeom>
        </p:spPr>
        <p:txBody>
          <a:bodyPr lIns="0" tIns="0" rIns="0" bIns="0" rtlCol="0" anchor="t">
            <a:spAutoFit/>
          </a:bodyPr>
          <a:lstStyle/>
          <a:p>
            <a:pPr algn="just">
              <a:lnSpc>
                <a:spcPts val="3117"/>
              </a:lnSpc>
            </a:pPr>
            <a:r>
              <a:rPr lang="en-US" sz="2227" b="1">
                <a:solidFill>
                  <a:srgbClr val="000000"/>
                </a:solidFill>
                <a:latin typeface="Montserrat Bold"/>
                <a:ea typeface="Montserrat Bold"/>
                <a:cs typeface="Montserrat Bold"/>
                <a:sym typeface="Montserrat Bold"/>
              </a:rPr>
              <a:t>A marked shift in the distribution of high-risk HPV genotypes has been observed over the past decade in this population. The reduced predominance of HPV 16 and 18 and the emergence of other high-risk genotypes may be associated with increasing vaccination coverage. These findings highlight the importance of continued vaccination efforts, ongoing epidemiological surveillance, and adaptation of screening and prevention strategies to evolving genotype patterns.</a:t>
            </a:r>
          </a:p>
        </p:txBody>
      </p:sp>
      <p:pic>
        <p:nvPicPr>
          <p:cNvPr id="37" name="Audio 36">
            <a:extLst>
              <a:ext uri="{FF2B5EF4-FFF2-40B4-BE49-F238E27FC236}">
                <a16:creationId xmlns:a16="http://schemas.microsoft.com/office/drawing/2014/main" id="{9D48A116-6EB3-9E4F-5483-FC106446CC5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7322800" y="9321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4582"/>
    </mc:Choice>
    <mc:Fallback xmlns="">
      <p:transition spd="slow" advTm="34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7127</TotalTime>
  <Words>354</Words>
  <Application>Microsoft Macintosh PowerPoint</Application>
  <PresentationFormat>Personalizado</PresentationFormat>
  <Paragraphs>36</Paragraphs>
  <Slides>5</Slides>
  <Notes>5</Notes>
  <HiddenSlides>0</HiddenSlides>
  <MMClips>5</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vt:i4>
      </vt:variant>
    </vt:vector>
  </HeadingPairs>
  <TitlesOfParts>
    <vt:vector size="13" baseType="lpstr">
      <vt:lpstr>Montserrat</vt:lpstr>
      <vt:lpstr>Lovelo</vt:lpstr>
      <vt:lpstr>Hammersmith One</vt:lpstr>
      <vt:lpstr>Arial</vt:lpstr>
      <vt:lpstr>Montserrat Bold</vt:lpstr>
      <vt:lpstr>Aptos</vt:lpstr>
      <vt:lpstr>Calibri</vt:lpstr>
      <vt:lpstr>Office Theme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and White Minimalist Modern Investigation Team Expert Brainstorm Presentation</dc:title>
  <cp:lastModifiedBy>DEREK DE JESUS GAUNA LEAL</cp:lastModifiedBy>
  <cp:revision>3</cp:revision>
  <dcterms:created xsi:type="dcterms:W3CDTF">2006-08-16T00:00:00Z</dcterms:created>
  <dcterms:modified xsi:type="dcterms:W3CDTF">2026-04-28T14:27:08Z</dcterms:modified>
  <dc:identifier>DAHGwy6YVZI</dc:identifier>
</cp:coreProperties>
</file>