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14"/>
    <p:restoredTop sz="94645"/>
  </p:normalViewPr>
  <p:slideViewPr>
    <p:cSldViewPr snapToGrid="0" showGuides="1">
      <p:cViewPr varScale="1">
        <p:scale>
          <a:sx n="109" d="100"/>
          <a:sy n="109" d="100"/>
        </p:scale>
        <p:origin x="31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CB0E0-D56F-A345-B645-291C9CE811BE}" type="datetimeFigureOut">
              <a:rPr lang="en-DE" smtClean="0"/>
              <a:t>03.05.26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5B512-6386-964C-AA8A-7F3F83C9C4F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2366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72200-4637-6CB6-31A3-462A642B7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A001E-2F9B-0898-082C-B3ABD5969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76769-501D-76BE-B710-97D17D6FF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F792-F32C-8445-A7FE-BE6728095072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D7679-D24D-571D-032B-24CDFC801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9F5E5-E083-AC13-9FD0-AC6194C9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9569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27B8-5B71-5381-6A47-F292CEDC6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1CD98-4B5A-D038-2148-1735D3913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0151-CB8D-7802-DEF4-24975015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6C25-0870-0544-8097-33D705F4EFE7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21CD0-D28E-27FC-6574-4D5DFC682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C8EF2-84D9-175A-33E1-AF5ADB027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0563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908C-FC4E-020A-BC45-467351D39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7E464-3CFB-AD20-C799-45A59C36F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40FC7-C0ED-CB9A-9E4A-8EEC2482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B912-F395-C147-B421-F7D81AA4DA66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6D716-056E-BB83-C004-88DF7466D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DCCBE-B193-4E9F-45B4-737C705C6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5336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E6008-E610-3ADE-51D1-3016E78B2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2A216-D5C6-53DD-BB12-18618E5C1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7D703-2EA3-75F1-1984-E012A15E2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A309D-0F59-E729-D989-113DE5D21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5542-7BFC-F141-8C2D-A42A5D04D419}" type="datetime1">
              <a:rPr lang="de-DE" smtClean="0"/>
              <a:t>03.05.26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2DC5B-6C3F-3214-8D85-6F6B11C7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83DDA-7C7C-1FCE-CD16-2A0EFD7B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7484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1114-9BD2-FDD0-257D-94B70DEA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6BB1A-B615-E586-7233-7B5ED411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7BDFEA-14DB-0342-8204-8E52C8283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BCFECC-50BB-A424-129B-FE0409034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B59E8-B90D-4534-FFA5-E61C7814B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A52FA7-6706-DCC5-8D43-2E62DECA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2754-8708-504F-A9A6-499AD06CE778}" type="datetime1">
              <a:rPr lang="de-DE" smtClean="0"/>
              <a:t>03.05.26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8B2AD-9C9F-F95C-BB8D-F27719A40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3D22DB-3AA2-4589-FCC7-A14B0D63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09185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786E9-3921-CE20-11DE-610531BA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DA4FB-E610-3DC3-2BA8-CFA728B8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3B45-706D-2244-9704-779E3F252FEA}" type="datetime1">
              <a:rPr lang="de-DE" smtClean="0"/>
              <a:t>03.05.26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57B180-04B9-FCB3-C99B-1C58C093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FFD87-11FA-343B-A527-78FF6AAA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1698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170863-9ECA-02DA-FD59-CA2F1E259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F08A-6E3F-2448-8E5E-8005A1BC04D2}" type="datetime1">
              <a:rPr lang="de-DE" smtClean="0"/>
              <a:t>03.05.26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D8F55-35A9-9ABF-0DC7-7D1453F05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76D3-2927-BE3C-DFF3-8B2A4607D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6737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3FAF4-26FF-CB3A-E99E-8D5907CF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9A56E-6F0D-BD42-B93D-2AEA1A219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45ED2-151B-DFCB-6F29-BB811AE8E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EB13B-975A-2E63-73DD-D4C9D57E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489FA-1B52-5842-A26A-52A9C0B062FF}" type="datetime1">
              <a:rPr lang="de-DE" smtClean="0"/>
              <a:t>03.05.26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BCB91-9660-77B0-F5B6-26D4AED53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8297B-B986-4D77-9D77-9FDCD0FB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667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FCCAB-7DA2-80E0-CE6A-DA5E636E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E2A64F-1092-9947-008A-42C317A50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02E0D-C6E4-7B98-6010-2317B40F2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0E039-3506-6156-B924-FA58A921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9090-4AEE-254C-833F-F13D0DCF1CAC}" type="datetime1">
              <a:rPr lang="de-DE" smtClean="0"/>
              <a:t>03.05.26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8DA24-6CC3-C060-22FB-A4E0D91C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88E2D-42A7-0199-32EA-596F43B6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96687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0A42E-79BF-3A33-3D06-FD7CADB8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3E600B-2D7E-C8CE-84D3-4AF8CD949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03D1B-C48A-0BB0-13C6-88DAEEAB6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1820-7A06-D74B-8D98-580EE50AC338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8C611-707D-F3B3-57AA-A7E0D59F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ECEB5-60D8-A43E-7598-3CB19378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9346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0E6EC4-3164-1DBA-8ADD-180D9C756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C0CA4-26CA-5A82-FF21-CCEC4F59F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22F61-4DE9-768D-D9C4-E862D3F2C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AED29-4F8A-4146-90E4-CDF39B45D6D6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92803-1E7D-537C-7941-92554B4E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BAA8C-B08A-8C0A-9331-272B67A7A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47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799D8-DF2D-7963-1B44-322961BA4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6226D-F249-E37B-724F-CF2CDDEDC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7B0CE-3450-438F-44F1-CD78D654A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A94A0C-9DAC-F74A-8AB1-0E09E728F704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EF2C1-E29B-35D5-8417-78DFFDD0A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977EB-6295-1960-77C2-35C16257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7976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3F2E-6EFE-DFEC-9DC9-EB447D5A5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942" y="1418198"/>
            <a:ext cx="11541794" cy="2387600"/>
          </a:xfrm>
        </p:spPr>
        <p:txBody>
          <a:bodyPr>
            <a:normAutofit/>
          </a:bodyPr>
          <a:lstStyle/>
          <a:p>
            <a:r>
              <a:rPr lang="en-GB" sz="4900" b="1" dirty="0"/>
              <a:t>Link between Oral lichen planus and rapid cervical HPV infection progression to CIN2+</a:t>
            </a:r>
            <a:endParaRPr lang="en-DE" sz="49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CBB84-1E14-D9E8-01C7-647728C53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3193"/>
            <a:ext cx="9144000" cy="1655762"/>
          </a:xfrm>
        </p:spPr>
        <p:txBody>
          <a:bodyPr/>
          <a:lstStyle/>
          <a:p>
            <a:r>
              <a:rPr lang="en-GB" dirty="0" err="1"/>
              <a:t>Muryzina</a:t>
            </a:r>
            <a:r>
              <a:rPr lang="en-GB" dirty="0"/>
              <a:t> I., </a:t>
            </a:r>
            <a:r>
              <a:rPr lang="en-GB" dirty="0" err="1"/>
              <a:t>Gargin</a:t>
            </a:r>
            <a:r>
              <a:rPr lang="en-GB" dirty="0"/>
              <a:t> V., </a:t>
            </a:r>
            <a:r>
              <a:rPr lang="en-GB" dirty="0" err="1"/>
              <a:t>Bilodid</a:t>
            </a:r>
            <a:r>
              <a:rPr lang="en-GB" dirty="0"/>
              <a:t> O., Alekseeva V., </a:t>
            </a:r>
            <a:r>
              <a:rPr lang="en-GB" dirty="0" err="1"/>
              <a:t>Lazurenko</a:t>
            </a:r>
            <a:r>
              <a:rPr lang="en-GB" dirty="0"/>
              <a:t> V. </a:t>
            </a:r>
            <a:endParaRPr lang="en-DE" dirty="0"/>
          </a:p>
        </p:txBody>
      </p:sp>
      <p:pic>
        <p:nvPicPr>
          <p:cNvPr id="5" name="Picture 4" descr="A logo with text and a red square&#10;&#10;AI-generated content may be incorrect.">
            <a:extLst>
              <a:ext uri="{FF2B5EF4-FFF2-40B4-BE49-F238E27FC236}">
                <a16:creationId xmlns:a16="http://schemas.microsoft.com/office/drawing/2014/main" id="{FA273B75-4D1A-ABA7-790A-80219D534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63" y="0"/>
            <a:ext cx="11429473" cy="149338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E7D01-EF76-71EF-7902-4762CBD0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64246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61934-2920-DD4D-50BE-6B8CA55F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547" y="266235"/>
            <a:ext cx="10515600" cy="1325563"/>
          </a:xfrm>
        </p:spPr>
        <p:txBody>
          <a:bodyPr/>
          <a:lstStyle/>
          <a:p>
            <a:pPr algn="ctr"/>
            <a:r>
              <a:rPr lang="en-GB" b="1" dirty="0"/>
              <a:t>Background &amp; Hypothesis</a:t>
            </a:r>
            <a:endParaRPr lang="en-DE" b="1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C2A0CC6-9C1D-0B0C-33AD-77C8269E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2</a:t>
            </a:fld>
            <a:endParaRPr lang="en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93204-E711-D921-CD66-9040D8FABCA3}"/>
              </a:ext>
            </a:extLst>
          </p:cNvPr>
          <p:cNvSpPr txBox="1"/>
          <p:nvPr/>
        </p:nvSpPr>
        <p:spPr>
          <a:xfrm>
            <a:off x="478242" y="1830610"/>
            <a:ext cx="316400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dirty="0"/>
              <a:t>OLP</a:t>
            </a:r>
            <a:br>
              <a:rPr sz="2400" dirty="0"/>
            </a:br>
            <a:r>
              <a:rPr sz="2400" dirty="0"/>
              <a:t>(autoimmune disease)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CEE35B-B4B1-9007-4D6D-200F20503410}"/>
              </a:ext>
            </a:extLst>
          </p:cNvPr>
          <p:cNvSpPr txBox="1"/>
          <p:nvPr/>
        </p:nvSpPr>
        <p:spPr>
          <a:xfrm>
            <a:off x="4436731" y="1762020"/>
            <a:ext cx="297748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dirty="0"/>
              <a:t>Keratinocyte damage</a:t>
            </a:r>
            <a:br>
              <a:rPr sz="2400" dirty="0"/>
            </a:br>
            <a:r>
              <a:rPr sz="2400" dirty="0"/>
              <a:t>(HPV16 target)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B6CA8A-B8EA-D0DC-C1F3-DE7C12D766BE}"/>
              </a:ext>
            </a:extLst>
          </p:cNvPr>
          <p:cNvSpPr txBox="1"/>
          <p:nvPr/>
        </p:nvSpPr>
        <p:spPr>
          <a:xfrm>
            <a:off x="8346472" y="1771573"/>
            <a:ext cx="298267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dirty="0"/>
              <a:t>New HPV16 infection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CC8E1-D7AB-B170-43D4-08D8DE73DE25}"/>
              </a:ext>
            </a:extLst>
          </p:cNvPr>
          <p:cNvSpPr txBox="1"/>
          <p:nvPr/>
        </p:nvSpPr>
        <p:spPr>
          <a:xfrm>
            <a:off x="1281958" y="3020747"/>
            <a:ext cx="315477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dirty="0"/>
              <a:t>Rapid CIN progression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454101-751E-DB4D-CCB6-63E0C0E8B36E}"/>
              </a:ext>
            </a:extLst>
          </p:cNvPr>
          <p:cNvSpPr txBox="1"/>
          <p:nvPr/>
        </p:nvSpPr>
        <p:spPr>
          <a:xfrm>
            <a:off x="5863571" y="3020746"/>
            <a:ext cx="53791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 dirty="0"/>
              <a:t>⚠ Accelerated HPV persistence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D515B484-F83B-14D6-23BA-81BA13865C1E}"/>
              </a:ext>
            </a:extLst>
          </p:cNvPr>
          <p:cNvSpPr/>
          <p:nvPr/>
        </p:nvSpPr>
        <p:spPr>
          <a:xfrm>
            <a:off x="7742957" y="1909622"/>
            <a:ext cx="403412" cy="3826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20C16E8B-FD64-5874-5FD4-2A63B4CA7F95}"/>
              </a:ext>
            </a:extLst>
          </p:cNvPr>
          <p:cNvSpPr/>
          <p:nvPr/>
        </p:nvSpPr>
        <p:spPr>
          <a:xfrm>
            <a:off x="3690263" y="1933565"/>
            <a:ext cx="403412" cy="3826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79762961-936B-E978-1CA7-1AC178E6D4BA}"/>
              </a:ext>
            </a:extLst>
          </p:cNvPr>
          <p:cNvSpPr/>
          <p:nvPr/>
        </p:nvSpPr>
        <p:spPr>
          <a:xfrm>
            <a:off x="11376850" y="1894900"/>
            <a:ext cx="403412" cy="3826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3166DE41-5257-6F29-BEAA-D5828E99A048}"/>
              </a:ext>
            </a:extLst>
          </p:cNvPr>
          <p:cNvSpPr/>
          <p:nvPr/>
        </p:nvSpPr>
        <p:spPr>
          <a:xfrm>
            <a:off x="5316622" y="3103082"/>
            <a:ext cx="403412" cy="3826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993663-2D42-3FED-B97B-7FCDDA5FAC0E}"/>
              </a:ext>
            </a:extLst>
          </p:cNvPr>
          <p:cNvSpPr txBox="1"/>
          <p:nvPr/>
        </p:nvSpPr>
        <p:spPr>
          <a:xfrm>
            <a:off x="1281958" y="5046787"/>
            <a:ext cx="107044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The aim </a:t>
            </a:r>
            <a:r>
              <a:rPr lang="en-GB" sz="2400" dirty="0"/>
              <a:t>of the study was  to investigate the link between oral lichen planus and rapid HPV16-related CIN2+ development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411130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7666-F08E-C591-0574-1F89F9DDD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Material and Methods</a:t>
            </a:r>
            <a:endParaRPr lang="en-DE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A800A-1F77-345A-01E1-7DAB5EC9AF55}"/>
              </a:ext>
            </a:extLst>
          </p:cNvPr>
          <p:cNvSpPr txBox="1"/>
          <p:nvPr/>
        </p:nvSpPr>
        <p:spPr>
          <a:xfrm>
            <a:off x="6096000" y="2015430"/>
            <a:ext cx="58017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Methods</a:t>
            </a:r>
          </a:p>
          <a:p>
            <a:r>
              <a:rPr lang="en-GB" sz="2400" dirty="0"/>
              <a:t>• OLP (n=6) vs Control (n=20)</a:t>
            </a:r>
            <a:br>
              <a:rPr lang="en-GB" sz="2400" dirty="0"/>
            </a:br>
            <a:r>
              <a:rPr lang="en-GB" sz="2400" dirty="0"/>
              <a:t>• LEEP samples + IHC (CK7, CK19, p63, Ki67)</a:t>
            </a:r>
            <a:endParaRPr lang="en-DE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047479-6AD7-DC43-37AF-9B04C3FF33D5}"/>
              </a:ext>
            </a:extLst>
          </p:cNvPr>
          <p:cNvSpPr txBox="1"/>
          <p:nvPr/>
        </p:nvSpPr>
        <p:spPr>
          <a:xfrm>
            <a:off x="6096000" y="4555293"/>
            <a:ext cx="58017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Analysis</a:t>
            </a:r>
            <a:br>
              <a:rPr lang="en-GB" sz="2400" dirty="0"/>
            </a:br>
            <a:r>
              <a:rPr lang="en-GB" sz="2400" dirty="0"/>
              <a:t>• Marker expression at margins</a:t>
            </a:r>
            <a:br>
              <a:rPr lang="en-GB" sz="2400" dirty="0"/>
            </a:br>
            <a:r>
              <a:rPr lang="en-GB" sz="2400" dirty="0"/>
              <a:t>• Association with CIN2+</a:t>
            </a:r>
            <a:endParaRPr lang="en-DE" sz="24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1480D0-24A2-A88C-0E07-739D2804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3</a:t>
            </a:fld>
            <a:endParaRPr lang="en-DE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81383CF-E8BD-A723-CBD7-E9F674FA7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000" y="1432440"/>
            <a:ext cx="5588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2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C71F-C1C2-0E75-4209-A6F6CACE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1675" y="0"/>
            <a:ext cx="4992974" cy="1325563"/>
          </a:xfrm>
        </p:spPr>
        <p:txBody>
          <a:bodyPr/>
          <a:lstStyle/>
          <a:p>
            <a:r>
              <a:rPr lang="en-GB" b="1" dirty="0"/>
              <a:t>Results </a:t>
            </a:r>
            <a:endParaRPr lang="en-DE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B5D00-231B-4146-7FE5-F5A68A5583F9}"/>
              </a:ext>
            </a:extLst>
          </p:cNvPr>
          <p:cNvSpPr txBox="1"/>
          <p:nvPr/>
        </p:nvSpPr>
        <p:spPr>
          <a:xfrm>
            <a:off x="4572634" y="4590968"/>
            <a:ext cx="71640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1. </a:t>
            </a:r>
            <a:r>
              <a:rPr lang="en-GB" sz="2400" dirty="0"/>
              <a:t>OLP is associated with a consistent CK7-positive proliferative phenotype and rapid progression to CIN2+.</a:t>
            </a:r>
            <a:br>
              <a:rPr lang="en-GB" sz="2400" dirty="0"/>
            </a:br>
            <a:r>
              <a:rPr lang="uk-UA" sz="2400" dirty="0"/>
              <a:t>2. </a:t>
            </a:r>
            <a:r>
              <a:rPr lang="en-GB" sz="2400" dirty="0"/>
              <a:t>OLP may promote HPV persistence</a:t>
            </a:r>
            <a:endParaRPr lang="en-DE" sz="2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141CB-36F6-10EE-07B3-AB5F10AB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4</a:t>
            </a:fld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BB9D03-DCA7-D4B4-CDF9-9981F4D0E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964" y="216802"/>
            <a:ext cx="5727700" cy="4203700"/>
          </a:xfrm>
          <a:prstGeom prst="rect">
            <a:avLst/>
          </a:prstGeom>
        </p:spPr>
      </p:pic>
      <p:graphicFrame>
        <p:nvGraphicFramePr>
          <p:cNvPr id="9" name="Объект 6">
            <a:extLst>
              <a:ext uri="{FF2B5EF4-FFF2-40B4-BE49-F238E27FC236}">
                <a16:creationId xmlns:a16="http://schemas.microsoft.com/office/drawing/2014/main" id="{38DC8022-19CF-6C8F-167C-34159A825B1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7291098"/>
              </p:ext>
            </p:extLst>
          </p:nvPr>
        </p:nvGraphicFramePr>
        <p:xfrm>
          <a:off x="974360" y="1048235"/>
          <a:ext cx="3387778" cy="2540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657600" imgH="2743200" progId="Photoshop.Image.13">
                  <p:embed/>
                </p:oleObj>
              </mc:Choice>
              <mc:Fallback>
                <p:oleObj r:id="rId3" imgW="3657600" imgH="2743200" progId="Photoshop.Image.13">
                  <p:embed/>
                  <p:pic>
                    <p:nvPicPr>
                      <p:cNvPr id="4" name="Объект 6">
                        <a:extLst>
                          <a:ext uri="{FF2B5EF4-FFF2-40B4-BE49-F238E27FC236}">
                            <a16:creationId xmlns:a16="http://schemas.microsoft.com/office/drawing/2014/main" id="{95B6C27B-74A5-9A6B-4D22-C5EA6B17CA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360" y="1048235"/>
                        <a:ext cx="3387778" cy="25408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8">
            <a:extLst>
              <a:ext uri="{FF2B5EF4-FFF2-40B4-BE49-F238E27FC236}">
                <a16:creationId xmlns:a16="http://schemas.microsoft.com/office/drawing/2014/main" id="{DD4FF10F-12E1-93CC-0A5F-1670539559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339454"/>
              </p:ext>
            </p:extLst>
          </p:nvPr>
        </p:nvGraphicFramePr>
        <p:xfrm>
          <a:off x="1019394" y="3681294"/>
          <a:ext cx="3297710" cy="2479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657600" imgH="2743200" progId="Photoshop.Image.13">
                  <p:embed/>
                </p:oleObj>
              </mc:Choice>
              <mc:Fallback>
                <p:oleObj r:id="rId5" imgW="3657600" imgH="2743200" progId="Photoshop.Image.13">
                  <p:embed/>
                  <p:pic>
                    <p:nvPicPr>
                      <p:cNvPr id="5" name="Объект 8">
                        <a:extLst>
                          <a:ext uri="{FF2B5EF4-FFF2-40B4-BE49-F238E27FC236}">
                            <a16:creationId xmlns:a16="http://schemas.microsoft.com/office/drawing/2014/main" id="{833D2460-520E-6E6F-46C9-5B1CCFBF79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394" y="3681294"/>
                        <a:ext cx="3297710" cy="24793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FE3A66D-54D8-4A67-A436-856AA1DA706F}"/>
              </a:ext>
            </a:extLst>
          </p:cNvPr>
          <p:cNvSpPr txBox="1"/>
          <p:nvPr/>
        </p:nvSpPr>
        <p:spPr>
          <a:xfrm>
            <a:off x="1267813" y="6271866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CIN2, H&amp;E, ×200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69325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557C02-C3C1-EE73-CFF5-07A4DF5FA5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2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37D0D6E-ACA1-97FD-E746-DD3F82EBB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82D16DF-DB82-9648-A4B3-2FE721EB5E8A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5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160</Words>
  <Application>Microsoft Macintosh PowerPoint</Application>
  <PresentationFormat>Widescreen</PresentationFormat>
  <Paragraphs>21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Photoshop.Image.13</vt:lpstr>
      <vt:lpstr>Link between Oral lichen planus and rapid cervical HPV infection progression to CIN2+</vt:lpstr>
      <vt:lpstr>Background &amp; Hypothesis</vt:lpstr>
      <vt:lpstr>Material and Methods</vt:lpstr>
      <vt:lpstr>Results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Viktoriia Alieksieieva</dc:creator>
  <cp:lastModifiedBy>Viktoriia Alieksieieva</cp:lastModifiedBy>
  <cp:revision>6</cp:revision>
  <dcterms:created xsi:type="dcterms:W3CDTF">2026-05-03T13:32:27Z</dcterms:created>
  <dcterms:modified xsi:type="dcterms:W3CDTF">2026-05-03T16:17:43Z</dcterms:modified>
</cp:coreProperties>
</file>