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7"/>
  </p:notesMasterIdLst>
  <p:sldIdLst>
    <p:sldId id="256" r:id="rId2"/>
    <p:sldId id="311" r:id="rId3"/>
    <p:sldId id="312" r:id="rId4"/>
    <p:sldId id="314" r:id="rId5"/>
    <p:sldId id="315" r:id="rId6"/>
  </p:sldIdLst>
  <p:sldSz cx="9144000" cy="5143500" type="screen16x9"/>
  <p:notesSz cx="6858000" cy="9144000"/>
  <p:embeddedFontLst>
    <p:embeddedFont>
      <p:font typeface="Akatab" panose="020B0604020202020204" charset="0"/>
      <p:regular r:id="rId8"/>
      <p:bold r:id="rId9"/>
    </p:embeddedFont>
    <p:embeddedFont>
      <p:font typeface="Noto Serif Ethiopic" panose="020B0604020202020204" charset="0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49F42B-3F49-4D16-BB70-5352DD44AD2D}">
  <a:tblStyle styleId="{A749F42B-3F49-4D16-BB70-5352DD44AD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5a5b4480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5a5b4480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3C83AB1F-1030-E03D-E14C-28BB4879C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5a78353f55_0_0:notes">
            <a:extLst>
              <a:ext uri="{FF2B5EF4-FFF2-40B4-BE49-F238E27FC236}">
                <a16:creationId xmlns:a16="http://schemas.microsoft.com/office/drawing/2014/main" id="{38003871-66ED-83DA-C026-B53219ECE5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5a78353f55_0_0:notes">
            <a:extLst>
              <a:ext uri="{FF2B5EF4-FFF2-40B4-BE49-F238E27FC236}">
                <a16:creationId xmlns:a16="http://schemas.microsoft.com/office/drawing/2014/main" id="{1550B10C-606C-5119-4258-95465C5B2C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269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E1AE30BA-5ECE-2FAA-AAF1-4C4F3D191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5a78353f55_0_0:notes">
            <a:extLst>
              <a:ext uri="{FF2B5EF4-FFF2-40B4-BE49-F238E27FC236}">
                <a16:creationId xmlns:a16="http://schemas.microsoft.com/office/drawing/2014/main" id="{56DB225D-9EEC-EEBA-7075-4F679473DD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5a78353f55_0_0:notes">
            <a:extLst>
              <a:ext uri="{FF2B5EF4-FFF2-40B4-BE49-F238E27FC236}">
                <a16:creationId xmlns:a16="http://schemas.microsoft.com/office/drawing/2014/main" id="{A000A20E-77A1-6682-DC2D-B630E9E500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8731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91C89FD4-B295-0CC9-DC72-EE0EC4D2A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5a78353f55_0_0:notes">
            <a:extLst>
              <a:ext uri="{FF2B5EF4-FFF2-40B4-BE49-F238E27FC236}">
                <a16:creationId xmlns:a16="http://schemas.microsoft.com/office/drawing/2014/main" id="{FD57AAF5-58F3-0F5A-2357-F86F5339B1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5a78353f55_0_0:notes">
            <a:extLst>
              <a:ext uri="{FF2B5EF4-FFF2-40B4-BE49-F238E27FC236}">
                <a16:creationId xmlns:a16="http://schemas.microsoft.com/office/drawing/2014/main" id="{81F94E34-F726-27F7-1998-7CB9FD5676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3102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C2D71CF9-522E-B96B-E7FB-2F737A508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5a78353f55_0_0:notes">
            <a:extLst>
              <a:ext uri="{FF2B5EF4-FFF2-40B4-BE49-F238E27FC236}">
                <a16:creationId xmlns:a16="http://schemas.microsoft.com/office/drawing/2014/main" id="{22C28A25-3A54-377A-8135-7B98E78305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5a78353f55_0_0:notes">
            <a:extLst>
              <a:ext uri="{FF2B5EF4-FFF2-40B4-BE49-F238E27FC236}">
                <a16:creationId xmlns:a16="http://schemas.microsoft.com/office/drawing/2014/main" id="{98D4E993-FA50-6979-6CCC-3752EFB3F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9325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71450" y="145800"/>
            <a:ext cx="8801100" cy="4851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251700" y="1050088"/>
            <a:ext cx="4890300" cy="199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251700" y="3040063"/>
            <a:ext cx="48903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3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/>
          <p:nvPr/>
        </p:nvSpPr>
        <p:spPr>
          <a:xfrm>
            <a:off x="171450" y="145800"/>
            <a:ext cx="8801100" cy="4851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1"/>
          </p:nvPr>
        </p:nvSpPr>
        <p:spPr>
          <a:xfrm>
            <a:off x="1068813" y="2004274"/>
            <a:ext cx="3615600" cy="16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41" name="Google Shape;141;p19"/>
          <p:cNvGrpSpPr/>
          <p:nvPr/>
        </p:nvGrpSpPr>
        <p:grpSpPr>
          <a:xfrm rot="10800000">
            <a:off x="165548" y="4741850"/>
            <a:ext cx="6506400" cy="90900"/>
            <a:chOff x="1239825" y="571500"/>
            <a:chExt cx="6506400" cy="90900"/>
          </a:xfrm>
        </p:grpSpPr>
        <p:cxnSp>
          <p:nvCxnSpPr>
            <p:cNvPr id="142" name="Google Shape;142;p19"/>
            <p:cNvCxnSpPr/>
            <p:nvPr/>
          </p:nvCxnSpPr>
          <p:spPr>
            <a:xfrm>
              <a:off x="1239825" y="571500"/>
              <a:ext cx="6506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3" name="Google Shape;143;p19"/>
            <p:cNvSpPr/>
            <p:nvPr/>
          </p:nvSpPr>
          <p:spPr>
            <a:xfrm>
              <a:off x="1239825" y="571500"/>
              <a:ext cx="505200" cy="90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" name="Google Shape;144;p19"/>
          <p:cNvGrpSpPr/>
          <p:nvPr/>
        </p:nvGrpSpPr>
        <p:grpSpPr>
          <a:xfrm rot="10800000" flipH="1">
            <a:off x="402371" y="298450"/>
            <a:ext cx="8394600" cy="90900"/>
            <a:chOff x="1239825" y="571500"/>
            <a:chExt cx="8394600" cy="90900"/>
          </a:xfrm>
        </p:grpSpPr>
        <p:cxnSp>
          <p:nvCxnSpPr>
            <p:cNvPr id="145" name="Google Shape;145;p19"/>
            <p:cNvCxnSpPr/>
            <p:nvPr/>
          </p:nvCxnSpPr>
          <p:spPr>
            <a:xfrm>
              <a:off x="1239825" y="571500"/>
              <a:ext cx="8394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6" name="Google Shape;146;p19"/>
            <p:cNvSpPr/>
            <p:nvPr/>
          </p:nvSpPr>
          <p:spPr>
            <a:xfrm>
              <a:off x="1239825" y="571500"/>
              <a:ext cx="505200" cy="90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" name="Google Shape;147;p19"/>
          <p:cNvSpPr>
            <a:spLocks noGrp="1"/>
          </p:cNvSpPr>
          <p:nvPr>
            <p:ph type="pic" idx="2"/>
          </p:nvPr>
        </p:nvSpPr>
        <p:spPr>
          <a:xfrm>
            <a:off x="4789588" y="1603025"/>
            <a:ext cx="3285600" cy="2476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5"/>
          <p:cNvSpPr/>
          <p:nvPr/>
        </p:nvSpPr>
        <p:spPr>
          <a:xfrm>
            <a:off x="171450" y="145800"/>
            <a:ext cx="8801100" cy="4851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4" name="Google Shape;354;p35"/>
          <p:cNvGrpSpPr/>
          <p:nvPr/>
        </p:nvGrpSpPr>
        <p:grpSpPr>
          <a:xfrm rot="5400000">
            <a:off x="-1374375" y="3095450"/>
            <a:ext cx="3697200" cy="90900"/>
            <a:chOff x="1239825" y="571500"/>
            <a:chExt cx="3697200" cy="90900"/>
          </a:xfrm>
        </p:grpSpPr>
        <p:cxnSp>
          <p:nvCxnSpPr>
            <p:cNvPr id="355" name="Google Shape;355;p35"/>
            <p:cNvCxnSpPr/>
            <p:nvPr/>
          </p:nvCxnSpPr>
          <p:spPr>
            <a:xfrm rot="10800000">
              <a:off x="3088425" y="-1277100"/>
              <a:ext cx="0" cy="3697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56" name="Google Shape;356;p35"/>
            <p:cNvSpPr/>
            <p:nvPr/>
          </p:nvSpPr>
          <p:spPr>
            <a:xfrm>
              <a:off x="1239825" y="571500"/>
              <a:ext cx="505200" cy="90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7" name="Google Shape;357;p35"/>
          <p:cNvGrpSpPr/>
          <p:nvPr/>
        </p:nvGrpSpPr>
        <p:grpSpPr>
          <a:xfrm rot="-5400000">
            <a:off x="6802600" y="1948950"/>
            <a:ext cx="3697200" cy="90900"/>
            <a:chOff x="1239825" y="571500"/>
            <a:chExt cx="3697200" cy="90900"/>
          </a:xfrm>
        </p:grpSpPr>
        <p:cxnSp>
          <p:nvCxnSpPr>
            <p:cNvPr id="358" name="Google Shape;358;p35"/>
            <p:cNvCxnSpPr/>
            <p:nvPr/>
          </p:nvCxnSpPr>
          <p:spPr>
            <a:xfrm rot="10800000">
              <a:off x="3088425" y="-1277100"/>
              <a:ext cx="0" cy="3697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59" name="Google Shape;359;p35"/>
            <p:cNvSpPr/>
            <p:nvPr/>
          </p:nvSpPr>
          <p:spPr>
            <a:xfrm>
              <a:off x="1239825" y="571500"/>
              <a:ext cx="505200" cy="90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6"/>
          <p:cNvSpPr/>
          <p:nvPr/>
        </p:nvSpPr>
        <p:spPr>
          <a:xfrm>
            <a:off x="171450" y="145800"/>
            <a:ext cx="8801100" cy="4851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2" name="Google Shape;362;p36"/>
          <p:cNvGrpSpPr/>
          <p:nvPr/>
        </p:nvGrpSpPr>
        <p:grpSpPr>
          <a:xfrm rot="10800000">
            <a:off x="165548" y="4741850"/>
            <a:ext cx="6506400" cy="90900"/>
            <a:chOff x="1239825" y="571500"/>
            <a:chExt cx="6506400" cy="90900"/>
          </a:xfrm>
        </p:grpSpPr>
        <p:cxnSp>
          <p:nvCxnSpPr>
            <p:cNvPr id="363" name="Google Shape;363;p36"/>
            <p:cNvCxnSpPr/>
            <p:nvPr/>
          </p:nvCxnSpPr>
          <p:spPr>
            <a:xfrm>
              <a:off x="1239825" y="571500"/>
              <a:ext cx="6506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64" name="Google Shape;364;p36"/>
            <p:cNvSpPr/>
            <p:nvPr/>
          </p:nvSpPr>
          <p:spPr>
            <a:xfrm>
              <a:off x="1239825" y="571500"/>
              <a:ext cx="505200" cy="90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5" name="Google Shape;365;p36"/>
          <p:cNvGrpSpPr/>
          <p:nvPr/>
        </p:nvGrpSpPr>
        <p:grpSpPr>
          <a:xfrm rot="10800000" flipH="1">
            <a:off x="2467871" y="298450"/>
            <a:ext cx="6506400" cy="90900"/>
            <a:chOff x="1239825" y="571500"/>
            <a:chExt cx="6506400" cy="90900"/>
          </a:xfrm>
        </p:grpSpPr>
        <p:cxnSp>
          <p:nvCxnSpPr>
            <p:cNvPr id="366" name="Google Shape;366;p36"/>
            <p:cNvCxnSpPr/>
            <p:nvPr/>
          </p:nvCxnSpPr>
          <p:spPr>
            <a:xfrm>
              <a:off x="1239825" y="571500"/>
              <a:ext cx="6506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67" name="Google Shape;367;p36"/>
            <p:cNvSpPr/>
            <p:nvPr/>
          </p:nvSpPr>
          <p:spPr>
            <a:xfrm>
              <a:off x="1239825" y="571500"/>
              <a:ext cx="505200" cy="90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to Serif Ethiopic"/>
              <a:buNone/>
              <a:defRPr sz="3500">
                <a:solidFill>
                  <a:schemeClr val="dk1"/>
                </a:solidFill>
                <a:latin typeface="Noto Serif Ethiopic"/>
                <a:ea typeface="Noto Serif Ethiopic"/>
                <a:cs typeface="Noto Serif Ethiopic"/>
                <a:sym typeface="Noto Serif Ethiop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●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○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■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●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○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■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●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○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katab"/>
              <a:buChar char="■"/>
              <a:defRPr sz="1200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65" r:id="rId3"/>
    <p:sldLayoutId id="2147483681" r:id="rId4"/>
    <p:sldLayoutId id="214748368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0"/>
          <p:cNvSpPr txBox="1">
            <a:spLocks noGrp="1"/>
          </p:cNvSpPr>
          <p:nvPr>
            <p:ph type="ctrTitle"/>
          </p:nvPr>
        </p:nvSpPr>
        <p:spPr>
          <a:xfrm>
            <a:off x="419529" y="544577"/>
            <a:ext cx="6964766" cy="199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3200" b="1" dirty="0"/>
              <a:t>Development of a chatbot as a public health strategy to promote health literacy on cervical cancer prevention</a:t>
            </a:r>
            <a:endParaRPr sz="3200" dirty="0"/>
          </a:p>
        </p:txBody>
      </p:sp>
      <p:grpSp>
        <p:nvGrpSpPr>
          <p:cNvPr id="380" name="Google Shape;380;p40"/>
          <p:cNvGrpSpPr/>
          <p:nvPr/>
        </p:nvGrpSpPr>
        <p:grpSpPr>
          <a:xfrm rot="10800000">
            <a:off x="597150" y="4546275"/>
            <a:ext cx="8385900" cy="90900"/>
            <a:chOff x="160950" y="480600"/>
            <a:chExt cx="8385900" cy="90900"/>
          </a:xfrm>
        </p:grpSpPr>
        <p:cxnSp>
          <p:nvCxnSpPr>
            <p:cNvPr id="381" name="Google Shape;381;p40"/>
            <p:cNvCxnSpPr/>
            <p:nvPr/>
          </p:nvCxnSpPr>
          <p:spPr>
            <a:xfrm>
              <a:off x="160950" y="571500"/>
              <a:ext cx="8385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82" name="Google Shape;382;p40"/>
            <p:cNvSpPr/>
            <p:nvPr/>
          </p:nvSpPr>
          <p:spPr>
            <a:xfrm>
              <a:off x="8041650" y="480600"/>
              <a:ext cx="505200" cy="90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40"/>
          <p:cNvGrpSpPr/>
          <p:nvPr/>
        </p:nvGrpSpPr>
        <p:grpSpPr>
          <a:xfrm>
            <a:off x="8679022" y="1430812"/>
            <a:ext cx="90900" cy="3705900"/>
            <a:chOff x="7952125" y="1292300"/>
            <a:chExt cx="90900" cy="3705900"/>
          </a:xfrm>
        </p:grpSpPr>
        <p:sp>
          <p:nvSpPr>
            <p:cNvPr id="384" name="Google Shape;384;p40"/>
            <p:cNvSpPr/>
            <p:nvPr/>
          </p:nvSpPr>
          <p:spPr>
            <a:xfrm rot="5400000">
              <a:off x="7744975" y="1499450"/>
              <a:ext cx="505200" cy="90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85" name="Google Shape;385;p40"/>
            <p:cNvCxnSpPr/>
            <p:nvPr/>
          </p:nvCxnSpPr>
          <p:spPr>
            <a:xfrm>
              <a:off x="8043025" y="1292300"/>
              <a:ext cx="0" cy="3705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C3D2A838-8162-7E84-70F3-5F9AFDAF368C}"/>
              </a:ext>
            </a:extLst>
          </p:cNvPr>
          <p:cNvSpPr txBox="1"/>
          <p:nvPr/>
        </p:nvSpPr>
        <p:spPr>
          <a:xfrm>
            <a:off x="419528" y="3064944"/>
            <a:ext cx="7532597" cy="1713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/>
              <a:t>B. Belém Luna Sampaio</a:t>
            </a:r>
            <a:r>
              <a:rPr lang="pt-BR" sz="1100" baseline="30000" dirty="0"/>
              <a:t>1</a:t>
            </a:r>
            <a:r>
              <a:rPr lang="pt-BR" sz="1100" dirty="0"/>
              <a:t>, T. Nascimento Moura</a:t>
            </a:r>
            <a:r>
              <a:rPr lang="pt-BR" sz="1100" baseline="30000" dirty="0"/>
              <a:t>2</a:t>
            </a:r>
            <a:r>
              <a:rPr lang="pt-BR" sz="1100" dirty="0"/>
              <a:t>, E. Carla </a:t>
            </a:r>
            <a:r>
              <a:rPr lang="pt-BR" sz="1100" dirty="0" err="1"/>
              <a:t>Figueirêdo</a:t>
            </a:r>
            <a:r>
              <a:rPr lang="pt-BR" sz="1100" dirty="0"/>
              <a:t> Vidal</a:t>
            </a:r>
            <a:r>
              <a:rPr lang="pt-BR" sz="1100" baseline="30000" dirty="0"/>
              <a:t>2</a:t>
            </a:r>
            <a:r>
              <a:rPr lang="pt-BR" sz="1100" dirty="0"/>
              <a:t>, H. Maria Furtado Jorge</a:t>
            </a:r>
            <a:r>
              <a:rPr lang="pt-BR" sz="1100" baseline="30000" dirty="0"/>
              <a:t>3</a:t>
            </a:r>
            <a:r>
              <a:rPr lang="pt-BR" sz="1100" dirty="0"/>
              <a:t>, </a:t>
            </a:r>
          </a:p>
          <a:p>
            <a:r>
              <a:rPr lang="pt-BR" sz="1100" dirty="0"/>
              <a:t>J. Picanço Magalhães</a:t>
            </a:r>
            <a:r>
              <a:rPr lang="pt-BR" sz="1100" baseline="30000" dirty="0"/>
              <a:t>4</a:t>
            </a:r>
            <a:r>
              <a:rPr lang="pt-BR" sz="1100" dirty="0"/>
              <a:t>, A. Fabiane De Andrade Larre</a:t>
            </a:r>
            <a:r>
              <a:rPr lang="pt-BR" sz="1100" baseline="30000" dirty="0"/>
              <a:t>5</a:t>
            </a:r>
            <a:r>
              <a:rPr lang="pt-BR" sz="1100" dirty="0"/>
              <a:t>, A. Reeves De Castro</a:t>
            </a:r>
            <a:r>
              <a:rPr lang="pt-BR" sz="1100" baseline="30000" dirty="0"/>
              <a:t>6</a:t>
            </a:r>
            <a:r>
              <a:rPr lang="pt-BR" sz="1100" dirty="0"/>
              <a:t>, F. Da Mota Almeida Peroni</a:t>
            </a:r>
            <a:r>
              <a:rPr lang="pt-BR" sz="1100" baseline="30000" dirty="0"/>
              <a:t>6</a:t>
            </a:r>
            <a:r>
              <a:rPr lang="pt-BR" sz="1100" dirty="0"/>
              <a:t>, S. Ann Costa Clemens</a:t>
            </a:r>
            <a:r>
              <a:rPr lang="pt-BR" sz="1100" baseline="30000" dirty="0"/>
              <a:t>7</a:t>
            </a:r>
            <a:r>
              <a:rPr lang="pt-BR" sz="1100" dirty="0"/>
              <a:t>, S. De Jesus Silva Bezerra Dos Anjos</a:t>
            </a:r>
            <a:r>
              <a:rPr lang="pt-BR" sz="1100" baseline="30000" dirty="0"/>
              <a:t>7</a:t>
            </a:r>
            <a:r>
              <a:rPr lang="pt-BR" sz="1100" dirty="0"/>
              <a:t>.</a:t>
            </a:r>
          </a:p>
          <a:p>
            <a:endParaRPr lang="pt-BR" sz="1100" i="1" baseline="30000" dirty="0"/>
          </a:p>
          <a:p>
            <a:r>
              <a:rPr lang="pt-BR" sz="1100" i="1" baseline="30000" dirty="0"/>
              <a:t>1</a:t>
            </a:r>
            <a:r>
              <a:rPr lang="pt-BR" sz="1100" i="1" dirty="0"/>
              <a:t>Uece - Fortaleza (</a:t>
            </a:r>
            <a:r>
              <a:rPr lang="pt-BR" sz="1100" i="1" dirty="0" err="1"/>
              <a:t>Brazil</a:t>
            </a:r>
            <a:r>
              <a:rPr lang="pt-BR" sz="1100" i="1" dirty="0"/>
              <a:t>), </a:t>
            </a:r>
            <a:r>
              <a:rPr lang="pt-BR" sz="1100" i="1" baseline="30000" dirty="0"/>
              <a:t>2</a:t>
            </a:r>
            <a:r>
              <a:rPr lang="pt-BR" sz="1100" i="1" dirty="0"/>
              <a:t>Urca - Crato (</a:t>
            </a:r>
            <a:r>
              <a:rPr lang="pt-BR" sz="1100" i="1" dirty="0" err="1"/>
              <a:t>Brazil</a:t>
            </a:r>
            <a:r>
              <a:rPr lang="pt-BR" sz="1100" i="1" dirty="0"/>
              <a:t>), </a:t>
            </a:r>
            <a:r>
              <a:rPr lang="pt-BR" sz="1100" i="1" baseline="30000" dirty="0"/>
              <a:t>3</a:t>
            </a:r>
            <a:r>
              <a:rPr lang="pt-BR" sz="1100" i="1" dirty="0"/>
              <a:t>Ufpi - Teresina (</a:t>
            </a:r>
            <a:r>
              <a:rPr lang="pt-BR" sz="1100" i="1" dirty="0" err="1"/>
              <a:t>Brazil</a:t>
            </a:r>
            <a:r>
              <a:rPr lang="pt-BR" sz="1100" i="1" dirty="0"/>
              <a:t>), </a:t>
            </a:r>
            <a:r>
              <a:rPr lang="pt-BR" sz="1100" i="1" baseline="30000" dirty="0"/>
              <a:t>4</a:t>
            </a:r>
            <a:r>
              <a:rPr lang="pt-BR" sz="1100" i="1" dirty="0"/>
              <a:t>Tactium - Fortaleza (</a:t>
            </a:r>
            <a:r>
              <a:rPr lang="pt-BR" sz="1100" i="1" dirty="0" err="1"/>
              <a:t>Brazil</a:t>
            </a:r>
            <a:r>
              <a:rPr lang="pt-BR" sz="1100" i="1" dirty="0"/>
              <a:t>), </a:t>
            </a:r>
            <a:r>
              <a:rPr lang="pt-BR" sz="1100" i="1" baseline="30000" dirty="0"/>
              <a:t>5</a:t>
            </a:r>
            <a:r>
              <a:rPr lang="pt-BR" sz="1100" i="1" dirty="0"/>
              <a:t>Instituto Brasileiro De Controle Do Câncer - São Paulo (</a:t>
            </a:r>
            <a:r>
              <a:rPr lang="pt-BR" sz="1100" i="1" dirty="0" err="1"/>
              <a:t>Brazil</a:t>
            </a:r>
            <a:r>
              <a:rPr lang="pt-BR" sz="1100" i="1" dirty="0"/>
              <a:t>), </a:t>
            </a:r>
            <a:r>
              <a:rPr lang="pt-BR" sz="1100" i="1" baseline="30000" dirty="0"/>
              <a:t>6</a:t>
            </a:r>
            <a:r>
              <a:rPr lang="pt-BR" sz="1100" i="1" dirty="0"/>
              <a:t>Grupo Mulheres Do Brasil - Fortaleza (</a:t>
            </a:r>
            <a:r>
              <a:rPr lang="pt-BR" sz="1100" i="1" dirty="0" err="1"/>
              <a:t>Brazil</a:t>
            </a:r>
            <a:r>
              <a:rPr lang="pt-BR" sz="1100" i="1" dirty="0"/>
              <a:t>), </a:t>
            </a:r>
            <a:r>
              <a:rPr lang="pt-BR" sz="1100" i="1" baseline="30000" dirty="0"/>
              <a:t>7</a:t>
            </a:r>
            <a:r>
              <a:rPr lang="pt-BR" sz="1100" i="1" dirty="0"/>
              <a:t>Johns Hopkins </a:t>
            </a:r>
            <a:r>
              <a:rPr lang="pt-BR" sz="1100" i="1" dirty="0" err="1"/>
              <a:t>University</a:t>
            </a:r>
            <a:r>
              <a:rPr lang="pt-BR" sz="1100" i="1" dirty="0"/>
              <a:t> - Baltimore (United States)</a:t>
            </a:r>
          </a:p>
          <a:p>
            <a:br>
              <a:rPr lang="pt-BR" sz="1600" dirty="0"/>
            </a:br>
            <a:endParaRPr lang="pt-BR" sz="16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CE2608-DF57-2332-CE96-E44F62675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295" y="446509"/>
            <a:ext cx="872242" cy="87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43613BE-51F2-430B-1F36-2AB602B07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713" y="1589863"/>
            <a:ext cx="1567406" cy="110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Áudio 17">
            <a:hlinkClick r:id="" action="ppaction://media"/>
            <a:extLst>
              <a:ext uri="{FF2B5EF4-FFF2-40B4-BE49-F238E27FC236}">
                <a16:creationId xmlns:a16="http://schemas.microsoft.com/office/drawing/2014/main" id="{142FCBD5-8A9D-7BAD-3A75-0D3CF5D11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02"/>
    </mc:Choice>
    <mc:Fallback>
      <p:transition spd="slow" advTm="23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A9359547-F3C5-D52D-EA67-861F6C0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6">
            <a:extLst>
              <a:ext uri="{FF2B5EF4-FFF2-40B4-BE49-F238E27FC236}">
                <a16:creationId xmlns:a16="http://schemas.microsoft.com/office/drawing/2014/main" id="{4A1EA534-1FBF-7B5F-736F-206310E28B5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20000" y="1300908"/>
            <a:ext cx="7704000" cy="1155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To develop a chatbot integrated with WhatsApp as a public health strategy to promote health literacy about cervical cancer prevention.</a:t>
            </a:r>
            <a:endParaRPr sz="1800" dirty="0"/>
          </a:p>
        </p:txBody>
      </p:sp>
      <p:sp>
        <p:nvSpPr>
          <p:cNvPr id="452" name="Google Shape;452;p46">
            <a:extLst>
              <a:ext uri="{FF2B5EF4-FFF2-40B4-BE49-F238E27FC236}">
                <a16:creationId xmlns:a16="http://schemas.microsoft.com/office/drawing/2014/main" id="{6B830387-045D-6DD0-6CAC-63C9F1A02D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6749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2800" dirty="0" err="1"/>
              <a:t>Objectives</a:t>
            </a:r>
            <a:endParaRPr dirty="0"/>
          </a:p>
        </p:txBody>
      </p:sp>
      <p:sp>
        <p:nvSpPr>
          <p:cNvPr id="4" name="Google Shape;452;p46">
            <a:extLst>
              <a:ext uri="{FF2B5EF4-FFF2-40B4-BE49-F238E27FC236}">
                <a16:creationId xmlns:a16="http://schemas.microsoft.com/office/drawing/2014/main" id="{107BF4F1-D2A7-C7C9-0663-AECE6053A169}"/>
              </a:ext>
            </a:extLst>
          </p:cNvPr>
          <p:cNvSpPr txBox="1">
            <a:spLocks/>
          </p:cNvSpPr>
          <p:nvPr/>
        </p:nvSpPr>
        <p:spPr>
          <a:xfrm>
            <a:off x="720000" y="204433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oto Serif Ethiopic"/>
              <a:buNone/>
              <a:defRPr sz="3500" b="0" i="0" u="none" strike="noStrike" cap="none">
                <a:solidFill>
                  <a:schemeClr val="dk1"/>
                </a:solidFill>
                <a:latin typeface="Noto Serif Ethiopic"/>
                <a:ea typeface="Noto Serif Ethiopic"/>
                <a:cs typeface="Noto Serif Ethiopic"/>
                <a:sym typeface="Noto Serif Ethiop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pt-BR" sz="2800" dirty="0" err="1"/>
              <a:t>Methods</a:t>
            </a:r>
            <a:endParaRPr lang="pt-BR" sz="2800" dirty="0"/>
          </a:p>
        </p:txBody>
      </p:sp>
      <p:sp>
        <p:nvSpPr>
          <p:cNvPr id="5" name="Google Shape;451;p46">
            <a:extLst>
              <a:ext uri="{FF2B5EF4-FFF2-40B4-BE49-F238E27FC236}">
                <a16:creationId xmlns:a16="http://schemas.microsoft.com/office/drawing/2014/main" id="{60F9734C-426F-3472-1DC0-75C24A67F134}"/>
              </a:ext>
            </a:extLst>
          </p:cNvPr>
          <p:cNvSpPr txBox="1">
            <a:spLocks/>
          </p:cNvSpPr>
          <p:nvPr/>
        </p:nvSpPr>
        <p:spPr>
          <a:xfrm>
            <a:off x="604157" y="2782754"/>
            <a:ext cx="7935686" cy="115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●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○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■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●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○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■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●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○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katab"/>
              <a:buChar char="■"/>
              <a:defRPr sz="1200" b="0" i="0" u="none" strike="noStrike" cap="none">
                <a:solidFill>
                  <a:schemeClr val="dk1"/>
                </a:solidFill>
                <a:latin typeface="Akatab"/>
                <a:ea typeface="Akatab"/>
                <a:cs typeface="Akatab"/>
                <a:sym typeface="Akatab"/>
              </a:defRPr>
            </a:lvl9pPr>
          </a:lstStyle>
          <a:p>
            <a:pPr marL="285750" indent="-285750"/>
            <a:r>
              <a:rPr lang="en-US" sz="1800" dirty="0"/>
              <a:t>Methodological study - April and December 2025.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National social impact project developed by the Women of Brazil Group aimed at eliminating cervical cancer by promoting knowledge about HPV vaccination and preventive screening. </a:t>
            </a:r>
          </a:p>
          <a:p>
            <a:pPr marL="285750" indent="-285750"/>
            <a:endParaRPr lang="en-US" sz="1800" dirty="0"/>
          </a:p>
          <a:p>
            <a:pPr marL="0" indent="0" algn="ctr">
              <a:buFont typeface="Akatab"/>
              <a:buNone/>
            </a:pPr>
            <a:endParaRPr lang="en-US" sz="18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838321A-FEF8-49AA-9A18-1A473FB64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202" y="546742"/>
            <a:ext cx="614765" cy="6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C9EAE71-9EEE-B9C9-2298-0809F366C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545" y="418492"/>
            <a:ext cx="1138415" cy="79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Áudio 16">
            <a:hlinkClick r:id="" action="ppaction://media"/>
            <a:extLst>
              <a:ext uri="{FF2B5EF4-FFF2-40B4-BE49-F238E27FC236}">
                <a16:creationId xmlns:a16="http://schemas.microsoft.com/office/drawing/2014/main" id="{1EA87BBC-B2BD-E802-2C96-3CC8AF4933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69612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773"/>
    </mc:Choice>
    <mc:Fallback>
      <p:transition spd="slow" advTm="32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2DFE328E-4969-7645-ED16-AC646E86A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6">
            <a:extLst>
              <a:ext uri="{FF2B5EF4-FFF2-40B4-BE49-F238E27FC236}">
                <a16:creationId xmlns:a16="http://schemas.microsoft.com/office/drawing/2014/main" id="{F6F57957-CBCB-0769-F6AA-129399B7F52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49086" y="983847"/>
            <a:ext cx="7574914" cy="1155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 sz="1800" dirty="0"/>
          </a:p>
          <a:p>
            <a:pPr marL="285750" indent="-285750"/>
            <a:r>
              <a:rPr lang="en-US" sz="1800" dirty="0"/>
              <a:t>Developed based on Google Ventures' Design Sprint methodology</a:t>
            </a:r>
          </a:p>
          <a:p>
            <a:pPr marL="285750" indent="-285750"/>
            <a:endParaRPr lang="en-US" sz="1800" dirty="0"/>
          </a:p>
          <a:p>
            <a:pPr marL="285750" indent="-285750"/>
            <a:endParaRPr lang="en-US" sz="1800" dirty="0"/>
          </a:p>
          <a:p>
            <a:pPr marL="285750" indent="-285750"/>
            <a:endParaRPr lang="en-US" sz="1800" dirty="0"/>
          </a:p>
          <a:p>
            <a:pPr marL="285750" indent="-285750"/>
            <a:endParaRPr lang="en-US" sz="1800" dirty="0"/>
          </a:p>
          <a:p>
            <a:pPr marL="285750" indent="-285750"/>
            <a:endParaRPr lang="en-US" sz="1800" dirty="0"/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By a multidisciplinary health team from the project, based on official national and international health guidelines. 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Prototyped by a team that develops health technology.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</p:txBody>
      </p:sp>
      <p:sp>
        <p:nvSpPr>
          <p:cNvPr id="452" name="Google Shape;452;p46">
            <a:extLst>
              <a:ext uri="{FF2B5EF4-FFF2-40B4-BE49-F238E27FC236}">
                <a16:creationId xmlns:a16="http://schemas.microsoft.com/office/drawing/2014/main" id="{FB1E2E70-91F4-D433-D138-83492AE58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17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2800" dirty="0" err="1"/>
              <a:t>Methods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2E7C16-E1E1-7A6A-E7AA-70E761A541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85"/>
          <a:stretch>
            <a:fillRect/>
          </a:stretch>
        </p:blipFill>
        <p:spPr bwMode="auto">
          <a:xfrm>
            <a:off x="1502818" y="1870949"/>
            <a:ext cx="6267450" cy="102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8264198-B776-C689-8A78-CB5E4B5B2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202" y="546742"/>
            <a:ext cx="614765" cy="6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845FC675-B742-F1E3-4CF1-29A09DB9C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545" y="418492"/>
            <a:ext cx="1138415" cy="79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Áudio 11">
            <a:hlinkClick r:id="" action="ppaction://media"/>
            <a:extLst>
              <a:ext uri="{FF2B5EF4-FFF2-40B4-BE49-F238E27FC236}">
                <a16:creationId xmlns:a16="http://schemas.microsoft.com/office/drawing/2014/main" id="{EB4EC6C6-E1D9-892D-DFB3-133ABCD5A5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05053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24"/>
    </mc:Choice>
    <mc:Fallback>
      <p:transition spd="slow" advTm="26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55FDF20D-D705-4662-1852-AECB8B421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6">
            <a:extLst>
              <a:ext uri="{FF2B5EF4-FFF2-40B4-BE49-F238E27FC236}">
                <a16:creationId xmlns:a16="http://schemas.microsoft.com/office/drawing/2014/main" id="{3A924BFA-023D-B562-D940-B613E5C6E46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9421" y="1416343"/>
            <a:ext cx="7885157" cy="1155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US" sz="1800" dirty="0"/>
              <a:t>Construction of a structured database on HPV, vaccination, screening tests, and primary, secondary, and tertiary prevention actions for cervical cancer within the scope of Brazil's Unified Health System (SUS). 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A chatbot was developed with a defined flow, language appropriate for health literacy, and security and monitoring mechanisms. 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The prototype was implemented on a platform hosted on a private cloud and integrated with Artificial Intelligence models. </a:t>
            </a:r>
            <a:r>
              <a:rPr lang="en-US" sz="1800" b="1" dirty="0"/>
              <a:t>It is available for free access to more than 24,000 people trained by the project</a:t>
            </a:r>
            <a:r>
              <a:rPr lang="en-US" sz="1800" dirty="0"/>
              <a:t>.</a:t>
            </a:r>
          </a:p>
        </p:txBody>
      </p:sp>
      <p:sp>
        <p:nvSpPr>
          <p:cNvPr id="452" name="Google Shape;452;p46">
            <a:extLst>
              <a:ext uri="{FF2B5EF4-FFF2-40B4-BE49-F238E27FC236}">
                <a16:creationId xmlns:a16="http://schemas.microsoft.com/office/drawing/2014/main" id="{B5BDB21A-1804-65DE-77D3-BCDDC4D55B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6749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2800" dirty="0" err="1"/>
              <a:t>Results</a:t>
            </a:r>
            <a:endParaRPr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C7DAD32-9340-5873-B15F-415C36ED4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202" y="546742"/>
            <a:ext cx="614765" cy="6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10662F6-BE4B-E15F-4D32-10C675C14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545" y="418492"/>
            <a:ext cx="1138415" cy="79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Áudio 7">
            <a:hlinkClick r:id="" action="ppaction://media"/>
            <a:extLst>
              <a:ext uri="{FF2B5EF4-FFF2-40B4-BE49-F238E27FC236}">
                <a16:creationId xmlns:a16="http://schemas.microsoft.com/office/drawing/2014/main" id="{49130016-764C-BAE2-0002-18032EAFB8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7290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618"/>
    </mc:Choice>
    <mc:Fallback>
      <p:transition spd="slow" advTm="30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144A13B5-7906-F7C4-51B6-1607ECE5B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6">
            <a:extLst>
              <a:ext uri="{FF2B5EF4-FFF2-40B4-BE49-F238E27FC236}">
                <a16:creationId xmlns:a16="http://schemas.microsoft.com/office/drawing/2014/main" id="{CFA9BB88-8999-78AD-7D05-DBE391F69C7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23287" y="1489823"/>
            <a:ext cx="6097949" cy="1155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US" sz="1800" dirty="0"/>
              <a:t>Culturally contextualized and evidence-based, strengthens health literacy, expands access to reliable information, and promotes informed decisions about vaccination and preventive screening. </a:t>
            </a:r>
          </a:p>
          <a:p>
            <a:pPr marL="285750" indent="-285750"/>
            <a:endParaRPr lang="en-US" sz="1800" dirty="0"/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It is a scalable, low-cost, and high-reach digital intervention aimed at expanding access to quality information and contributing to adherence to vaccination and screening actions.</a:t>
            </a:r>
          </a:p>
        </p:txBody>
      </p:sp>
      <p:sp>
        <p:nvSpPr>
          <p:cNvPr id="452" name="Google Shape;452;p46">
            <a:extLst>
              <a:ext uri="{FF2B5EF4-FFF2-40B4-BE49-F238E27FC236}">
                <a16:creationId xmlns:a16="http://schemas.microsoft.com/office/drawing/2014/main" id="{ED2B6EDE-60AE-60F8-39BA-8BF912DE18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6749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t-BR" sz="2800" dirty="0" err="1"/>
              <a:t>Conclusion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F463D7B-40D3-F694-C204-886352D8E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2013" y="1791881"/>
            <a:ext cx="2227307" cy="2196555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27A93FE-FBD6-8197-E3DD-E607302D4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202" y="546742"/>
            <a:ext cx="614765" cy="6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0132B3-B17A-B485-D906-F137DC78C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545" y="418492"/>
            <a:ext cx="1138415" cy="79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Áudio 10">
            <a:hlinkClick r:id="" action="ppaction://media"/>
            <a:extLst>
              <a:ext uri="{FF2B5EF4-FFF2-40B4-BE49-F238E27FC236}">
                <a16:creationId xmlns:a16="http://schemas.microsoft.com/office/drawing/2014/main" id="{CC151D6D-6B60-D758-31EF-4D9516558B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6065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29"/>
    </mc:Choice>
    <mc:Fallback>
      <p:transition spd="slow" advTm="17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Executive Summary of Marketing Plan by Slidesgo">
  <a:themeElements>
    <a:clrScheme name="Simple Light">
      <a:dk1>
        <a:srgbClr val="586847"/>
      </a:dk1>
      <a:lt1>
        <a:srgbClr val="FCFCFC"/>
      </a:lt1>
      <a:dk2>
        <a:srgbClr val="F3ECE6"/>
      </a:dk2>
      <a:lt2>
        <a:srgbClr val="B4ACA2"/>
      </a:lt2>
      <a:accent1>
        <a:srgbClr val="475735"/>
      </a:accent1>
      <a:accent2>
        <a:srgbClr val="303A2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5868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376</Words>
  <Application>Microsoft Office PowerPoint</Application>
  <PresentationFormat>Apresentação na tela (16:9)</PresentationFormat>
  <Paragraphs>35</Paragraphs>
  <Slides>5</Slides>
  <Notes>5</Notes>
  <HiddenSlides>0</HiddenSlides>
  <MMClips>5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Noto Serif Ethiopic</vt:lpstr>
      <vt:lpstr>Akatab</vt:lpstr>
      <vt:lpstr>Executive Summary of Marketing Plan by Slidesgo</vt:lpstr>
      <vt:lpstr>Development of a chatbot as a public health strategy to promote health literacy on cervical cancer prevention</vt:lpstr>
      <vt:lpstr>Objectives</vt:lpstr>
      <vt:lpstr>Methods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Brenda Belem</dc:creator>
  <cp:lastModifiedBy>Brenda Belem</cp:lastModifiedBy>
  <cp:revision>10</cp:revision>
  <dcterms:modified xsi:type="dcterms:W3CDTF">2026-05-03T23:13:22Z</dcterms:modified>
</cp:coreProperties>
</file>