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8" r:id="rId2"/>
    <p:sldId id="259" r:id="rId3"/>
    <p:sldId id="260" r:id="rId4"/>
    <p:sldId id="257" r:id="rId5"/>
    <p:sldId id="263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48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7BA35-6148-B69A-5F04-1AC1A9EE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Espace réservé de l'image des diapositives 1">
            <a:extLst>
              <a:ext uri="{FF2B5EF4-FFF2-40B4-BE49-F238E27FC236}">
                <a16:creationId xmlns:a16="http://schemas.microsoft.com/office/drawing/2014/main" id="{DE433288-6EC1-7ECF-A8C9-046B0B0AA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587" name="Espace réservé des notes 2">
            <a:extLst>
              <a:ext uri="{FF2B5EF4-FFF2-40B4-BE49-F238E27FC236}">
                <a16:creationId xmlns:a16="http://schemas.microsoft.com/office/drawing/2014/main" id="{9D033D76-61A6-E754-BBF1-681854791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  <a:defRPr/>
            </a:pPr>
            <a:endParaRPr lang="fr-FR" dirty="0">
              <a:ea typeface="Calibri"/>
              <a:cs typeface="Calibri"/>
            </a:endParaRPr>
          </a:p>
        </p:txBody>
      </p:sp>
      <p:sp>
        <p:nvSpPr>
          <p:cNvPr id="1048588" name="Espace réservé du numéro de diapositive 3">
            <a:extLst>
              <a:ext uri="{FF2B5EF4-FFF2-40B4-BE49-F238E27FC236}">
                <a16:creationId xmlns:a16="http://schemas.microsoft.com/office/drawing/2014/main" id="{6151CD17-D15B-59F3-6E96-6DAC4C60D4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B947D-FD97-48B0-9BA6-0A31371E848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48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17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BJ" dirty="0"/>
          </a:p>
        </p:txBody>
      </p:sp>
      <p:sp>
        <p:nvSpPr>
          <p:cNvPr id="1048618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B947D-FD97-48B0-9BA6-0A31371E848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849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17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BJ" dirty="0"/>
          </a:p>
        </p:txBody>
      </p:sp>
      <p:sp>
        <p:nvSpPr>
          <p:cNvPr id="1048618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B947D-FD97-48B0-9BA6-0A31371E848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55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99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media2.m4a"/><Relationship Id="rId7" Type="http://schemas.openxmlformats.org/officeDocument/2006/relationships/image" Target="../media/image9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media3.m4a"/><Relationship Id="rId7" Type="http://schemas.openxmlformats.org/officeDocument/2006/relationships/image" Target="../media/image12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7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19347-3F69-B175-1792-38D91D78A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re 1">
            <a:extLst>
              <a:ext uri="{FF2B5EF4-FFF2-40B4-BE49-F238E27FC236}">
                <a16:creationId xmlns:a16="http://schemas.microsoft.com/office/drawing/2014/main" id="{25425EE3-78C5-1D6A-7C7E-3D90D0CE9F3C}"/>
              </a:ext>
            </a:extLst>
          </p:cNvPr>
          <p:cNvSpPr txBox="1"/>
          <p:nvPr/>
        </p:nvSpPr>
        <p:spPr>
          <a:xfrm>
            <a:off x="800051" y="1193105"/>
            <a:ext cx="7722858" cy="851570"/>
          </a:xfrm>
          <a:prstGeom prst="rect">
            <a:avLst/>
          </a:prstGeom>
        </p:spPr>
        <p:txBody>
          <a:bodyPr lIns="68580" tIns="34290" rIns="68580" bIns="34290" anchor="t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/>
                <a:ea typeface="MS PGothic" panose="020B0600070205080204" pitchFamily="34" charset="-128"/>
                <a:cs typeface="Arial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4F4086"/>
                </a:solidFill>
              </a:rPr>
              <a:t>Knowledge, attitudes, and practices regarding HPV vaccination among students in Cotonou, 2026.</a:t>
            </a:r>
            <a:endParaRPr lang="fr-FR" sz="2400" dirty="0"/>
          </a:p>
        </p:txBody>
      </p:sp>
      <p:sp>
        <p:nvSpPr>
          <p:cNvPr id="1048584" name="ZoneTexte 16">
            <a:extLst>
              <a:ext uri="{FF2B5EF4-FFF2-40B4-BE49-F238E27FC236}">
                <a16:creationId xmlns:a16="http://schemas.microsoft.com/office/drawing/2014/main" id="{9AD093BB-A1AB-7A7B-770E-55BFF0BDA8F8}"/>
              </a:ext>
            </a:extLst>
          </p:cNvPr>
          <p:cNvSpPr txBox="1"/>
          <p:nvPr/>
        </p:nvSpPr>
        <p:spPr>
          <a:xfrm>
            <a:off x="93232" y="2571750"/>
            <a:ext cx="8957535" cy="108491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fr-FR" sz="900" b="1" dirty="0" err="1">
                <a:ea typeface="+mn-lt"/>
                <a:cs typeface="+mn-lt"/>
              </a:rPr>
              <a:t>Edited</a:t>
            </a:r>
            <a:r>
              <a:rPr lang="fr-FR" sz="900" b="1" dirty="0"/>
              <a:t> :</a:t>
            </a:r>
            <a:endParaRPr lang="fr-FR" sz="900" dirty="0"/>
          </a:p>
          <a:p>
            <a:r>
              <a:rPr lang="fr-FR" sz="1200" b="1" dirty="0">
                <a:solidFill>
                  <a:srgbClr val="002060"/>
                </a:solidFill>
                <a:ea typeface="MS PGothic"/>
              </a:rPr>
              <a:t>Arlette Constantine WOROU, PhD candidate </a:t>
            </a:r>
            <a:endParaRPr lang="en-US" sz="1200" b="1" dirty="0">
              <a:solidFill>
                <a:srgbClr val="002060"/>
              </a:solidFill>
            </a:endParaRPr>
          </a:p>
          <a:p>
            <a:r>
              <a:rPr lang="en-US" sz="900" b="1" dirty="0"/>
              <a:t>Prof. </a:t>
            </a:r>
            <a:r>
              <a:rPr lang="en-US" sz="900" b="1" dirty="0" err="1"/>
              <a:t>Véronique</a:t>
            </a:r>
            <a:r>
              <a:rPr lang="en-US" sz="900" b="1" dirty="0"/>
              <a:t> </a:t>
            </a:r>
            <a:r>
              <a:rPr lang="en-US" sz="900" b="1" dirty="0" err="1"/>
              <a:t>Blanquet</a:t>
            </a:r>
            <a:r>
              <a:rPr lang="en-US" sz="900" dirty="0"/>
              <a:t>: Professor of Genetic at U1094 </a:t>
            </a:r>
            <a:r>
              <a:rPr lang="en-US" sz="900" dirty="0" err="1"/>
              <a:t>Inserm</a:t>
            </a:r>
            <a:r>
              <a:rPr lang="en-US" sz="900" dirty="0"/>
              <a:t> U270 IRD – Epidemiology of Chronic Diseases in Tropical Areas, University of Limoges </a:t>
            </a:r>
          </a:p>
          <a:p>
            <a:r>
              <a:rPr lang="en-US" sz="900" b="1" dirty="0"/>
              <a:t>Dr. </a:t>
            </a:r>
            <a:r>
              <a:rPr lang="en-US" sz="900" b="1" dirty="0" err="1"/>
              <a:t>Moussiliou</a:t>
            </a:r>
            <a:r>
              <a:rPr lang="en-US" sz="900" b="1" dirty="0"/>
              <a:t> Paraiso</a:t>
            </a:r>
            <a:r>
              <a:rPr lang="en-US" sz="900" dirty="0"/>
              <a:t>: Associate Professor in Epidemiology and Public Health, Director of the Research Unit on Population Surveillance, Health and Safety at IRSP, University of Abomey-</a:t>
            </a:r>
            <a:r>
              <a:rPr lang="en-US" sz="900" dirty="0" err="1"/>
              <a:t>Calavi</a:t>
            </a:r>
            <a:r>
              <a:rPr lang="en-US" sz="900" dirty="0"/>
              <a:t> </a:t>
            </a:r>
          </a:p>
          <a:p>
            <a:r>
              <a:rPr lang="en-US" sz="900" b="1" dirty="0"/>
              <a:t>Dr. Freddy </a:t>
            </a:r>
            <a:r>
              <a:rPr lang="en-US" sz="900" b="1" dirty="0" err="1"/>
              <a:t>Gnangnon</a:t>
            </a:r>
            <a:r>
              <a:rPr lang="en-US" sz="900" dirty="0"/>
              <a:t>: Associate Professor of Surgical Oncology, Head of the Surgical Oncology Unit, Department of Surgery, Faculty of Health Sciences, University of Abomey-</a:t>
            </a:r>
            <a:r>
              <a:rPr lang="en-US" sz="900" dirty="0" err="1"/>
              <a:t>Calavi</a:t>
            </a:r>
            <a:endParaRPr lang="en-US" sz="90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1F37F9E-6C47-41A3-9784-A78ADE02BB92}"/>
              </a:ext>
            </a:extLst>
          </p:cNvPr>
          <p:cNvGrpSpPr/>
          <p:nvPr/>
        </p:nvGrpSpPr>
        <p:grpSpPr>
          <a:xfrm>
            <a:off x="0" y="-14287"/>
            <a:ext cx="9050766" cy="800100"/>
            <a:chOff x="-466916" y="-38668"/>
            <a:chExt cx="12658919" cy="968572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2F50C39-D1EC-4C11-B729-E29FD19B4234}"/>
                </a:ext>
              </a:extLst>
            </p:cNvPr>
            <p:cNvGrpSpPr/>
            <p:nvPr/>
          </p:nvGrpSpPr>
          <p:grpSpPr>
            <a:xfrm>
              <a:off x="7207091" y="-35181"/>
              <a:ext cx="4984912" cy="838218"/>
              <a:chOff x="7929256" y="15146"/>
              <a:chExt cx="4731551" cy="907163"/>
            </a:xfrm>
          </p:grpSpPr>
          <p:pic>
            <p:nvPicPr>
              <p:cNvPr id="16" name="Image 7">
                <a:extLst>
                  <a:ext uri="{FF2B5EF4-FFF2-40B4-BE49-F238E27FC236}">
                    <a16:creationId xmlns:a16="http://schemas.microsoft.com/office/drawing/2014/main" id="{5104B5A9-7C96-47B6-8AD5-7F20F99A5E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929256" y="15146"/>
                <a:ext cx="1092781" cy="907163"/>
              </a:xfrm>
              <a:prstGeom prst="rect">
                <a:avLst/>
              </a:prstGeom>
            </p:spPr>
          </p:pic>
          <p:pic>
            <p:nvPicPr>
              <p:cNvPr id="17" name="Image 9">
                <a:extLst>
                  <a:ext uri="{FF2B5EF4-FFF2-40B4-BE49-F238E27FC236}">
                    <a16:creationId xmlns:a16="http://schemas.microsoft.com/office/drawing/2014/main" id="{157CC134-C099-4413-B506-372DD4890D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265108" y="23092"/>
                <a:ext cx="2395699" cy="793177"/>
              </a:xfrm>
              <a:prstGeom prst="rect">
                <a:avLst/>
              </a:prstGeom>
            </p:spPr>
          </p:pic>
        </p:grp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268C661-537C-4839-97A8-BEF18913D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466916" y="-38668"/>
              <a:ext cx="7715043" cy="968572"/>
            </a:xfrm>
            <a:prstGeom prst="rect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638C793C-4D68-460D-9E14-EF195339D5B5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056" y="6119"/>
            <a:ext cx="953135" cy="7239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BA83F72-9E2D-4B3F-9305-5D0D3DDBF7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04238" y="4503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79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686"/>
    </mc:Choice>
    <mc:Fallback>
      <p:transition spd="slow" advTm="216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FC6A-B891-402A-821A-AFB6DC1993C3}" type="slidenum">
              <a:rPr lang="fr-FR" sz="1500" b="1">
                <a:solidFill>
                  <a:schemeClr val="tx1"/>
                </a:solidFill>
              </a:rPr>
              <a:t>2</a:t>
            </a:fld>
            <a:endParaRPr lang="fr-FR" sz="1500" b="1">
              <a:solidFill>
                <a:schemeClr val="tx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D10D4-2866-4E46-8F57-3711D87B4CC2}"/>
              </a:ext>
            </a:extLst>
          </p:cNvPr>
          <p:cNvGrpSpPr/>
          <p:nvPr/>
        </p:nvGrpSpPr>
        <p:grpSpPr>
          <a:xfrm>
            <a:off x="460397" y="1160064"/>
            <a:ext cx="1977611" cy="1649498"/>
            <a:chOff x="154995" y="1200598"/>
            <a:chExt cx="2002252" cy="1649498"/>
          </a:xfrm>
        </p:grpSpPr>
        <p:pic>
          <p:nvPicPr>
            <p:cNvPr id="2097162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4995" y="1200598"/>
              <a:ext cx="2002252" cy="1649498"/>
            </a:xfrm>
            <a:prstGeom prst="rect">
              <a:avLst/>
            </a:prstGeom>
          </p:spPr>
        </p:pic>
        <p:cxnSp>
          <p:nvCxnSpPr>
            <p:cNvPr id="3145728" name="Connecteur droit avec flèche 4"/>
            <p:cNvCxnSpPr>
              <a:cxnSpLocks/>
            </p:cNvCxnSpPr>
            <p:nvPr/>
          </p:nvCxnSpPr>
          <p:spPr>
            <a:xfrm flipV="1">
              <a:off x="461474" y="2669833"/>
              <a:ext cx="345841" cy="8672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Shape 0">
            <a:extLst>
              <a:ext uri="{FF2B5EF4-FFF2-40B4-BE49-F238E27FC236}">
                <a16:creationId xmlns:a16="http://schemas.microsoft.com/office/drawing/2014/main" id="{F5CCC98A-4FF5-4E48-892D-D4D0C45D162D}"/>
              </a:ext>
            </a:extLst>
          </p:cNvPr>
          <p:cNvSpPr/>
          <p:nvPr/>
        </p:nvSpPr>
        <p:spPr>
          <a:xfrm>
            <a:off x="0" y="0"/>
            <a:ext cx="9144000" cy="493776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pPr algn="ctr"/>
            <a:r>
              <a:rPr lang="fr-FR" sz="2400" b="1" dirty="0">
                <a:latin typeface="Tw Cen MT" panose="020B0602020104020603" pitchFamily="34" charset="0"/>
              </a:rPr>
              <a:t>BACKGROUND</a:t>
            </a:r>
            <a:endParaRPr lang="fr-BJ" sz="2400" dirty="0"/>
          </a:p>
        </p:txBody>
      </p:sp>
      <p:pic>
        <p:nvPicPr>
          <p:cNvPr id="11" name="Image 12" descr="Une image contenant texte, capture d’écran, nombre, diagramme  Le contenu généré par l’IA peut être incorrect.">
            <a:extLst>
              <a:ext uri="{FF2B5EF4-FFF2-40B4-BE49-F238E27FC236}">
                <a16:creationId xmlns:a16="http://schemas.microsoft.com/office/drawing/2014/main" id="{C8B27D72-0B9E-3331-2C6E-7301AB8D17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0928" y="1232836"/>
            <a:ext cx="2554618" cy="1883572"/>
          </a:xfrm>
          <a:prstGeom prst="rect">
            <a:avLst/>
          </a:prstGeom>
        </p:spPr>
      </p:pic>
      <p:cxnSp>
        <p:nvCxnSpPr>
          <p:cNvPr id="26" name="Connecteur droit avec flèche 4">
            <a:extLst>
              <a:ext uri="{FF2B5EF4-FFF2-40B4-BE49-F238E27FC236}">
                <a16:creationId xmlns:a16="http://schemas.microsoft.com/office/drawing/2014/main" id="{2B0B5837-8F35-454C-962B-5DEFBC2D6B33}"/>
              </a:ext>
            </a:extLst>
          </p:cNvPr>
          <p:cNvCxnSpPr>
            <a:cxnSpLocks/>
          </p:cNvCxnSpPr>
          <p:nvPr/>
        </p:nvCxnSpPr>
        <p:spPr>
          <a:xfrm flipV="1">
            <a:off x="5879355" y="1521581"/>
            <a:ext cx="392775" cy="971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1BE28FD-9F29-40EB-9296-0184284D8537}"/>
              </a:ext>
            </a:extLst>
          </p:cNvPr>
          <p:cNvGrpSpPr/>
          <p:nvPr/>
        </p:nvGrpSpPr>
        <p:grpSpPr>
          <a:xfrm>
            <a:off x="3036478" y="746966"/>
            <a:ext cx="2699338" cy="3503581"/>
            <a:chOff x="2900044" y="604577"/>
            <a:chExt cx="2699338" cy="3503581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7C76C19-9AA4-4306-A531-01A5872A7E39}"/>
                </a:ext>
              </a:extLst>
            </p:cNvPr>
            <p:cNvGrpSpPr/>
            <p:nvPr/>
          </p:nvGrpSpPr>
          <p:grpSpPr>
            <a:xfrm>
              <a:off x="2900044" y="885329"/>
              <a:ext cx="2699338" cy="3222829"/>
              <a:chOff x="2900044" y="885329"/>
              <a:chExt cx="2699338" cy="3222829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28188E60-B08C-4FBC-A06B-B795336C5B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37922" y="885329"/>
                <a:ext cx="2361460" cy="2194638"/>
              </a:xfrm>
              <a:prstGeom prst="rect">
                <a:avLst/>
              </a:prstGeom>
            </p:spPr>
          </p:pic>
          <p:cxnSp>
            <p:nvCxnSpPr>
              <p:cNvPr id="28" name="Connecteur droit avec flèche 4">
                <a:extLst>
                  <a:ext uri="{FF2B5EF4-FFF2-40B4-BE49-F238E27FC236}">
                    <a16:creationId xmlns:a16="http://schemas.microsoft.com/office/drawing/2014/main" id="{3A2072C1-C4F6-4CBB-B9C4-B29EF73235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00044" y="1269377"/>
                <a:ext cx="345841" cy="8672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3085A01-3DEA-4B5E-8C8C-29CAB1B0CFA9}"/>
                  </a:ext>
                </a:extLst>
              </p:cNvPr>
              <p:cNvSpPr/>
              <p:nvPr/>
            </p:nvSpPr>
            <p:spPr>
              <a:xfrm>
                <a:off x="3321142" y="3369494"/>
                <a:ext cx="2211042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050" b="1" dirty="0">
                    <a:latin typeface="Tw Cen MT" panose="020B0602020104020603" pitchFamily="34" charset="0"/>
                  </a:rPr>
                  <a:t>Figure 2</a:t>
                </a:r>
                <a:r>
                  <a:rPr lang="fr-FR" sz="1050" b="1" dirty="0">
                    <a:latin typeface="Tw Cen MT" panose="020B0602020104020603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en-US" sz="1050" dirty="0">
                    <a:solidFill>
                      <a:schemeClr val="tx1"/>
                    </a:solidFill>
                    <a:latin typeface="Object Sans"/>
                  </a:rPr>
                  <a:t>Age-Standardized Rate (World) per 100 000, Incidence and Mortality, Females, in 2022</a:t>
                </a:r>
                <a:br>
                  <a:rPr lang="en-US" sz="1050" dirty="0">
                    <a:solidFill>
                      <a:schemeClr val="tx1"/>
                    </a:solidFill>
                    <a:latin typeface="Object Sans"/>
                  </a:rPr>
                </a:br>
                <a:r>
                  <a:rPr lang="en-US" sz="1050" dirty="0">
                    <a:solidFill>
                      <a:schemeClr val="tx1"/>
                    </a:solidFill>
                    <a:latin typeface="Object Sans"/>
                  </a:rPr>
                  <a:t>Africa </a:t>
                </a:r>
                <a:r>
                  <a:rPr lang="en-US" sz="1050" i="1" dirty="0">
                    <a:solidFill>
                      <a:schemeClr val="tx1"/>
                    </a:solidFill>
                    <a:latin typeface="Object Sans"/>
                  </a:rPr>
                  <a:t>(Top 15 cancer sites)</a:t>
                </a:r>
                <a:r>
                  <a:rPr lang="fr-FR" sz="1050" b="1" dirty="0">
                    <a:solidFill>
                      <a:schemeClr val="tx1"/>
                    </a:solidFill>
                    <a:latin typeface="Tw Cen MT" panose="020B0602020104020603" pitchFamily="34" charset="0"/>
                    <a:cs typeface="Times New Roman" panose="02020603050405020304" pitchFamily="18" charset="0"/>
                  </a:rPr>
                  <a:t> </a:t>
                </a:r>
                <a:endParaRPr lang="fr-BJ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F784B5-4135-4466-94AC-FE45E08031B2}"/>
                  </a:ext>
                </a:extLst>
              </p:cNvPr>
              <p:cNvSpPr/>
              <p:nvPr/>
            </p:nvSpPr>
            <p:spPr>
              <a:xfrm>
                <a:off x="3910580" y="3079967"/>
                <a:ext cx="1221809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b="1" dirty="0">
                    <a:solidFill>
                      <a:schemeClr val="tx1"/>
                    </a:solidFill>
                    <a:latin typeface="Object Sans"/>
                  </a:rPr>
                  <a:t>ASR (World) per 100 000</a:t>
                </a:r>
                <a:endParaRPr lang="fr-BJ" sz="800" b="1" dirty="0">
                  <a:solidFill>
                    <a:schemeClr val="tx1"/>
                  </a:solidFill>
                  <a:latin typeface="Object Sans"/>
                </a:endParaRPr>
              </a:p>
            </p:txBody>
          </p:sp>
        </p:grpSp>
        <p:sp>
          <p:nvSpPr>
            <p:cNvPr id="36" name="Rectangle 10">
              <a:extLst>
                <a:ext uri="{FF2B5EF4-FFF2-40B4-BE49-F238E27FC236}">
                  <a16:creationId xmlns:a16="http://schemas.microsoft.com/office/drawing/2014/main" id="{2E9C899E-4BD4-434A-B4E6-C66E4881AADF}"/>
                </a:ext>
              </a:extLst>
            </p:cNvPr>
            <p:cNvSpPr/>
            <p:nvPr/>
          </p:nvSpPr>
          <p:spPr>
            <a:xfrm>
              <a:off x="3767038" y="604577"/>
              <a:ext cx="130322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57175" indent="-257175">
                <a:buFont typeface="Arial" panose="020B0604020202020204" pitchFamily="34" charset="0"/>
                <a:buChar char="•"/>
              </a:pPr>
              <a:r>
                <a:rPr lang="fr-FR" sz="1200" b="1" dirty="0" err="1">
                  <a:latin typeface="Tw Cen MT" panose="020B0602020104020603" pitchFamily="34" charset="0"/>
                </a:rPr>
                <a:t>Africa</a:t>
              </a:r>
              <a:r>
                <a:rPr lang="fr-FR" sz="1200" b="1" dirty="0">
                  <a:latin typeface="Tw Cen MT" panose="020B0602020104020603" pitchFamily="34" charset="0"/>
                </a:rPr>
                <a:t> </a:t>
              </a:r>
              <a:r>
                <a:rPr lang="fr-BJ" sz="1200" b="1" dirty="0">
                  <a:latin typeface="Tw Cen MT" panose="020B0602020104020603" pitchFamily="34" charset="0"/>
                </a:rPr>
                <a:t>: 2</a:t>
              </a:r>
              <a:r>
                <a:rPr lang="fr-FR" sz="1200" b="1" baseline="30000" dirty="0" err="1">
                  <a:latin typeface="Tw Cen MT" panose="020B0602020104020603" pitchFamily="34" charset="0"/>
                </a:rPr>
                <a:t>nd</a:t>
              </a:r>
              <a:r>
                <a:rPr lang="fr-FR" sz="1200" b="1" baseline="30000" dirty="0">
                  <a:latin typeface="Tw Cen MT" panose="020B0602020104020603" pitchFamily="34" charset="0"/>
                </a:rPr>
                <a:t> </a:t>
              </a:r>
              <a:r>
                <a:rPr lang="fr-FR" sz="1200" b="1" dirty="0">
                  <a:latin typeface="Tw Cen MT" panose="020B0602020104020603" pitchFamily="34" charset="0"/>
                </a:rPr>
                <a:t> </a:t>
              </a:r>
              <a:endParaRPr lang="fr-BJ" sz="1200" b="1" dirty="0">
                <a:latin typeface="Tw Cen MT" panose="020B0602020104020603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89561178-F99C-4E18-8F37-CF3FAC4A1D8C}"/>
              </a:ext>
            </a:extLst>
          </p:cNvPr>
          <p:cNvSpPr txBox="1"/>
          <p:nvPr/>
        </p:nvSpPr>
        <p:spPr>
          <a:xfrm>
            <a:off x="5953764" y="3511883"/>
            <a:ext cx="27694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Tw Cen MT" panose="020B0602020104020603" pitchFamily="34" charset="0"/>
              </a:rPr>
              <a:t>Figure 3</a:t>
            </a:r>
            <a:r>
              <a:rPr lang="fr-FR" sz="1050" b="1" dirty="0">
                <a:latin typeface="Tw Cen MT" panose="020B0602020104020603" pitchFamily="34" charset="0"/>
                <a:cs typeface="Times New Roman" panose="02020603050405020304" pitchFamily="18" charset="0"/>
              </a:rPr>
              <a:t>: </a:t>
            </a:r>
            <a:r>
              <a:rPr lang="en-US" sz="1050" dirty="0">
                <a:latin typeface="Tw Cen MT" panose="020B0602020104020603" pitchFamily="34" charset="0"/>
              </a:rPr>
              <a:t>Age-standardized rate (world) per 100,000 women – Cancer incidence and mortality in Benin, 2022 (top 15 cancer sites)</a:t>
            </a:r>
            <a:endParaRPr lang="fr-BJ" sz="1050" dirty="0">
              <a:latin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10">
            <a:extLst>
              <a:ext uri="{FF2B5EF4-FFF2-40B4-BE49-F238E27FC236}">
                <a16:creationId xmlns:a16="http://schemas.microsoft.com/office/drawing/2014/main" id="{F9EE8377-0E62-4A4A-8750-F55FB4EA306F}"/>
              </a:ext>
            </a:extLst>
          </p:cNvPr>
          <p:cNvSpPr/>
          <p:nvPr/>
        </p:nvSpPr>
        <p:spPr>
          <a:xfrm>
            <a:off x="6748248" y="750646"/>
            <a:ext cx="1480084" cy="310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sz="1200" b="1" dirty="0">
                <a:latin typeface="Tw Cen MT" panose="020B0602020104020603" pitchFamily="34" charset="0"/>
              </a:rPr>
              <a:t>Bénin </a:t>
            </a:r>
            <a:r>
              <a:rPr lang="fr-BJ" sz="1200" b="1" dirty="0">
                <a:latin typeface="Tw Cen MT" panose="020B0602020104020603" pitchFamily="34" charset="0"/>
              </a:rPr>
              <a:t>: 2</a:t>
            </a:r>
            <a:r>
              <a:rPr lang="fr-FR" sz="1200" b="1" baseline="30000" dirty="0" err="1">
                <a:latin typeface="Tw Cen MT" panose="020B0602020104020603" pitchFamily="34" charset="0"/>
              </a:rPr>
              <a:t>nd</a:t>
            </a:r>
            <a:r>
              <a:rPr lang="fr-FR" sz="1200" b="1" baseline="30000" dirty="0">
                <a:latin typeface="Tw Cen MT" panose="020B0602020104020603" pitchFamily="34" charset="0"/>
              </a:rPr>
              <a:t> </a:t>
            </a:r>
            <a:r>
              <a:rPr lang="fr-FR" sz="1200" b="1" dirty="0">
                <a:latin typeface="Tw Cen MT" panose="020B0602020104020603" pitchFamily="34" charset="0"/>
              </a:rPr>
              <a:t> </a:t>
            </a:r>
            <a:endParaRPr lang="fr-BJ" sz="1200" b="1" dirty="0">
              <a:latin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 10">
            <a:extLst>
              <a:ext uri="{FF2B5EF4-FFF2-40B4-BE49-F238E27FC236}">
                <a16:creationId xmlns:a16="http://schemas.microsoft.com/office/drawing/2014/main" id="{6B061875-5A74-4414-8D51-D90A5EE217EE}"/>
              </a:ext>
            </a:extLst>
          </p:cNvPr>
          <p:cNvSpPr/>
          <p:nvPr/>
        </p:nvSpPr>
        <p:spPr>
          <a:xfrm>
            <a:off x="784035" y="755479"/>
            <a:ext cx="13032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fr-FR" sz="1200" b="1" dirty="0">
                <a:latin typeface="Tw Cen MT" panose="020B0602020104020603" pitchFamily="34" charset="0"/>
              </a:rPr>
              <a:t>World </a:t>
            </a:r>
            <a:r>
              <a:rPr lang="fr-BJ" sz="1200" b="1" dirty="0">
                <a:latin typeface="Tw Cen MT" panose="020B0602020104020603" pitchFamily="34" charset="0"/>
              </a:rPr>
              <a:t>: </a:t>
            </a:r>
            <a:r>
              <a:rPr lang="fr-FR" sz="1200" b="1" dirty="0">
                <a:latin typeface="Tw Cen MT" panose="020B0602020104020603" pitchFamily="34" charset="0"/>
              </a:rPr>
              <a:t>8</a:t>
            </a:r>
            <a:r>
              <a:rPr lang="fr-FR" sz="1200" b="1" baseline="30000" dirty="0">
                <a:latin typeface="Tw Cen MT" panose="020B0602020104020603" pitchFamily="34" charset="0"/>
              </a:rPr>
              <a:t>th </a:t>
            </a:r>
            <a:r>
              <a:rPr lang="fr-FR" sz="1200" b="1" dirty="0">
                <a:latin typeface="Tw Cen MT" panose="020B0602020104020603" pitchFamily="34" charset="0"/>
              </a:rPr>
              <a:t> </a:t>
            </a:r>
            <a:endParaRPr lang="fr-BJ" sz="1200" b="1" dirty="0">
              <a:latin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ZoneTexte 7">
            <a:extLst>
              <a:ext uri="{FF2B5EF4-FFF2-40B4-BE49-F238E27FC236}">
                <a16:creationId xmlns:a16="http://schemas.microsoft.com/office/drawing/2014/main" id="{76012E42-D9FC-450A-991C-10DD812081A0}"/>
              </a:ext>
            </a:extLst>
          </p:cNvPr>
          <p:cNvSpPr txBox="1"/>
          <p:nvPr/>
        </p:nvSpPr>
        <p:spPr>
          <a:xfrm>
            <a:off x="-2269" y="545303"/>
            <a:ext cx="23614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1793BF"/>
                </a:solidFill>
              </a:rPr>
              <a:t>GLOBOCAN 2022,CIRC</a:t>
            </a:r>
          </a:p>
        </p:txBody>
      </p:sp>
      <p:sp>
        <p:nvSpPr>
          <p:cNvPr id="34" name="ZoneTexte 11">
            <a:extLst>
              <a:ext uri="{FF2B5EF4-FFF2-40B4-BE49-F238E27FC236}">
                <a16:creationId xmlns:a16="http://schemas.microsoft.com/office/drawing/2014/main" id="{E3CC03D2-4A6F-4080-842E-A7A14B6CACC1}"/>
              </a:ext>
            </a:extLst>
          </p:cNvPr>
          <p:cNvSpPr txBox="1"/>
          <p:nvPr/>
        </p:nvSpPr>
        <p:spPr>
          <a:xfrm>
            <a:off x="460397" y="3509989"/>
            <a:ext cx="23614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Tw Cen MT" panose="020B0602020104020603" pitchFamily="34" charset="0"/>
              </a:rPr>
              <a:t>Figure 1</a:t>
            </a:r>
            <a:r>
              <a:rPr lang="fr-FR" sz="1050" b="1" dirty="0">
                <a:latin typeface="Tw Cen MT" panose="020B0602020104020603" pitchFamily="34" charset="0"/>
                <a:cs typeface="Times New Roman" panose="02020603050405020304" pitchFamily="18" charset="0"/>
              </a:rPr>
              <a:t>: </a:t>
            </a:r>
            <a:r>
              <a:rPr lang="en-US" sz="1050" dirty="0">
                <a:latin typeface="Tw Cen MT" panose="020B0602020104020603" pitchFamily="34" charset="0"/>
              </a:rPr>
              <a:t>Absolute number and incidence of cervical cancer worldwide in 2022.</a:t>
            </a:r>
            <a:endParaRPr lang="fr-FR" sz="1050" dirty="0">
              <a:latin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ZoneTexte 5">
            <a:extLst>
              <a:ext uri="{FF2B5EF4-FFF2-40B4-BE49-F238E27FC236}">
                <a16:creationId xmlns:a16="http://schemas.microsoft.com/office/drawing/2014/main" id="{DBF44D15-B4BD-48AD-B147-1B69E90DCE6B}"/>
              </a:ext>
            </a:extLst>
          </p:cNvPr>
          <p:cNvSpPr txBox="1"/>
          <p:nvPr/>
        </p:nvSpPr>
        <p:spPr>
          <a:xfrm>
            <a:off x="207170" y="4458992"/>
            <a:ext cx="7800974" cy="500137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en-US" b="1" dirty="0">
                <a:solidFill>
                  <a:srgbClr val="5A48E0"/>
                </a:solidFill>
                <a:latin typeface="Tw Cen MT" panose="020B0602020104020603" pitchFamily="34" charset="0"/>
              </a:rPr>
              <a:t>AIM:  Assessment of knowledge, attitudes, and practices regarding HPV vaccination among students in Cotonou, 2026</a:t>
            </a:r>
            <a:endParaRPr lang="fr-FR" b="1" dirty="0">
              <a:solidFill>
                <a:srgbClr val="5A48E0"/>
              </a:solidFill>
              <a:latin typeface="Tw Cen MT" panose="020B0602020104020603" pitchFamily="34" charset="0"/>
            </a:endParaRP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5176C59F-C6A7-4239-B659-B0559EFE797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04238" y="4503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488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114"/>
    </mc:Choice>
    <mc:Fallback>
      <p:transition spd="slow" advTm="331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7" grpId="0"/>
      <p:bldP spid="31" grpId="0"/>
      <p:bldP spid="32" grpId="0"/>
      <p:bldP spid="34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9FC6A-B891-402A-821A-AFB6DC1993C3}" type="slidenum">
              <a:rPr lang="fr-FR" sz="1500" b="1">
                <a:solidFill>
                  <a:srgbClr val="5A7A95"/>
                </a:solidFill>
              </a:rPr>
              <a:t>3</a:t>
            </a:fld>
            <a:endParaRPr lang="fr-FR" sz="1500" b="1">
              <a:solidFill>
                <a:srgbClr val="5A7A95"/>
              </a:solidFill>
            </a:endParaRPr>
          </a:p>
        </p:txBody>
      </p:sp>
      <p:sp>
        <p:nvSpPr>
          <p:cNvPr id="22" name="Shape 0">
            <a:extLst>
              <a:ext uri="{FF2B5EF4-FFF2-40B4-BE49-F238E27FC236}">
                <a16:creationId xmlns:a16="http://schemas.microsoft.com/office/drawing/2014/main" id="{92464152-30D0-40A1-A898-9E4A320A5F8A}"/>
              </a:ext>
            </a:extLst>
          </p:cNvPr>
          <p:cNvSpPr/>
          <p:nvPr/>
        </p:nvSpPr>
        <p:spPr>
          <a:xfrm>
            <a:off x="0" y="0"/>
            <a:ext cx="9163050" cy="493776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pPr algn="ctr"/>
            <a:r>
              <a:rPr lang="fr-FR" sz="1050" b="1" dirty="0"/>
              <a:t> </a:t>
            </a:r>
            <a:r>
              <a:rPr lang="fr-FR" sz="2400" b="1" dirty="0">
                <a:latin typeface="Tw Cen MT" panose="020B0602020104020603" pitchFamily="34" charset="0"/>
                <a:ea typeface="+mj-lt"/>
                <a:cs typeface="+mj-lt"/>
              </a:rPr>
              <a:t>METHODS</a:t>
            </a:r>
            <a:r>
              <a:rPr lang="fr-FR" sz="2100" b="1" dirty="0">
                <a:latin typeface="Tw Cen MT" panose="020B0602020104020603" pitchFamily="34" charset="0"/>
                <a:ea typeface="+mj-lt"/>
                <a:cs typeface="+mj-lt"/>
              </a:rPr>
              <a:t> </a:t>
            </a:r>
            <a:endParaRPr lang="fr-BJ" sz="1050" b="1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E4DAC4-89EE-453E-A5E7-9875EEB51F27}"/>
              </a:ext>
            </a:extLst>
          </p:cNvPr>
          <p:cNvGrpSpPr/>
          <p:nvPr/>
        </p:nvGrpSpPr>
        <p:grpSpPr>
          <a:xfrm>
            <a:off x="4955507" y="586819"/>
            <a:ext cx="3917030" cy="3006487"/>
            <a:chOff x="6267922" y="879293"/>
            <a:chExt cx="2429197" cy="161946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0B5A20C-23AE-461E-B106-09130F59C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67923" y="879293"/>
              <a:ext cx="2429196" cy="161946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9042F8E-5C80-4BC0-8DF2-A4CB668F2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67922" y="879293"/>
              <a:ext cx="2429195" cy="318508"/>
            </a:xfrm>
            <a:prstGeom prst="rect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9A6AAEA-9492-4FAB-B5E2-42239FDED1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25" y="586819"/>
            <a:ext cx="4781424" cy="3070781"/>
          </a:xfrm>
          <a:prstGeom prst="rect">
            <a:avLst/>
          </a:prstGeom>
        </p:spPr>
      </p:pic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B890D011-DA79-4F18-B09C-A45993D3FD5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04238" y="4503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9468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140"/>
    </mc:Choice>
    <mc:Fallback>
      <p:transition spd="slow" advTm="26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769F7F42-7993-4C52-8AAC-DA1F6713DEF1}"/>
              </a:ext>
            </a:extLst>
          </p:cNvPr>
          <p:cNvSpPr/>
          <p:nvPr/>
        </p:nvSpPr>
        <p:spPr>
          <a:xfrm>
            <a:off x="0" y="0"/>
            <a:ext cx="9163050" cy="493776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pPr algn="ctr"/>
            <a:r>
              <a:rPr lang="fr-FR" sz="2400" dirty="0">
                <a:latin typeface="Tw Cen MT" panose="020B0602020104020603" pitchFamily="34" charset="0"/>
              </a:rPr>
              <a:t> </a:t>
            </a:r>
            <a:r>
              <a:rPr lang="fr-FR" sz="2400" b="1" dirty="0">
                <a:latin typeface="Tw Cen MT" panose="020B0602020104020603" pitchFamily="34" charset="0"/>
              </a:rPr>
              <a:t>RESULTS</a:t>
            </a:r>
            <a:endParaRPr lang="fr-BJ" sz="2400" b="1" dirty="0">
              <a:latin typeface="Tw Cen MT" panose="020B0602020104020603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BCB32DA-3D85-4139-8673-4C9005DE739D}"/>
              </a:ext>
            </a:extLst>
          </p:cNvPr>
          <p:cNvGrpSpPr/>
          <p:nvPr/>
        </p:nvGrpSpPr>
        <p:grpSpPr>
          <a:xfrm>
            <a:off x="6273655" y="796465"/>
            <a:ext cx="2759882" cy="2448868"/>
            <a:chOff x="6286529" y="892932"/>
            <a:chExt cx="2759882" cy="2462664"/>
          </a:xfrm>
        </p:grpSpPr>
        <p:grpSp>
          <p:nvGrpSpPr>
            <p:cNvPr id="153" name="Groupe 152">
              <a:extLst>
                <a:ext uri="{FF2B5EF4-FFF2-40B4-BE49-F238E27FC236}">
                  <a16:creationId xmlns:a16="http://schemas.microsoft.com/office/drawing/2014/main" id="{A63DD148-85E7-4C18-823A-608AD5317F26}"/>
                </a:ext>
              </a:extLst>
            </p:cNvPr>
            <p:cNvGrpSpPr/>
            <p:nvPr/>
          </p:nvGrpSpPr>
          <p:grpSpPr>
            <a:xfrm>
              <a:off x="6294068" y="955158"/>
              <a:ext cx="2735728" cy="2254734"/>
              <a:chOff x="6177735" y="562356"/>
              <a:chExt cx="2865036" cy="1790331"/>
            </a:xfrm>
          </p:grpSpPr>
          <p:sp>
            <p:nvSpPr>
              <p:cNvPr id="154" name="Shape 52">
                <a:extLst>
                  <a:ext uri="{FF2B5EF4-FFF2-40B4-BE49-F238E27FC236}">
                    <a16:creationId xmlns:a16="http://schemas.microsoft.com/office/drawing/2014/main" id="{67735247-25D6-4529-917B-A6C1568C76B2}"/>
                  </a:ext>
                </a:extLst>
              </p:cNvPr>
              <p:cNvSpPr/>
              <p:nvPr/>
            </p:nvSpPr>
            <p:spPr>
              <a:xfrm>
                <a:off x="6185916" y="562356"/>
                <a:ext cx="41148" cy="246888"/>
              </a:xfrm>
              <a:prstGeom prst="rect">
                <a:avLst/>
              </a:prstGeom>
              <a:solidFill>
                <a:srgbClr val="FBBF24"/>
              </a:solidFill>
              <a:ln/>
            </p:spPr>
          </p:sp>
          <p:sp>
            <p:nvSpPr>
              <p:cNvPr id="155" name="Text 53">
                <a:extLst>
                  <a:ext uri="{FF2B5EF4-FFF2-40B4-BE49-F238E27FC236}">
                    <a16:creationId xmlns:a16="http://schemas.microsoft.com/office/drawing/2014/main" id="{6E58D3E3-E838-40EB-8725-8793F858EEFB}"/>
                  </a:ext>
                </a:extLst>
              </p:cNvPr>
              <p:cNvSpPr/>
              <p:nvPr/>
            </p:nvSpPr>
            <p:spPr>
              <a:xfrm>
                <a:off x="6281928" y="562356"/>
                <a:ext cx="2702052" cy="24688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685800">
                  <a:buClrTx/>
                  <a:defRPr/>
                </a:pPr>
                <a:r>
                  <a:rPr lang="en-US" sz="1000" b="1" kern="1200" dirty="0">
                    <a:solidFill>
                      <a:srgbClr val="1A2B3C"/>
                    </a:solidFill>
                    <a:latin typeface="+mn-lt"/>
                    <a:ea typeface="+mn-ea"/>
                    <a:cs typeface="+mn-cs"/>
                  </a:rPr>
                  <a:t>Factors associated with KAP</a:t>
                </a:r>
                <a:endParaRPr lang="en-US" sz="10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156" name="Groupe 155">
                <a:extLst>
                  <a:ext uri="{FF2B5EF4-FFF2-40B4-BE49-F238E27FC236}">
                    <a16:creationId xmlns:a16="http://schemas.microsoft.com/office/drawing/2014/main" id="{E23D0E90-2E94-48CC-9979-5601829C2272}"/>
                  </a:ext>
                </a:extLst>
              </p:cNvPr>
              <p:cNvGrpSpPr/>
              <p:nvPr/>
            </p:nvGrpSpPr>
            <p:grpSpPr>
              <a:xfrm>
                <a:off x="6177735" y="819966"/>
                <a:ext cx="2865036" cy="1532721"/>
                <a:chOff x="6177735" y="819966"/>
                <a:chExt cx="2865036" cy="1532721"/>
              </a:xfrm>
            </p:grpSpPr>
            <p:sp>
              <p:nvSpPr>
                <p:cNvPr id="157" name="Shape 54">
                  <a:extLst>
                    <a:ext uri="{FF2B5EF4-FFF2-40B4-BE49-F238E27FC236}">
                      <a16:creationId xmlns:a16="http://schemas.microsoft.com/office/drawing/2014/main" id="{64DF870A-F61A-42BF-BCB1-2D133C993FD4}"/>
                    </a:ext>
                  </a:extLst>
                </p:cNvPr>
                <p:cNvSpPr/>
                <p:nvPr/>
              </p:nvSpPr>
              <p:spPr>
                <a:xfrm>
                  <a:off x="6177735" y="844636"/>
                  <a:ext cx="2798064" cy="425196"/>
                </a:xfrm>
                <a:prstGeom prst="rect">
                  <a:avLst/>
                </a:prstGeom>
                <a:solidFill>
                  <a:srgbClr val="FFFFFF"/>
                </a:solidFill>
                <a:ln/>
                <a:effectLst>
                  <a:outerShdw blurRad="50800" dist="12700" dir="8100000" algn="bl" rotWithShape="0">
                    <a:srgbClr val="000000">
                      <a:alpha val="18000"/>
                    </a:srgbClr>
                  </a:outerShdw>
                </a:effectLst>
              </p:spPr>
              <p:txBody>
                <a:bodyPr/>
                <a:lstStyle/>
                <a:p>
                  <a:endParaRPr lang="fr-BJ" sz="1000" dirty="0"/>
                </a:p>
              </p:txBody>
            </p:sp>
            <p:sp>
              <p:nvSpPr>
                <p:cNvPr id="158" name="Shape 55">
                  <a:extLst>
                    <a:ext uri="{FF2B5EF4-FFF2-40B4-BE49-F238E27FC236}">
                      <a16:creationId xmlns:a16="http://schemas.microsoft.com/office/drawing/2014/main" id="{30C8FFA9-17B1-41EF-9C1E-FA2344A21CF2}"/>
                    </a:ext>
                  </a:extLst>
                </p:cNvPr>
                <p:cNvSpPr/>
                <p:nvPr/>
              </p:nvSpPr>
              <p:spPr>
                <a:xfrm>
                  <a:off x="6185916" y="864108"/>
                  <a:ext cx="41148" cy="425196"/>
                </a:xfrm>
                <a:prstGeom prst="rect">
                  <a:avLst/>
                </a:prstGeom>
                <a:solidFill>
                  <a:srgbClr val="F87171"/>
                </a:solidFill>
                <a:ln/>
              </p:spPr>
            </p:sp>
            <p:sp>
              <p:nvSpPr>
                <p:cNvPr id="160" name="Text 57">
                  <a:extLst>
                    <a:ext uri="{FF2B5EF4-FFF2-40B4-BE49-F238E27FC236}">
                      <a16:creationId xmlns:a16="http://schemas.microsoft.com/office/drawing/2014/main" id="{94CE0B24-B18B-4320-9000-7D4E5E890DB1}"/>
                    </a:ext>
                  </a:extLst>
                </p:cNvPr>
                <p:cNvSpPr/>
                <p:nvPr/>
              </p:nvSpPr>
              <p:spPr>
                <a:xfrm>
                  <a:off x="6900927" y="819966"/>
                  <a:ext cx="1851661" cy="19202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defTabSz="685800">
                    <a:buClrTx/>
                    <a:defRPr/>
                  </a:pPr>
                  <a:r>
                    <a:rPr lang="en-US" sz="1000" b="1" kern="1200" dirty="0">
                      <a:solidFill>
                        <a:srgbClr val="1A2B3C"/>
                      </a:solidFill>
                      <a:latin typeface="+mn-lt"/>
                      <a:ea typeface="+mn-ea"/>
                      <a:cs typeface="+mn-cs"/>
                    </a:rPr>
                    <a:t>Low knowledge</a:t>
                  </a:r>
                  <a:endParaRPr lang="en-US" sz="1000" kern="120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Text 58">
                  <a:extLst>
                    <a:ext uri="{FF2B5EF4-FFF2-40B4-BE49-F238E27FC236}">
                      <a16:creationId xmlns:a16="http://schemas.microsoft.com/office/drawing/2014/main" id="{D2D581C3-0EED-4267-ABB7-3484CE7C0A99}"/>
                    </a:ext>
                  </a:extLst>
                </p:cNvPr>
                <p:cNvSpPr/>
                <p:nvPr/>
              </p:nvSpPr>
              <p:spPr>
                <a:xfrm>
                  <a:off x="6318392" y="965561"/>
                  <a:ext cx="2657408" cy="223222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defTabSz="685800">
                    <a:buClrTx/>
                    <a:defRPr/>
                  </a:pPr>
                  <a:r>
                    <a:rPr lang="en-US" sz="1000" kern="1200" dirty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Reduces vaccine acceptance · p&lt;0.05 (</a:t>
                  </a:r>
                  <a:r>
                    <a:rPr lang="en-US" sz="1000" kern="12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OR 0.21</a:t>
                  </a:r>
                  <a:r>
                    <a:rPr lang="en-US" sz="1000" kern="1200" dirty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)</a:t>
                  </a:r>
                  <a:endParaRPr lang="en-US" sz="1000" kern="1200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167" name="Shape 64">
                  <a:extLst>
                    <a:ext uri="{FF2B5EF4-FFF2-40B4-BE49-F238E27FC236}">
                      <a16:creationId xmlns:a16="http://schemas.microsoft.com/office/drawing/2014/main" id="{9BE99486-F239-47C1-AFB5-B9FB80CE86EC}"/>
                    </a:ext>
                  </a:extLst>
                </p:cNvPr>
                <p:cNvSpPr/>
                <p:nvPr/>
              </p:nvSpPr>
              <p:spPr>
                <a:xfrm>
                  <a:off x="6244707" y="1367828"/>
                  <a:ext cx="2798064" cy="425196"/>
                </a:xfrm>
                <a:prstGeom prst="rect">
                  <a:avLst/>
                </a:prstGeom>
                <a:solidFill>
                  <a:srgbClr val="FFFFFF"/>
                </a:solidFill>
                <a:ln/>
                <a:effectLst>
                  <a:outerShdw blurRad="50800" dist="12700" dir="8100000" algn="bl" rotWithShape="0">
                    <a:srgbClr val="000000">
                      <a:alpha val="18000"/>
                    </a:srgbClr>
                  </a:outerShdw>
                </a:effectLst>
              </p:spPr>
              <p:txBody>
                <a:bodyPr/>
                <a:lstStyle/>
                <a:p>
                  <a:endParaRPr lang="fr-BJ" dirty="0"/>
                </a:p>
              </p:txBody>
            </p:sp>
            <p:sp>
              <p:nvSpPr>
                <p:cNvPr id="168" name="Shape 65">
                  <a:extLst>
                    <a:ext uri="{FF2B5EF4-FFF2-40B4-BE49-F238E27FC236}">
                      <a16:creationId xmlns:a16="http://schemas.microsoft.com/office/drawing/2014/main" id="{D7C7CF94-7ADD-45D7-8E71-167730D4E98A}"/>
                    </a:ext>
                  </a:extLst>
                </p:cNvPr>
                <p:cNvSpPr/>
                <p:nvPr/>
              </p:nvSpPr>
              <p:spPr>
                <a:xfrm>
                  <a:off x="6190083" y="1373760"/>
                  <a:ext cx="41148" cy="425196"/>
                </a:xfrm>
                <a:prstGeom prst="rect">
                  <a:avLst/>
                </a:prstGeom>
                <a:solidFill>
                  <a:srgbClr val="F87171"/>
                </a:solidFill>
                <a:ln/>
              </p:spPr>
            </p:sp>
            <p:sp>
              <p:nvSpPr>
                <p:cNvPr id="170" name="Text 67">
                  <a:extLst>
                    <a:ext uri="{FF2B5EF4-FFF2-40B4-BE49-F238E27FC236}">
                      <a16:creationId xmlns:a16="http://schemas.microsoft.com/office/drawing/2014/main" id="{0F08032C-50BB-4D42-B82D-1A02EA69EBA7}"/>
                    </a:ext>
                  </a:extLst>
                </p:cNvPr>
                <p:cNvSpPr/>
                <p:nvPr/>
              </p:nvSpPr>
              <p:spPr>
                <a:xfrm>
                  <a:off x="6905093" y="1364416"/>
                  <a:ext cx="1851660" cy="19202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defTabSz="685800">
                    <a:buClrTx/>
                    <a:defRPr/>
                  </a:pPr>
                  <a:r>
                    <a:rPr lang="en-US" sz="1000" b="1" kern="1200" dirty="0">
                      <a:solidFill>
                        <a:srgbClr val="1A2B3C"/>
                      </a:solidFill>
                      <a:latin typeface="+mn-lt"/>
                      <a:ea typeface="+mn-ea"/>
                      <a:cs typeface="+mn-cs"/>
                    </a:rPr>
                    <a:t>Neutral attitude</a:t>
                  </a:r>
                  <a:endParaRPr lang="en-US" sz="1000" kern="120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Text 68">
                  <a:extLst>
                    <a:ext uri="{FF2B5EF4-FFF2-40B4-BE49-F238E27FC236}">
                      <a16:creationId xmlns:a16="http://schemas.microsoft.com/office/drawing/2014/main" id="{6F2B6D86-07E3-4A1D-BC32-B7FA1470A40D}"/>
                    </a:ext>
                  </a:extLst>
                </p:cNvPr>
                <p:cNvSpPr/>
                <p:nvPr/>
              </p:nvSpPr>
              <p:spPr>
                <a:xfrm>
                  <a:off x="6322559" y="1561426"/>
                  <a:ext cx="2434194" cy="194605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defTabSz="685800">
                    <a:buClrTx/>
                    <a:defRPr/>
                  </a:pPr>
                  <a:r>
                    <a:rPr lang="en-US" sz="1000" kern="1200" dirty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95% CI [0.07–0.65] · p&lt;0.05 (OR 0.25)</a:t>
                  </a:r>
                </a:p>
              </p:txBody>
            </p:sp>
            <p:sp>
              <p:nvSpPr>
                <p:cNvPr id="172" name="Shape 69">
                  <a:extLst>
                    <a:ext uri="{FF2B5EF4-FFF2-40B4-BE49-F238E27FC236}">
                      <a16:creationId xmlns:a16="http://schemas.microsoft.com/office/drawing/2014/main" id="{C69B9438-6553-4D4A-8664-1752F22C9F29}"/>
                    </a:ext>
                  </a:extLst>
                </p:cNvPr>
                <p:cNvSpPr/>
                <p:nvPr/>
              </p:nvSpPr>
              <p:spPr>
                <a:xfrm>
                  <a:off x="6185916" y="1927491"/>
                  <a:ext cx="2798064" cy="425196"/>
                </a:xfrm>
                <a:prstGeom prst="rect">
                  <a:avLst/>
                </a:prstGeom>
                <a:solidFill>
                  <a:srgbClr val="FFFFFF"/>
                </a:solidFill>
                <a:ln/>
                <a:effectLst>
                  <a:outerShdw blurRad="50800" dist="12700" dir="8100000" algn="bl" rotWithShape="0">
                    <a:srgbClr val="000000">
                      <a:alpha val="18000"/>
                    </a:srgbClr>
                  </a:outerShdw>
                </a:effectLst>
              </p:spPr>
            </p:sp>
            <p:sp>
              <p:nvSpPr>
                <p:cNvPr id="173" name="Shape 70">
                  <a:extLst>
                    <a:ext uri="{FF2B5EF4-FFF2-40B4-BE49-F238E27FC236}">
                      <a16:creationId xmlns:a16="http://schemas.microsoft.com/office/drawing/2014/main" id="{B8E1A955-D977-4075-AEF7-D8C6DBBAD9C9}"/>
                    </a:ext>
                  </a:extLst>
                </p:cNvPr>
                <p:cNvSpPr/>
                <p:nvPr/>
              </p:nvSpPr>
              <p:spPr>
                <a:xfrm>
                  <a:off x="6185916" y="1927491"/>
                  <a:ext cx="41148" cy="425196"/>
                </a:xfrm>
                <a:prstGeom prst="rect">
                  <a:avLst/>
                </a:prstGeom>
                <a:solidFill>
                  <a:srgbClr val="F87171"/>
                </a:solidFill>
                <a:ln/>
              </p:spPr>
            </p:sp>
            <p:sp>
              <p:nvSpPr>
                <p:cNvPr id="175" name="Text 72">
                  <a:extLst>
                    <a:ext uri="{FF2B5EF4-FFF2-40B4-BE49-F238E27FC236}">
                      <a16:creationId xmlns:a16="http://schemas.microsoft.com/office/drawing/2014/main" id="{0F5A598F-2F3A-47C1-A3FA-C990D5E68E80}"/>
                    </a:ext>
                  </a:extLst>
                </p:cNvPr>
                <p:cNvSpPr/>
                <p:nvPr/>
              </p:nvSpPr>
              <p:spPr>
                <a:xfrm>
                  <a:off x="6900926" y="1901294"/>
                  <a:ext cx="1851660" cy="19202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defTabSz="685800">
                    <a:buClrTx/>
                    <a:defRPr/>
                  </a:pPr>
                  <a:r>
                    <a:rPr lang="en-US" sz="1000" b="1" kern="1200" dirty="0">
                      <a:solidFill>
                        <a:srgbClr val="1A2B3C"/>
                      </a:solidFill>
                      <a:latin typeface="+mn-lt"/>
                      <a:ea typeface="+mn-ea"/>
                      <a:cs typeface="+mn-cs"/>
                    </a:rPr>
                    <a:t>Positive attitude</a:t>
                  </a:r>
                  <a:endParaRPr lang="en-US" sz="1000" kern="120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Text 73">
                  <a:extLst>
                    <a:ext uri="{FF2B5EF4-FFF2-40B4-BE49-F238E27FC236}">
                      <a16:creationId xmlns:a16="http://schemas.microsoft.com/office/drawing/2014/main" id="{120719CA-966E-40EA-BB47-45E93A34D70E}"/>
                    </a:ext>
                  </a:extLst>
                </p:cNvPr>
                <p:cNvSpPr/>
                <p:nvPr/>
              </p:nvSpPr>
              <p:spPr>
                <a:xfrm>
                  <a:off x="6359540" y="2090533"/>
                  <a:ext cx="2393046" cy="213202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defTabSz="685800">
                    <a:buClrTx/>
                    <a:defRPr/>
                  </a:pPr>
                  <a:r>
                    <a:rPr lang="en-US" sz="1000" kern="1200" dirty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rPr>
                    <a:t>95% CI [0.03–0.24] · p&lt;0.05  (OR 0.09)</a:t>
                  </a:r>
                </a:p>
              </p:txBody>
            </p:sp>
          </p:grp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2924289-3902-40FE-BA79-66B8FAFC50E7}"/>
                </a:ext>
              </a:extLst>
            </p:cNvPr>
            <p:cNvSpPr/>
            <p:nvPr/>
          </p:nvSpPr>
          <p:spPr>
            <a:xfrm>
              <a:off x="6286529" y="892932"/>
              <a:ext cx="2759882" cy="2462664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J" sz="1000"/>
            </a:p>
          </p:txBody>
        </p:sp>
      </p:grpSp>
      <p:sp>
        <p:nvSpPr>
          <p:cNvPr id="226" name="Rectangle 225">
            <a:extLst>
              <a:ext uri="{FF2B5EF4-FFF2-40B4-BE49-F238E27FC236}">
                <a16:creationId xmlns:a16="http://schemas.microsoft.com/office/drawing/2014/main" id="{BBC62F39-AD18-4A02-9AAF-85FEC4D375E1}"/>
              </a:ext>
            </a:extLst>
          </p:cNvPr>
          <p:cNvSpPr/>
          <p:nvPr/>
        </p:nvSpPr>
        <p:spPr>
          <a:xfrm>
            <a:off x="3137915" y="934114"/>
            <a:ext cx="2983885" cy="235611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J" sz="1000"/>
          </a:p>
        </p:txBody>
      </p:sp>
      <p:grpSp>
        <p:nvGrpSpPr>
          <p:cNvPr id="247" name="Groupe 246">
            <a:extLst>
              <a:ext uri="{FF2B5EF4-FFF2-40B4-BE49-F238E27FC236}">
                <a16:creationId xmlns:a16="http://schemas.microsoft.com/office/drawing/2014/main" id="{0A250924-C2B9-4B13-B956-6EC517648917}"/>
              </a:ext>
            </a:extLst>
          </p:cNvPr>
          <p:cNvGrpSpPr/>
          <p:nvPr/>
        </p:nvGrpSpPr>
        <p:grpSpPr>
          <a:xfrm>
            <a:off x="3218665" y="1114069"/>
            <a:ext cx="2849186" cy="2140914"/>
            <a:chOff x="8247888" y="2606040"/>
            <a:chExt cx="3730752" cy="2121408"/>
          </a:xfrm>
        </p:grpSpPr>
        <p:sp>
          <p:nvSpPr>
            <p:cNvPr id="248" name="Shape 115">
              <a:extLst>
                <a:ext uri="{FF2B5EF4-FFF2-40B4-BE49-F238E27FC236}">
                  <a16:creationId xmlns:a16="http://schemas.microsoft.com/office/drawing/2014/main" id="{5535B4D6-0130-4999-99BA-D9BC9E22AA18}"/>
                </a:ext>
              </a:extLst>
            </p:cNvPr>
            <p:cNvSpPr/>
            <p:nvPr/>
          </p:nvSpPr>
          <p:spPr>
            <a:xfrm>
              <a:off x="8247888" y="2606040"/>
              <a:ext cx="54864" cy="310896"/>
            </a:xfrm>
            <a:prstGeom prst="rect">
              <a:avLst/>
            </a:prstGeom>
            <a:solidFill>
              <a:srgbClr val="F87171"/>
            </a:solidFill>
            <a:ln/>
          </p:spPr>
        </p:sp>
        <p:sp>
          <p:nvSpPr>
            <p:cNvPr id="249" name="Text 116">
              <a:extLst>
                <a:ext uri="{FF2B5EF4-FFF2-40B4-BE49-F238E27FC236}">
                  <a16:creationId xmlns:a16="http://schemas.microsoft.com/office/drawing/2014/main" id="{42188EF6-A4FA-4BDB-9E7D-E7DFF690CCAF}"/>
                </a:ext>
              </a:extLst>
            </p:cNvPr>
            <p:cNvSpPr/>
            <p:nvPr/>
          </p:nvSpPr>
          <p:spPr>
            <a:xfrm>
              <a:off x="8375904" y="2606040"/>
              <a:ext cx="360273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chemeClr val="tx1"/>
                  </a:solidFill>
                </a:rPr>
                <a:t>Reasons for Refusal / Hesitancy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250" name="Text 117">
              <a:extLst>
                <a:ext uri="{FF2B5EF4-FFF2-40B4-BE49-F238E27FC236}">
                  <a16:creationId xmlns:a16="http://schemas.microsoft.com/office/drawing/2014/main" id="{BA4B5209-F9E4-4E51-B29F-7C9DDB60FD21}"/>
                </a:ext>
              </a:extLst>
            </p:cNvPr>
            <p:cNvSpPr/>
            <p:nvPr/>
          </p:nvSpPr>
          <p:spPr>
            <a:xfrm>
              <a:off x="8247888" y="2980944"/>
              <a:ext cx="2051914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chemeClr val="tx1"/>
                  </a:solidFill>
                  <a:latin typeface="+mn-lt"/>
                </a:rPr>
                <a:t>Lack of information</a:t>
              </a:r>
            </a:p>
          </p:txBody>
        </p:sp>
        <p:sp>
          <p:nvSpPr>
            <p:cNvPr id="251" name="Shape 118">
              <a:extLst>
                <a:ext uri="{FF2B5EF4-FFF2-40B4-BE49-F238E27FC236}">
                  <a16:creationId xmlns:a16="http://schemas.microsoft.com/office/drawing/2014/main" id="{17FA7E5D-BE4D-4091-8387-DB0B8803AB0E}"/>
                </a:ext>
              </a:extLst>
            </p:cNvPr>
            <p:cNvSpPr/>
            <p:nvPr/>
          </p:nvSpPr>
          <p:spPr>
            <a:xfrm>
              <a:off x="8247888" y="3182112"/>
              <a:ext cx="3730752" cy="118872"/>
            </a:xfrm>
            <a:prstGeom prst="rect">
              <a:avLst/>
            </a:prstGeom>
            <a:solidFill>
              <a:srgbClr val="1E3A4E"/>
            </a:solidFill>
            <a:ln/>
          </p:spPr>
        </p:sp>
        <p:sp>
          <p:nvSpPr>
            <p:cNvPr id="252" name="Shape 119">
              <a:extLst>
                <a:ext uri="{FF2B5EF4-FFF2-40B4-BE49-F238E27FC236}">
                  <a16:creationId xmlns:a16="http://schemas.microsoft.com/office/drawing/2014/main" id="{020D8EB0-E7F7-44D6-A981-E922B22A60DE}"/>
                </a:ext>
              </a:extLst>
            </p:cNvPr>
            <p:cNvSpPr/>
            <p:nvPr/>
          </p:nvSpPr>
          <p:spPr>
            <a:xfrm>
              <a:off x="8247888" y="3182112"/>
              <a:ext cx="2294412" cy="118872"/>
            </a:xfrm>
            <a:prstGeom prst="rect">
              <a:avLst/>
            </a:prstGeom>
            <a:solidFill>
              <a:srgbClr val="FBBF24"/>
            </a:solidFill>
            <a:ln/>
          </p:spPr>
        </p:sp>
        <p:sp>
          <p:nvSpPr>
            <p:cNvPr id="253" name="Text 120">
              <a:extLst>
                <a:ext uri="{FF2B5EF4-FFF2-40B4-BE49-F238E27FC236}">
                  <a16:creationId xmlns:a16="http://schemas.microsoft.com/office/drawing/2014/main" id="{8CE2F379-3E2B-4176-B4C0-F6CE3CE3BB4E}"/>
                </a:ext>
              </a:extLst>
            </p:cNvPr>
            <p:cNvSpPr/>
            <p:nvPr/>
          </p:nvSpPr>
          <p:spPr>
            <a:xfrm>
              <a:off x="10374417" y="2980944"/>
              <a:ext cx="1566916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00" b="1" dirty="0">
                  <a:solidFill>
                    <a:srgbClr val="FBBF24"/>
                  </a:solidFill>
                  <a:latin typeface="+mn-lt"/>
                </a:rPr>
                <a:t>61.5%</a:t>
              </a:r>
              <a:endParaRPr lang="en-US" sz="1000" dirty="0">
                <a:latin typeface="+mn-lt"/>
              </a:endParaRPr>
            </a:p>
          </p:txBody>
        </p:sp>
        <p:sp>
          <p:nvSpPr>
            <p:cNvPr id="254" name="Text 121">
              <a:extLst>
                <a:ext uri="{FF2B5EF4-FFF2-40B4-BE49-F238E27FC236}">
                  <a16:creationId xmlns:a16="http://schemas.microsoft.com/office/drawing/2014/main" id="{29F76C84-18E3-4FAA-8110-F15AA7D1C498}"/>
                </a:ext>
              </a:extLst>
            </p:cNvPr>
            <p:cNvSpPr/>
            <p:nvPr/>
          </p:nvSpPr>
          <p:spPr>
            <a:xfrm>
              <a:off x="8247888" y="3337560"/>
              <a:ext cx="2051914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chemeClr val="tx1"/>
                  </a:solidFill>
                  <a:latin typeface="+mn-lt"/>
                </a:rPr>
                <a:t>Fear of side effects</a:t>
              </a:r>
            </a:p>
          </p:txBody>
        </p:sp>
        <p:sp>
          <p:nvSpPr>
            <p:cNvPr id="255" name="Shape 122">
              <a:extLst>
                <a:ext uri="{FF2B5EF4-FFF2-40B4-BE49-F238E27FC236}">
                  <a16:creationId xmlns:a16="http://schemas.microsoft.com/office/drawing/2014/main" id="{2214F541-5474-4D8F-8FAB-72EE48AF3055}"/>
                </a:ext>
              </a:extLst>
            </p:cNvPr>
            <p:cNvSpPr/>
            <p:nvPr/>
          </p:nvSpPr>
          <p:spPr>
            <a:xfrm>
              <a:off x="8247888" y="3538728"/>
              <a:ext cx="3730752" cy="118872"/>
            </a:xfrm>
            <a:prstGeom prst="rect">
              <a:avLst/>
            </a:prstGeom>
            <a:solidFill>
              <a:srgbClr val="1E3A4E"/>
            </a:solidFill>
            <a:ln/>
          </p:spPr>
        </p:sp>
        <p:sp>
          <p:nvSpPr>
            <p:cNvPr id="256" name="Shape 123">
              <a:extLst>
                <a:ext uri="{FF2B5EF4-FFF2-40B4-BE49-F238E27FC236}">
                  <a16:creationId xmlns:a16="http://schemas.microsoft.com/office/drawing/2014/main" id="{69461010-0E51-459A-A32D-DDE19A2794A5}"/>
                </a:ext>
              </a:extLst>
            </p:cNvPr>
            <p:cNvSpPr/>
            <p:nvPr/>
          </p:nvSpPr>
          <p:spPr>
            <a:xfrm>
              <a:off x="8247888" y="3538728"/>
              <a:ext cx="2204874" cy="118872"/>
            </a:xfrm>
            <a:prstGeom prst="rect">
              <a:avLst/>
            </a:prstGeom>
            <a:solidFill>
              <a:srgbClr val="F87171"/>
            </a:solidFill>
            <a:ln/>
          </p:spPr>
        </p:sp>
        <p:sp>
          <p:nvSpPr>
            <p:cNvPr id="257" name="Text 124">
              <a:extLst>
                <a:ext uri="{FF2B5EF4-FFF2-40B4-BE49-F238E27FC236}">
                  <a16:creationId xmlns:a16="http://schemas.microsoft.com/office/drawing/2014/main" id="{73D813AC-4DCE-457C-9E76-3683407C4286}"/>
                </a:ext>
              </a:extLst>
            </p:cNvPr>
            <p:cNvSpPr/>
            <p:nvPr/>
          </p:nvSpPr>
          <p:spPr>
            <a:xfrm>
              <a:off x="10374417" y="3337560"/>
              <a:ext cx="1566916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00" b="1" dirty="0">
                  <a:solidFill>
                    <a:srgbClr val="F87171"/>
                  </a:solidFill>
                  <a:latin typeface="+mn-lt"/>
                </a:rPr>
                <a:t>59.1%</a:t>
              </a:r>
              <a:endParaRPr lang="en-US" sz="1000" dirty="0">
                <a:latin typeface="+mn-lt"/>
              </a:endParaRPr>
            </a:p>
          </p:txBody>
        </p:sp>
        <p:sp>
          <p:nvSpPr>
            <p:cNvPr id="258" name="Text 125">
              <a:extLst>
                <a:ext uri="{FF2B5EF4-FFF2-40B4-BE49-F238E27FC236}">
                  <a16:creationId xmlns:a16="http://schemas.microsoft.com/office/drawing/2014/main" id="{D0EDD696-5AA6-4711-B58D-BC30D0AB636D}"/>
                </a:ext>
              </a:extLst>
            </p:cNvPr>
            <p:cNvSpPr/>
            <p:nvPr/>
          </p:nvSpPr>
          <p:spPr>
            <a:xfrm>
              <a:off x="8247888" y="3694176"/>
              <a:ext cx="2589630" cy="18792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chemeClr val="tx1"/>
                  </a:solidFill>
                  <a:latin typeface="+mn-lt"/>
                </a:rPr>
                <a:t>Family/friends recommendation</a:t>
              </a:r>
            </a:p>
          </p:txBody>
        </p:sp>
        <p:sp>
          <p:nvSpPr>
            <p:cNvPr id="259" name="Shape 126">
              <a:extLst>
                <a:ext uri="{FF2B5EF4-FFF2-40B4-BE49-F238E27FC236}">
                  <a16:creationId xmlns:a16="http://schemas.microsoft.com/office/drawing/2014/main" id="{70954E9F-E455-4BAC-87F1-CB4593882153}"/>
                </a:ext>
              </a:extLst>
            </p:cNvPr>
            <p:cNvSpPr/>
            <p:nvPr/>
          </p:nvSpPr>
          <p:spPr>
            <a:xfrm>
              <a:off x="8247888" y="3895344"/>
              <a:ext cx="3730752" cy="118872"/>
            </a:xfrm>
            <a:prstGeom prst="rect">
              <a:avLst/>
            </a:prstGeom>
            <a:solidFill>
              <a:srgbClr val="1E3A4E"/>
            </a:solidFill>
            <a:ln/>
          </p:spPr>
        </p:sp>
        <p:sp>
          <p:nvSpPr>
            <p:cNvPr id="260" name="Shape 127">
              <a:extLst>
                <a:ext uri="{FF2B5EF4-FFF2-40B4-BE49-F238E27FC236}">
                  <a16:creationId xmlns:a16="http://schemas.microsoft.com/office/drawing/2014/main" id="{3F57F64B-4787-43BA-B4B1-34F2C2EC9C0A}"/>
                </a:ext>
              </a:extLst>
            </p:cNvPr>
            <p:cNvSpPr/>
            <p:nvPr/>
          </p:nvSpPr>
          <p:spPr>
            <a:xfrm>
              <a:off x="8247888" y="3895344"/>
              <a:ext cx="1667646" cy="118872"/>
            </a:xfrm>
            <a:prstGeom prst="rect">
              <a:avLst/>
            </a:prstGeom>
            <a:solidFill>
              <a:srgbClr val="A78BFA"/>
            </a:solidFill>
            <a:ln/>
          </p:spPr>
        </p:sp>
        <p:sp>
          <p:nvSpPr>
            <p:cNvPr id="261" name="Text 128">
              <a:extLst>
                <a:ext uri="{FF2B5EF4-FFF2-40B4-BE49-F238E27FC236}">
                  <a16:creationId xmlns:a16="http://schemas.microsoft.com/office/drawing/2014/main" id="{967A333F-DB10-4E41-A6A6-BAC36B53CA0E}"/>
                </a:ext>
              </a:extLst>
            </p:cNvPr>
            <p:cNvSpPr/>
            <p:nvPr/>
          </p:nvSpPr>
          <p:spPr>
            <a:xfrm>
              <a:off x="10374417" y="3694176"/>
              <a:ext cx="1566916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00" b="1" dirty="0">
                  <a:solidFill>
                    <a:srgbClr val="A78BFA"/>
                  </a:solidFill>
                  <a:latin typeface="+mn-lt"/>
                </a:rPr>
                <a:t>44.7%</a:t>
              </a:r>
              <a:endParaRPr lang="en-US" sz="1000" dirty="0">
                <a:latin typeface="+mn-lt"/>
              </a:endParaRPr>
            </a:p>
          </p:txBody>
        </p:sp>
        <p:sp>
          <p:nvSpPr>
            <p:cNvPr id="262" name="Text 129">
              <a:extLst>
                <a:ext uri="{FF2B5EF4-FFF2-40B4-BE49-F238E27FC236}">
                  <a16:creationId xmlns:a16="http://schemas.microsoft.com/office/drawing/2014/main" id="{0248FF08-A8FD-4FEA-828F-D42AE1A71EB2}"/>
                </a:ext>
              </a:extLst>
            </p:cNvPr>
            <p:cNvSpPr/>
            <p:nvPr/>
          </p:nvSpPr>
          <p:spPr>
            <a:xfrm>
              <a:off x="8247888" y="4050792"/>
              <a:ext cx="2051914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chemeClr val="tx1"/>
                  </a:solidFill>
                  <a:latin typeface="+mn-lt"/>
                </a:rPr>
                <a:t>Discouraging messages</a:t>
              </a:r>
            </a:p>
          </p:txBody>
        </p:sp>
        <p:sp>
          <p:nvSpPr>
            <p:cNvPr id="263" name="Shape 130">
              <a:extLst>
                <a:ext uri="{FF2B5EF4-FFF2-40B4-BE49-F238E27FC236}">
                  <a16:creationId xmlns:a16="http://schemas.microsoft.com/office/drawing/2014/main" id="{04D8AD3F-F49B-4815-8332-6847C94FA37D}"/>
                </a:ext>
              </a:extLst>
            </p:cNvPr>
            <p:cNvSpPr/>
            <p:nvPr/>
          </p:nvSpPr>
          <p:spPr>
            <a:xfrm>
              <a:off x="8247888" y="4251960"/>
              <a:ext cx="3730752" cy="118872"/>
            </a:xfrm>
            <a:prstGeom prst="rect">
              <a:avLst/>
            </a:prstGeom>
            <a:solidFill>
              <a:srgbClr val="1E3A4E"/>
            </a:solidFill>
            <a:ln/>
          </p:spPr>
        </p:sp>
        <p:sp>
          <p:nvSpPr>
            <p:cNvPr id="264" name="Shape 131">
              <a:extLst>
                <a:ext uri="{FF2B5EF4-FFF2-40B4-BE49-F238E27FC236}">
                  <a16:creationId xmlns:a16="http://schemas.microsoft.com/office/drawing/2014/main" id="{78AA143A-E78C-41C2-9B6C-F89F4874A535}"/>
                </a:ext>
              </a:extLst>
            </p:cNvPr>
            <p:cNvSpPr/>
            <p:nvPr/>
          </p:nvSpPr>
          <p:spPr>
            <a:xfrm>
              <a:off x="8247888" y="4251960"/>
              <a:ext cx="1040880" cy="118872"/>
            </a:xfrm>
            <a:prstGeom prst="rect">
              <a:avLst/>
            </a:prstGeom>
            <a:solidFill>
              <a:srgbClr val="FB923C"/>
            </a:solidFill>
            <a:ln/>
          </p:spPr>
        </p:sp>
        <p:sp>
          <p:nvSpPr>
            <p:cNvPr id="265" name="Text 132">
              <a:extLst>
                <a:ext uri="{FF2B5EF4-FFF2-40B4-BE49-F238E27FC236}">
                  <a16:creationId xmlns:a16="http://schemas.microsoft.com/office/drawing/2014/main" id="{5D786D88-6E1A-4BB5-A3B5-0B97C8BEF85F}"/>
                </a:ext>
              </a:extLst>
            </p:cNvPr>
            <p:cNvSpPr/>
            <p:nvPr/>
          </p:nvSpPr>
          <p:spPr>
            <a:xfrm>
              <a:off x="10374417" y="4050792"/>
              <a:ext cx="1566916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00" b="1" dirty="0">
                  <a:solidFill>
                    <a:srgbClr val="FB923C"/>
                  </a:solidFill>
                  <a:latin typeface="+mn-lt"/>
                </a:rPr>
                <a:t>27.9%</a:t>
              </a:r>
              <a:endParaRPr lang="en-US" sz="1000" dirty="0">
                <a:latin typeface="+mn-lt"/>
              </a:endParaRPr>
            </a:p>
          </p:txBody>
        </p:sp>
        <p:sp>
          <p:nvSpPr>
            <p:cNvPr id="266" name="Text 133">
              <a:extLst>
                <a:ext uri="{FF2B5EF4-FFF2-40B4-BE49-F238E27FC236}">
                  <a16:creationId xmlns:a16="http://schemas.microsoft.com/office/drawing/2014/main" id="{F2954933-9CD0-437D-BC14-D55BCC8540EE}"/>
                </a:ext>
              </a:extLst>
            </p:cNvPr>
            <p:cNvSpPr/>
            <p:nvPr/>
          </p:nvSpPr>
          <p:spPr>
            <a:xfrm>
              <a:off x="8247888" y="4407408"/>
              <a:ext cx="2051914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chemeClr val="tx1"/>
                  </a:solidFill>
                  <a:latin typeface="+mn-lt"/>
                </a:rPr>
                <a:t>Lack of trust</a:t>
              </a:r>
            </a:p>
          </p:txBody>
        </p:sp>
        <p:sp>
          <p:nvSpPr>
            <p:cNvPr id="267" name="Shape 134">
              <a:extLst>
                <a:ext uri="{FF2B5EF4-FFF2-40B4-BE49-F238E27FC236}">
                  <a16:creationId xmlns:a16="http://schemas.microsoft.com/office/drawing/2014/main" id="{09514CBB-4252-4290-9E13-614A068A6E8C}"/>
                </a:ext>
              </a:extLst>
            </p:cNvPr>
            <p:cNvSpPr/>
            <p:nvPr/>
          </p:nvSpPr>
          <p:spPr>
            <a:xfrm>
              <a:off x="8247888" y="4608576"/>
              <a:ext cx="3730752" cy="118872"/>
            </a:xfrm>
            <a:prstGeom prst="rect">
              <a:avLst/>
            </a:prstGeom>
            <a:solidFill>
              <a:srgbClr val="1E3A4E"/>
            </a:solidFill>
            <a:ln/>
          </p:spPr>
        </p:sp>
        <p:sp>
          <p:nvSpPr>
            <p:cNvPr id="268" name="Shape 135">
              <a:extLst>
                <a:ext uri="{FF2B5EF4-FFF2-40B4-BE49-F238E27FC236}">
                  <a16:creationId xmlns:a16="http://schemas.microsoft.com/office/drawing/2014/main" id="{778A2AB9-669F-40EC-8086-18DFA478CA64}"/>
                </a:ext>
              </a:extLst>
            </p:cNvPr>
            <p:cNvSpPr/>
            <p:nvPr/>
          </p:nvSpPr>
          <p:spPr>
            <a:xfrm>
              <a:off x="8247888" y="4608576"/>
              <a:ext cx="1249802" cy="118872"/>
            </a:xfrm>
            <a:prstGeom prst="rect">
              <a:avLst/>
            </a:prstGeom>
            <a:solidFill>
              <a:srgbClr val="8FA8B8"/>
            </a:solidFill>
            <a:ln/>
          </p:spPr>
        </p:sp>
        <p:sp>
          <p:nvSpPr>
            <p:cNvPr id="269" name="Text 136">
              <a:extLst>
                <a:ext uri="{FF2B5EF4-FFF2-40B4-BE49-F238E27FC236}">
                  <a16:creationId xmlns:a16="http://schemas.microsoft.com/office/drawing/2014/main" id="{23F4D8A8-20F0-44D8-92B7-82C0C57B6821}"/>
                </a:ext>
              </a:extLst>
            </p:cNvPr>
            <p:cNvSpPr/>
            <p:nvPr/>
          </p:nvSpPr>
          <p:spPr>
            <a:xfrm>
              <a:off x="10374417" y="4407408"/>
              <a:ext cx="1566916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00" b="1" dirty="0">
                  <a:solidFill>
                    <a:schemeClr val="bg1">
                      <a:lumMod val="50000"/>
                    </a:schemeClr>
                  </a:solidFill>
                  <a:latin typeface="+mn-lt"/>
                </a:rPr>
                <a:t>33.5%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A25A6AA-5E9B-406C-AF6C-BE2822441B76}"/>
              </a:ext>
            </a:extLst>
          </p:cNvPr>
          <p:cNvGrpSpPr/>
          <p:nvPr/>
        </p:nvGrpSpPr>
        <p:grpSpPr>
          <a:xfrm>
            <a:off x="74837" y="580306"/>
            <a:ext cx="2849186" cy="3562424"/>
            <a:chOff x="45831" y="542466"/>
            <a:chExt cx="2849186" cy="3562424"/>
          </a:xfrm>
        </p:grpSpPr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A62D831E-7DB7-4BE5-A587-0E3CF65382B4}"/>
                </a:ext>
              </a:extLst>
            </p:cNvPr>
            <p:cNvSpPr/>
            <p:nvPr/>
          </p:nvSpPr>
          <p:spPr>
            <a:xfrm>
              <a:off x="45831" y="542466"/>
              <a:ext cx="2849186" cy="3562424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J" sz="1000"/>
            </a:p>
          </p:txBody>
        </p:sp>
        <p:grpSp>
          <p:nvGrpSpPr>
            <p:cNvPr id="270" name="Groupe 269">
              <a:extLst>
                <a:ext uri="{FF2B5EF4-FFF2-40B4-BE49-F238E27FC236}">
                  <a16:creationId xmlns:a16="http://schemas.microsoft.com/office/drawing/2014/main" id="{A6259F55-882F-40F7-9D1D-869B4D476E54}"/>
                </a:ext>
              </a:extLst>
            </p:cNvPr>
            <p:cNvGrpSpPr/>
            <p:nvPr/>
          </p:nvGrpSpPr>
          <p:grpSpPr>
            <a:xfrm>
              <a:off x="75360" y="594464"/>
              <a:ext cx="2774304" cy="1330452"/>
              <a:chOff x="158045" y="749808"/>
              <a:chExt cx="3699072" cy="1773936"/>
            </a:xfrm>
          </p:grpSpPr>
          <p:sp>
            <p:nvSpPr>
              <p:cNvPr id="271" name="Shape 3">
                <a:extLst>
                  <a:ext uri="{FF2B5EF4-FFF2-40B4-BE49-F238E27FC236}">
                    <a16:creationId xmlns:a16="http://schemas.microsoft.com/office/drawing/2014/main" id="{01A9A788-0A06-44EA-9497-92741E8F51A3}"/>
                  </a:ext>
                </a:extLst>
              </p:cNvPr>
              <p:cNvSpPr/>
              <p:nvPr/>
            </p:nvSpPr>
            <p:spPr>
              <a:xfrm>
                <a:off x="164592" y="749808"/>
                <a:ext cx="54864" cy="329184"/>
              </a:xfrm>
              <a:prstGeom prst="rect">
                <a:avLst/>
              </a:prstGeom>
              <a:solidFill>
                <a:srgbClr val="00A896"/>
              </a:solidFill>
              <a:ln/>
            </p:spPr>
          </p:sp>
          <p:sp>
            <p:nvSpPr>
              <p:cNvPr id="272" name="Text 4">
                <a:extLst>
                  <a:ext uri="{FF2B5EF4-FFF2-40B4-BE49-F238E27FC236}">
                    <a16:creationId xmlns:a16="http://schemas.microsoft.com/office/drawing/2014/main" id="{0DA168E4-0F4B-48AF-A138-1DA499A81574}"/>
                  </a:ext>
                </a:extLst>
              </p:cNvPr>
              <p:cNvSpPr/>
              <p:nvPr/>
            </p:nvSpPr>
            <p:spPr>
              <a:xfrm>
                <a:off x="292608" y="749808"/>
                <a:ext cx="3529584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685800">
                  <a:buClrTx/>
                  <a:defRPr/>
                </a:pPr>
                <a:r>
                  <a:rPr lang="en-US" sz="1000" b="1" kern="1200" dirty="0">
                    <a:solidFill>
                      <a:srgbClr val="1A2B3C"/>
                    </a:solidFill>
                    <a:latin typeface="+mn-lt"/>
                  </a:rPr>
                  <a:t>Knowledge &amp; Awareness</a:t>
                </a:r>
                <a:endParaRPr lang="en-US" sz="1000" kern="1200" dirty="0">
                  <a:solidFill>
                    <a:prstClr val="black"/>
                  </a:solidFill>
                  <a:latin typeface="+mn-lt"/>
                </a:endParaRPr>
              </a:p>
            </p:txBody>
          </p:sp>
          <p:sp>
            <p:nvSpPr>
              <p:cNvPr id="273" name="Shape 5">
                <a:extLst>
                  <a:ext uri="{FF2B5EF4-FFF2-40B4-BE49-F238E27FC236}">
                    <a16:creationId xmlns:a16="http://schemas.microsoft.com/office/drawing/2014/main" id="{1F7BD55D-4315-4536-B7DF-34402FD5825D}"/>
                  </a:ext>
                </a:extLst>
              </p:cNvPr>
              <p:cNvSpPr/>
              <p:nvPr/>
            </p:nvSpPr>
            <p:spPr>
              <a:xfrm>
                <a:off x="164592" y="1152144"/>
                <a:ext cx="1773936" cy="658368"/>
              </a:xfrm>
              <a:prstGeom prst="rect">
                <a:avLst/>
              </a:prstGeom>
              <a:solidFill>
                <a:srgbClr val="FFFFFF"/>
              </a:solidFill>
              <a:ln/>
              <a:effectLst>
                <a:outerShdw blurRad="50800" dist="12700" dir="8100000" algn="bl" rotWithShape="0">
                  <a:srgbClr val="000000">
                    <a:alpha val="18000"/>
                  </a:srgbClr>
                </a:outerShdw>
              </a:effectLst>
            </p:spPr>
          </p:sp>
          <p:sp>
            <p:nvSpPr>
              <p:cNvPr id="274" name="Text 6">
                <a:extLst>
                  <a:ext uri="{FF2B5EF4-FFF2-40B4-BE49-F238E27FC236}">
                    <a16:creationId xmlns:a16="http://schemas.microsoft.com/office/drawing/2014/main" id="{71B6B5C6-83BA-404D-A7B5-4DD4BAB1D4F2}"/>
                  </a:ext>
                </a:extLst>
              </p:cNvPr>
              <p:cNvSpPr/>
              <p:nvPr/>
            </p:nvSpPr>
            <p:spPr>
              <a:xfrm>
                <a:off x="164592" y="1188720"/>
                <a:ext cx="1773936" cy="34235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685800">
                  <a:buClrTx/>
                  <a:defRPr/>
                </a:pPr>
                <a:r>
                  <a:rPr lang="en-US" sz="1000" b="1" kern="1200" dirty="0">
                    <a:solidFill>
                      <a:srgbClr val="60A5FA"/>
                    </a:solidFill>
                    <a:latin typeface="+mn-lt"/>
                  </a:rPr>
                  <a:t>67.2%</a:t>
                </a:r>
                <a:endParaRPr lang="en-US" sz="1000" kern="1200" dirty="0">
                  <a:solidFill>
                    <a:prstClr val="black"/>
                  </a:solidFill>
                  <a:latin typeface="+mn-lt"/>
                </a:endParaRPr>
              </a:p>
            </p:txBody>
          </p:sp>
          <p:sp>
            <p:nvSpPr>
              <p:cNvPr id="275" name="Text 7">
                <a:extLst>
                  <a:ext uri="{FF2B5EF4-FFF2-40B4-BE49-F238E27FC236}">
                    <a16:creationId xmlns:a16="http://schemas.microsoft.com/office/drawing/2014/main" id="{A0C1597A-868A-47E0-9435-F55988F6B8E4}"/>
                  </a:ext>
                </a:extLst>
              </p:cNvPr>
              <p:cNvSpPr/>
              <p:nvPr/>
            </p:nvSpPr>
            <p:spPr>
              <a:xfrm>
                <a:off x="164592" y="1507663"/>
                <a:ext cx="1773936" cy="18434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685800">
                  <a:buClrTx/>
                  <a:defRPr/>
                </a:pPr>
                <a:r>
                  <a:rPr lang="en-US" sz="1000" kern="1200" dirty="0">
                    <a:solidFill>
                      <a:srgbClr val="1A2B3C"/>
                    </a:solidFill>
                    <a:latin typeface="+mn-lt"/>
                  </a:rPr>
                  <a:t>Have heard of HPV</a:t>
                </a:r>
                <a:endParaRPr lang="en-US" sz="1000" kern="1200" dirty="0">
                  <a:solidFill>
                    <a:prstClr val="black"/>
                  </a:solidFill>
                  <a:latin typeface="+mn-lt"/>
                </a:endParaRPr>
              </a:p>
            </p:txBody>
          </p:sp>
          <p:sp>
            <p:nvSpPr>
              <p:cNvPr id="276" name="Shape 9">
                <a:extLst>
                  <a:ext uri="{FF2B5EF4-FFF2-40B4-BE49-F238E27FC236}">
                    <a16:creationId xmlns:a16="http://schemas.microsoft.com/office/drawing/2014/main" id="{0CD89307-4143-4658-B536-B866F3D5726D}"/>
                  </a:ext>
                </a:extLst>
              </p:cNvPr>
              <p:cNvSpPr/>
              <p:nvPr/>
            </p:nvSpPr>
            <p:spPr>
              <a:xfrm>
                <a:off x="2048256" y="1152144"/>
                <a:ext cx="1773936" cy="658368"/>
              </a:xfrm>
              <a:prstGeom prst="rect">
                <a:avLst/>
              </a:prstGeom>
              <a:solidFill>
                <a:srgbClr val="FFFFFF"/>
              </a:solidFill>
              <a:ln/>
              <a:effectLst>
                <a:outerShdw blurRad="50800" dist="12700" dir="8100000" algn="bl" rotWithShape="0">
                  <a:srgbClr val="000000">
                    <a:alpha val="18000"/>
                  </a:srgbClr>
                </a:outerShdw>
              </a:effectLst>
            </p:spPr>
          </p:sp>
          <p:sp>
            <p:nvSpPr>
              <p:cNvPr id="277" name="Text 10">
                <a:extLst>
                  <a:ext uri="{FF2B5EF4-FFF2-40B4-BE49-F238E27FC236}">
                    <a16:creationId xmlns:a16="http://schemas.microsoft.com/office/drawing/2014/main" id="{F14C0279-B779-4FB8-AD57-310EB13328E6}"/>
                  </a:ext>
                </a:extLst>
              </p:cNvPr>
              <p:cNvSpPr/>
              <p:nvPr/>
            </p:nvSpPr>
            <p:spPr>
              <a:xfrm>
                <a:off x="2083181" y="1113851"/>
                <a:ext cx="1773936" cy="34235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685800">
                  <a:buClrTx/>
                  <a:defRPr/>
                </a:pPr>
                <a:r>
                  <a:rPr lang="en-US" sz="1000" b="1" kern="1200" dirty="0">
                    <a:solidFill>
                      <a:srgbClr val="F87171"/>
                    </a:solidFill>
                    <a:latin typeface="+mn-lt"/>
                  </a:rPr>
                  <a:t>54.0%</a:t>
                </a:r>
                <a:endParaRPr lang="en-US" sz="1000" kern="1200" dirty="0">
                  <a:solidFill>
                    <a:prstClr val="black"/>
                  </a:solidFill>
                  <a:latin typeface="+mn-lt"/>
                </a:endParaRPr>
              </a:p>
            </p:txBody>
          </p:sp>
          <p:sp>
            <p:nvSpPr>
              <p:cNvPr id="278" name="Text 11">
                <a:extLst>
                  <a:ext uri="{FF2B5EF4-FFF2-40B4-BE49-F238E27FC236}">
                    <a16:creationId xmlns:a16="http://schemas.microsoft.com/office/drawing/2014/main" id="{79F2F81D-EBEC-4BA0-8396-885E19F5BFFA}"/>
                  </a:ext>
                </a:extLst>
              </p:cNvPr>
              <p:cNvSpPr/>
              <p:nvPr/>
            </p:nvSpPr>
            <p:spPr>
              <a:xfrm>
                <a:off x="2048256" y="1507663"/>
                <a:ext cx="1773936" cy="18434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685800">
                  <a:buClrTx/>
                  <a:defRPr/>
                </a:pPr>
                <a:r>
                  <a:rPr lang="en-US" sz="1000" kern="1200" dirty="0">
                    <a:solidFill>
                      <a:srgbClr val="1A2B3C"/>
                    </a:solidFill>
                    <a:latin typeface="+mn-lt"/>
                  </a:rPr>
                  <a:t>Do not know transmission routes</a:t>
                </a:r>
                <a:endParaRPr lang="en-US" sz="1000" kern="1200" dirty="0">
                  <a:solidFill>
                    <a:prstClr val="black"/>
                  </a:solidFill>
                  <a:latin typeface="+mn-lt"/>
                </a:endParaRPr>
              </a:p>
            </p:txBody>
          </p:sp>
          <p:sp>
            <p:nvSpPr>
              <p:cNvPr id="279" name="Shape 13">
                <a:extLst>
                  <a:ext uri="{FF2B5EF4-FFF2-40B4-BE49-F238E27FC236}">
                    <a16:creationId xmlns:a16="http://schemas.microsoft.com/office/drawing/2014/main" id="{DFB7D9B7-DAE3-404C-AFCE-A1164EDCEA14}"/>
                  </a:ext>
                </a:extLst>
              </p:cNvPr>
              <p:cNvSpPr/>
              <p:nvPr/>
            </p:nvSpPr>
            <p:spPr>
              <a:xfrm>
                <a:off x="164592" y="1865376"/>
                <a:ext cx="1773936" cy="658368"/>
              </a:xfrm>
              <a:prstGeom prst="rect">
                <a:avLst/>
              </a:prstGeom>
              <a:solidFill>
                <a:srgbClr val="FFFFFF"/>
              </a:solidFill>
              <a:ln/>
              <a:effectLst>
                <a:outerShdw blurRad="50800" dist="12700" dir="8100000" algn="bl" rotWithShape="0">
                  <a:srgbClr val="000000">
                    <a:alpha val="18000"/>
                  </a:srgbClr>
                </a:outerShdw>
              </a:effectLst>
            </p:spPr>
          </p:sp>
          <p:sp>
            <p:nvSpPr>
              <p:cNvPr id="280" name="Text 14">
                <a:extLst>
                  <a:ext uri="{FF2B5EF4-FFF2-40B4-BE49-F238E27FC236}">
                    <a16:creationId xmlns:a16="http://schemas.microsoft.com/office/drawing/2014/main" id="{C143671E-5F63-41AF-8E48-91A4E20896A8}"/>
                  </a:ext>
                </a:extLst>
              </p:cNvPr>
              <p:cNvSpPr/>
              <p:nvPr/>
            </p:nvSpPr>
            <p:spPr>
              <a:xfrm>
                <a:off x="165590" y="1855655"/>
                <a:ext cx="1773936" cy="34235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685800">
                  <a:buClrTx/>
                  <a:defRPr/>
                </a:pPr>
                <a:r>
                  <a:rPr lang="en-US" sz="1000" b="1" kern="1200" dirty="0">
                    <a:solidFill>
                      <a:srgbClr val="60A5FA"/>
                    </a:solidFill>
                    <a:latin typeface="+mn-lt"/>
                  </a:rPr>
                  <a:t>59.0%</a:t>
                </a:r>
                <a:endParaRPr lang="en-US" sz="1000" kern="1200" dirty="0">
                  <a:solidFill>
                    <a:prstClr val="black"/>
                  </a:solidFill>
                  <a:latin typeface="+mn-lt"/>
                </a:endParaRPr>
              </a:p>
            </p:txBody>
          </p:sp>
          <p:sp>
            <p:nvSpPr>
              <p:cNvPr id="281" name="Text 15">
                <a:extLst>
                  <a:ext uri="{FF2B5EF4-FFF2-40B4-BE49-F238E27FC236}">
                    <a16:creationId xmlns:a16="http://schemas.microsoft.com/office/drawing/2014/main" id="{2163F3D2-154A-4DDA-A6A6-84D8AF140D52}"/>
                  </a:ext>
                </a:extLst>
              </p:cNvPr>
              <p:cNvSpPr/>
              <p:nvPr/>
            </p:nvSpPr>
            <p:spPr>
              <a:xfrm>
                <a:off x="158045" y="2249268"/>
                <a:ext cx="1773936" cy="18434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685800">
                  <a:buClrTx/>
                  <a:defRPr/>
                </a:pPr>
                <a:r>
                  <a:rPr lang="en-US" sz="1000" kern="1200" dirty="0">
                    <a:solidFill>
                      <a:srgbClr val="1A2B3C"/>
                    </a:solidFill>
                    <a:latin typeface="+mn-lt"/>
                  </a:rPr>
                  <a:t>Know HPV causes cervical cancer</a:t>
                </a:r>
                <a:endParaRPr lang="en-US" sz="1000" kern="1200" dirty="0">
                  <a:solidFill>
                    <a:prstClr val="black"/>
                  </a:solidFill>
                  <a:latin typeface="+mn-lt"/>
                </a:endParaRPr>
              </a:p>
            </p:txBody>
          </p:sp>
          <p:sp>
            <p:nvSpPr>
              <p:cNvPr id="282" name="Shape 16">
                <a:extLst>
                  <a:ext uri="{FF2B5EF4-FFF2-40B4-BE49-F238E27FC236}">
                    <a16:creationId xmlns:a16="http://schemas.microsoft.com/office/drawing/2014/main" id="{8937C24B-065D-4677-9D57-73F5162B6C60}"/>
                  </a:ext>
                </a:extLst>
              </p:cNvPr>
              <p:cNvSpPr/>
              <p:nvPr/>
            </p:nvSpPr>
            <p:spPr>
              <a:xfrm>
                <a:off x="2048256" y="1865376"/>
                <a:ext cx="1773936" cy="658368"/>
              </a:xfrm>
              <a:prstGeom prst="rect">
                <a:avLst/>
              </a:prstGeom>
              <a:solidFill>
                <a:srgbClr val="FFFFFF"/>
              </a:solidFill>
              <a:ln/>
              <a:effectLst>
                <a:outerShdw blurRad="50800" dist="12700" dir="8100000" algn="bl" rotWithShape="0">
                  <a:srgbClr val="000000">
                    <a:alpha val="18000"/>
                  </a:srgbClr>
                </a:outerShdw>
              </a:effectLst>
            </p:spPr>
          </p:sp>
          <p:sp>
            <p:nvSpPr>
              <p:cNvPr id="283" name="Text 17">
                <a:extLst>
                  <a:ext uri="{FF2B5EF4-FFF2-40B4-BE49-F238E27FC236}">
                    <a16:creationId xmlns:a16="http://schemas.microsoft.com/office/drawing/2014/main" id="{D3CAB3C7-42D7-4279-8445-10D7B04D013C}"/>
                  </a:ext>
                </a:extLst>
              </p:cNvPr>
              <p:cNvSpPr/>
              <p:nvPr/>
            </p:nvSpPr>
            <p:spPr>
              <a:xfrm>
                <a:off x="2058224" y="1864624"/>
                <a:ext cx="1773936" cy="34235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685800">
                  <a:buClrTx/>
                  <a:defRPr/>
                </a:pPr>
                <a:r>
                  <a:rPr lang="en-US" sz="1000" b="1" kern="1200" dirty="0">
                    <a:solidFill>
                      <a:srgbClr val="60A5FA"/>
                    </a:solidFill>
                    <a:latin typeface="+mn-lt"/>
                  </a:rPr>
                  <a:t>57.9%</a:t>
                </a:r>
                <a:endParaRPr lang="en-US" sz="1000" kern="1200" dirty="0">
                  <a:solidFill>
                    <a:prstClr val="black"/>
                  </a:solidFill>
                  <a:latin typeface="+mn-lt"/>
                </a:endParaRPr>
              </a:p>
            </p:txBody>
          </p:sp>
          <p:sp>
            <p:nvSpPr>
              <p:cNvPr id="284" name="Text 18">
                <a:extLst>
                  <a:ext uri="{FF2B5EF4-FFF2-40B4-BE49-F238E27FC236}">
                    <a16:creationId xmlns:a16="http://schemas.microsoft.com/office/drawing/2014/main" id="{4AACB7A4-EEB6-4DBB-8ACF-875973C760DF}"/>
                  </a:ext>
                </a:extLst>
              </p:cNvPr>
              <p:cNvSpPr/>
              <p:nvPr/>
            </p:nvSpPr>
            <p:spPr>
              <a:xfrm>
                <a:off x="2048256" y="2220895"/>
                <a:ext cx="1773936" cy="25774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685800">
                  <a:buClrTx/>
                  <a:defRPr/>
                </a:pPr>
                <a:r>
                  <a:rPr lang="en-US" sz="1000" kern="1200" dirty="0">
                    <a:solidFill>
                      <a:srgbClr val="1A2B3C"/>
                    </a:solidFill>
                    <a:latin typeface="+mn-lt"/>
                  </a:rPr>
                  <a:t>Know the HPV vaccine exists</a:t>
                </a:r>
                <a:endParaRPr lang="en-US" sz="1000" kern="1200" dirty="0">
                  <a:solidFill>
                    <a:prstClr val="black"/>
                  </a:solidFill>
                  <a:latin typeface="+mn-lt"/>
                </a:endParaRPr>
              </a:p>
            </p:txBody>
          </p:sp>
        </p:grpSp>
        <p:grpSp>
          <p:nvGrpSpPr>
            <p:cNvPr id="285" name="Groupe 284">
              <a:extLst>
                <a:ext uri="{FF2B5EF4-FFF2-40B4-BE49-F238E27FC236}">
                  <a16:creationId xmlns:a16="http://schemas.microsoft.com/office/drawing/2014/main" id="{3F972974-7360-4B4C-9670-2CEE3BB8C346}"/>
                </a:ext>
              </a:extLst>
            </p:cNvPr>
            <p:cNvGrpSpPr/>
            <p:nvPr/>
          </p:nvGrpSpPr>
          <p:grpSpPr>
            <a:xfrm>
              <a:off x="84601" y="2158037"/>
              <a:ext cx="2752345" cy="806266"/>
              <a:chOff x="123444" y="1969898"/>
              <a:chExt cx="2752345" cy="642174"/>
            </a:xfrm>
          </p:grpSpPr>
          <p:sp>
            <p:nvSpPr>
              <p:cNvPr id="286" name="Shape 13">
                <a:extLst>
                  <a:ext uri="{FF2B5EF4-FFF2-40B4-BE49-F238E27FC236}">
                    <a16:creationId xmlns:a16="http://schemas.microsoft.com/office/drawing/2014/main" id="{4159F3A4-D5CE-4F1E-8F46-672390351864}"/>
                  </a:ext>
                </a:extLst>
              </p:cNvPr>
              <p:cNvSpPr/>
              <p:nvPr/>
            </p:nvSpPr>
            <p:spPr>
              <a:xfrm>
                <a:off x="123444" y="1988820"/>
                <a:ext cx="2743200" cy="623252"/>
              </a:xfrm>
              <a:prstGeom prst="rect">
                <a:avLst/>
              </a:prstGeom>
              <a:solidFill>
                <a:srgbClr val="FFFFFF"/>
              </a:solidFill>
              <a:ln/>
              <a:effectLst>
                <a:outerShdw blurRad="50800" dist="12700" dir="8100000" algn="bl" rotWithShape="0">
                  <a:srgbClr val="000000">
                    <a:alpha val="18000"/>
                  </a:srgbClr>
                </a:outerShdw>
              </a:effectLst>
            </p:spPr>
          </p:sp>
          <p:sp>
            <p:nvSpPr>
              <p:cNvPr id="287" name="Shape 14">
                <a:extLst>
                  <a:ext uri="{FF2B5EF4-FFF2-40B4-BE49-F238E27FC236}">
                    <a16:creationId xmlns:a16="http://schemas.microsoft.com/office/drawing/2014/main" id="{24A7B6ED-3889-4B14-A735-2985041D0187}"/>
                  </a:ext>
                </a:extLst>
              </p:cNvPr>
              <p:cNvSpPr/>
              <p:nvPr/>
            </p:nvSpPr>
            <p:spPr>
              <a:xfrm>
                <a:off x="123444" y="1988820"/>
                <a:ext cx="41148" cy="521208"/>
              </a:xfrm>
              <a:prstGeom prst="rect">
                <a:avLst/>
              </a:prstGeom>
              <a:solidFill>
                <a:srgbClr val="00B050"/>
              </a:solidFill>
              <a:ln/>
            </p:spPr>
          </p:sp>
          <p:sp>
            <p:nvSpPr>
              <p:cNvPr id="288" name="Text 15">
                <a:extLst>
                  <a:ext uri="{FF2B5EF4-FFF2-40B4-BE49-F238E27FC236}">
                    <a16:creationId xmlns:a16="http://schemas.microsoft.com/office/drawing/2014/main" id="{72F48555-DC91-49CD-9D24-C8E47A8B2260}"/>
                  </a:ext>
                </a:extLst>
              </p:cNvPr>
              <p:cNvSpPr/>
              <p:nvPr/>
            </p:nvSpPr>
            <p:spPr>
              <a:xfrm>
                <a:off x="219456" y="1969898"/>
                <a:ext cx="2606040" cy="1783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685800">
                  <a:buClrTx/>
                  <a:defRPr/>
                </a:pPr>
                <a:r>
                  <a:rPr lang="en-US" sz="1000" b="1" kern="1200" dirty="0">
                    <a:solidFill>
                      <a:srgbClr val="00B050"/>
                    </a:solidFill>
                    <a:ea typeface="+mn-ea"/>
                    <a:cs typeface="+mn-cs"/>
                  </a:rPr>
                  <a:t>Attitudes</a:t>
                </a:r>
                <a:endParaRPr lang="en-US" sz="1000" kern="1200" dirty="0">
                  <a:solidFill>
                    <a:srgbClr val="00B050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289" name="Text 16">
                <a:extLst>
                  <a:ext uri="{FF2B5EF4-FFF2-40B4-BE49-F238E27FC236}">
                    <a16:creationId xmlns:a16="http://schemas.microsoft.com/office/drawing/2014/main" id="{321D5217-B5F0-44D2-BE23-076BC5D13077}"/>
                  </a:ext>
                </a:extLst>
              </p:cNvPr>
              <p:cNvSpPr/>
              <p:nvPr/>
            </p:nvSpPr>
            <p:spPr>
              <a:xfrm>
                <a:off x="219456" y="2194560"/>
                <a:ext cx="2656333" cy="37636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685800">
                  <a:buClrTx/>
                  <a:defRPr/>
                </a:pPr>
                <a:r>
                  <a:rPr lang="en-US" sz="1000" kern="1200" dirty="0">
                    <a:solidFill>
                      <a:srgbClr val="1A2B3C"/>
                    </a:solidFill>
                    <a:latin typeface="+mn-lt"/>
                    <a:ea typeface="+mn-ea"/>
                    <a:cs typeface="+mn-cs"/>
                  </a:rPr>
                  <a:t>80.5% are not opposed to the vaccine and 62.8% believe benefits outweigh risks  a favorable starting point.</a:t>
                </a:r>
                <a:endParaRPr lang="en-US" sz="10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90" name="Groupe 289">
              <a:extLst>
                <a:ext uri="{FF2B5EF4-FFF2-40B4-BE49-F238E27FC236}">
                  <a16:creationId xmlns:a16="http://schemas.microsoft.com/office/drawing/2014/main" id="{A7D1F59B-41D8-432B-BF65-61AF3CDF66D8}"/>
                </a:ext>
              </a:extLst>
            </p:cNvPr>
            <p:cNvGrpSpPr/>
            <p:nvPr/>
          </p:nvGrpSpPr>
          <p:grpSpPr>
            <a:xfrm>
              <a:off x="93305" y="3207492"/>
              <a:ext cx="2752345" cy="806266"/>
              <a:chOff x="123444" y="1969898"/>
              <a:chExt cx="2752345" cy="642174"/>
            </a:xfrm>
          </p:grpSpPr>
          <p:sp>
            <p:nvSpPr>
              <p:cNvPr id="291" name="Shape 13">
                <a:extLst>
                  <a:ext uri="{FF2B5EF4-FFF2-40B4-BE49-F238E27FC236}">
                    <a16:creationId xmlns:a16="http://schemas.microsoft.com/office/drawing/2014/main" id="{C6FE6B51-9AA1-4B85-BC77-89172DCFE3FC}"/>
                  </a:ext>
                </a:extLst>
              </p:cNvPr>
              <p:cNvSpPr/>
              <p:nvPr/>
            </p:nvSpPr>
            <p:spPr>
              <a:xfrm>
                <a:off x="123444" y="1988820"/>
                <a:ext cx="2743200" cy="623252"/>
              </a:xfrm>
              <a:prstGeom prst="rect">
                <a:avLst/>
              </a:prstGeom>
              <a:solidFill>
                <a:srgbClr val="FFFFFF"/>
              </a:solidFill>
              <a:ln/>
              <a:effectLst>
                <a:outerShdw blurRad="50800" dist="12700" dir="8100000" algn="bl" rotWithShape="0">
                  <a:srgbClr val="000000">
                    <a:alpha val="18000"/>
                  </a:srgbClr>
                </a:outerShdw>
              </a:effectLst>
            </p:spPr>
          </p:sp>
          <p:sp>
            <p:nvSpPr>
              <p:cNvPr id="292" name="Shape 14">
                <a:extLst>
                  <a:ext uri="{FF2B5EF4-FFF2-40B4-BE49-F238E27FC236}">
                    <a16:creationId xmlns:a16="http://schemas.microsoft.com/office/drawing/2014/main" id="{43397052-783F-4CC0-874D-C5DC2CC4AEE1}"/>
                  </a:ext>
                </a:extLst>
              </p:cNvPr>
              <p:cNvSpPr/>
              <p:nvPr/>
            </p:nvSpPr>
            <p:spPr>
              <a:xfrm>
                <a:off x="123444" y="1988820"/>
                <a:ext cx="41148" cy="521208"/>
              </a:xfrm>
              <a:prstGeom prst="rect">
                <a:avLst/>
              </a:prstGeom>
              <a:solidFill>
                <a:srgbClr val="00B050"/>
              </a:solidFill>
              <a:ln/>
            </p:spPr>
          </p:sp>
          <p:sp>
            <p:nvSpPr>
              <p:cNvPr id="293" name="Text 15">
                <a:extLst>
                  <a:ext uri="{FF2B5EF4-FFF2-40B4-BE49-F238E27FC236}">
                    <a16:creationId xmlns:a16="http://schemas.microsoft.com/office/drawing/2014/main" id="{72541BBE-DD7B-4C13-A267-C809E1377BEF}"/>
                  </a:ext>
                </a:extLst>
              </p:cNvPr>
              <p:cNvSpPr/>
              <p:nvPr/>
            </p:nvSpPr>
            <p:spPr>
              <a:xfrm>
                <a:off x="219456" y="1969898"/>
                <a:ext cx="2606040" cy="1783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685800">
                  <a:buClrTx/>
                  <a:defRPr/>
                </a:pPr>
                <a:r>
                  <a:rPr lang="en-US" sz="1000" b="1" kern="1200" dirty="0">
                    <a:solidFill>
                      <a:srgbClr val="1A2B3C"/>
                    </a:solidFill>
                  </a:rPr>
                  <a:t>Practice</a:t>
                </a:r>
                <a:endParaRPr lang="en-US" sz="1000" kern="1200" dirty="0">
                  <a:solidFill>
                    <a:srgbClr val="00B050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294" name="Text 16">
                <a:extLst>
                  <a:ext uri="{FF2B5EF4-FFF2-40B4-BE49-F238E27FC236}">
                    <a16:creationId xmlns:a16="http://schemas.microsoft.com/office/drawing/2014/main" id="{E56F251D-8621-4625-A61C-BF4BD98C9722}"/>
                  </a:ext>
                </a:extLst>
              </p:cNvPr>
              <p:cNvSpPr/>
              <p:nvPr/>
            </p:nvSpPr>
            <p:spPr>
              <a:xfrm>
                <a:off x="219456" y="2194560"/>
                <a:ext cx="2656333" cy="37636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685800">
                  <a:buClrTx/>
                  <a:defRPr/>
                </a:pPr>
                <a:r>
                  <a:rPr lang="en-US" sz="1000" b="1" kern="1200" dirty="0">
                    <a:solidFill>
                      <a:srgbClr val="F87171"/>
                    </a:solidFill>
                  </a:rPr>
                  <a:t>78.3%</a:t>
                </a:r>
                <a:endParaRPr lang="en-US" sz="1000" kern="1200" dirty="0">
                  <a:solidFill>
                    <a:prstClr val="black"/>
                  </a:solidFill>
                </a:endParaRPr>
              </a:p>
              <a:p>
                <a:pPr algn="ctr" defTabSz="685800">
                  <a:buClrTx/>
                  <a:defRPr/>
                </a:pPr>
                <a:r>
                  <a:rPr lang="en-US" sz="1000" kern="1200" dirty="0">
                    <a:solidFill>
                      <a:srgbClr val="1A2B3C"/>
                    </a:solidFill>
                  </a:rPr>
                  <a:t>Not vaccinated</a:t>
                </a:r>
                <a:endParaRPr lang="en-US" sz="1000" kern="12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6" name="Groupe 125">
            <a:extLst>
              <a:ext uri="{FF2B5EF4-FFF2-40B4-BE49-F238E27FC236}">
                <a16:creationId xmlns:a16="http://schemas.microsoft.com/office/drawing/2014/main" id="{90CEC171-9DE1-4300-B8B4-0D9C2FA8ACAB}"/>
              </a:ext>
            </a:extLst>
          </p:cNvPr>
          <p:cNvGrpSpPr/>
          <p:nvPr/>
        </p:nvGrpSpPr>
        <p:grpSpPr>
          <a:xfrm>
            <a:off x="3751412" y="3730568"/>
            <a:ext cx="3236009" cy="1019883"/>
            <a:chOff x="8275320" y="3578536"/>
            <a:chExt cx="3703320" cy="1395800"/>
          </a:xfrm>
        </p:grpSpPr>
        <p:sp>
          <p:nvSpPr>
            <p:cNvPr id="127" name="Shape 92">
              <a:extLst>
                <a:ext uri="{FF2B5EF4-FFF2-40B4-BE49-F238E27FC236}">
                  <a16:creationId xmlns:a16="http://schemas.microsoft.com/office/drawing/2014/main" id="{E34859AC-C94B-4F9A-AD8D-264740BA50F7}"/>
                </a:ext>
              </a:extLst>
            </p:cNvPr>
            <p:cNvSpPr/>
            <p:nvPr/>
          </p:nvSpPr>
          <p:spPr>
            <a:xfrm>
              <a:off x="8275320" y="3675888"/>
              <a:ext cx="3703320" cy="310896"/>
            </a:xfrm>
            <a:prstGeom prst="rect">
              <a:avLst/>
            </a:prstGeom>
            <a:noFill/>
            <a:ln/>
          </p:spPr>
        </p:sp>
        <p:sp>
          <p:nvSpPr>
            <p:cNvPr id="128" name="Text 93">
              <a:extLst>
                <a:ext uri="{FF2B5EF4-FFF2-40B4-BE49-F238E27FC236}">
                  <a16:creationId xmlns:a16="http://schemas.microsoft.com/office/drawing/2014/main" id="{EC5AFDE6-6064-4057-B451-0AFDD93F5187}"/>
                </a:ext>
              </a:extLst>
            </p:cNvPr>
            <p:cNvSpPr/>
            <p:nvPr/>
          </p:nvSpPr>
          <p:spPr>
            <a:xfrm>
              <a:off x="9146431" y="3578536"/>
              <a:ext cx="2022362" cy="27787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chemeClr val="tx1"/>
                  </a:solidFill>
                </a:rPr>
                <a:t>Overall KAP Scores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Text 94">
              <a:extLst>
                <a:ext uri="{FF2B5EF4-FFF2-40B4-BE49-F238E27FC236}">
                  <a16:creationId xmlns:a16="http://schemas.microsoft.com/office/drawing/2014/main" id="{809CCE79-6ABF-45A7-B78A-3B979527F249}"/>
                </a:ext>
              </a:extLst>
            </p:cNvPr>
            <p:cNvSpPr/>
            <p:nvPr/>
          </p:nvSpPr>
          <p:spPr>
            <a:xfrm>
              <a:off x="8366760" y="4005072"/>
              <a:ext cx="117348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87171"/>
                  </a:solidFill>
                </a:rPr>
                <a:t>8.6%</a:t>
              </a:r>
              <a:endParaRPr lang="en-US" sz="1000" dirty="0"/>
            </a:p>
          </p:txBody>
        </p:sp>
        <p:sp>
          <p:nvSpPr>
            <p:cNvPr id="130" name="Shape 95">
              <a:extLst>
                <a:ext uri="{FF2B5EF4-FFF2-40B4-BE49-F238E27FC236}">
                  <a16:creationId xmlns:a16="http://schemas.microsoft.com/office/drawing/2014/main" id="{0127AECB-2390-4E1B-B793-8B072A964E51}"/>
                </a:ext>
              </a:extLst>
            </p:cNvPr>
            <p:cNvSpPr/>
            <p:nvPr/>
          </p:nvSpPr>
          <p:spPr>
            <a:xfrm>
              <a:off x="8439912" y="4224528"/>
              <a:ext cx="1027176" cy="54864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/>
            <a:lstStyle/>
            <a:p>
              <a:endParaRPr lang="fr-BJ" dirty="0"/>
            </a:p>
          </p:txBody>
        </p:sp>
        <p:sp>
          <p:nvSpPr>
            <p:cNvPr id="131" name="Shape 96">
              <a:extLst>
                <a:ext uri="{FF2B5EF4-FFF2-40B4-BE49-F238E27FC236}">
                  <a16:creationId xmlns:a16="http://schemas.microsoft.com/office/drawing/2014/main" id="{E08E8E5E-F77C-49DD-A137-F533D9FCE9B1}"/>
                </a:ext>
              </a:extLst>
            </p:cNvPr>
            <p:cNvSpPr/>
            <p:nvPr/>
          </p:nvSpPr>
          <p:spPr>
            <a:xfrm>
              <a:off x="8439912" y="4710597"/>
              <a:ext cx="1027176" cy="62570"/>
            </a:xfrm>
            <a:prstGeom prst="rect">
              <a:avLst/>
            </a:prstGeom>
            <a:solidFill>
              <a:srgbClr val="F87171"/>
            </a:solidFill>
            <a:ln/>
          </p:spPr>
          <p:txBody>
            <a:bodyPr/>
            <a:lstStyle/>
            <a:p>
              <a:endParaRPr lang="fr-BJ" dirty="0"/>
            </a:p>
          </p:txBody>
        </p:sp>
        <p:sp>
          <p:nvSpPr>
            <p:cNvPr id="132" name="Text 97">
              <a:extLst>
                <a:ext uri="{FF2B5EF4-FFF2-40B4-BE49-F238E27FC236}">
                  <a16:creationId xmlns:a16="http://schemas.microsoft.com/office/drawing/2014/main" id="{90398D43-05D7-4BFA-BD87-D411A5DC1C79}"/>
                </a:ext>
              </a:extLst>
            </p:cNvPr>
            <p:cNvSpPr/>
            <p:nvPr/>
          </p:nvSpPr>
          <p:spPr>
            <a:xfrm>
              <a:off x="8366760" y="4791456"/>
              <a:ext cx="1173480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dirty="0">
                  <a:solidFill>
                    <a:schemeClr val="tx1"/>
                  </a:solidFill>
                </a:rPr>
                <a:t>Knowledge</a:t>
              </a:r>
            </a:p>
          </p:txBody>
        </p:sp>
        <p:sp>
          <p:nvSpPr>
            <p:cNvPr id="133" name="Text 98">
              <a:extLst>
                <a:ext uri="{FF2B5EF4-FFF2-40B4-BE49-F238E27FC236}">
                  <a16:creationId xmlns:a16="http://schemas.microsoft.com/office/drawing/2014/main" id="{442484B4-4E52-425D-BBA5-0535963EDD1D}"/>
                </a:ext>
              </a:extLst>
            </p:cNvPr>
            <p:cNvSpPr/>
            <p:nvPr/>
          </p:nvSpPr>
          <p:spPr>
            <a:xfrm>
              <a:off x="9540240" y="4005072"/>
              <a:ext cx="117348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BBF24"/>
                  </a:solidFill>
                </a:rPr>
                <a:t>39%</a:t>
              </a:r>
              <a:endParaRPr lang="en-US" sz="1000" dirty="0"/>
            </a:p>
          </p:txBody>
        </p:sp>
        <p:sp>
          <p:nvSpPr>
            <p:cNvPr id="134" name="Shape 99">
              <a:extLst>
                <a:ext uri="{FF2B5EF4-FFF2-40B4-BE49-F238E27FC236}">
                  <a16:creationId xmlns:a16="http://schemas.microsoft.com/office/drawing/2014/main" id="{0699AF32-DC67-4B8C-B96C-2AD9A5322764}"/>
                </a:ext>
              </a:extLst>
            </p:cNvPr>
            <p:cNvSpPr/>
            <p:nvPr/>
          </p:nvSpPr>
          <p:spPr>
            <a:xfrm>
              <a:off x="9613392" y="4224528"/>
              <a:ext cx="1027176" cy="54864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/>
            <a:lstStyle/>
            <a:p>
              <a:endParaRPr lang="fr-BJ" dirty="0"/>
            </a:p>
          </p:txBody>
        </p:sp>
        <p:sp>
          <p:nvSpPr>
            <p:cNvPr id="135" name="Shape 100">
              <a:extLst>
                <a:ext uri="{FF2B5EF4-FFF2-40B4-BE49-F238E27FC236}">
                  <a16:creationId xmlns:a16="http://schemas.microsoft.com/office/drawing/2014/main" id="{48EE0D72-4C6E-4134-9427-F5374B39A310}"/>
                </a:ext>
              </a:extLst>
            </p:cNvPr>
            <p:cNvSpPr/>
            <p:nvPr/>
          </p:nvSpPr>
          <p:spPr>
            <a:xfrm>
              <a:off x="9613392" y="4559198"/>
              <a:ext cx="1027176" cy="213970"/>
            </a:xfrm>
            <a:prstGeom prst="rect">
              <a:avLst/>
            </a:prstGeom>
            <a:solidFill>
              <a:srgbClr val="FBBF24"/>
            </a:solidFill>
            <a:ln/>
          </p:spPr>
        </p:sp>
        <p:sp>
          <p:nvSpPr>
            <p:cNvPr id="136" name="Text 101">
              <a:extLst>
                <a:ext uri="{FF2B5EF4-FFF2-40B4-BE49-F238E27FC236}">
                  <a16:creationId xmlns:a16="http://schemas.microsoft.com/office/drawing/2014/main" id="{53190EFE-6467-4F20-98DD-1A4F8770C39D}"/>
                </a:ext>
              </a:extLst>
            </p:cNvPr>
            <p:cNvSpPr/>
            <p:nvPr/>
          </p:nvSpPr>
          <p:spPr>
            <a:xfrm>
              <a:off x="9540240" y="4791456"/>
              <a:ext cx="1173480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dirty="0">
                  <a:solidFill>
                    <a:schemeClr val="tx1"/>
                  </a:solidFill>
                </a:rPr>
                <a:t>Attitudes</a:t>
              </a:r>
            </a:p>
          </p:txBody>
        </p:sp>
        <p:sp>
          <p:nvSpPr>
            <p:cNvPr id="137" name="Text 102">
              <a:extLst>
                <a:ext uri="{FF2B5EF4-FFF2-40B4-BE49-F238E27FC236}">
                  <a16:creationId xmlns:a16="http://schemas.microsoft.com/office/drawing/2014/main" id="{927C70C6-A340-455A-832F-0F119712EA2E}"/>
                </a:ext>
              </a:extLst>
            </p:cNvPr>
            <p:cNvSpPr/>
            <p:nvPr/>
          </p:nvSpPr>
          <p:spPr>
            <a:xfrm>
              <a:off x="10713720" y="4005072"/>
              <a:ext cx="117348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00B050"/>
                  </a:solidFill>
                </a:rPr>
                <a:t>18.7%</a:t>
              </a:r>
              <a:endParaRPr lang="en-US" sz="1000" dirty="0">
                <a:solidFill>
                  <a:srgbClr val="00B050"/>
                </a:solidFill>
              </a:endParaRPr>
            </a:p>
          </p:txBody>
        </p:sp>
        <p:sp>
          <p:nvSpPr>
            <p:cNvPr id="138" name="Shape 103">
              <a:extLst>
                <a:ext uri="{FF2B5EF4-FFF2-40B4-BE49-F238E27FC236}">
                  <a16:creationId xmlns:a16="http://schemas.microsoft.com/office/drawing/2014/main" id="{57914906-507C-44FE-B75E-5946CDF35329}"/>
                </a:ext>
              </a:extLst>
            </p:cNvPr>
            <p:cNvSpPr/>
            <p:nvPr/>
          </p:nvSpPr>
          <p:spPr>
            <a:xfrm>
              <a:off x="10786872" y="4224528"/>
              <a:ext cx="1027176" cy="54864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</p:sp>
        <p:sp>
          <p:nvSpPr>
            <p:cNvPr id="139" name="Shape 104">
              <a:extLst>
                <a:ext uri="{FF2B5EF4-FFF2-40B4-BE49-F238E27FC236}">
                  <a16:creationId xmlns:a16="http://schemas.microsoft.com/office/drawing/2014/main" id="{1B013C44-959F-47D1-9ED5-6B5E24BCD393}"/>
                </a:ext>
              </a:extLst>
            </p:cNvPr>
            <p:cNvSpPr/>
            <p:nvPr/>
          </p:nvSpPr>
          <p:spPr>
            <a:xfrm>
              <a:off x="10786872" y="4670494"/>
              <a:ext cx="1027176" cy="102674"/>
            </a:xfrm>
            <a:prstGeom prst="rect">
              <a:avLst/>
            </a:prstGeom>
            <a:solidFill>
              <a:srgbClr val="00B050"/>
            </a:solidFill>
            <a:ln/>
          </p:spPr>
        </p:sp>
        <p:sp>
          <p:nvSpPr>
            <p:cNvPr id="140" name="Text 105">
              <a:extLst>
                <a:ext uri="{FF2B5EF4-FFF2-40B4-BE49-F238E27FC236}">
                  <a16:creationId xmlns:a16="http://schemas.microsoft.com/office/drawing/2014/main" id="{94933675-7344-4181-BEB4-E14746ACC724}"/>
                </a:ext>
              </a:extLst>
            </p:cNvPr>
            <p:cNvSpPr/>
            <p:nvPr/>
          </p:nvSpPr>
          <p:spPr>
            <a:xfrm>
              <a:off x="10713721" y="4791455"/>
              <a:ext cx="1173480" cy="1828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dirty="0">
                  <a:solidFill>
                    <a:schemeClr val="tx1"/>
                  </a:solidFill>
                </a:rPr>
                <a:t>Practice</a:t>
              </a:r>
            </a:p>
          </p:txBody>
        </p:sp>
      </p:grpSp>
      <p:pic>
        <p:nvPicPr>
          <p:cNvPr id="30" name="Audio 29">
            <a:hlinkClick r:id="" action="ppaction://media"/>
            <a:extLst>
              <a:ext uri="{FF2B5EF4-FFF2-40B4-BE49-F238E27FC236}">
                <a16:creationId xmlns:a16="http://schemas.microsoft.com/office/drawing/2014/main" id="{101A8A02-E359-4290-ABFB-2DE9E92FD71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04238" y="4503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041"/>
    </mc:Choice>
    <mc:Fallback>
      <p:transition spd="slow" advTm="53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91425E47-AB66-47D4-8BB1-086B87CBC77E}"/>
              </a:ext>
            </a:extLst>
          </p:cNvPr>
          <p:cNvSpPr/>
          <p:nvPr/>
        </p:nvSpPr>
        <p:spPr>
          <a:xfrm>
            <a:off x="0" y="0"/>
            <a:ext cx="9144000" cy="4937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F02ED22-CF23-44B6-9230-5D33CA7D3AC0}"/>
              </a:ext>
            </a:extLst>
          </p:cNvPr>
          <p:cNvSpPr/>
          <p:nvPr/>
        </p:nvSpPr>
        <p:spPr>
          <a:xfrm>
            <a:off x="968756" y="0"/>
            <a:ext cx="6858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>
              <a:buClrTx/>
              <a:defRPr/>
            </a:pPr>
            <a:r>
              <a:rPr lang="en-US" sz="2400" b="1" kern="1200" dirty="0">
                <a:latin typeface="Tw Cen MT" panose="020B0602020104020603" pitchFamily="34" charset="0"/>
              </a:rPr>
              <a:t>CONCLUSION &amp; RECOMMENDATIONS</a:t>
            </a:r>
          </a:p>
        </p:txBody>
      </p: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BE0DF341-2EEF-43B7-B97D-5CB078BAA542}"/>
              </a:ext>
            </a:extLst>
          </p:cNvPr>
          <p:cNvGrpSpPr/>
          <p:nvPr/>
        </p:nvGrpSpPr>
        <p:grpSpPr>
          <a:xfrm>
            <a:off x="132588" y="4460233"/>
            <a:ext cx="8125588" cy="597572"/>
            <a:chOff x="-1" y="4238244"/>
            <a:chExt cx="7967836" cy="576072"/>
          </a:xfrm>
        </p:grpSpPr>
        <p:sp>
          <p:nvSpPr>
            <p:cNvPr id="93" name="Shape 84">
              <a:extLst>
                <a:ext uri="{FF2B5EF4-FFF2-40B4-BE49-F238E27FC236}">
                  <a16:creationId xmlns:a16="http://schemas.microsoft.com/office/drawing/2014/main" id="{2FF17CF2-3CFD-4D89-B435-AFE9FDBB3934}"/>
                </a:ext>
              </a:extLst>
            </p:cNvPr>
            <p:cNvSpPr/>
            <p:nvPr/>
          </p:nvSpPr>
          <p:spPr>
            <a:xfrm>
              <a:off x="-1" y="4238244"/>
              <a:ext cx="7748969" cy="576072"/>
            </a:xfrm>
            <a:prstGeom prst="rect">
              <a:avLst/>
            </a:prstGeom>
            <a:solidFill>
              <a:srgbClr val="E8F4F2"/>
            </a:solidFill>
            <a:ln/>
          </p:spPr>
        </p:sp>
        <p:sp>
          <p:nvSpPr>
            <p:cNvPr id="94" name="Shape 85">
              <a:extLst>
                <a:ext uri="{FF2B5EF4-FFF2-40B4-BE49-F238E27FC236}">
                  <a16:creationId xmlns:a16="http://schemas.microsoft.com/office/drawing/2014/main" id="{7B4E4F5F-F709-496F-86BD-ADB0CB55930B}"/>
                </a:ext>
              </a:extLst>
            </p:cNvPr>
            <p:cNvSpPr/>
            <p:nvPr/>
          </p:nvSpPr>
          <p:spPr>
            <a:xfrm>
              <a:off x="0" y="4238244"/>
              <a:ext cx="123444" cy="576072"/>
            </a:xfrm>
            <a:prstGeom prst="rect">
              <a:avLst/>
            </a:prstGeom>
            <a:solidFill>
              <a:srgbClr val="00A896"/>
            </a:solidFill>
            <a:ln/>
          </p:spPr>
        </p:sp>
        <p:sp>
          <p:nvSpPr>
            <p:cNvPr id="95" name="Text 86">
              <a:extLst>
                <a:ext uri="{FF2B5EF4-FFF2-40B4-BE49-F238E27FC236}">
                  <a16:creationId xmlns:a16="http://schemas.microsoft.com/office/drawing/2014/main" id="{92C4A0CB-01AC-4130-A5B0-3AC8231DC0AC}"/>
                </a:ext>
              </a:extLst>
            </p:cNvPr>
            <p:cNvSpPr/>
            <p:nvPr/>
          </p:nvSpPr>
          <p:spPr>
            <a:xfrm>
              <a:off x="205739" y="4238244"/>
              <a:ext cx="7762096" cy="5760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685800">
                <a:buClrTx/>
                <a:defRPr/>
              </a:pPr>
              <a:r>
                <a:rPr lang="en-US" sz="1000" b="1" kern="1200" dirty="0">
                  <a:solidFill>
                    <a:srgbClr val="00A896"/>
                  </a:solidFill>
                  <a:latin typeface="+mn-lt"/>
                  <a:ea typeface="+mn-ea"/>
                  <a:cs typeface="+mn-cs"/>
                </a:rPr>
                <a:t>Conclusion: </a:t>
              </a:r>
              <a:r>
                <a:rPr lang="en-US" sz="10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Low knowledge and fear of side effects are preventing optimal vaccine uptake. A multi-pronged strategy combining school-based education, healthcare provider engagement, digital outreach, and peer empowerment is essential to achieve equitable HPV vaccine coverage</a:t>
              </a:r>
              <a:r>
                <a:rPr lang="en-US" sz="1000" kern="1200" dirty="0">
                  <a:solidFill>
                    <a:srgbClr val="5A7A95"/>
                  </a:solidFill>
                  <a:latin typeface="+mn-lt"/>
                  <a:ea typeface="+mn-ea"/>
                  <a:cs typeface="+mn-cs"/>
                </a:rPr>
                <a:t>.</a:t>
              </a:r>
              <a:endParaRPr lang="en-US" sz="1000" kern="1200" dirty="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65D848C-4EFF-4824-8A42-B7D23534D445}"/>
              </a:ext>
            </a:extLst>
          </p:cNvPr>
          <p:cNvGrpSpPr/>
          <p:nvPr/>
        </p:nvGrpSpPr>
        <p:grpSpPr>
          <a:xfrm>
            <a:off x="507333" y="605746"/>
            <a:ext cx="6858000" cy="2758764"/>
            <a:chOff x="3123284" y="754456"/>
            <a:chExt cx="5965281" cy="2168596"/>
          </a:xfrm>
        </p:grpSpPr>
        <p:grpSp>
          <p:nvGrpSpPr>
            <p:cNvPr id="123" name="Groupe 122">
              <a:extLst>
                <a:ext uri="{FF2B5EF4-FFF2-40B4-BE49-F238E27FC236}">
                  <a16:creationId xmlns:a16="http://schemas.microsoft.com/office/drawing/2014/main" id="{5F1DF228-4B73-4B5E-9784-13DFBA150D88}"/>
                </a:ext>
              </a:extLst>
            </p:cNvPr>
            <p:cNvGrpSpPr/>
            <p:nvPr/>
          </p:nvGrpSpPr>
          <p:grpSpPr>
            <a:xfrm>
              <a:off x="5014913" y="754456"/>
              <a:ext cx="2894076" cy="246888"/>
              <a:chOff x="3086100" y="562356"/>
              <a:chExt cx="2894076" cy="246888"/>
            </a:xfrm>
          </p:grpSpPr>
          <p:sp>
            <p:nvSpPr>
              <p:cNvPr id="34" name="Shape 25">
                <a:extLst>
                  <a:ext uri="{FF2B5EF4-FFF2-40B4-BE49-F238E27FC236}">
                    <a16:creationId xmlns:a16="http://schemas.microsoft.com/office/drawing/2014/main" id="{13162FA8-5DBD-432B-B977-9841BA40EAAE}"/>
                  </a:ext>
                </a:extLst>
              </p:cNvPr>
              <p:cNvSpPr/>
              <p:nvPr/>
            </p:nvSpPr>
            <p:spPr>
              <a:xfrm>
                <a:off x="3086100" y="562356"/>
                <a:ext cx="41148" cy="246888"/>
              </a:xfrm>
              <a:prstGeom prst="rect">
                <a:avLst/>
              </a:prstGeom>
              <a:solidFill>
                <a:srgbClr val="00A896"/>
              </a:solidFill>
              <a:ln/>
            </p:spPr>
          </p:sp>
          <p:sp>
            <p:nvSpPr>
              <p:cNvPr id="35" name="Text 26">
                <a:extLst>
                  <a:ext uri="{FF2B5EF4-FFF2-40B4-BE49-F238E27FC236}">
                    <a16:creationId xmlns:a16="http://schemas.microsoft.com/office/drawing/2014/main" id="{77DB3D54-C0D7-45D5-92A7-0CCC713D1885}"/>
                  </a:ext>
                </a:extLst>
              </p:cNvPr>
              <p:cNvSpPr/>
              <p:nvPr/>
            </p:nvSpPr>
            <p:spPr>
              <a:xfrm>
                <a:off x="3182112" y="562356"/>
                <a:ext cx="2798064" cy="24688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685800">
                  <a:buClrTx/>
                  <a:defRPr/>
                </a:pPr>
                <a:r>
                  <a:rPr lang="en-US" sz="1000" b="1" kern="1200" dirty="0">
                    <a:solidFill>
                      <a:srgbClr val="1A2B3C"/>
                    </a:solidFill>
                    <a:latin typeface="+mn-lt"/>
                    <a:ea typeface="+mn-ea"/>
                    <a:cs typeface="+mn-cs"/>
                  </a:rPr>
                  <a:t>Recommendations</a:t>
                </a:r>
                <a:endParaRPr lang="en-US" sz="10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19" name="Groupe 118">
              <a:extLst>
                <a:ext uri="{FF2B5EF4-FFF2-40B4-BE49-F238E27FC236}">
                  <a16:creationId xmlns:a16="http://schemas.microsoft.com/office/drawing/2014/main" id="{F3AC122B-A152-4874-8E60-45E8CAF9C570}"/>
                </a:ext>
              </a:extLst>
            </p:cNvPr>
            <p:cNvGrpSpPr/>
            <p:nvPr/>
          </p:nvGrpSpPr>
          <p:grpSpPr>
            <a:xfrm>
              <a:off x="3123284" y="1247963"/>
              <a:ext cx="2937508" cy="762519"/>
              <a:chOff x="3099247" y="800788"/>
              <a:chExt cx="2937508" cy="762519"/>
            </a:xfrm>
          </p:grpSpPr>
          <p:sp>
            <p:nvSpPr>
              <p:cNvPr id="36" name="Shape 27">
                <a:extLst>
                  <a:ext uri="{FF2B5EF4-FFF2-40B4-BE49-F238E27FC236}">
                    <a16:creationId xmlns:a16="http://schemas.microsoft.com/office/drawing/2014/main" id="{3930F332-D023-4C86-8D2C-0E30BBB34FD1}"/>
                  </a:ext>
                </a:extLst>
              </p:cNvPr>
              <p:cNvSpPr/>
              <p:nvPr/>
            </p:nvSpPr>
            <p:spPr>
              <a:xfrm>
                <a:off x="3099247" y="816604"/>
                <a:ext cx="2894076" cy="746703"/>
              </a:xfrm>
              <a:prstGeom prst="rect">
                <a:avLst/>
              </a:prstGeom>
              <a:solidFill>
                <a:srgbClr val="FFFFFF"/>
              </a:solidFill>
              <a:ln/>
              <a:effectLst>
                <a:outerShdw blurRad="50800" dist="12700" dir="8100000" algn="bl" rotWithShape="0">
                  <a:srgbClr val="000000">
                    <a:alpha val="18000"/>
                  </a:srgbClr>
                </a:outerShdw>
              </a:effectLst>
            </p:spPr>
          </p:sp>
          <p:sp>
            <p:nvSpPr>
              <p:cNvPr id="37" name="Shape 28">
                <a:extLst>
                  <a:ext uri="{FF2B5EF4-FFF2-40B4-BE49-F238E27FC236}">
                    <a16:creationId xmlns:a16="http://schemas.microsoft.com/office/drawing/2014/main" id="{C391D388-D2A4-40D6-8860-E6807258D4CF}"/>
                  </a:ext>
                </a:extLst>
              </p:cNvPr>
              <p:cNvSpPr/>
              <p:nvPr/>
            </p:nvSpPr>
            <p:spPr>
              <a:xfrm>
                <a:off x="3153966" y="876371"/>
                <a:ext cx="233172" cy="233172"/>
              </a:xfrm>
              <a:prstGeom prst="rect">
                <a:avLst/>
              </a:prstGeom>
              <a:solidFill>
                <a:srgbClr val="00A896"/>
              </a:solidFill>
              <a:ln/>
            </p:spPr>
          </p:sp>
          <p:grpSp>
            <p:nvGrpSpPr>
              <p:cNvPr id="118" name="Groupe 117">
                <a:extLst>
                  <a:ext uri="{FF2B5EF4-FFF2-40B4-BE49-F238E27FC236}">
                    <a16:creationId xmlns:a16="http://schemas.microsoft.com/office/drawing/2014/main" id="{271FD1BB-4534-422F-85E7-882BDC2CFFDA}"/>
                  </a:ext>
                </a:extLst>
              </p:cNvPr>
              <p:cNvGrpSpPr/>
              <p:nvPr/>
            </p:nvGrpSpPr>
            <p:grpSpPr>
              <a:xfrm>
                <a:off x="3141965" y="800788"/>
                <a:ext cx="2894790" cy="700150"/>
                <a:chOff x="3160683" y="806426"/>
                <a:chExt cx="2894790" cy="700150"/>
              </a:xfrm>
            </p:grpSpPr>
            <p:sp>
              <p:nvSpPr>
                <p:cNvPr id="38" name="Text 29">
                  <a:extLst>
                    <a:ext uri="{FF2B5EF4-FFF2-40B4-BE49-F238E27FC236}">
                      <a16:creationId xmlns:a16="http://schemas.microsoft.com/office/drawing/2014/main" id="{946FED1B-1693-48D0-800A-D8C536B8706A}"/>
                    </a:ext>
                  </a:extLst>
                </p:cNvPr>
                <p:cNvSpPr/>
                <p:nvPr/>
              </p:nvSpPr>
              <p:spPr>
                <a:xfrm>
                  <a:off x="3160683" y="866695"/>
                  <a:ext cx="233172" cy="233172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algn="ctr" defTabSz="685800">
                    <a:buClrTx/>
                    <a:defRPr/>
                  </a:pPr>
                  <a:r>
                    <a:rPr lang="en-US" sz="1000" b="1" kern="1200" dirty="0">
                      <a:solidFill>
                        <a:srgbClr val="F7F9FB"/>
                      </a:solidFill>
                      <a:latin typeface="+mn-lt"/>
                      <a:ea typeface="+mn-ea"/>
                      <a:cs typeface="+mn-cs"/>
                    </a:rPr>
                    <a:t>01</a:t>
                  </a:r>
                  <a:endParaRPr lang="en-US" sz="1000" kern="120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Text 30">
                  <a:extLst>
                    <a:ext uri="{FF2B5EF4-FFF2-40B4-BE49-F238E27FC236}">
                      <a16:creationId xmlns:a16="http://schemas.microsoft.com/office/drawing/2014/main" id="{87856881-56B4-44B3-B811-607A721FD86E}"/>
                    </a:ext>
                  </a:extLst>
                </p:cNvPr>
                <p:cNvSpPr/>
                <p:nvPr/>
              </p:nvSpPr>
              <p:spPr>
                <a:xfrm>
                  <a:off x="3449433" y="806426"/>
                  <a:ext cx="2468880" cy="19202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defTabSz="685800">
                    <a:buClrTx/>
                    <a:defRPr/>
                  </a:pPr>
                  <a:r>
                    <a:rPr lang="en-US" sz="1000" b="1" kern="1200" dirty="0">
                      <a:solidFill>
                        <a:srgbClr val="00A896"/>
                      </a:solidFill>
                      <a:latin typeface="+mn-lt"/>
                      <a:ea typeface="+mn-ea"/>
                      <a:cs typeface="+mn-cs"/>
                    </a:rPr>
                    <a:t>Strengthen school-based programs</a:t>
                  </a:r>
                  <a:endParaRPr lang="en-US" sz="1000" kern="120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Text 31">
                  <a:extLst>
                    <a:ext uri="{FF2B5EF4-FFF2-40B4-BE49-F238E27FC236}">
                      <a16:creationId xmlns:a16="http://schemas.microsoft.com/office/drawing/2014/main" id="{05F7E899-4E6C-4176-B369-67B5E7B9F94B}"/>
                    </a:ext>
                  </a:extLst>
                </p:cNvPr>
                <p:cNvSpPr/>
                <p:nvPr/>
              </p:nvSpPr>
              <p:spPr>
                <a:xfrm>
                  <a:off x="3449433" y="992387"/>
                  <a:ext cx="2606040" cy="514189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defTabSz="685800">
                    <a:buClrTx/>
                    <a:defRPr/>
                  </a:pPr>
                  <a:r>
                    <a:rPr lang="en-US" sz="1000" kern="1200" dirty="0">
                      <a:solidFill>
                        <a:srgbClr val="1A2B3C"/>
                      </a:solidFill>
                      <a:latin typeface="+mn-lt"/>
                      <a:ea typeface="+mn-ea"/>
                      <a:cs typeface="+mn-cs"/>
                    </a:rPr>
                    <a:t>Integrate structured HPV education into the national curriculum, targeting children aged 9–14 years. Prioritize transmission routes and vaccine safety content.</a:t>
                  </a:r>
                  <a:endParaRPr lang="en-US" sz="1000" kern="120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09" name="Groupe 108">
              <a:extLst>
                <a:ext uri="{FF2B5EF4-FFF2-40B4-BE49-F238E27FC236}">
                  <a16:creationId xmlns:a16="http://schemas.microsoft.com/office/drawing/2014/main" id="{726FC216-8A84-43E3-A500-6C860EAE159E}"/>
                </a:ext>
              </a:extLst>
            </p:cNvPr>
            <p:cNvGrpSpPr/>
            <p:nvPr/>
          </p:nvGrpSpPr>
          <p:grpSpPr>
            <a:xfrm>
              <a:off x="6110194" y="1224705"/>
              <a:ext cx="2914650" cy="787240"/>
              <a:chOff x="3086100" y="1508760"/>
              <a:chExt cx="2914650" cy="787240"/>
            </a:xfrm>
          </p:grpSpPr>
          <p:sp>
            <p:nvSpPr>
              <p:cNvPr id="41" name="Shape 32">
                <a:extLst>
                  <a:ext uri="{FF2B5EF4-FFF2-40B4-BE49-F238E27FC236}">
                    <a16:creationId xmlns:a16="http://schemas.microsoft.com/office/drawing/2014/main" id="{D171C34A-C1E0-44AB-A902-B24F768C97F8}"/>
                  </a:ext>
                </a:extLst>
              </p:cNvPr>
              <p:cNvSpPr/>
              <p:nvPr/>
            </p:nvSpPr>
            <p:spPr>
              <a:xfrm>
                <a:off x="3086100" y="1523745"/>
                <a:ext cx="2894076" cy="772255"/>
              </a:xfrm>
              <a:prstGeom prst="rect">
                <a:avLst/>
              </a:prstGeom>
              <a:solidFill>
                <a:srgbClr val="FFFFFF"/>
              </a:solidFill>
              <a:ln/>
              <a:effectLst>
                <a:outerShdw blurRad="50800" dist="12700" dir="8100000" algn="bl" rotWithShape="0">
                  <a:srgbClr val="000000">
                    <a:alpha val="18000"/>
                  </a:srgbClr>
                </a:outerShdw>
              </a:effectLst>
            </p:spPr>
          </p:sp>
          <p:sp>
            <p:nvSpPr>
              <p:cNvPr id="42" name="Shape 33">
                <a:extLst>
                  <a:ext uri="{FF2B5EF4-FFF2-40B4-BE49-F238E27FC236}">
                    <a16:creationId xmlns:a16="http://schemas.microsoft.com/office/drawing/2014/main" id="{2887DDAF-BFAD-4F07-9730-DA06B357031D}"/>
                  </a:ext>
                </a:extLst>
              </p:cNvPr>
              <p:cNvSpPr/>
              <p:nvPr/>
            </p:nvSpPr>
            <p:spPr>
              <a:xfrm>
                <a:off x="3140964" y="1556766"/>
                <a:ext cx="233172" cy="233172"/>
              </a:xfrm>
              <a:prstGeom prst="rect">
                <a:avLst/>
              </a:prstGeom>
              <a:solidFill>
                <a:srgbClr val="60A5FA"/>
              </a:solidFill>
              <a:ln/>
            </p:spPr>
          </p:sp>
          <p:sp>
            <p:nvSpPr>
              <p:cNvPr id="43" name="Text 34">
                <a:extLst>
                  <a:ext uri="{FF2B5EF4-FFF2-40B4-BE49-F238E27FC236}">
                    <a16:creationId xmlns:a16="http://schemas.microsoft.com/office/drawing/2014/main" id="{EA0462AE-E159-4785-85DF-E2C82A4847DE}"/>
                  </a:ext>
                </a:extLst>
              </p:cNvPr>
              <p:cNvSpPr/>
              <p:nvPr/>
            </p:nvSpPr>
            <p:spPr>
              <a:xfrm>
                <a:off x="3140964" y="1556766"/>
                <a:ext cx="233172" cy="23317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685800">
                  <a:buClrTx/>
                  <a:defRPr/>
                </a:pPr>
                <a:r>
                  <a:rPr lang="en-US" sz="1000" b="1" kern="1200" dirty="0">
                    <a:solidFill>
                      <a:srgbClr val="F7F9FB"/>
                    </a:solidFill>
                    <a:latin typeface="+mn-lt"/>
                    <a:ea typeface="+mn-ea"/>
                    <a:cs typeface="+mn-cs"/>
                  </a:rPr>
                  <a:t>02</a:t>
                </a:r>
                <a:endParaRPr lang="en-US" sz="10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4" name="Text 35">
                <a:extLst>
                  <a:ext uri="{FF2B5EF4-FFF2-40B4-BE49-F238E27FC236}">
                    <a16:creationId xmlns:a16="http://schemas.microsoft.com/office/drawing/2014/main" id="{808A72D0-5723-49B1-BAF8-10BB784873E5}"/>
                  </a:ext>
                </a:extLst>
              </p:cNvPr>
              <p:cNvSpPr/>
              <p:nvPr/>
            </p:nvSpPr>
            <p:spPr>
              <a:xfrm>
                <a:off x="3442716" y="1508760"/>
                <a:ext cx="2468880" cy="19202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685800">
                  <a:buClrTx/>
                  <a:defRPr/>
                </a:pPr>
                <a:r>
                  <a:rPr lang="en-US" sz="1000" b="1" kern="1200" dirty="0">
                    <a:solidFill>
                      <a:srgbClr val="60A5FA"/>
                    </a:solidFill>
                    <a:latin typeface="+mn-lt"/>
                    <a:ea typeface="+mn-ea"/>
                    <a:cs typeface="+mn-cs"/>
                  </a:rPr>
                  <a:t>Leverage social media</a:t>
                </a:r>
                <a:endParaRPr lang="en-US" sz="10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" name="Text 36">
                <a:extLst>
                  <a:ext uri="{FF2B5EF4-FFF2-40B4-BE49-F238E27FC236}">
                    <a16:creationId xmlns:a16="http://schemas.microsoft.com/office/drawing/2014/main" id="{4F61C2C7-AC7C-438B-8FAA-24DC5054A47D}"/>
                  </a:ext>
                </a:extLst>
              </p:cNvPr>
              <p:cNvSpPr/>
              <p:nvPr/>
            </p:nvSpPr>
            <p:spPr>
              <a:xfrm>
                <a:off x="3422142" y="1680329"/>
                <a:ext cx="2578608" cy="56235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685800">
                  <a:buClrTx/>
                  <a:defRPr/>
                </a:pPr>
                <a:r>
                  <a:rPr lang="en-US" sz="1000" kern="1200" dirty="0">
                    <a:solidFill>
                      <a:srgbClr val="1A2B3C"/>
                    </a:solidFill>
                    <a:latin typeface="+mn-lt"/>
                    <a:ea typeface="+mn-ea"/>
                    <a:cs typeface="+mn-cs"/>
                  </a:rPr>
                  <a:t>Deploy targeted digital campaigns countering misinformation. Collaborate with trusted influencers to normalize HPV vaccination among adolescents.</a:t>
                </a:r>
                <a:endParaRPr lang="en-US" sz="10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7197E312-FD8E-4084-879C-5AEB1CE919C7}"/>
                </a:ext>
              </a:extLst>
            </p:cNvPr>
            <p:cNvGrpSpPr/>
            <p:nvPr/>
          </p:nvGrpSpPr>
          <p:grpSpPr>
            <a:xfrm>
              <a:off x="6194489" y="2148812"/>
              <a:ext cx="2894076" cy="758029"/>
              <a:chOff x="3106674" y="2680208"/>
              <a:chExt cx="2894076" cy="758029"/>
            </a:xfrm>
          </p:grpSpPr>
          <p:sp>
            <p:nvSpPr>
              <p:cNvPr id="54" name="Shape 42">
                <a:extLst>
                  <a:ext uri="{FF2B5EF4-FFF2-40B4-BE49-F238E27FC236}">
                    <a16:creationId xmlns:a16="http://schemas.microsoft.com/office/drawing/2014/main" id="{BCE7A723-8F27-4430-9054-E9B179616D87}"/>
                  </a:ext>
                </a:extLst>
              </p:cNvPr>
              <p:cNvSpPr/>
              <p:nvPr/>
            </p:nvSpPr>
            <p:spPr>
              <a:xfrm>
                <a:off x="3106674" y="2719831"/>
                <a:ext cx="2894076" cy="718406"/>
              </a:xfrm>
              <a:prstGeom prst="rect">
                <a:avLst/>
              </a:prstGeom>
              <a:solidFill>
                <a:srgbClr val="FFFFFF"/>
              </a:solidFill>
              <a:ln/>
              <a:effectLst>
                <a:outerShdw blurRad="50800" dist="12700" dir="8100000" algn="bl" rotWithShape="0">
                  <a:srgbClr val="000000">
                    <a:alpha val="18000"/>
                  </a:srgbClr>
                </a:outerShdw>
              </a:effectLst>
            </p:spPr>
          </p:sp>
          <p:grpSp>
            <p:nvGrpSpPr>
              <p:cNvPr id="55" name="Groupe 54">
                <a:extLst>
                  <a:ext uri="{FF2B5EF4-FFF2-40B4-BE49-F238E27FC236}">
                    <a16:creationId xmlns:a16="http://schemas.microsoft.com/office/drawing/2014/main" id="{8759011A-9965-4045-8689-7C4DD214C9A3}"/>
                  </a:ext>
                </a:extLst>
              </p:cNvPr>
              <p:cNvGrpSpPr/>
              <p:nvPr/>
            </p:nvGrpSpPr>
            <p:grpSpPr>
              <a:xfrm>
                <a:off x="3140964" y="2763774"/>
                <a:ext cx="233172" cy="233172"/>
                <a:chOff x="3140964" y="2763774"/>
                <a:chExt cx="233172" cy="233172"/>
              </a:xfrm>
            </p:grpSpPr>
            <p:sp>
              <p:nvSpPr>
                <p:cNvPr id="58" name="Shape 43">
                  <a:extLst>
                    <a:ext uri="{FF2B5EF4-FFF2-40B4-BE49-F238E27FC236}">
                      <a16:creationId xmlns:a16="http://schemas.microsoft.com/office/drawing/2014/main" id="{6EFD88CB-8A20-4DF6-B58C-9D8DE8984498}"/>
                    </a:ext>
                  </a:extLst>
                </p:cNvPr>
                <p:cNvSpPr/>
                <p:nvPr/>
              </p:nvSpPr>
              <p:spPr>
                <a:xfrm>
                  <a:off x="3140964" y="2763774"/>
                  <a:ext cx="233172" cy="233172"/>
                </a:xfrm>
                <a:prstGeom prst="rect">
                  <a:avLst/>
                </a:prstGeom>
                <a:solidFill>
                  <a:srgbClr val="FBBF24"/>
                </a:solidFill>
                <a:ln/>
              </p:spPr>
            </p:sp>
            <p:sp>
              <p:nvSpPr>
                <p:cNvPr id="59" name="Text 44">
                  <a:extLst>
                    <a:ext uri="{FF2B5EF4-FFF2-40B4-BE49-F238E27FC236}">
                      <a16:creationId xmlns:a16="http://schemas.microsoft.com/office/drawing/2014/main" id="{17675029-D6D5-4390-A205-8C559BEB901F}"/>
                    </a:ext>
                  </a:extLst>
                </p:cNvPr>
                <p:cNvSpPr/>
                <p:nvPr/>
              </p:nvSpPr>
              <p:spPr>
                <a:xfrm>
                  <a:off x="3140964" y="2763774"/>
                  <a:ext cx="233172" cy="233172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algn="ctr" defTabSz="685800">
                    <a:buClrTx/>
                    <a:defRPr/>
                  </a:pPr>
                  <a:r>
                    <a:rPr lang="en-US" sz="1000" b="1" kern="1200" dirty="0">
                      <a:solidFill>
                        <a:srgbClr val="F7F9FB"/>
                      </a:solidFill>
                      <a:latin typeface="+mn-lt"/>
                      <a:ea typeface="+mn-ea"/>
                      <a:cs typeface="+mn-cs"/>
                    </a:rPr>
                    <a:t>04</a:t>
                  </a:r>
                  <a:endParaRPr lang="en-US" sz="1000" kern="120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6" name="Text 45">
                <a:extLst>
                  <a:ext uri="{FF2B5EF4-FFF2-40B4-BE49-F238E27FC236}">
                    <a16:creationId xmlns:a16="http://schemas.microsoft.com/office/drawing/2014/main" id="{DDBA0EA8-2A2A-43D6-9A75-E8AC8E31848C}"/>
                  </a:ext>
                </a:extLst>
              </p:cNvPr>
              <p:cNvSpPr/>
              <p:nvPr/>
            </p:nvSpPr>
            <p:spPr>
              <a:xfrm>
                <a:off x="3442716" y="2680208"/>
                <a:ext cx="2468880" cy="19202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685800">
                  <a:buClrTx/>
                  <a:defRPr/>
                </a:pPr>
                <a:r>
                  <a:rPr lang="en-US" sz="1000" b="1" kern="1200" dirty="0">
                    <a:solidFill>
                      <a:srgbClr val="FBBF24"/>
                    </a:solidFill>
                    <a:latin typeface="+mn-lt"/>
                    <a:ea typeface="+mn-ea"/>
                    <a:cs typeface="+mn-cs"/>
                  </a:rPr>
                  <a:t>Focus on risk perception</a:t>
                </a:r>
                <a:endParaRPr lang="en-US" sz="10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" name="Text 46">
                <a:extLst>
                  <a:ext uri="{FF2B5EF4-FFF2-40B4-BE49-F238E27FC236}">
                    <a16:creationId xmlns:a16="http://schemas.microsoft.com/office/drawing/2014/main" id="{14A30EA0-5472-46BC-A86B-0E5DF81065F3}"/>
                  </a:ext>
                </a:extLst>
              </p:cNvPr>
              <p:cNvSpPr/>
              <p:nvPr/>
            </p:nvSpPr>
            <p:spPr>
              <a:xfrm>
                <a:off x="3435858" y="2862250"/>
                <a:ext cx="2468880" cy="54608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685800">
                  <a:buClrTx/>
                  <a:defRPr/>
                </a:pPr>
                <a:r>
                  <a:rPr lang="en-US" sz="1000" kern="1200" dirty="0">
                    <a:solidFill>
                      <a:srgbClr val="1A2B3C"/>
                    </a:solidFill>
                    <a:latin typeface="+mn-lt"/>
                    <a:ea typeface="+mn-ea"/>
                    <a:cs typeface="+mn-cs"/>
                  </a:rPr>
                  <a:t>Shift messaging from biological facts to personal risk and cancer prevention, addressing the emotional barriers identified in multivariate analysis.</a:t>
                </a:r>
                <a:endParaRPr lang="en-US" sz="10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5F0A8FC6-E814-4DEE-9686-753CE03590E3}"/>
                </a:ext>
              </a:extLst>
            </p:cNvPr>
            <p:cNvGrpSpPr/>
            <p:nvPr/>
          </p:nvGrpSpPr>
          <p:grpSpPr>
            <a:xfrm>
              <a:off x="3135729" y="2207441"/>
              <a:ext cx="2907792" cy="715611"/>
              <a:chOff x="3207258" y="3798062"/>
              <a:chExt cx="2907792" cy="715611"/>
            </a:xfrm>
          </p:grpSpPr>
          <p:grpSp>
            <p:nvGrpSpPr>
              <p:cNvPr id="97" name="Groupe 96">
                <a:extLst>
                  <a:ext uri="{FF2B5EF4-FFF2-40B4-BE49-F238E27FC236}">
                    <a16:creationId xmlns:a16="http://schemas.microsoft.com/office/drawing/2014/main" id="{C45A5C28-F334-4A74-B3D8-42D0606E02F2}"/>
                  </a:ext>
                </a:extLst>
              </p:cNvPr>
              <p:cNvGrpSpPr/>
              <p:nvPr/>
            </p:nvGrpSpPr>
            <p:grpSpPr>
              <a:xfrm>
                <a:off x="3207258" y="3798062"/>
                <a:ext cx="2907792" cy="715611"/>
                <a:chOff x="3092958" y="3332987"/>
                <a:chExt cx="2907792" cy="715611"/>
              </a:xfrm>
            </p:grpSpPr>
            <p:sp>
              <p:nvSpPr>
                <p:cNvPr id="99" name="Shape 47">
                  <a:extLst>
                    <a:ext uri="{FF2B5EF4-FFF2-40B4-BE49-F238E27FC236}">
                      <a16:creationId xmlns:a16="http://schemas.microsoft.com/office/drawing/2014/main" id="{A65391C1-E9F3-4E12-B65A-2FE68F3C256D}"/>
                    </a:ext>
                  </a:extLst>
                </p:cNvPr>
                <p:cNvSpPr/>
                <p:nvPr/>
              </p:nvSpPr>
              <p:spPr>
                <a:xfrm>
                  <a:off x="3092958" y="3332987"/>
                  <a:ext cx="2894076" cy="684339"/>
                </a:xfrm>
                <a:prstGeom prst="rect">
                  <a:avLst/>
                </a:prstGeom>
                <a:solidFill>
                  <a:srgbClr val="FFFFFF"/>
                </a:solidFill>
                <a:ln/>
                <a:effectLst>
                  <a:outerShdw blurRad="50800" dist="12700" dir="8100000" algn="bl" rotWithShape="0">
                    <a:srgbClr val="000000">
                      <a:alpha val="18000"/>
                    </a:srgbClr>
                  </a:outerShdw>
                </a:effectLst>
              </p:spPr>
            </p:sp>
            <p:sp>
              <p:nvSpPr>
                <p:cNvPr id="100" name="Shape 48">
                  <a:extLst>
                    <a:ext uri="{FF2B5EF4-FFF2-40B4-BE49-F238E27FC236}">
                      <a16:creationId xmlns:a16="http://schemas.microsoft.com/office/drawing/2014/main" id="{6C444563-597A-4DE4-A10F-06D3C390E018}"/>
                    </a:ext>
                  </a:extLst>
                </p:cNvPr>
                <p:cNvSpPr/>
                <p:nvPr/>
              </p:nvSpPr>
              <p:spPr>
                <a:xfrm>
                  <a:off x="3140964" y="3367278"/>
                  <a:ext cx="233172" cy="233172"/>
                </a:xfrm>
                <a:prstGeom prst="rect">
                  <a:avLst/>
                </a:prstGeom>
                <a:solidFill>
                  <a:srgbClr val="4ADE80"/>
                </a:solidFill>
                <a:ln/>
              </p:spPr>
            </p:sp>
            <p:sp>
              <p:nvSpPr>
                <p:cNvPr id="101" name="Text 50">
                  <a:extLst>
                    <a:ext uri="{FF2B5EF4-FFF2-40B4-BE49-F238E27FC236}">
                      <a16:creationId xmlns:a16="http://schemas.microsoft.com/office/drawing/2014/main" id="{DBD5527B-5EC8-4047-86DB-541DE97DD87E}"/>
                    </a:ext>
                  </a:extLst>
                </p:cNvPr>
                <p:cNvSpPr/>
                <p:nvPr/>
              </p:nvSpPr>
              <p:spPr>
                <a:xfrm>
                  <a:off x="3456432" y="3393439"/>
                  <a:ext cx="2468880" cy="19202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defTabSz="685800">
                    <a:buClrTx/>
                    <a:defRPr/>
                  </a:pPr>
                  <a:r>
                    <a:rPr lang="en-US" sz="1000" b="1" kern="1200" dirty="0">
                      <a:solidFill>
                        <a:srgbClr val="4ADE80"/>
                      </a:solidFill>
                      <a:latin typeface="+mn-lt"/>
                      <a:ea typeface="+mn-ea"/>
                      <a:cs typeface="+mn-cs"/>
                    </a:rPr>
                    <a:t>Activate peer-to-peer education</a:t>
                  </a:r>
                  <a:endParaRPr lang="en-US" sz="1000" kern="120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Text 51">
                  <a:extLst>
                    <a:ext uri="{FF2B5EF4-FFF2-40B4-BE49-F238E27FC236}">
                      <a16:creationId xmlns:a16="http://schemas.microsoft.com/office/drawing/2014/main" id="{8F909E8D-C040-4B89-82E5-BC245005295B}"/>
                    </a:ext>
                  </a:extLst>
                </p:cNvPr>
                <p:cNvSpPr/>
                <p:nvPr/>
              </p:nvSpPr>
              <p:spPr>
                <a:xfrm>
                  <a:off x="3442716" y="3497579"/>
                  <a:ext cx="2558034" cy="551019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defTabSz="685800">
                    <a:buClrTx/>
                    <a:defRPr/>
                  </a:pPr>
                  <a:r>
                    <a:rPr lang="en-US" sz="1000" kern="1200" dirty="0">
                      <a:solidFill>
                        <a:srgbClr val="1A2B3C"/>
                      </a:solidFill>
                      <a:latin typeface="+mn-lt"/>
                      <a:ea typeface="+mn-ea"/>
                      <a:cs typeface="+mn-cs"/>
                    </a:rPr>
                    <a:t>Harness the 61.2% who are willing to inform peers. Student ambassador programs can amplify reach and trust within school communities.</a:t>
                  </a:r>
                  <a:endParaRPr lang="en-US" sz="1000" kern="120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8" name="Text 49">
                <a:extLst>
                  <a:ext uri="{FF2B5EF4-FFF2-40B4-BE49-F238E27FC236}">
                    <a16:creationId xmlns:a16="http://schemas.microsoft.com/office/drawing/2014/main" id="{9E5C2D70-CDA4-4428-97A4-28AF0B1C4E0C}"/>
                  </a:ext>
                </a:extLst>
              </p:cNvPr>
              <p:cNvSpPr/>
              <p:nvPr/>
            </p:nvSpPr>
            <p:spPr>
              <a:xfrm>
                <a:off x="3225546" y="3837940"/>
                <a:ext cx="233172" cy="23317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685800">
                  <a:buClrTx/>
                  <a:defRPr/>
                </a:pPr>
                <a:r>
                  <a:rPr lang="en-US" sz="1000" b="1" kern="1200" dirty="0">
                    <a:solidFill>
                      <a:srgbClr val="F7F9FB"/>
                    </a:solidFill>
                    <a:latin typeface="+mn-lt"/>
                    <a:ea typeface="+mn-ea"/>
                    <a:cs typeface="+mn-cs"/>
                  </a:rPr>
                  <a:t>03</a:t>
                </a:r>
                <a:endParaRPr lang="en-US" sz="10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2" name="Groupe 111">
            <a:extLst>
              <a:ext uri="{FF2B5EF4-FFF2-40B4-BE49-F238E27FC236}">
                <a16:creationId xmlns:a16="http://schemas.microsoft.com/office/drawing/2014/main" id="{F82AAAA7-3395-4865-B147-95110383F042}"/>
              </a:ext>
            </a:extLst>
          </p:cNvPr>
          <p:cNvGrpSpPr/>
          <p:nvPr/>
        </p:nvGrpSpPr>
        <p:grpSpPr>
          <a:xfrm>
            <a:off x="1426859" y="3665977"/>
            <a:ext cx="5762721" cy="686174"/>
            <a:chOff x="8339328" y="4957850"/>
            <a:chExt cx="4576743" cy="619990"/>
          </a:xfrm>
        </p:grpSpPr>
        <p:sp>
          <p:nvSpPr>
            <p:cNvPr id="113" name="Shape 137">
              <a:extLst>
                <a:ext uri="{FF2B5EF4-FFF2-40B4-BE49-F238E27FC236}">
                  <a16:creationId xmlns:a16="http://schemas.microsoft.com/office/drawing/2014/main" id="{3C5D30AB-08B6-4436-8469-D56BA950F253}"/>
                </a:ext>
              </a:extLst>
            </p:cNvPr>
            <p:cNvSpPr/>
            <p:nvPr/>
          </p:nvSpPr>
          <p:spPr>
            <a:xfrm>
              <a:off x="9196686" y="4957850"/>
              <a:ext cx="54864" cy="310896"/>
            </a:xfrm>
            <a:prstGeom prst="rect">
              <a:avLst/>
            </a:prstGeom>
            <a:solidFill>
              <a:srgbClr val="4ADE80"/>
            </a:solidFill>
            <a:ln/>
          </p:spPr>
        </p:sp>
        <p:sp>
          <p:nvSpPr>
            <p:cNvPr id="114" name="Text 138">
              <a:extLst>
                <a:ext uri="{FF2B5EF4-FFF2-40B4-BE49-F238E27FC236}">
                  <a16:creationId xmlns:a16="http://schemas.microsoft.com/office/drawing/2014/main" id="{47FE1830-122A-4EF5-B4F4-92010241D760}"/>
                </a:ext>
              </a:extLst>
            </p:cNvPr>
            <p:cNvSpPr/>
            <p:nvPr/>
          </p:nvSpPr>
          <p:spPr>
            <a:xfrm>
              <a:off x="9313335" y="4969465"/>
              <a:ext cx="360273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Needs to Improve Acceptance</a:t>
              </a:r>
              <a:endParaRPr lang="en-US" sz="10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15" name="Text 140">
              <a:extLst>
                <a:ext uri="{FF2B5EF4-FFF2-40B4-BE49-F238E27FC236}">
                  <a16:creationId xmlns:a16="http://schemas.microsoft.com/office/drawing/2014/main" id="{C4B379AD-A0FF-4C94-AACC-F7C51ED79142}"/>
                </a:ext>
              </a:extLst>
            </p:cNvPr>
            <p:cNvSpPr/>
            <p:nvPr/>
          </p:nvSpPr>
          <p:spPr>
            <a:xfrm>
              <a:off x="8339328" y="5157216"/>
              <a:ext cx="4202050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Cancer prevention communication</a:t>
              </a:r>
              <a:r>
                <a:rPr lang="en-US" sz="1000" dirty="0">
                  <a:solidFill>
                    <a:schemeClr val="tx1"/>
                  </a:solidFill>
                  <a:latin typeface="+mn-lt"/>
                </a:rPr>
                <a:t>  </a:t>
              </a:r>
              <a:r>
                <a:rPr lang="en-US" sz="1000" b="1" dirty="0">
                  <a:solidFill>
                    <a:srgbClr val="00B050"/>
                  </a:solidFill>
                  <a:latin typeface="+mn-lt"/>
                </a:rPr>
                <a:t>56.6 %</a:t>
              </a: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     Healthcare provider endorsement</a:t>
              </a:r>
              <a:r>
                <a:rPr lang="en-US" sz="1000" dirty="0">
                  <a:solidFill>
                    <a:schemeClr val="tx1"/>
                  </a:solidFill>
                  <a:latin typeface="+mn-lt"/>
                </a:rPr>
                <a:t>  </a:t>
              </a:r>
              <a:r>
                <a:rPr lang="en-US" sz="1000" b="1" dirty="0">
                  <a:solidFill>
                    <a:srgbClr val="00B050"/>
                  </a:solidFill>
                  <a:latin typeface="+mn-lt"/>
                </a:rPr>
                <a:t>37.6 %</a:t>
              </a:r>
            </a:p>
          </p:txBody>
        </p:sp>
      </p:grp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D303DBDF-7092-4FC1-B51E-28C46E7229B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4503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51412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824"/>
    </mc:Choice>
    <mc:Fallback>
      <p:transition spd="slow" advTm="288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1.7|0.9|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4.1|9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0.4|3.2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7209</TotalTime>
  <Words>437</Words>
  <Application>Microsoft Office PowerPoint</Application>
  <PresentationFormat>Affichage à l'écran (16:9)</PresentationFormat>
  <Paragraphs>79</Paragraphs>
  <Slides>5</Slides>
  <Notes>4</Notes>
  <HiddenSlides>0</HiddenSlides>
  <MMClips>5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MS PGothic</vt:lpstr>
      <vt:lpstr>Arial</vt:lpstr>
      <vt:lpstr>Calibri</vt:lpstr>
      <vt:lpstr>Object Sans</vt:lpstr>
      <vt:lpstr>Times New Roman</vt:lpstr>
      <vt:lpstr>Tw Cen MT</vt:lpstr>
      <vt:lpstr>Simple Light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HP</cp:lastModifiedBy>
  <cp:revision>110</cp:revision>
  <dcterms:modified xsi:type="dcterms:W3CDTF">2026-05-02T19:44:03Z</dcterms:modified>
</cp:coreProperties>
</file>