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63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1520488" cy="6480175"/>
  <p:notesSz cx="9144000" cy="6858000"/>
  <p:embeddedFontLst>
    <p:embeddedFont>
      <p:font typeface="Aptos" panose="020B0004020202020204" pitchFamily="34" charset="0"/>
      <p:regular r:id="rId9"/>
    </p:embeddedFont>
    <p:embeddedFont>
      <p:font typeface="Poppins ExtraBold" panose="00000900000000000000" pitchFamily="2" charset="0"/>
      <p:bold r:id="rId10"/>
      <p:boldItalic r:id="rId11"/>
    </p:embeddedFont>
    <p:embeddedFont>
      <p:font typeface="Poppins Medium" panose="00000600000000000000" pitchFamily="2" charset="0"/>
      <p:regular r:id="rId12"/>
      <p: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11" d="100"/>
          <a:sy n="111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After intervention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Paracuru</c:v>
                </c:pt>
                <c:pt idx="1">
                  <c:v>São Gonçalo do Amarante</c:v>
                </c:pt>
              </c:strCache>
            </c:strRef>
          </c:cat>
          <c:val>
            <c:numRef>
              <c:f>Planilha1!$B$2:$B$3</c:f>
              <c:numCache>
                <c:formatCode>0.00%</c:formatCode>
                <c:ptCount val="2"/>
                <c:pt idx="0" formatCode="0%">
                  <c:v>0.95</c:v>
                </c:pt>
                <c:pt idx="1">
                  <c:v>1.0549999999999999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74-467C-BEBB-77E74B0CE17D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Before intervention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Paracuru</c:v>
                </c:pt>
                <c:pt idx="1">
                  <c:v>São Gonçalo do Amarante</c:v>
                </c:pt>
              </c:strCache>
            </c:strRef>
          </c:cat>
          <c:val>
            <c:numRef>
              <c:f>Planilha1!$C$2:$C$3</c:f>
              <c:numCache>
                <c:formatCode>0.00%</c:formatCode>
                <c:ptCount val="2"/>
                <c:pt idx="0">
                  <c:v>0.78800000000000003</c:v>
                </c:pt>
                <c:pt idx="1">
                  <c:v>0.89800000000000002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74-467C-BEBB-77E74B0CE1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3162527"/>
        <c:axId val="2113159647"/>
      </c:barChart>
      <c:catAx>
        <c:axId val="2113162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113159647"/>
        <c:crosses val="autoZero"/>
        <c:auto val="1"/>
        <c:lblAlgn val="ctr"/>
        <c:lblOffset val="100"/>
        <c:noMultiLvlLbl val="0"/>
      </c:catAx>
      <c:valAx>
        <c:axId val="2113159647"/>
        <c:scaling>
          <c:orientation val="minMax"/>
        </c:scaling>
        <c:delete val="0"/>
        <c:axPos val="b"/>
        <c:majorGridlines>
          <c:spPr>
            <a:ln w="12700" cap="flat" cmpd="sng" algn="ctr">
              <a:solidFill>
                <a:schemeClr val="accent3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113162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C7AAE-7AAD-480D-B9E2-5AA6F9978CF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B24D6-1702-44E0-8F76-9E27641D23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77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B24D6-1702-44E0-8F76-9E27641D239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461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B24D6-1702-44E0-8F76-9E27641D239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931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474AB-2E55-CAB5-5C3E-FA526F9F1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F9A6CC1-19FF-F708-02B1-838891E1E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6712951-5A5C-79CC-EE8E-DE7C6E7F1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4D90E-74DE-3718-1E8D-34D7CF604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B24D6-1702-44E0-8F76-9E27641D239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508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243" y="1260088"/>
            <a:ext cx="8640183" cy="2340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780088"/>
            <a:ext cx="8640366" cy="1439999"/>
          </a:xfrm>
        </p:spPr>
        <p:txBody>
          <a:bodyPr/>
          <a:lstStyle>
            <a:lvl1pPr marL="0" indent="0" algn="ctr">
              <a:buNone/>
              <a:defRPr sz="32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5843C-FB0C-4530-9BCD-99640B636C88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2EF2B-AF20-4042-B55A-5290B226BC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13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10303C-F273-96C8-8F8C-386FB911C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5843C-FB0C-4530-9BCD-99640B636C88}" type="datetimeFigureOut">
              <a:rPr lang="pt-BR" smtClean="0"/>
              <a:pPr/>
              <a:t>27/04/2026</a:t>
            </a:fld>
            <a:endParaRPr lang="pt-BR" sz="11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827CF2-BD04-A6DA-9763-B30EC68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z="110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EDF2CAC-8E5A-E81C-0775-0CAF37BA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2EF2B-AF20-4042-B55A-5290B226BC96}" type="slidenum">
              <a:rPr lang="pt-BR" smtClean="0"/>
              <a:pPr/>
              <a:t>‹nº›</a:t>
            </a:fld>
            <a:endParaRPr lang="pt-BR" sz="110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2D791C9-8C32-A7EA-B1A7-7104354DD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AC713796-A11E-6818-32C3-F3081A19C1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632696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243" y="1260088"/>
            <a:ext cx="8640183" cy="2340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780088"/>
            <a:ext cx="8640366" cy="1439999"/>
          </a:xfrm>
        </p:spPr>
        <p:txBody>
          <a:bodyPr/>
          <a:lstStyle>
            <a:lvl1pPr marL="0" indent="0" algn="ctr">
              <a:buNone/>
              <a:defRPr sz="3200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5843C-FB0C-4530-9BCD-99640B636C88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2EF2B-AF20-4042-B55A-5290B226BC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75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10303C-F273-96C8-8F8C-386FB911C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5843C-FB0C-4530-9BCD-99640B636C88}" type="datetimeFigureOut">
              <a:rPr lang="pt-BR" smtClean="0"/>
              <a:pPr/>
              <a:t>27/04/2026</a:t>
            </a:fld>
            <a:endParaRPr lang="pt-BR" sz="11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827CF2-BD04-A6DA-9763-B30EC68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sz="110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EDF2CAC-8E5A-E81C-0775-0CAF37BA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2EF2B-AF20-4042-B55A-5290B226BC96}" type="slidenum">
              <a:rPr lang="pt-BR" smtClean="0"/>
              <a:pPr/>
              <a:t>‹nº›</a:t>
            </a:fld>
            <a:endParaRPr lang="pt-BR" sz="110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2D791C9-8C32-A7EA-B1A7-7104354DD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AC713796-A11E-6818-32C3-F3081A19C1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5083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540087"/>
            <a:ext cx="10440988" cy="7193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440087"/>
            <a:ext cx="10440988" cy="4500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750" y="6120087"/>
            <a:ext cx="1620375" cy="360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ct val="110000"/>
              </a:lnSpc>
              <a:spcBef>
                <a:spcPts val="800"/>
              </a:spcBef>
              <a:defRPr sz="1100">
                <a:solidFill>
                  <a:schemeClr val="tx1"/>
                </a:solidFill>
              </a:defRPr>
            </a:lvl1pPr>
          </a:lstStyle>
          <a:p>
            <a:fld id="{A645843C-FB0C-4530-9BCD-99640B636C88}" type="datetimeFigureOut">
              <a:rPr lang="pt-BR" smtClean="0"/>
              <a:pPr/>
              <a:t>27/04/2026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0244" y="6120087"/>
            <a:ext cx="6840000" cy="360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lnSpc>
                <a:spcPct val="110000"/>
              </a:lnSpc>
              <a:spcBef>
                <a:spcPts val="800"/>
              </a:spcBef>
              <a:defRPr sz="110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0244" y="6120087"/>
            <a:ext cx="1620494" cy="360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10000"/>
              </a:lnSpc>
              <a:spcBef>
                <a:spcPts val="800"/>
              </a:spcBef>
              <a:defRPr sz="1100">
                <a:solidFill>
                  <a:schemeClr val="tx1"/>
                </a:solidFill>
              </a:defRPr>
            </a:lvl1pPr>
          </a:lstStyle>
          <a:p>
            <a:fld id="{D862EF2B-AF20-4042-B55A-5290B226BC9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497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864017" rtl="0" eaLnBrk="1" latinLnBrk="0" hangingPunct="1">
        <a:lnSpc>
          <a:spcPct val="110000"/>
        </a:lnSpc>
        <a:spcBef>
          <a:spcPts val="80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40" userDrawn="1">
          <p15:clr>
            <a:srgbClr val="F26B43"/>
          </p15:clr>
        </p15:guide>
        <p15:guide id="3" pos="6917" userDrawn="1">
          <p15:clr>
            <a:srgbClr val="F26B43"/>
          </p15:clr>
        </p15:guide>
        <p15:guide id="4" orient="horz" pos="374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1" y="540087"/>
            <a:ext cx="10440988" cy="7197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0" y="1440087"/>
            <a:ext cx="10440988" cy="4500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751" y="6120087"/>
            <a:ext cx="1620494" cy="360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 sz="1100">
                <a:solidFill>
                  <a:schemeClr val="bg2"/>
                </a:solidFill>
              </a:defRPr>
            </a:lvl1pPr>
          </a:lstStyle>
          <a:p>
            <a:fld id="{A645843C-FB0C-4530-9BCD-99640B636C88}" type="datetimeFigureOut">
              <a:rPr lang="pt-BR" smtClean="0"/>
              <a:pPr/>
              <a:t>27/04/2026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0244" y="6120087"/>
            <a:ext cx="6840000" cy="360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 sz="1100">
                <a:solidFill>
                  <a:schemeClr val="bg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0244" y="6120087"/>
            <a:ext cx="1619999" cy="360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 sz="1100">
                <a:solidFill>
                  <a:schemeClr val="bg2"/>
                </a:solidFill>
              </a:defRPr>
            </a:lvl1pPr>
          </a:lstStyle>
          <a:p>
            <a:fld id="{D862EF2B-AF20-4042-B55A-5290B226BC9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535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86401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40" userDrawn="1">
          <p15:clr>
            <a:srgbClr val="F26B43"/>
          </p15:clr>
        </p15:guide>
        <p15:guide id="3" pos="6917" userDrawn="1">
          <p15:clr>
            <a:srgbClr val="F26B43"/>
          </p15:clr>
        </p15:guide>
        <p15:guide id="4" orient="horz" pos="37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9.png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áfico 11">
            <a:extLst>
              <a:ext uri="{FF2B5EF4-FFF2-40B4-BE49-F238E27FC236}">
                <a16:creationId xmlns:a16="http://schemas.microsoft.com/office/drawing/2014/main" id="{8B514B08-8927-414F-D7BE-8971D06F0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100000">
            <a:off x="2112274" y="2767444"/>
            <a:ext cx="12242415" cy="6971763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D486B470-7FFA-EF0A-61F0-3036928B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44" y="1800087"/>
            <a:ext cx="7199881" cy="1260000"/>
          </a:xfrm>
        </p:spPr>
        <p:txBody>
          <a:bodyPr>
            <a:noAutofit/>
          </a:bodyPr>
          <a:lstStyle/>
          <a:p>
            <a:r>
              <a:rPr lang="en-US" sz="4000" b="1" noProof="1">
                <a:solidFill>
                  <a:schemeClr val="accent2"/>
                </a:solidFill>
              </a:rPr>
              <a:t>Digital Health Intelligence &amp; Community Mobilization</a:t>
            </a:r>
            <a:endParaRPr lang="en-US" sz="4000" noProof="1">
              <a:solidFill>
                <a:schemeClr val="accent2"/>
              </a:solidFill>
            </a:endParaRP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4BBEDDA-7919-7AFA-4F90-D1ADD72085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244" y="3240087"/>
            <a:ext cx="5939881" cy="72000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000" noProof="1"/>
              <a:t>Expanding HPV Vaccine Coverage and Cervical Cancer Screening in Northeast Brazil</a:t>
            </a:r>
          </a:p>
        </p:txBody>
      </p:sp>
      <p:sp>
        <p:nvSpPr>
          <p:cNvPr id="6" name="Espaço Reservado para Texto 4">
            <a:extLst>
              <a:ext uri="{FF2B5EF4-FFF2-40B4-BE49-F238E27FC236}">
                <a16:creationId xmlns:a16="http://schemas.microsoft.com/office/drawing/2014/main" id="{809D8A2F-79F4-3495-B657-8CADF53CDC51}"/>
              </a:ext>
            </a:extLst>
          </p:cNvPr>
          <p:cNvSpPr txBox="1">
            <a:spLocks/>
          </p:cNvSpPr>
          <p:nvPr/>
        </p:nvSpPr>
        <p:spPr>
          <a:xfrm>
            <a:off x="540606" y="4320087"/>
            <a:ext cx="7919519" cy="36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noProof="1">
                <a:solidFill>
                  <a:schemeClr val="bg2"/>
                </a:solidFill>
                <a:latin typeface="+mj-lt"/>
              </a:rPr>
              <a:t>R. Annette, S. Tercia, F. Herla, P. Fabiana, B. Regina Flavia, C. Marcella, D.S. Maria Eduarda, R. Samila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09181BC6-0D54-C72E-B6A7-8D7F22D5FA27}"/>
              </a:ext>
            </a:extLst>
          </p:cNvPr>
          <p:cNvSpPr txBox="1">
            <a:spLocks/>
          </p:cNvSpPr>
          <p:nvPr/>
        </p:nvSpPr>
        <p:spPr>
          <a:xfrm>
            <a:off x="540606" y="4680087"/>
            <a:ext cx="7919519" cy="54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noProof="1">
                <a:solidFill>
                  <a:schemeClr val="bg2">
                    <a:alpha val="50000"/>
                  </a:schemeClr>
                </a:solidFill>
              </a:rPr>
              <a:t>Harvard Medical School | Mass General Hospital | Universidade Federal de Minas Gerais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noProof="1">
                <a:solidFill>
                  <a:schemeClr val="bg2">
                    <a:alpha val="50000"/>
                  </a:schemeClr>
                </a:solidFill>
              </a:rPr>
              <a:t>Universidade Federal do Piaui | Universidade Federal do Ceara | Grupo Mulheres do Brasil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E969A011-BECD-430B-6924-9B2A80B4B3DF}"/>
              </a:ext>
            </a:extLst>
          </p:cNvPr>
          <p:cNvSpPr txBox="1">
            <a:spLocks/>
          </p:cNvSpPr>
          <p:nvPr/>
        </p:nvSpPr>
        <p:spPr>
          <a:xfrm>
            <a:off x="540606" y="1260087"/>
            <a:ext cx="1979519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noProof="1">
                <a:solidFill>
                  <a:schemeClr val="bg2"/>
                </a:solidFill>
              </a:rPr>
              <a:t>Research presentation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0813F40-6E7E-8A83-1204-943F289CCB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615" y="540087"/>
            <a:ext cx="2406630" cy="899980"/>
          </a:xfrm>
          <a:prstGeom prst="rect">
            <a:avLst/>
          </a:prstGeom>
        </p:spPr>
      </p:pic>
      <p:sp>
        <p:nvSpPr>
          <p:cNvPr id="15" name="Espaço Reservado para Texto 4">
            <a:extLst>
              <a:ext uri="{FF2B5EF4-FFF2-40B4-BE49-F238E27FC236}">
                <a16:creationId xmlns:a16="http://schemas.microsoft.com/office/drawing/2014/main" id="{7B44C5AC-5B09-9EF0-F7B0-22FAD057DBB2}"/>
              </a:ext>
            </a:extLst>
          </p:cNvPr>
          <p:cNvSpPr txBox="1">
            <a:spLocks/>
          </p:cNvSpPr>
          <p:nvPr/>
        </p:nvSpPr>
        <p:spPr>
          <a:xfrm>
            <a:off x="540244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HPV Vaccination &amp; Cervical Cancer Screening Initiative</a:t>
            </a:r>
          </a:p>
        </p:txBody>
      </p:sp>
      <p:sp>
        <p:nvSpPr>
          <p:cNvPr id="16" name="Espaço Reservado para Texto 4">
            <a:extLst>
              <a:ext uri="{FF2B5EF4-FFF2-40B4-BE49-F238E27FC236}">
                <a16:creationId xmlns:a16="http://schemas.microsoft.com/office/drawing/2014/main" id="{4091FB6E-B658-DC76-4B5F-06BE31F6D61B}"/>
              </a:ext>
            </a:extLst>
          </p:cNvPr>
          <p:cNvSpPr txBox="1">
            <a:spLocks/>
          </p:cNvSpPr>
          <p:nvPr/>
        </p:nvSpPr>
        <p:spPr>
          <a:xfrm>
            <a:off x="5940725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Northeast Brazil, 2024-2025</a:t>
            </a:r>
          </a:p>
        </p:txBody>
      </p:sp>
      <p:pic>
        <p:nvPicPr>
          <p:cNvPr id="2" name="Apresentação IFCPC - Narração - Slide 1">
            <a:hlinkClick r:id="" action="ppaction://media"/>
            <a:extLst>
              <a:ext uri="{FF2B5EF4-FFF2-40B4-BE49-F238E27FC236}">
                <a16:creationId xmlns:a16="http://schemas.microsoft.com/office/drawing/2014/main" id="{E10DE63F-F07E-4EAC-47C6-D9AE725698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00244" y="126008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5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6FFF7FBA-C3F1-AB78-2179-FD049F24CD78}"/>
              </a:ext>
            </a:extLst>
          </p:cNvPr>
          <p:cNvSpPr/>
          <p:nvPr/>
        </p:nvSpPr>
        <p:spPr>
          <a:xfrm>
            <a:off x="4140243" y="2160087"/>
            <a:ext cx="3240494" cy="2880000"/>
          </a:xfrm>
          <a:prstGeom prst="roundRect">
            <a:avLst>
              <a:gd name="adj" fmla="val 67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443EAA32-C5F8-E9ED-F61C-E80A3FE1C42E}"/>
              </a:ext>
            </a:extLst>
          </p:cNvPr>
          <p:cNvSpPr/>
          <p:nvPr/>
        </p:nvSpPr>
        <p:spPr>
          <a:xfrm>
            <a:off x="7740244" y="2159449"/>
            <a:ext cx="3240494" cy="2880000"/>
          </a:xfrm>
          <a:prstGeom prst="roundRect">
            <a:avLst>
              <a:gd name="adj" fmla="val 67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DABA4772-13FB-1F98-8AC3-126653F60742}"/>
              </a:ext>
            </a:extLst>
          </p:cNvPr>
          <p:cNvSpPr/>
          <p:nvPr/>
        </p:nvSpPr>
        <p:spPr>
          <a:xfrm>
            <a:off x="539750" y="2160087"/>
            <a:ext cx="3240494" cy="2880000"/>
          </a:xfrm>
          <a:prstGeom prst="roundRect">
            <a:avLst>
              <a:gd name="adj" fmla="val 67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77693C-0F7A-84FB-F05D-E1D720E7B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44" y="900087"/>
            <a:ext cx="10440494" cy="540000"/>
          </a:xfrm>
        </p:spPr>
        <p:txBody>
          <a:bodyPr/>
          <a:lstStyle/>
          <a:p>
            <a:r>
              <a:rPr lang="en-US" noProof="1"/>
              <a:t>The Challenge of Cervical Cancer Elimination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86DBE7-C254-6219-F62A-9D40AD2CC4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2340087"/>
            <a:ext cx="3240494" cy="2700000"/>
          </a:xfrm>
          <a:prstGeom prst="rect">
            <a:avLst/>
          </a:prstGeom>
          <a:noFill/>
        </p:spPr>
        <p:txBody>
          <a:bodyPr lIns="180000" tIns="108000" rIns="180000" bIns="180000"/>
          <a:lstStyle/>
          <a:p>
            <a:pPr marL="0" indent="0">
              <a:buNone/>
            </a:pPr>
            <a:r>
              <a:rPr lang="en-US" noProof="1">
                <a:latin typeface="+mj-lt"/>
              </a:rPr>
              <a:t>WHO Vaccination Target</a:t>
            </a:r>
          </a:p>
          <a:p>
            <a:pPr marL="0" indent="0">
              <a:buNone/>
            </a:pPr>
            <a:r>
              <a:rPr lang="en-US" sz="1200" noProof="1"/>
              <a:t>The World Health Organization mandates at least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90% HPV vaccination coverage</a:t>
            </a:r>
            <a:r>
              <a:rPr lang="en-US" sz="1200" noProof="1"/>
              <a:t> among eligible populations, a target that remains elusive in many regions.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A1EB1ABD-A05F-28F2-187C-EA3C78E819D7}"/>
              </a:ext>
            </a:extLst>
          </p:cNvPr>
          <p:cNvSpPr txBox="1">
            <a:spLocks/>
          </p:cNvSpPr>
          <p:nvPr/>
        </p:nvSpPr>
        <p:spPr>
          <a:xfrm>
            <a:off x="539750" y="539750"/>
            <a:ext cx="1259518" cy="3593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noProof="1"/>
              <a:t>Background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F89AC44-5921-769D-915C-D8C5EA218547}"/>
              </a:ext>
            </a:extLst>
          </p:cNvPr>
          <p:cNvSpPr/>
          <p:nvPr/>
        </p:nvSpPr>
        <p:spPr>
          <a:xfrm>
            <a:off x="720244" y="1620087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FC3E7B8-945E-4823-6A69-53C46AC36D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0244" y="1800087"/>
            <a:ext cx="360000" cy="360000"/>
          </a:xfrm>
          <a:prstGeom prst="rect">
            <a:avLst/>
          </a:prstGeom>
        </p:spPr>
      </p:pic>
      <p:sp>
        <p:nvSpPr>
          <p:cNvPr id="20" name="Espaço Reservado para Texto 2">
            <a:extLst>
              <a:ext uri="{FF2B5EF4-FFF2-40B4-BE49-F238E27FC236}">
                <a16:creationId xmlns:a16="http://schemas.microsoft.com/office/drawing/2014/main" id="{5B5A0B15-CF8A-29B6-0BE3-CE7054274077}"/>
              </a:ext>
            </a:extLst>
          </p:cNvPr>
          <p:cNvSpPr txBox="1">
            <a:spLocks/>
          </p:cNvSpPr>
          <p:nvPr/>
        </p:nvSpPr>
        <p:spPr>
          <a:xfrm>
            <a:off x="4140244" y="2340087"/>
            <a:ext cx="3240000" cy="2700000"/>
          </a:xfrm>
          <a:prstGeom prst="rect">
            <a:avLst/>
          </a:prstGeom>
          <a:noFill/>
        </p:spPr>
        <p:txBody>
          <a:bodyPr vert="horz" lIns="180000" tIns="108000" rIns="180000" bIns="180000" rtlCol="0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noProof="1">
                <a:latin typeface="+mj-lt"/>
              </a:rPr>
              <a:t>Screening Gap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noProof="1"/>
              <a:t>Women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aged 25-65 </a:t>
            </a:r>
            <a:r>
              <a:rPr lang="en-US" sz="1200" noProof="1"/>
              <a:t>require adequate precancerous condition screening. Fragmented health data systems make tracking and outreach extremely difficult.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43C09294-0D74-F4B3-8DE7-FC002F1DCE77}"/>
              </a:ext>
            </a:extLst>
          </p:cNvPr>
          <p:cNvSpPr txBox="1">
            <a:spLocks/>
          </p:cNvSpPr>
          <p:nvPr/>
        </p:nvSpPr>
        <p:spPr>
          <a:xfrm>
            <a:off x="7740243" y="2340087"/>
            <a:ext cx="3240495" cy="2700000"/>
          </a:xfrm>
          <a:prstGeom prst="rect">
            <a:avLst/>
          </a:prstGeom>
          <a:noFill/>
        </p:spPr>
        <p:txBody>
          <a:bodyPr vert="horz" lIns="180000" tIns="108000" rIns="180000" bIns="180000" rtlCol="0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noProof="1">
                <a:latin typeface="+mj-lt"/>
              </a:rPr>
              <a:t>Brazil's Challenge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noProof="1"/>
              <a:t>Northeast Brazil faces low community engagement, dispersed health records, and missed outreach opportunities, leading to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suboptimal vaccination and screening rates.</a:t>
            </a:r>
          </a:p>
        </p:txBody>
      </p:sp>
      <p:sp>
        <p:nvSpPr>
          <p:cNvPr id="26" name="Espaço Reservado para Texto 4">
            <a:extLst>
              <a:ext uri="{FF2B5EF4-FFF2-40B4-BE49-F238E27FC236}">
                <a16:creationId xmlns:a16="http://schemas.microsoft.com/office/drawing/2014/main" id="{9ED3F14F-84D4-8D4D-FD01-DD635930DE59}"/>
              </a:ext>
            </a:extLst>
          </p:cNvPr>
          <p:cNvSpPr txBox="1">
            <a:spLocks/>
          </p:cNvSpPr>
          <p:nvPr/>
        </p:nvSpPr>
        <p:spPr>
          <a:xfrm>
            <a:off x="3240244" y="5400087"/>
            <a:ext cx="7740494" cy="540338"/>
          </a:xfrm>
          <a:prstGeom prst="roundRect">
            <a:avLst>
              <a:gd name="adj" fmla="val 36504"/>
            </a:avLst>
          </a:prstGeom>
          <a:noFill/>
          <a:ln w="19050">
            <a:solidFill>
              <a:schemeClr val="accent1"/>
            </a:solidFill>
          </a:ln>
        </p:spPr>
        <p:txBody>
          <a:bodyPr vert="horz" lIns="180000" tIns="180000" rIns="180000" bIns="18000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noProof="1"/>
              <a:t>An integrated approach combining community multiplier training with a real-time digital health intelligence platform was implemented to close these critical gaps.</a:t>
            </a:r>
          </a:p>
        </p:txBody>
      </p:sp>
      <p:sp>
        <p:nvSpPr>
          <p:cNvPr id="27" name="Espaço Reservado para Texto 4">
            <a:extLst>
              <a:ext uri="{FF2B5EF4-FFF2-40B4-BE49-F238E27FC236}">
                <a16:creationId xmlns:a16="http://schemas.microsoft.com/office/drawing/2014/main" id="{799041E1-F401-AFD5-3432-7FCFB7D911C1}"/>
              </a:ext>
            </a:extLst>
          </p:cNvPr>
          <p:cNvSpPr txBox="1">
            <a:spLocks/>
          </p:cNvSpPr>
          <p:nvPr/>
        </p:nvSpPr>
        <p:spPr>
          <a:xfrm>
            <a:off x="539751" y="5400087"/>
            <a:ext cx="2700493" cy="540337"/>
          </a:xfrm>
          <a:prstGeom prst="roundRect">
            <a:avLst>
              <a:gd name="adj" fmla="val 31215"/>
            </a:avLst>
          </a:prstGeom>
          <a:solidFill>
            <a:schemeClr val="accent1"/>
          </a:solidFill>
        </p:spPr>
        <p:txBody>
          <a:bodyPr vert="horz" lIns="180000" tIns="180000" rIns="180000" bIns="18000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noProof="1">
                <a:latin typeface="+mj-lt"/>
              </a:rPr>
              <a:t>Integrated solution needed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AA204F2A-9CCA-7CBD-DF15-1829AFF154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40" y="540087"/>
            <a:ext cx="1442304" cy="539362"/>
          </a:xfrm>
          <a:prstGeom prst="rect">
            <a:avLst/>
          </a:prstGeom>
        </p:spPr>
      </p:pic>
      <p:sp>
        <p:nvSpPr>
          <p:cNvPr id="36" name="Elipse 35">
            <a:extLst>
              <a:ext uri="{FF2B5EF4-FFF2-40B4-BE49-F238E27FC236}">
                <a16:creationId xmlns:a16="http://schemas.microsoft.com/office/drawing/2014/main" id="{9160A111-0FFD-4D2A-E515-8145CA0D78FC}"/>
              </a:ext>
            </a:extLst>
          </p:cNvPr>
          <p:cNvSpPr/>
          <p:nvPr/>
        </p:nvSpPr>
        <p:spPr>
          <a:xfrm>
            <a:off x="4320244" y="1620087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8807C961-40D6-5B07-720A-2B87D6F649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0244" y="1800071"/>
            <a:ext cx="360000" cy="360000"/>
          </a:xfrm>
          <a:prstGeom prst="rect">
            <a:avLst/>
          </a:prstGeom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5FEF2C7C-1DB6-DFAA-EF4D-E452B189BAEA}"/>
              </a:ext>
            </a:extLst>
          </p:cNvPr>
          <p:cNvSpPr/>
          <p:nvPr/>
        </p:nvSpPr>
        <p:spPr>
          <a:xfrm>
            <a:off x="7920244" y="1620087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E82B10AD-A860-73BE-D01D-3AF1AFE6F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0244" y="1800087"/>
            <a:ext cx="360000" cy="360000"/>
          </a:xfrm>
          <a:prstGeom prst="rect">
            <a:avLst/>
          </a:prstGeom>
        </p:spPr>
      </p:pic>
      <p:sp>
        <p:nvSpPr>
          <p:cNvPr id="44" name="Espaço Reservado para Texto 4">
            <a:extLst>
              <a:ext uri="{FF2B5EF4-FFF2-40B4-BE49-F238E27FC236}">
                <a16:creationId xmlns:a16="http://schemas.microsoft.com/office/drawing/2014/main" id="{6F65813A-E40C-077D-46FD-680BD0B6940C}"/>
              </a:ext>
            </a:extLst>
          </p:cNvPr>
          <p:cNvSpPr txBox="1">
            <a:spLocks/>
          </p:cNvSpPr>
          <p:nvPr/>
        </p:nvSpPr>
        <p:spPr>
          <a:xfrm>
            <a:off x="540244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HPV Vaccination &amp; Cervical Cancer Screening Initiative</a:t>
            </a:r>
          </a:p>
        </p:txBody>
      </p:sp>
      <p:sp>
        <p:nvSpPr>
          <p:cNvPr id="45" name="Espaço Reservado para Texto 4">
            <a:extLst>
              <a:ext uri="{FF2B5EF4-FFF2-40B4-BE49-F238E27FC236}">
                <a16:creationId xmlns:a16="http://schemas.microsoft.com/office/drawing/2014/main" id="{AF02FC67-68BF-34D3-DF42-A4C6352884F9}"/>
              </a:ext>
            </a:extLst>
          </p:cNvPr>
          <p:cNvSpPr txBox="1">
            <a:spLocks/>
          </p:cNvSpPr>
          <p:nvPr/>
        </p:nvSpPr>
        <p:spPr>
          <a:xfrm>
            <a:off x="5940725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Northeast Brazil, 2024-2025</a:t>
            </a:r>
          </a:p>
        </p:txBody>
      </p:sp>
      <p:pic>
        <p:nvPicPr>
          <p:cNvPr id="4" name="Apresentação IFCPC - Narração - Slide 2">
            <a:hlinkClick r:id="" action="ppaction://media"/>
            <a:extLst>
              <a:ext uri="{FF2B5EF4-FFF2-40B4-BE49-F238E27FC236}">
                <a16:creationId xmlns:a16="http://schemas.microsoft.com/office/drawing/2014/main" id="{C84FEFD3-3FB9-7C25-A017-3B443B5BB8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0244" y="54008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7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33B2B-A149-8962-C9F3-84CF948D7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54EED421-C168-970F-41B6-F4AADAFE3002}"/>
              </a:ext>
            </a:extLst>
          </p:cNvPr>
          <p:cNvSpPr/>
          <p:nvPr/>
        </p:nvSpPr>
        <p:spPr>
          <a:xfrm>
            <a:off x="5400245" y="1800087"/>
            <a:ext cx="5580494" cy="3240001"/>
          </a:xfrm>
          <a:prstGeom prst="roundRect">
            <a:avLst>
              <a:gd name="adj" fmla="val 67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8E5B50E5-6C02-DE2C-4C2E-83F146BCD8CD}"/>
              </a:ext>
            </a:extLst>
          </p:cNvPr>
          <p:cNvSpPr/>
          <p:nvPr/>
        </p:nvSpPr>
        <p:spPr>
          <a:xfrm>
            <a:off x="539749" y="1800086"/>
            <a:ext cx="4500495" cy="3240001"/>
          </a:xfrm>
          <a:prstGeom prst="roundRect">
            <a:avLst>
              <a:gd name="adj" fmla="val 67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711251-F2C8-608C-5C7D-221C04678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44" y="900087"/>
            <a:ext cx="10439994" cy="540000"/>
          </a:xfrm>
        </p:spPr>
        <p:txBody>
          <a:bodyPr/>
          <a:lstStyle/>
          <a:p>
            <a:r>
              <a:rPr lang="en-US" noProof="1"/>
              <a:t>Integrated Intervention Strategy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29751E38-BC4E-5008-283D-AB31F519F8CD}"/>
              </a:ext>
            </a:extLst>
          </p:cNvPr>
          <p:cNvSpPr txBox="1">
            <a:spLocks/>
          </p:cNvSpPr>
          <p:nvPr/>
        </p:nvSpPr>
        <p:spPr>
          <a:xfrm>
            <a:off x="539750" y="539750"/>
            <a:ext cx="899518" cy="3593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noProof="1"/>
              <a:t>Method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B1B5977F-CD43-4F69-F300-17DD9D36D2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1980087"/>
            <a:ext cx="4500494" cy="3060000"/>
          </a:xfrm>
          <a:prstGeom prst="rect">
            <a:avLst/>
          </a:prstGeom>
          <a:noFill/>
        </p:spPr>
        <p:txBody>
          <a:bodyPr vert="horz" lIns="180000" tIns="108000" rIns="180000" bIns="180000" rtlCol="0">
            <a:normAutofit/>
          </a:bodyPr>
          <a:lstStyle/>
          <a:p>
            <a:pPr marL="0" indent="0">
              <a:buNone/>
            </a:pPr>
            <a:r>
              <a:rPr lang="en-US" noProof="1">
                <a:latin typeface="+mj-lt"/>
              </a:rPr>
              <a:t>What the Study Aimed to Do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Deploy a real-time digital health intelligence platform integrating Brazilian public health systems;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Train health teams in platform use for active case-finding workflows;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Identify individuals overdue for HPV vaccination or cervical screening;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Enable smart scheduling through targeted active outreach;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Strengthen community engagement through trained community multipliers.</a:t>
            </a:r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0F307488-94B3-2070-409B-4FB2960B96A1}"/>
              </a:ext>
            </a:extLst>
          </p:cNvPr>
          <p:cNvSpPr txBox="1">
            <a:spLocks/>
          </p:cNvSpPr>
          <p:nvPr/>
        </p:nvSpPr>
        <p:spPr>
          <a:xfrm>
            <a:off x="3240244" y="5400087"/>
            <a:ext cx="7740494" cy="540338"/>
          </a:xfrm>
          <a:prstGeom prst="roundRect">
            <a:avLst>
              <a:gd name="adj" fmla="val 36504"/>
            </a:avLst>
          </a:prstGeom>
          <a:noFill/>
          <a:ln w="19050">
            <a:solidFill>
              <a:schemeClr val="accent1"/>
            </a:solidFill>
          </a:ln>
        </p:spPr>
        <p:txBody>
          <a:bodyPr vert="horz" lIns="180000" tIns="180000" rIns="180000" bIns="18000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noProof="1"/>
              <a:t>Multistakeholder governance reinforced through funding mobilization by civil society and validation by universities, health professionals, and community members.</a:t>
            </a:r>
          </a:p>
        </p:txBody>
      </p:sp>
      <p:sp>
        <p:nvSpPr>
          <p:cNvPr id="13" name="Espaço Reservado para Texto 4">
            <a:extLst>
              <a:ext uri="{FF2B5EF4-FFF2-40B4-BE49-F238E27FC236}">
                <a16:creationId xmlns:a16="http://schemas.microsoft.com/office/drawing/2014/main" id="{6F806338-08BB-F2FF-02CE-CB369DB4F02A}"/>
              </a:ext>
            </a:extLst>
          </p:cNvPr>
          <p:cNvSpPr txBox="1">
            <a:spLocks/>
          </p:cNvSpPr>
          <p:nvPr/>
        </p:nvSpPr>
        <p:spPr>
          <a:xfrm>
            <a:off x="539751" y="5400087"/>
            <a:ext cx="2700493" cy="540337"/>
          </a:xfrm>
          <a:prstGeom prst="roundRect">
            <a:avLst>
              <a:gd name="adj" fmla="val 31215"/>
            </a:avLst>
          </a:prstGeom>
          <a:solidFill>
            <a:schemeClr val="accent1"/>
          </a:solidFill>
        </p:spPr>
        <p:txBody>
          <a:bodyPr vert="horz" lIns="180000" tIns="180000" rIns="180000" bIns="18000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noProof="1">
                <a:latin typeface="+mj-lt"/>
              </a:rPr>
              <a:t>Governance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E4A9A5F-A327-02A3-B45A-BD8A500670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40" y="540087"/>
            <a:ext cx="1442304" cy="539362"/>
          </a:xfrm>
          <a:prstGeom prst="rect">
            <a:avLst/>
          </a:prstGeom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7E3861AE-E89C-911F-4FF5-746781C50A32}"/>
              </a:ext>
            </a:extLst>
          </p:cNvPr>
          <p:cNvSpPr txBox="1">
            <a:spLocks/>
          </p:cNvSpPr>
          <p:nvPr/>
        </p:nvSpPr>
        <p:spPr>
          <a:xfrm>
            <a:off x="720244" y="1620087"/>
            <a:ext cx="1260000" cy="35936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noFill/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/>
            <a:r>
              <a:rPr lang="en-US" noProof="1">
                <a:solidFill>
                  <a:schemeClr val="tx1"/>
                </a:solidFill>
              </a:rPr>
              <a:t>Objectives</a:t>
            </a:r>
          </a:p>
        </p:txBody>
      </p:sp>
      <p:sp>
        <p:nvSpPr>
          <p:cNvPr id="31" name="Espaço Reservado para Texto 7">
            <a:extLst>
              <a:ext uri="{FF2B5EF4-FFF2-40B4-BE49-F238E27FC236}">
                <a16:creationId xmlns:a16="http://schemas.microsoft.com/office/drawing/2014/main" id="{4B6744AF-65EC-E2AD-5126-A8D1FD4940A5}"/>
              </a:ext>
            </a:extLst>
          </p:cNvPr>
          <p:cNvSpPr txBox="1">
            <a:spLocks/>
          </p:cNvSpPr>
          <p:nvPr/>
        </p:nvSpPr>
        <p:spPr>
          <a:xfrm>
            <a:off x="5400244" y="1980086"/>
            <a:ext cx="5580000" cy="3060020"/>
          </a:xfrm>
          <a:prstGeom prst="rect">
            <a:avLst/>
          </a:prstGeom>
          <a:noFill/>
        </p:spPr>
        <p:txBody>
          <a:bodyPr vert="horz" lIns="180000" tIns="108000" rIns="180000" bIns="180000" rtlCol="0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noProof="1">
                <a:latin typeface="+mj-lt"/>
              </a:rPr>
              <a:t>How the Intervention Was Designed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Community multiplier workshops — leveraging trusted local networks in schools and communities;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/>
              <a:t>Risk identification, patient tracking, and active case-finding via digital platform;</a:t>
            </a:r>
          </a:p>
          <a:p>
            <a:pPr marL="108000" indent="-108000">
              <a:buClr>
                <a:schemeClr val="accent2"/>
              </a:buClr>
            </a:pPr>
            <a:r>
              <a:rPr lang="en-US" sz="1200" noProof="1"/>
              <a:t>Multistakeholder governance: civil society, universities, and health professionals.</a:t>
            </a:r>
          </a:p>
          <a:p>
            <a:pPr marL="0" marR="0" lvl="0" indent="0" fontAlgn="auto">
              <a:buClrTx/>
              <a:buSzTx/>
              <a:buNone/>
              <a:tabLst/>
              <a:defRPr/>
            </a:pPr>
            <a:r>
              <a:rPr lang="en-US" noProof="1">
                <a:latin typeface="+mj-lt"/>
              </a:rPr>
              <a:t>Integrated Data Sources</a:t>
            </a:r>
          </a:p>
        </p:txBody>
      </p: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68B07D00-A8A8-479C-606D-FBBA0680B52C}"/>
              </a:ext>
            </a:extLst>
          </p:cNvPr>
          <p:cNvSpPr txBox="1">
            <a:spLocks/>
          </p:cNvSpPr>
          <p:nvPr/>
        </p:nvSpPr>
        <p:spPr>
          <a:xfrm>
            <a:off x="5580244" y="1620087"/>
            <a:ext cx="1260000" cy="35936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noFill/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/>
            <a:r>
              <a:rPr lang="en-US" noProof="1">
                <a:solidFill>
                  <a:schemeClr val="tx1"/>
                </a:solidFill>
              </a:rPr>
              <a:t>Methods</a:t>
            </a:r>
          </a:p>
        </p:txBody>
      </p:sp>
      <p:sp>
        <p:nvSpPr>
          <p:cNvPr id="42" name="Espaço Reservado para Texto 2">
            <a:extLst>
              <a:ext uri="{FF2B5EF4-FFF2-40B4-BE49-F238E27FC236}">
                <a16:creationId xmlns:a16="http://schemas.microsoft.com/office/drawing/2014/main" id="{458EC0AA-5A89-9194-12FB-4D1C4D32E433}"/>
              </a:ext>
            </a:extLst>
          </p:cNvPr>
          <p:cNvSpPr txBox="1">
            <a:spLocks/>
          </p:cNvSpPr>
          <p:nvPr/>
        </p:nvSpPr>
        <p:spPr>
          <a:xfrm>
            <a:off x="5580244" y="4230098"/>
            <a:ext cx="2340000" cy="27000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000" noProof="1">
                <a:solidFill>
                  <a:schemeClr val="tx1"/>
                </a:solidFill>
              </a:rPr>
              <a:t>Primary Care Health Info System</a:t>
            </a:r>
          </a:p>
        </p:txBody>
      </p:sp>
      <p:sp>
        <p:nvSpPr>
          <p:cNvPr id="43" name="Espaço Reservado para Texto 2">
            <a:extLst>
              <a:ext uri="{FF2B5EF4-FFF2-40B4-BE49-F238E27FC236}">
                <a16:creationId xmlns:a16="http://schemas.microsoft.com/office/drawing/2014/main" id="{985E3181-A3ED-5907-FF24-D439B0CA9E21}"/>
              </a:ext>
            </a:extLst>
          </p:cNvPr>
          <p:cNvSpPr txBox="1">
            <a:spLocks/>
          </p:cNvSpPr>
          <p:nvPr/>
        </p:nvSpPr>
        <p:spPr>
          <a:xfrm>
            <a:off x="8010269" y="4230098"/>
            <a:ext cx="2340000" cy="27000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000" noProof="1">
                <a:solidFill>
                  <a:schemeClr val="tx1"/>
                </a:solidFill>
              </a:rPr>
              <a:t>National Immunization Program</a:t>
            </a:r>
          </a:p>
        </p:txBody>
      </p:sp>
      <p:sp>
        <p:nvSpPr>
          <p:cNvPr id="44" name="Espaço Reservado para Texto 2">
            <a:extLst>
              <a:ext uri="{FF2B5EF4-FFF2-40B4-BE49-F238E27FC236}">
                <a16:creationId xmlns:a16="http://schemas.microsoft.com/office/drawing/2014/main" id="{DAFB26CA-A44C-4E83-ADDE-E65E60F0F4F4}"/>
              </a:ext>
            </a:extLst>
          </p:cNvPr>
          <p:cNvSpPr txBox="1">
            <a:spLocks/>
          </p:cNvSpPr>
          <p:nvPr/>
        </p:nvSpPr>
        <p:spPr>
          <a:xfrm>
            <a:off x="5580242" y="4590102"/>
            <a:ext cx="2340026" cy="27000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000" noProof="1">
                <a:solidFill>
                  <a:schemeClr val="tx1"/>
                </a:solidFill>
              </a:rPr>
              <a:t>Electronic Citizen Record</a:t>
            </a:r>
          </a:p>
        </p:txBody>
      </p:sp>
      <p:sp>
        <p:nvSpPr>
          <p:cNvPr id="45" name="Espaço Reservado para Texto 4">
            <a:extLst>
              <a:ext uri="{FF2B5EF4-FFF2-40B4-BE49-F238E27FC236}">
                <a16:creationId xmlns:a16="http://schemas.microsoft.com/office/drawing/2014/main" id="{099B6805-55CC-5C55-D0E4-A198C8CFC134}"/>
              </a:ext>
            </a:extLst>
          </p:cNvPr>
          <p:cNvSpPr txBox="1">
            <a:spLocks/>
          </p:cNvSpPr>
          <p:nvPr/>
        </p:nvSpPr>
        <p:spPr>
          <a:xfrm>
            <a:off x="540244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HPV Vaccination &amp; Cervical Cancer Screening Initiative</a:t>
            </a:r>
          </a:p>
        </p:txBody>
      </p:sp>
      <p:sp>
        <p:nvSpPr>
          <p:cNvPr id="46" name="Espaço Reservado para Texto 4">
            <a:extLst>
              <a:ext uri="{FF2B5EF4-FFF2-40B4-BE49-F238E27FC236}">
                <a16:creationId xmlns:a16="http://schemas.microsoft.com/office/drawing/2014/main" id="{662F0117-7D6C-0DA4-E387-706E35039D3A}"/>
              </a:ext>
            </a:extLst>
          </p:cNvPr>
          <p:cNvSpPr txBox="1">
            <a:spLocks/>
          </p:cNvSpPr>
          <p:nvPr/>
        </p:nvSpPr>
        <p:spPr>
          <a:xfrm>
            <a:off x="5940725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Northeast Brazil, 2024-2025</a:t>
            </a:r>
          </a:p>
        </p:txBody>
      </p:sp>
      <p:pic>
        <p:nvPicPr>
          <p:cNvPr id="3" name="Apresentação IFCPC - Narração - Slide 3">
            <a:hlinkClick r:id="" action="ppaction://media"/>
            <a:extLst>
              <a:ext uri="{FF2B5EF4-FFF2-40B4-BE49-F238E27FC236}">
                <a16:creationId xmlns:a16="http://schemas.microsoft.com/office/drawing/2014/main" id="{10C34C61-2AD9-CFC5-DF2C-06B644FE5F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20244" y="54008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0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FD15EB8-12D2-C50B-9181-4CBA1252788A}"/>
              </a:ext>
            </a:extLst>
          </p:cNvPr>
          <p:cNvSpPr/>
          <p:nvPr/>
        </p:nvSpPr>
        <p:spPr>
          <a:xfrm>
            <a:off x="539750" y="1980072"/>
            <a:ext cx="3240494" cy="1440015"/>
          </a:xfrm>
          <a:prstGeom prst="roundRect">
            <a:avLst>
              <a:gd name="adj" fmla="val 13213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979ED4-B935-C120-7C83-80AEBA102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00062"/>
            <a:ext cx="10440988" cy="540006"/>
          </a:xfrm>
        </p:spPr>
        <p:txBody>
          <a:bodyPr>
            <a:normAutofit/>
          </a:bodyPr>
          <a:lstStyle/>
          <a:p>
            <a:r>
              <a:rPr lang="en-US" noProof="1"/>
              <a:t>Impact: Measurable Improvements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2E6CC5-DD40-F60D-80F5-E1C165531E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188" y="2250076"/>
            <a:ext cx="1170014" cy="720009"/>
          </a:xfrm>
          <a:noFill/>
        </p:spPr>
        <p:txBody>
          <a:bodyPr vert="horz" lIns="0" tIns="0" rIns="0" bIns="0" rtlCol="0" anchor="ctr"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US" sz="2400" noProof="1"/>
              <a:t>78.8%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1A3B63"/>
                </a:solidFill>
                <a:effectLst/>
                <a:uLnTx/>
                <a:uFillTx/>
                <a:latin typeface="Poppins Medium"/>
                <a:ea typeface="+mn-ea"/>
                <a:cs typeface="+mn-cs"/>
              </a:rPr>
              <a:t>Before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040769E8-A430-B77E-0E72-AE715F422B2A}"/>
              </a:ext>
            </a:extLst>
          </p:cNvPr>
          <p:cNvSpPr txBox="1">
            <a:spLocks/>
          </p:cNvSpPr>
          <p:nvPr/>
        </p:nvSpPr>
        <p:spPr>
          <a:xfrm>
            <a:off x="539750" y="539750"/>
            <a:ext cx="899518" cy="3593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noProof="1"/>
              <a:t>Results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1E0B941-F22C-E1ED-3E07-5EC4990E53C1}"/>
              </a:ext>
            </a:extLst>
          </p:cNvPr>
          <p:cNvSpPr>
            <a:spLocks noChangeAspect="1"/>
          </p:cNvSpPr>
          <p:nvPr/>
        </p:nvSpPr>
        <p:spPr>
          <a:xfrm>
            <a:off x="1980202" y="2430083"/>
            <a:ext cx="360000" cy="3600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34A8303-FCD3-9724-845A-9523DDDBC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0203" y="2520084"/>
            <a:ext cx="180000" cy="180000"/>
          </a:xfrm>
          <a:prstGeom prst="rect">
            <a:avLst/>
          </a:prstGeom>
        </p:spPr>
      </p:pic>
      <p:sp>
        <p:nvSpPr>
          <p:cNvPr id="16" name="Espaço Reservado para Texto 2">
            <a:extLst>
              <a:ext uri="{FF2B5EF4-FFF2-40B4-BE49-F238E27FC236}">
                <a16:creationId xmlns:a16="http://schemas.microsoft.com/office/drawing/2014/main" id="{70EAED37-0628-538D-229D-EBF431D57C84}"/>
              </a:ext>
            </a:extLst>
          </p:cNvPr>
          <p:cNvSpPr txBox="1">
            <a:spLocks/>
          </p:cNvSpPr>
          <p:nvPr/>
        </p:nvSpPr>
        <p:spPr>
          <a:xfrm>
            <a:off x="2430207" y="2250076"/>
            <a:ext cx="1170014" cy="720009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noProof="1"/>
              <a:t>95.0%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Poppins Medium"/>
              </a:rPr>
              <a:t>After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355F12D8-3F27-A906-95D6-D5022DE13042}"/>
              </a:ext>
            </a:extLst>
          </p:cNvPr>
          <p:cNvSpPr txBox="1">
            <a:spLocks/>
          </p:cNvSpPr>
          <p:nvPr/>
        </p:nvSpPr>
        <p:spPr>
          <a:xfrm>
            <a:off x="720188" y="3060085"/>
            <a:ext cx="2880032" cy="180002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 lnSpcReduction="10000"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+mj-lt"/>
              </a:rPr>
              <a:t>+16.2 percentage points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EF66164-A6EE-94D3-617D-78D4C901B81A}"/>
              </a:ext>
            </a:extLst>
          </p:cNvPr>
          <p:cNvSpPr/>
          <p:nvPr/>
        </p:nvSpPr>
        <p:spPr>
          <a:xfrm>
            <a:off x="4139790" y="1980072"/>
            <a:ext cx="3240494" cy="1440015"/>
          </a:xfrm>
          <a:prstGeom prst="roundRect">
            <a:avLst>
              <a:gd name="adj" fmla="val 13213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90A3737F-DF5A-76F9-D6FF-951521376EC7}"/>
              </a:ext>
            </a:extLst>
          </p:cNvPr>
          <p:cNvSpPr txBox="1">
            <a:spLocks/>
          </p:cNvSpPr>
          <p:nvPr/>
        </p:nvSpPr>
        <p:spPr>
          <a:xfrm>
            <a:off x="4320228" y="2250076"/>
            <a:ext cx="1170014" cy="720009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noProof="1"/>
              <a:t>89.8%</a:t>
            </a:r>
          </a:p>
          <a:p>
            <a:pPr marL="0" indent="0" algn="r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Poppins Medium"/>
              </a:rPr>
              <a:t>Before</a:t>
            </a:r>
          </a:p>
        </p:txBody>
      </p:sp>
      <p:sp>
        <p:nvSpPr>
          <p:cNvPr id="20" name="Espaço Reservado para Texto 2">
            <a:extLst>
              <a:ext uri="{FF2B5EF4-FFF2-40B4-BE49-F238E27FC236}">
                <a16:creationId xmlns:a16="http://schemas.microsoft.com/office/drawing/2014/main" id="{5CAE54F0-0096-AB24-0051-CFBED2F85078}"/>
              </a:ext>
            </a:extLst>
          </p:cNvPr>
          <p:cNvSpPr txBox="1">
            <a:spLocks/>
          </p:cNvSpPr>
          <p:nvPr/>
        </p:nvSpPr>
        <p:spPr>
          <a:xfrm>
            <a:off x="4320228" y="1620069"/>
            <a:ext cx="2880032" cy="539382"/>
          </a:xfrm>
          <a:prstGeom prst="roundRect">
            <a:avLst>
              <a:gd name="adj" fmla="val 37639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>
              <a:spcAft>
                <a:spcPts val="0"/>
              </a:spcAft>
            </a:pPr>
            <a:r>
              <a:rPr lang="en-US" noProof="1">
                <a:solidFill>
                  <a:schemeClr val="tx1"/>
                </a:solidFill>
              </a:rPr>
              <a:t>São Gonçalo do Amarante</a:t>
            </a:r>
          </a:p>
          <a:p>
            <a:pPr algn="ctr">
              <a:spcAft>
                <a:spcPts val="0"/>
              </a:spcAft>
            </a:pPr>
            <a:r>
              <a:rPr lang="en-US" sz="1000" noProof="1">
                <a:solidFill>
                  <a:schemeClr val="tx1"/>
                </a:solidFill>
                <a:latin typeface="+mj-lt"/>
              </a:rPr>
              <a:t>HPV COVERAGE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55DA970-662C-76FF-FC64-631930CE27BE}"/>
              </a:ext>
            </a:extLst>
          </p:cNvPr>
          <p:cNvSpPr>
            <a:spLocks noChangeAspect="1"/>
          </p:cNvSpPr>
          <p:nvPr/>
        </p:nvSpPr>
        <p:spPr>
          <a:xfrm>
            <a:off x="5580242" y="2430083"/>
            <a:ext cx="360000" cy="3600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25221A5-25E1-CB94-02A5-3B19A224C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0243" y="2520084"/>
            <a:ext cx="180000" cy="180000"/>
          </a:xfrm>
          <a:prstGeom prst="rect">
            <a:avLst/>
          </a:prstGeom>
        </p:spPr>
      </p:pic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213889AB-BC43-5458-FC8D-95386114C667}"/>
              </a:ext>
            </a:extLst>
          </p:cNvPr>
          <p:cNvSpPr txBox="1">
            <a:spLocks/>
          </p:cNvSpPr>
          <p:nvPr/>
        </p:nvSpPr>
        <p:spPr>
          <a:xfrm>
            <a:off x="6030247" y="2250076"/>
            <a:ext cx="1170014" cy="720009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noProof="1"/>
              <a:t>105.5%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Poppins Medium"/>
              </a:rPr>
              <a:t>After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C1C615AB-B797-6A89-87F2-7A85291CD487}"/>
              </a:ext>
            </a:extLst>
          </p:cNvPr>
          <p:cNvSpPr txBox="1">
            <a:spLocks/>
          </p:cNvSpPr>
          <p:nvPr/>
        </p:nvSpPr>
        <p:spPr>
          <a:xfrm>
            <a:off x="4320228" y="3060085"/>
            <a:ext cx="2880032" cy="180002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 lnSpcReduction="10000"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+mj-lt"/>
              </a:rPr>
              <a:t>+15.7 percentage points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9EB058A2-AE15-A46E-D433-CB513D75888E}"/>
              </a:ext>
            </a:extLst>
          </p:cNvPr>
          <p:cNvSpPr/>
          <p:nvPr/>
        </p:nvSpPr>
        <p:spPr>
          <a:xfrm>
            <a:off x="7739830" y="1980072"/>
            <a:ext cx="3240494" cy="1440015"/>
          </a:xfrm>
          <a:prstGeom prst="roundRect">
            <a:avLst>
              <a:gd name="adj" fmla="val 13213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B00B0ABE-975E-446A-8815-AD79C676EFB2}"/>
              </a:ext>
            </a:extLst>
          </p:cNvPr>
          <p:cNvSpPr txBox="1">
            <a:spLocks/>
          </p:cNvSpPr>
          <p:nvPr/>
        </p:nvSpPr>
        <p:spPr>
          <a:xfrm>
            <a:off x="7920268" y="2250076"/>
            <a:ext cx="1170014" cy="720009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noProof="1"/>
              <a:t>14.4%</a:t>
            </a:r>
          </a:p>
          <a:p>
            <a:pPr marL="0" indent="0" algn="r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Poppins Medium"/>
              </a:rPr>
              <a:t>2024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E4FA1D55-65E8-660B-4B95-D3B00997F419}"/>
              </a:ext>
            </a:extLst>
          </p:cNvPr>
          <p:cNvSpPr>
            <a:spLocks noChangeAspect="1"/>
          </p:cNvSpPr>
          <p:nvPr/>
        </p:nvSpPr>
        <p:spPr>
          <a:xfrm>
            <a:off x="9180282" y="2430083"/>
            <a:ext cx="360000" cy="3600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9A5E435B-1B2F-AD73-6DA6-24149A581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70283" y="2520084"/>
            <a:ext cx="180000" cy="180000"/>
          </a:xfrm>
          <a:prstGeom prst="rect">
            <a:avLst/>
          </a:prstGeom>
        </p:spPr>
      </p:pic>
      <p:sp>
        <p:nvSpPr>
          <p:cNvPr id="30" name="Espaço Reservado para Texto 2">
            <a:extLst>
              <a:ext uri="{FF2B5EF4-FFF2-40B4-BE49-F238E27FC236}">
                <a16:creationId xmlns:a16="http://schemas.microsoft.com/office/drawing/2014/main" id="{7E487CD7-3A80-2025-D879-27D66B159CF1}"/>
              </a:ext>
            </a:extLst>
          </p:cNvPr>
          <p:cNvSpPr txBox="1">
            <a:spLocks/>
          </p:cNvSpPr>
          <p:nvPr/>
        </p:nvSpPr>
        <p:spPr>
          <a:xfrm>
            <a:off x="9630287" y="2250076"/>
            <a:ext cx="1170014" cy="720009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noProof="1"/>
              <a:t>38.4%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Poppins Medium"/>
              </a:rPr>
              <a:t>2025</a:t>
            </a:r>
          </a:p>
        </p:txBody>
      </p:sp>
      <p:sp>
        <p:nvSpPr>
          <p:cNvPr id="31" name="Espaço Reservado para Texto 2">
            <a:extLst>
              <a:ext uri="{FF2B5EF4-FFF2-40B4-BE49-F238E27FC236}">
                <a16:creationId xmlns:a16="http://schemas.microsoft.com/office/drawing/2014/main" id="{C71D7952-D46A-F54F-78E6-74A1322D957E}"/>
              </a:ext>
            </a:extLst>
          </p:cNvPr>
          <p:cNvSpPr txBox="1">
            <a:spLocks/>
          </p:cNvSpPr>
          <p:nvPr/>
        </p:nvSpPr>
        <p:spPr>
          <a:xfrm>
            <a:off x="7920268" y="3060085"/>
            <a:ext cx="2880032" cy="180002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 lnSpcReduction="10000"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rgbClr val="1A3B63"/>
                </a:solidFill>
                <a:latin typeface="+mj-lt"/>
              </a:rPr>
              <a:t>+24 percentage points</a:t>
            </a:r>
          </a:p>
        </p:txBody>
      </p: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7669D308-CC6C-1BB4-4A20-AD18059F443C}"/>
              </a:ext>
            </a:extLst>
          </p:cNvPr>
          <p:cNvSpPr txBox="1">
            <a:spLocks/>
          </p:cNvSpPr>
          <p:nvPr/>
        </p:nvSpPr>
        <p:spPr>
          <a:xfrm>
            <a:off x="720188" y="1620069"/>
            <a:ext cx="2880032" cy="539382"/>
          </a:xfrm>
          <a:prstGeom prst="roundRect">
            <a:avLst>
              <a:gd name="adj" fmla="val 37639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>
              <a:spcAft>
                <a:spcPts val="0"/>
              </a:spcAft>
            </a:pPr>
            <a:r>
              <a:rPr lang="en-US" noProof="1">
                <a:solidFill>
                  <a:schemeClr val="tx1"/>
                </a:solidFill>
              </a:rPr>
              <a:t>Paracuru</a:t>
            </a:r>
          </a:p>
          <a:p>
            <a:pPr algn="ctr">
              <a:spcAft>
                <a:spcPts val="0"/>
              </a:spcAft>
            </a:pPr>
            <a:r>
              <a:rPr lang="en-US" sz="1000" noProof="1">
                <a:solidFill>
                  <a:schemeClr val="tx1"/>
                </a:solidFill>
                <a:latin typeface="+mj-lt"/>
              </a:rPr>
              <a:t>HPV COVERAGE</a:t>
            </a:r>
          </a:p>
        </p:txBody>
      </p:sp>
      <p:sp>
        <p:nvSpPr>
          <p:cNvPr id="33" name="Espaço Reservado para Texto 2">
            <a:extLst>
              <a:ext uri="{FF2B5EF4-FFF2-40B4-BE49-F238E27FC236}">
                <a16:creationId xmlns:a16="http://schemas.microsoft.com/office/drawing/2014/main" id="{75284784-12F0-CE6D-E8B7-B8F39F956E5A}"/>
              </a:ext>
            </a:extLst>
          </p:cNvPr>
          <p:cNvSpPr txBox="1">
            <a:spLocks/>
          </p:cNvSpPr>
          <p:nvPr/>
        </p:nvSpPr>
        <p:spPr>
          <a:xfrm>
            <a:off x="7920268" y="1620069"/>
            <a:ext cx="2880032" cy="539382"/>
          </a:xfrm>
          <a:prstGeom prst="roundRect">
            <a:avLst>
              <a:gd name="adj" fmla="val 37639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>
              <a:spcAft>
                <a:spcPts val="0"/>
              </a:spcAft>
            </a:pPr>
            <a:r>
              <a:rPr lang="en-US" noProof="1">
                <a:solidFill>
                  <a:schemeClr val="tx1"/>
                </a:solidFill>
              </a:rPr>
              <a:t>Follow-up: Precursor Lesions</a:t>
            </a:r>
          </a:p>
        </p:txBody>
      </p:sp>
      <p:sp>
        <p:nvSpPr>
          <p:cNvPr id="34" name="Espaço Reservado para Texto 7">
            <a:extLst>
              <a:ext uri="{FF2B5EF4-FFF2-40B4-BE49-F238E27FC236}">
                <a16:creationId xmlns:a16="http://schemas.microsoft.com/office/drawing/2014/main" id="{9A12F13B-2A19-EFD1-FAD7-E9025C58889F}"/>
              </a:ext>
            </a:extLst>
          </p:cNvPr>
          <p:cNvSpPr txBox="1">
            <a:spLocks/>
          </p:cNvSpPr>
          <p:nvPr/>
        </p:nvSpPr>
        <p:spPr>
          <a:xfrm>
            <a:off x="539750" y="3600087"/>
            <a:ext cx="10440988" cy="360000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noProof="1">
                <a:latin typeface="+mj-lt"/>
              </a:rPr>
              <a:t>Before vs. After Comparison </a:t>
            </a:r>
            <a:r>
              <a:rPr lang="en-US" noProof="1"/>
              <a:t>— HPV Vaccination Coverage</a:t>
            </a:r>
            <a:endParaRPr lang="en-US" sz="1200" noProof="1"/>
          </a:p>
        </p:txBody>
      </p:sp>
      <p:graphicFrame>
        <p:nvGraphicFramePr>
          <p:cNvPr id="40" name="Gráfico 39">
            <a:extLst>
              <a:ext uri="{FF2B5EF4-FFF2-40B4-BE49-F238E27FC236}">
                <a16:creationId xmlns:a16="http://schemas.microsoft.com/office/drawing/2014/main" id="{B47FEC71-E9C4-FFC3-608B-7B362A4EA5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9659020"/>
              </p:ext>
            </p:extLst>
          </p:nvPr>
        </p:nvGraphicFramePr>
        <p:xfrm>
          <a:off x="539750" y="3960087"/>
          <a:ext cx="10440987" cy="198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Espaço Reservado para Texto 4">
            <a:extLst>
              <a:ext uri="{FF2B5EF4-FFF2-40B4-BE49-F238E27FC236}">
                <a16:creationId xmlns:a16="http://schemas.microsoft.com/office/drawing/2014/main" id="{B0F86035-73FD-C4DB-30C2-10C44D2B8592}"/>
              </a:ext>
            </a:extLst>
          </p:cNvPr>
          <p:cNvSpPr txBox="1">
            <a:spLocks/>
          </p:cNvSpPr>
          <p:nvPr/>
        </p:nvSpPr>
        <p:spPr>
          <a:xfrm>
            <a:off x="540244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/>
              <a:t>HPV Vaccination &amp; Cervical Cancer Screening Initiative</a:t>
            </a:r>
          </a:p>
        </p:txBody>
      </p:sp>
      <p:sp>
        <p:nvSpPr>
          <p:cNvPr id="42" name="Espaço Reservado para Texto 4">
            <a:extLst>
              <a:ext uri="{FF2B5EF4-FFF2-40B4-BE49-F238E27FC236}">
                <a16:creationId xmlns:a16="http://schemas.microsoft.com/office/drawing/2014/main" id="{2094148A-8409-DFA0-CE0F-011F321D8E14}"/>
              </a:ext>
            </a:extLst>
          </p:cNvPr>
          <p:cNvSpPr txBox="1">
            <a:spLocks/>
          </p:cNvSpPr>
          <p:nvPr/>
        </p:nvSpPr>
        <p:spPr>
          <a:xfrm>
            <a:off x="5940725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/>
              <a:t>Northeast Brazil, 2024-2025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D7BBBB7-7602-DE32-4796-2689B1A47A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7940" y="540087"/>
            <a:ext cx="1442304" cy="539361"/>
          </a:xfrm>
          <a:prstGeom prst="rect">
            <a:avLst/>
          </a:prstGeom>
        </p:spPr>
      </p:pic>
      <p:pic>
        <p:nvPicPr>
          <p:cNvPr id="6" name="Apresentação IFCPC - Narração - Slide 4">
            <a:hlinkClick r:id="" action="ppaction://media"/>
            <a:extLst>
              <a:ext uri="{FF2B5EF4-FFF2-40B4-BE49-F238E27FC236}">
                <a16:creationId xmlns:a16="http://schemas.microsoft.com/office/drawing/2014/main" id="{A4D6CAF0-090B-9370-A8E5-6633CFCE4C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20244" y="54008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3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E1B19-0D3B-3D21-3AD5-E9EE70503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áfico 37">
            <a:extLst>
              <a:ext uri="{FF2B5EF4-FFF2-40B4-BE49-F238E27FC236}">
                <a16:creationId xmlns:a16="http://schemas.microsoft.com/office/drawing/2014/main" id="{E982F797-5528-A16D-A2F1-75973A0F6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100000">
            <a:off x="5895279" y="2256373"/>
            <a:ext cx="9018085" cy="5135584"/>
          </a:xfrm>
          <a:prstGeom prst="rect">
            <a:avLst/>
          </a:prstGeom>
        </p:spPr>
      </p:pic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3FE43BDE-DF32-96D4-B731-6484928BB485}"/>
              </a:ext>
            </a:extLst>
          </p:cNvPr>
          <p:cNvSpPr/>
          <p:nvPr/>
        </p:nvSpPr>
        <p:spPr>
          <a:xfrm>
            <a:off x="539750" y="3240087"/>
            <a:ext cx="5760494" cy="1080000"/>
          </a:xfrm>
          <a:prstGeom prst="roundRect">
            <a:avLst>
              <a:gd name="adj" fmla="val 208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F9019BD4-D935-034F-FFE5-6826732EF5E5}"/>
              </a:ext>
            </a:extLst>
          </p:cNvPr>
          <p:cNvSpPr/>
          <p:nvPr/>
        </p:nvSpPr>
        <p:spPr>
          <a:xfrm>
            <a:off x="539750" y="4680087"/>
            <a:ext cx="5760494" cy="1080000"/>
          </a:xfrm>
          <a:prstGeom prst="roundRect">
            <a:avLst>
              <a:gd name="adj" fmla="val 208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C8ABDFA4-1F6E-8223-7830-6A84B69937AA}"/>
              </a:ext>
            </a:extLst>
          </p:cNvPr>
          <p:cNvSpPr/>
          <p:nvPr/>
        </p:nvSpPr>
        <p:spPr>
          <a:xfrm>
            <a:off x="539750" y="1800087"/>
            <a:ext cx="5760494" cy="1080000"/>
          </a:xfrm>
          <a:prstGeom prst="roundRect">
            <a:avLst>
              <a:gd name="adj" fmla="val 208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BCC1B2-D750-6959-9891-13A4F8698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44" y="900087"/>
            <a:ext cx="10439994" cy="540000"/>
          </a:xfrm>
        </p:spPr>
        <p:txBody>
          <a:bodyPr/>
          <a:lstStyle/>
          <a:p>
            <a:r>
              <a:rPr lang="en-US" noProof="1">
                <a:solidFill>
                  <a:schemeClr val="bg2"/>
                </a:solidFill>
              </a:rPr>
              <a:t>Conclusions &amp; Path Forward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6426878A-BD6C-523B-64F5-F6E8974495BE}"/>
              </a:ext>
            </a:extLst>
          </p:cNvPr>
          <p:cNvSpPr txBox="1">
            <a:spLocks/>
          </p:cNvSpPr>
          <p:nvPr/>
        </p:nvSpPr>
        <p:spPr>
          <a:xfrm>
            <a:off x="539750" y="539750"/>
            <a:ext cx="1260494" cy="359362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noProof="1"/>
              <a:t>Conclusion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DCD0051D-60A7-0BC4-FA22-4211CD59F3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49" y="1980087"/>
            <a:ext cx="5760493" cy="900000"/>
          </a:xfrm>
          <a:prstGeom prst="rect">
            <a:avLst/>
          </a:prstGeom>
          <a:noFill/>
        </p:spPr>
        <p:txBody>
          <a:bodyPr vert="horz" lIns="180000" tIns="108000" rIns="180000" bIns="180000" rtlCol="0" anchor="t">
            <a:noAutofit/>
          </a:bodyPr>
          <a:lstStyle/>
          <a:p>
            <a:pPr marL="0" indent="0">
              <a:spcAft>
                <a:spcPts val="400"/>
              </a:spcAft>
              <a:buClr>
                <a:schemeClr val="accent2"/>
              </a:buClr>
              <a:buNone/>
            </a:pPr>
            <a:r>
              <a:rPr lang="en-US" sz="1200" noProof="1"/>
              <a:t>The integrated strategy demonstrated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high operational feasibility</a:t>
            </a:r>
            <a:br>
              <a:rPr lang="en-US" sz="1200" noProof="1"/>
            </a:br>
            <a:r>
              <a:rPr lang="en-US" sz="1200" noProof="1"/>
              <a:t>and was well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accepted by health teams and communities</a:t>
            </a:r>
            <a:br>
              <a:rPr lang="en-US" sz="1200" noProof="1"/>
            </a:br>
            <a:r>
              <a:rPr lang="en-US" sz="1200" noProof="1"/>
              <a:t>across both study sites.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F732060-B957-A29B-6529-AEA3F77E831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7940" y="540087"/>
            <a:ext cx="1442304" cy="539361"/>
          </a:xfrm>
          <a:prstGeom prst="rect">
            <a:avLst/>
          </a:prstGeom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100ECE5E-DDEC-51A8-BCF4-FEE3209DE537}"/>
              </a:ext>
            </a:extLst>
          </p:cNvPr>
          <p:cNvSpPr txBox="1">
            <a:spLocks/>
          </p:cNvSpPr>
          <p:nvPr/>
        </p:nvSpPr>
        <p:spPr>
          <a:xfrm>
            <a:off x="720243" y="1620087"/>
            <a:ext cx="2340001" cy="35936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/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r>
              <a:rPr lang="en-US" noProof="1"/>
              <a:t>Operational Feasibility</a:t>
            </a:r>
          </a:p>
        </p:txBody>
      </p:sp>
      <p:sp>
        <p:nvSpPr>
          <p:cNvPr id="3" name="Espaço Reservado para Texto 4">
            <a:extLst>
              <a:ext uri="{FF2B5EF4-FFF2-40B4-BE49-F238E27FC236}">
                <a16:creationId xmlns:a16="http://schemas.microsoft.com/office/drawing/2014/main" id="{B7635A4C-C1CD-2028-94B8-3152A7A962AD}"/>
              </a:ext>
            </a:extLst>
          </p:cNvPr>
          <p:cNvSpPr txBox="1">
            <a:spLocks/>
          </p:cNvSpPr>
          <p:nvPr/>
        </p:nvSpPr>
        <p:spPr>
          <a:xfrm>
            <a:off x="540244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Digital Health Intelligence &amp; Community Mobilization — Northeast Brazil, 2024-2025</a:t>
            </a:r>
          </a:p>
        </p:txBody>
      </p:sp>
      <p:sp>
        <p:nvSpPr>
          <p:cNvPr id="4" name="Espaço Reservado para Texto 4">
            <a:extLst>
              <a:ext uri="{FF2B5EF4-FFF2-40B4-BE49-F238E27FC236}">
                <a16:creationId xmlns:a16="http://schemas.microsoft.com/office/drawing/2014/main" id="{EFE14A8D-8ACC-D2C1-20AF-A7C8E127D15B}"/>
              </a:ext>
            </a:extLst>
          </p:cNvPr>
          <p:cNvSpPr txBox="1">
            <a:spLocks/>
          </p:cNvSpPr>
          <p:nvPr/>
        </p:nvSpPr>
        <p:spPr>
          <a:xfrm>
            <a:off x="5940725" y="5940425"/>
            <a:ext cx="5039519" cy="5397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800" noProof="1">
                <a:solidFill>
                  <a:schemeClr val="bg2"/>
                </a:solidFill>
              </a:rPr>
              <a:t>R. Annette et al.</a:t>
            </a:r>
          </a:p>
        </p:txBody>
      </p:sp>
      <p:sp>
        <p:nvSpPr>
          <p:cNvPr id="17" name="Espaço Reservado para Texto 7">
            <a:extLst>
              <a:ext uri="{FF2B5EF4-FFF2-40B4-BE49-F238E27FC236}">
                <a16:creationId xmlns:a16="http://schemas.microsoft.com/office/drawing/2014/main" id="{FAD50BF2-ED08-7AF3-E953-1AD264A9358F}"/>
              </a:ext>
            </a:extLst>
          </p:cNvPr>
          <p:cNvSpPr txBox="1">
            <a:spLocks/>
          </p:cNvSpPr>
          <p:nvPr/>
        </p:nvSpPr>
        <p:spPr>
          <a:xfrm>
            <a:off x="539750" y="3420087"/>
            <a:ext cx="5760493" cy="899999"/>
          </a:xfrm>
          <a:prstGeom prst="rect">
            <a:avLst/>
          </a:prstGeom>
          <a:noFill/>
        </p:spPr>
        <p:txBody>
          <a:bodyPr vert="horz" lIns="180000" tIns="108000" rIns="180000" bIns="180000" rtlCol="0" anchor="t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200" noProof="1"/>
              <a:t>Digital platform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significantly improved</a:t>
            </a:r>
            <a:r>
              <a:rPr lang="en-US" sz="1200" noProof="1"/>
              <a:t> identification of individuals missing HPV vaccination or cervical cancer screening appointments.</a:t>
            </a:r>
          </a:p>
        </p:txBody>
      </p:sp>
      <p:sp>
        <p:nvSpPr>
          <p:cNvPr id="18" name="Espaço Reservado para Texto 2">
            <a:extLst>
              <a:ext uri="{FF2B5EF4-FFF2-40B4-BE49-F238E27FC236}">
                <a16:creationId xmlns:a16="http://schemas.microsoft.com/office/drawing/2014/main" id="{1CB730EA-57EF-6BD5-7C35-37FA53B58C40}"/>
              </a:ext>
            </a:extLst>
          </p:cNvPr>
          <p:cNvSpPr txBox="1">
            <a:spLocks/>
          </p:cNvSpPr>
          <p:nvPr/>
        </p:nvSpPr>
        <p:spPr>
          <a:xfrm>
            <a:off x="720244" y="3060086"/>
            <a:ext cx="2339999" cy="35936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/>
            <a:r>
              <a:rPr lang="en-US" noProof="1">
                <a:solidFill>
                  <a:schemeClr val="tx1"/>
                </a:solidFill>
              </a:rPr>
              <a:t>Improved Identification</a:t>
            </a:r>
          </a:p>
        </p:txBody>
      </p:sp>
      <p:sp>
        <p:nvSpPr>
          <p:cNvPr id="21" name="Espaço Reservado para Texto 7">
            <a:extLst>
              <a:ext uri="{FF2B5EF4-FFF2-40B4-BE49-F238E27FC236}">
                <a16:creationId xmlns:a16="http://schemas.microsoft.com/office/drawing/2014/main" id="{DAC26159-E757-E570-53A5-C78D7511BC1E}"/>
              </a:ext>
            </a:extLst>
          </p:cNvPr>
          <p:cNvSpPr txBox="1">
            <a:spLocks/>
          </p:cNvSpPr>
          <p:nvPr/>
        </p:nvSpPr>
        <p:spPr>
          <a:xfrm>
            <a:off x="539750" y="4860087"/>
            <a:ext cx="5760493" cy="899999"/>
          </a:xfrm>
          <a:prstGeom prst="rect">
            <a:avLst/>
          </a:prstGeom>
          <a:noFill/>
        </p:spPr>
        <p:txBody>
          <a:bodyPr vert="horz" lIns="180000" tIns="108000" rIns="180000" bIns="180000" rtlCol="0" anchor="t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200" noProof="1"/>
              <a:t>Strengthened active surveillance systems enabled </a:t>
            </a:r>
            <a:r>
              <a:rPr lang="en-US" sz="1200" noProof="1">
                <a:solidFill>
                  <a:schemeClr val="accent2"/>
                </a:solidFill>
                <a:latin typeface="+mj-lt"/>
              </a:rPr>
              <a:t>real-time tracking and follow-up</a:t>
            </a:r>
            <a:r>
              <a:rPr lang="en-US" sz="1200" noProof="1"/>
              <a:t>, closing gaps that previously went unaddressed.</a:t>
            </a:r>
          </a:p>
        </p:txBody>
      </p:sp>
      <p:sp>
        <p:nvSpPr>
          <p:cNvPr id="22" name="Espaço Reservado para Texto 2">
            <a:extLst>
              <a:ext uri="{FF2B5EF4-FFF2-40B4-BE49-F238E27FC236}">
                <a16:creationId xmlns:a16="http://schemas.microsoft.com/office/drawing/2014/main" id="{BBB8E1B5-61AD-876D-43E0-05C99868DA8E}"/>
              </a:ext>
            </a:extLst>
          </p:cNvPr>
          <p:cNvSpPr txBox="1">
            <a:spLocks/>
          </p:cNvSpPr>
          <p:nvPr/>
        </p:nvSpPr>
        <p:spPr>
          <a:xfrm>
            <a:off x="720245" y="4500086"/>
            <a:ext cx="2339999" cy="35936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pPr algn="ctr"/>
            <a:r>
              <a:rPr lang="en-US" noProof="1">
                <a:solidFill>
                  <a:schemeClr val="tx1"/>
                </a:solidFill>
              </a:rPr>
              <a:t>Active Surveillance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57E0597C-7218-EBE0-494C-68948EA5F7BE}"/>
              </a:ext>
            </a:extLst>
          </p:cNvPr>
          <p:cNvSpPr/>
          <p:nvPr/>
        </p:nvSpPr>
        <p:spPr>
          <a:xfrm>
            <a:off x="6660244" y="1620087"/>
            <a:ext cx="4320494" cy="2700000"/>
          </a:xfrm>
          <a:prstGeom prst="roundRect">
            <a:avLst>
              <a:gd name="adj" fmla="val 5134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5" name="Espaço Reservado para Texto 7">
            <a:extLst>
              <a:ext uri="{FF2B5EF4-FFF2-40B4-BE49-F238E27FC236}">
                <a16:creationId xmlns:a16="http://schemas.microsoft.com/office/drawing/2014/main" id="{F664595F-6492-C7BE-F7EF-0AFFC2EF7849}"/>
              </a:ext>
            </a:extLst>
          </p:cNvPr>
          <p:cNvSpPr txBox="1">
            <a:spLocks/>
          </p:cNvSpPr>
          <p:nvPr/>
        </p:nvSpPr>
        <p:spPr>
          <a:xfrm>
            <a:off x="6660244" y="1620087"/>
            <a:ext cx="4320494" cy="1980000"/>
          </a:xfrm>
          <a:prstGeom prst="rect">
            <a:avLst/>
          </a:prstGeom>
          <a:noFill/>
        </p:spPr>
        <p:txBody>
          <a:bodyPr vert="horz" lIns="180000" tIns="180000" rIns="180000" bIns="180000" rtlCol="0">
            <a:norm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noProof="1">
                <a:solidFill>
                  <a:schemeClr val="tx1"/>
                </a:solidFill>
                <a:latin typeface="+mj-lt"/>
              </a:rPr>
              <a:t>Community Multipliers: Key Role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>
                <a:solidFill>
                  <a:schemeClr val="tx1"/>
                </a:solidFill>
              </a:rPr>
              <a:t>Valued local culture and social bonds;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>
                <a:solidFill>
                  <a:schemeClr val="tx1"/>
                </a:solidFill>
              </a:rPr>
              <a:t>Leveraged trusted communication networks;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>
                <a:solidFill>
                  <a:schemeClr val="tx1"/>
                </a:solidFill>
              </a:rPr>
              <a:t>Operated in both schools and communities;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>
                <a:solidFill>
                  <a:schemeClr val="tx1"/>
                </a:solidFill>
              </a:rPr>
              <a:t>Enhanced dissemination of HPV knowledge;</a:t>
            </a:r>
          </a:p>
          <a:p>
            <a:pPr marL="108000" indent="-108000">
              <a:spcAft>
                <a:spcPts val="400"/>
              </a:spcAft>
              <a:buClr>
                <a:schemeClr val="accent2"/>
              </a:buClr>
            </a:pPr>
            <a:r>
              <a:rPr lang="en-US" sz="1200" noProof="1">
                <a:solidFill>
                  <a:schemeClr val="tx1"/>
                </a:solidFill>
              </a:rPr>
              <a:t>Bridged gap between health systems and people.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64F13032-E42B-9CF6-8149-C2B3348AA25B}"/>
              </a:ext>
            </a:extLst>
          </p:cNvPr>
          <p:cNvSpPr/>
          <p:nvPr/>
        </p:nvSpPr>
        <p:spPr>
          <a:xfrm>
            <a:off x="6660243" y="4680088"/>
            <a:ext cx="4319999" cy="1080000"/>
          </a:xfrm>
          <a:prstGeom prst="roundRect">
            <a:avLst>
              <a:gd name="adj" fmla="val 2080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solidFill>
                <a:schemeClr val="tx1"/>
              </a:solidFill>
            </a:endParaRPr>
          </a:p>
        </p:txBody>
      </p:sp>
      <p:sp>
        <p:nvSpPr>
          <p:cNvPr id="36" name="Espaço Reservado para Texto 7">
            <a:extLst>
              <a:ext uri="{FF2B5EF4-FFF2-40B4-BE49-F238E27FC236}">
                <a16:creationId xmlns:a16="http://schemas.microsoft.com/office/drawing/2014/main" id="{CD9CB127-F187-76F0-D87D-010ADFC8138A}"/>
              </a:ext>
            </a:extLst>
          </p:cNvPr>
          <p:cNvSpPr txBox="1">
            <a:spLocks/>
          </p:cNvSpPr>
          <p:nvPr/>
        </p:nvSpPr>
        <p:spPr>
          <a:xfrm>
            <a:off x="6660244" y="4860088"/>
            <a:ext cx="4319998" cy="899999"/>
          </a:xfrm>
          <a:prstGeom prst="rect">
            <a:avLst/>
          </a:prstGeom>
          <a:noFill/>
          <a:ln w="19050">
            <a:noFill/>
          </a:ln>
        </p:spPr>
        <p:txBody>
          <a:bodyPr vert="horz" lIns="180000" tIns="108000" rIns="180000" bIns="180000" rtlCol="0" anchor="t">
            <a:noAutofit/>
          </a:bodyPr>
          <a:lstStyle>
            <a:lvl1pPr marL="216004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48012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080021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512029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944037" indent="-216004" algn="l" defTabSz="86401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376046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054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062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070" indent="-216004" algn="l" defTabSz="864017" rtl="0" eaLnBrk="1" latinLnBrk="0" hangingPunct="1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 sz="1200" noProof="1">
                <a:solidFill>
                  <a:schemeClr val="tx1"/>
                </a:solidFill>
              </a:rPr>
              <a:t>This model serves as a viable, scalable blueprint for cervical cancer elimination efforts in low and middle-income settings worldwide.</a:t>
            </a:r>
          </a:p>
        </p:txBody>
      </p:sp>
      <p:sp>
        <p:nvSpPr>
          <p:cNvPr id="37" name="Espaço Reservado para Texto 2">
            <a:extLst>
              <a:ext uri="{FF2B5EF4-FFF2-40B4-BE49-F238E27FC236}">
                <a16:creationId xmlns:a16="http://schemas.microsoft.com/office/drawing/2014/main" id="{1AB4DA2B-1B5A-8669-4A6D-DA9D4E8AB675}"/>
              </a:ext>
            </a:extLst>
          </p:cNvPr>
          <p:cNvSpPr txBox="1">
            <a:spLocks/>
          </p:cNvSpPr>
          <p:nvPr/>
        </p:nvSpPr>
        <p:spPr>
          <a:xfrm>
            <a:off x="6840244" y="4500087"/>
            <a:ext cx="2339999" cy="35936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 indent="0" algn="ctr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>
                <a:solidFill>
                  <a:schemeClr val="bg2"/>
                </a:solidFill>
              </a:defRPr>
            </a:lvl1pPr>
            <a:lvl2pPr marL="648012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2pPr>
            <a:lvl3pPr marL="1080021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512029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1944037" indent="-216004" defTabSz="864017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  <a:lvl6pPr marL="2376046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6pPr>
            <a:lvl7pPr marL="2808054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7pPr>
            <a:lvl8pPr marL="3240062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8pPr>
            <a:lvl9pPr marL="3672070" indent="-216004" defTabSz="864017">
              <a:lnSpc>
                <a:spcPct val="90000"/>
              </a:lnSpc>
              <a:spcBef>
                <a:spcPts val="472"/>
              </a:spcBef>
              <a:buFont typeface="Arial" panose="020B0604020202020204" pitchFamily="34" charset="0"/>
              <a:buChar char="•"/>
              <a:defRPr sz="1701"/>
            </a:lvl9pPr>
          </a:lstStyle>
          <a:p>
            <a:r>
              <a:rPr lang="en-US" noProof="1">
                <a:solidFill>
                  <a:schemeClr val="tx1"/>
                </a:solidFill>
              </a:rPr>
              <a:t>Global Implication</a:t>
            </a:r>
          </a:p>
        </p:txBody>
      </p:sp>
      <p:pic>
        <p:nvPicPr>
          <p:cNvPr id="6" name="Apresentação IFCPC - Narração - Slide 5">
            <a:hlinkClick r:id="" action="ppaction://media"/>
            <a:extLst>
              <a:ext uri="{FF2B5EF4-FFF2-40B4-BE49-F238E27FC236}">
                <a16:creationId xmlns:a16="http://schemas.microsoft.com/office/drawing/2014/main" id="{04354A72-54AC-1E0A-35C8-30411DBFB7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0244" y="54008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6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laro">
  <a:themeElements>
    <a:clrScheme name="Grupo Mulheres do Brasil">
      <a:dk1>
        <a:srgbClr val="1A3B63"/>
      </a:dk1>
      <a:lt1>
        <a:srgbClr val="FFFFFF"/>
      </a:lt1>
      <a:dk2>
        <a:srgbClr val="0E2847"/>
      </a:dk2>
      <a:lt2>
        <a:srgbClr val="FFF6DC"/>
      </a:lt2>
      <a:accent1>
        <a:srgbClr val="E43270"/>
      </a:accent1>
      <a:accent2>
        <a:srgbClr val="F5A820"/>
      </a:accent2>
      <a:accent3>
        <a:srgbClr val="FDD04A"/>
      </a:accent3>
      <a:accent4>
        <a:srgbClr val="73C6D2"/>
      </a:accent4>
      <a:accent5>
        <a:srgbClr val="10849C"/>
      </a:accent5>
      <a:accent6>
        <a:srgbClr val="066478"/>
      </a:accent6>
      <a:hlink>
        <a:srgbClr val="E43270"/>
      </a:hlink>
      <a:folHlink>
        <a:srgbClr val="B22053"/>
      </a:folHlink>
    </a:clrScheme>
    <a:fontScheme name="Juntos Contra o HPV">
      <a:majorFont>
        <a:latin typeface="Poppins ExtraBold"/>
        <a:ea typeface=""/>
        <a:cs typeface=""/>
      </a:majorFont>
      <a:minorFont>
        <a:latin typeface="Poppins Medium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scuro">
  <a:themeElements>
    <a:clrScheme name="Grupo Mulheres do Brasil">
      <a:dk1>
        <a:srgbClr val="1A3B63"/>
      </a:dk1>
      <a:lt1>
        <a:srgbClr val="FFFFFF"/>
      </a:lt1>
      <a:dk2>
        <a:srgbClr val="0E2847"/>
      </a:dk2>
      <a:lt2>
        <a:srgbClr val="FFF6DC"/>
      </a:lt2>
      <a:accent1>
        <a:srgbClr val="E43270"/>
      </a:accent1>
      <a:accent2>
        <a:srgbClr val="F5A820"/>
      </a:accent2>
      <a:accent3>
        <a:srgbClr val="FDD04A"/>
      </a:accent3>
      <a:accent4>
        <a:srgbClr val="73C6D2"/>
      </a:accent4>
      <a:accent5>
        <a:srgbClr val="10849C"/>
      </a:accent5>
      <a:accent6>
        <a:srgbClr val="066478"/>
      </a:accent6>
      <a:hlink>
        <a:srgbClr val="E43270"/>
      </a:hlink>
      <a:folHlink>
        <a:srgbClr val="B22053"/>
      </a:folHlink>
    </a:clrScheme>
    <a:fontScheme name="Juntos Contra o HPV">
      <a:majorFont>
        <a:latin typeface="Poppins ExtraBold"/>
        <a:ea typeface=""/>
        <a:cs typeface=""/>
      </a:majorFont>
      <a:minorFont>
        <a:latin typeface="Poppins Medium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579</Words>
  <Application>Microsoft Office PowerPoint</Application>
  <PresentationFormat>Personalizar</PresentationFormat>
  <Paragraphs>88</Paragraphs>
  <Slides>5</Slides>
  <Notes>3</Notes>
  <HiddenSlides>0</HiddenSlides>
  <MMClips>5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Poppins ExtraBold</vt:lpstr>
      <vt:lpstr>Poppins Medium</vt:lpstr>
      <vt:lpstr>Arial</vt:lpstr>
      <vt:lpstr>Aptos</vt:lpstr>
      <vt:lpstr>Claro</vt:lpstr>
      <vt:lpstr>Escuro</vt:lpstr>
      <vt:lpstr>Digital Health Intelligence &amp; Community Mobilization</vt:lpstr>
      <vt:lpstr>The Challenge of Cervical Cancer Elimination</vt:lpstr>
      <vt:lpstr>Integrated Intervention Strategy</vt:lpstr>
      <vt:lpstr>Impact: Measurable Improvements</vt:lpstr>
      <vt:lpstr>Conclusions &amp; Path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Health Intelligence &amp; Community Mobilization</dc:title>
  <dc:creator>Ellen Maria</dc:creator>
  <cp:lastModifiedBy>Tércia Moreira Ribeiro da Silva</cp:lastModifiedBy>
  <cp:revision>26</cp:revision>
  <dcterms:created xsi:type="dcterms:W3CDTF">2026-04-20T19:59:18Z</dcterms:created>
  <dcterms:modified xsi:type="dcterms:W3CDTF">2026-04-27T18:38:54Z</dcterms:modified>
</cp:coreProperties>
</file>