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8" r:id="rId1"/>
  </p:sldMasterIdLst>
  <p:notesMasterIdLst>
    <p:notesMasterId r:id="rId7"/>
  </p:notesMasterIdLst>
  <p:handoutMasterIdLst>
    <p:handoutMasterId r:id="rId8"/>
  </p:handoutMasterIdLst>
  <p:sldIdLst>
    <p:sldId id="814" r:id="rId2"/>
    <p:sldId id="818" r:id="rId3"/>
    <p:sldId id="815" r:id="rId4"/>
    <p:sldId id="817" r:id="rId5"/>
    <p:sldId id="10705213" r:id="rId6"/>
  </p:sldIdLst>
  <p:sldSz cx="51206400" cy="28803600"/>
  <p:notesSz cx="14224000" cy="2010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5" userDrawn="1">
          <p15:clr>
            <a:srgbClr val="A4A3A4"/>
          </p15:clr>
        </p15:guide>
        <p15:guide id="2" pos="20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  <a:srgbClr val="004B8E"/>
    <a:srgbClr val="DF6421"/>
    <a:srgbClr val="4DA82E"/>
    <a:srgbClr val="15A96F"/>
    <a:srgbClr val="046146"/>
    <a:srgbClr val="4676AD"/>
    <a:srgbClr val="20C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howGuides="1">
      <p:cViewPr varScale="1">
        <p:scale>
          <a:sx n="21" d="100"/>
          <a:sy n="21" d="100"/>
        </p:scale>
        <p:origin x="156" y="9"/>
      </p:cViewPr>
      <p:guideLst>
        <p:guide orient="horz" pos="4415"/>
        <p:guide pos="208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39901931368001"/>
          <c:y val="0.12571989492704999"/>
          <c:w val="0.86234644633246404"/>
          <c:h val="0.70662990041283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4B8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LEEP</c:v>
                </c:pt>
                <c:pt idx="1">
                  <c:v>CKC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9.6000000000000002E-2</c:v>
                </c:pt>
                <c:pt idx="1">
                  <c:v>0.16600000000000001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3-4813-9C39-FE58FCA94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83104"/>
        <c:axId val="183583584"/>
      </c:barChart>
      <c:catAx>
        <c:axId val="1835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584"/>
        <c:crosses val="autoZero"/>
        <c:auto val="1"/>
        <c:lblAlgn val="ctr"/>
        <c:lblOffset val="100"/>
        <c:noMultiLvlLbl val="0"/>
      </c:catAx>
      <c:valAx>
        <c:axId val="183583584"/>
        <c:scaling>
          <c:orientation val="minMax"/>
          <c:max val="0.3"/>
          <c:min val="0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104"/>
        <c:crosses val="autoZero"/>
        <c:crossBetween val="between"/>
        <c:majorUnit val="0.1"/>
        <c:minorUnit val="0.0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326ae33-30f3-42ce-acbf-c265971e6a7a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39901931368001"/>
          <c:y val="0.12571989492704999"/>
          <c:w val="0.86234644633246404"/>
          <c:h val="0.70662990041283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4B8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LEEP</c:v>
                </c:pt>
                <c:pt idx="1">
                  <c:v>CKC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0.11799999999999999</c:v>
                </c:pt>
                <c:pt idx="1">
                  <c:v>0.21299999999999999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8-4422-8E9D-742ECBD90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83104"/>
        <c:axId val="183583584"/>
      </c:barChart>
      <c:catAx>
        <c:axId val="1835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584"/>
        <c:crosses val="autoZero"/>
        <c:auto val="1"/>
        <c:lblAlgn val="ctr"/>
        <c:lblOffset val="100"/>
        <c:noMultiLvlLbl val="0"/>
      </c:catAx>
      <c:valAx>
        <c:axId val="183583584"/>
        <c:scaling>
          <c:orientation val="minMax"/>
          <c:max val="0.3"/>
          <c:min val="0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104"/>
        <c:crosses val="autoZero"/>
        <c:crossBetween val="between"/>
        <c:majorUnit val="0.1"/>
        <c:minorUnit val="0.0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ea624c2-64c9-415b-9c58-47d4087e91a8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39901931368001"/>
          <c:y val="0.12571989492704999"/>
          <c:w val="0.86234644633246404"/>
          <c:h val="0.70662990041283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4B8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vs. LEEP</c:v>
                </c:pt>
                <c:pt idx="1">
                  <c:v>vs. CKC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0.11799999999999999</c:v>
                </c:pt>
                <c:pt idx="1">
                  <c:v>0.21299999999999999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FB-4409-A5EC-B58FB9E0F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3093239519011603E-2"/>
                  <c:y val="-7.79641892675848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B-4409-A5EC-B58FB9E0F731}"/>
                </c:ext>
              </c:extLst>
            </c:dLbl>
            <c:dLbl>
              <c:idx val="1"/>
              <c:layout>
                <c:manualLayout>
                  <c:x val="4.9557225446863203E-2"/>
                  <c:y val="-1.94910473168969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B-4409-A5EC-B58FB9E0F7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vs. LEEP</c:v>
                </c:pt>
                <c:pt idx="1">
                  <c:v>vs. CKC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8.1000000000000003E-2</c:v>
                </c:pt>
                <c:pt idx="1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FB-4409-A5EC-B58FB9E0F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83104"/>
        <c:axId val="183583584"/>
      </c:barChart>
      <c:catAx>
        <c:axId val="1835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584"/>
        <c:crosses val="autoZero"/>
        <c:auto val="1"/>
        <c:lblAlgn val="ctr"/>
        <c:lblOffset val="100"/>
        <c:noMultiLvlLbl val="0"/>
      </c:catAx>
      <c:valAx>
        <c:axId val="183583584"/>
        <c:scaling>
          <c:orientation val="minMax"/>
          <c:max val="0.3"/>
          <c:min val="0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104"/>
        <c:crosses val="autoZero"/>
        <c:crossBetween val="between"/>
        <c:majorUnit val="0.1"/>
        <c:minorUnit val="0.0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1d946d5-42e4-472b-b562-f6936b2dd83a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125409826569"/>
          <c:y val="0.12571996736118399"/>
          <c:w val="0.86234644633246404"/>
          <c:h val="0.70662990041283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4B8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vs. LEEP</c:v>
                </c:pt>
                <c:pt idx="1">
                  <c:v>vs. CKC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9.6000000000000002E-2</c:v>
                </c:pt>
                <c:pt idx="1">
                  <c:v>0.16600000000000001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7-482A-AB09-06897A5383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5515573429589201E-2"/>
                  <c:y val="-5.6380980342423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67-482A-AB09-06897A5383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vs. LEEP</c:v>
                </c:pt>
                <c:pt idx="1">
                  <c:v>vs. CKC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5.6000000000000001E-2</c:v>
                </c:pt>
                <c:pt idx="1">
                  <c:v>8.5999999999999993E-2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7-482A-AB09-06897A538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83104"/>
        <c:axId val="183583584"/>
      </c:barChart>
      <c:catAx>
        <c:axId val="1835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584"/>
        <c:crosses val="autoZero"/>
        <c:auto val="1"/>
        <c:lblAlgn val="ctr"/>
        <c:lblOffset val="100"/>
        <c:noMultiLvlLbl val="0"/>
      </c:catAx>
      <c:valAx>
        <c:axId val="183583584"/>
        <c:scaling>
          <c:orientation val="minMax"/>
          <c:max val="0.3"/>
          <c:min val="0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83583104"/>
        <c:crosses val="autoZero"/>
        <c:crossBetween val="between"/>
        <c:majorUnit val="0.1"/>
        <c:minorUnit val="0.0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e1aef00a-3295-4466-889e-62e1f71d880b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3733" cy="1008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24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8056975" y="0"/>
            <a:ext cx="6163733" cy="1008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2490"/>
            </a:lvl1pPr>
          </a:lstStyle>
          <a:p>
            <a:fld id="{0F9B84EA-7D68-4D60-9CB1-D50884785D1C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9095406"/>
            <a:ext cx="6163733" cy="10086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4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8056975" y="19095406"/>
            <a:ext cx="6163733" cy="10086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9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3733" cy="1008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056975" y="0"/>
            <a:ext cx="6163733" cy="10086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81088" y="2513013"/>
            <a:ext cx="12061825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22400" y="9675098"/>
            <a:ext cx="11379200" cy="7915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9095406"/>
            <a:ext cx="6163733" cy="10086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056975" y="19095406"/>
            <a:ext cx="6163733" cy="10086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E2E79D-ABD1-4D2B-935D-D8F61BC471D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39777-635E-7417-80AD-49E4E45F5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81E5330-7764-63DA-D74E-31C0CEB68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BE7DD64-3F73-22D3-2D6D-B4F6E42EB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F847BF-944B-9ECF-9176-8D7CE6C8B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E2E79D-ABD1-4D2B-935D-D8F61BC471D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21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679199" y="3106916"/>
            <a:ext cx="49851564" cy="373380"/>
            <a:chOff x="76284" y="649354"/>
            <a:chExt cx="8680259" cy="112562"/>
          </a:xfrm>
        </p:grpSpPr>
        <p:sp>
          <p:nvSpPr>
            <p:cNvPr id="7" name="梯形 6"/>
            <p:cNvSpPr/>
            <p:nvPr/>
          </p:nvSpPr>
          <p:spPr>
            <a:xfrm flipV="1">
              <a:off x="122820" y="649354"/>
              <a:ext cx="8587187" cy="79141"/>
            </a:xfrm>
            <a:prstGeom prst="trapezoid">
              <a:avLst>
                <a:gd name="adj" fmla="val 61106"/>
              </a:avLst>
            </a:prstGeom>
            <a:solidFill>
              <a:srgbClr val="005EBC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560">
                <a:solidFill>
                  <a:prstClr val="white"/>
                </a:solidFill>
                <a:latin typeface="HelveticaExt-Normal"/>
                <a:ea typeface="OPPOSans B"/>
              </a:endParaRPr>
            </a:p>
          </p:txBody>
        </p:sp>
        <p:sp>
          <p:nvSpPr>
            <p:cNvPr id="8" name="梯形 7"/>
            <p:cNvSpPr/>
            <p:nvPr/>
          </p:nvSpPr>
          <p:spPr>
            <a:xfrm flipV="1">
              <a:off x="76284" y="682775"/>
              <a:ext cx="8680259" cy="79141"/>
            </a:xfrm>
            <a:prstGeom prst="trapezoid">
              <a:avLst>
                <a:gd name="adj" fmla="val 61106"/>
              </a:avLst>
            </a:prstGeom>
            <a:solidFill>
              <a:srgbClr val="083A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40480"/>
              <a:endParaRPr lang="zh-CN" altLang="en-US" sz="756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9" name="任意多边形: 形状 8"/>
          <p:cNvSpPr/>
          <p:nvPr userDrawn="1"/>
        </p:nvSpPr>
        <p:spPr>
          <a:xfrm flipV="1">
            <a:off x="0" y="28551188"/>
            <a:ext cx="51206400" cy="324198"/>
          </a:xfrm>
          <a:custGeom>
            <a:avLst/>
            <a:gdLst>
              <a:gd name="connsiteX0" fmla="*/ 0 w 12192000"/>
              <a:gd name="connsiteY0" fmla="*/ 77190 h 77190"/>
              <a:gd name="connsiteX1" fmla="*/ 11905009 w 12192000"/>
              <a:gd name="connsiteY1" fmla="*/ 77190 h 77190"/>
              <a:gd name="connsiteX2" fmla="*/ 11949925 w 12192000"/>
              <a:gd name="connsiteY2" fmla="*/ 37109 h 77190"/>
              <a:gd name="connsiteX3" fmla="*/ 11994841 w 12192000"/>
              <a:gd name="connsiteY3" fmla="*/ 77190 h 77190"/>
              <a:gd name="connsiteX4" fmla="*/ 12192000 w 12192000"/>
              <a:gd name="connsiteY4" fmla="*/ 77190 h 77190"/>
              <a:gd name="connsiteX5" fmla="*/ 12192000 w 12192000"/>
              <a:gd name="connsiteY5" fmla="*/ 0 h 77190"/>
              <a:gd name="connsiteX6" fmla="*/ 0 w 12192000"/>
              <a:gd name="connsiteY6" fmla="*/ 0 h 77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77190">
                <a:moveTo>
                  <a:pt x="0" y="77190"/>
                </a:moveTo>
                <a:lnTo>
                  <a:pt x="11905009" y="77190"/>
                </a:lnTo>
                <a:lnTo>
                  <a:pt x="11949925" y="37109"/>
                </a:lnTo>
                <a:lnTo>
                  <a:pt x="11994841" y="77190"/>
                </a:lnTo>
                <a:lnTo>
                  <a:pt x="12192000" y="7719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83A6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19202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75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4"/>
          <p:cNvSpPr txBox="1">
            <a:spLocks noChangeArrowheads="1"/>
          </p:cNvSpPr>
          <p:nvPr userDrawn="1"/>
        </p:nvSpPr>
        <p:spPr bwMode="auto">
          <a:xfrm>
            <a:off x="49531994" y="27729196"/>
            <a:ext cx="1176924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38404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620" b="1" i="0" u="none" strike="noStrike" kern="1200" cap="none" spc="0" normalizeH="0" baseline="0" dirty="0">
                <a:ln>
                  <a:noFill/>
                </a:ln>
                <a:solidFill>
                  <a:srgbClr val="083A69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fld id="{9CDC9AD0-CB9B-482F-8454-4D3B85F9799A}" type="slidenum">
              <a:rPr kumimoji="0" lang="zh-CN" altLang="en-US" sz="4620" b="1" i="0" u="none" strike="noStrike" kern="1200" cap="none" spc="0" normalizeH="0" baseline="0" smtClean="0">
                <a:ln>
                  <a:noFill/>
                </a:ln>
                <a:solidFill>
                  <a:srgbClr val="083A69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ctr" defTabSz="384048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4620" b="1" i="0" u="none" strike="noStrike" kern="1200" cap="none" spc="0" normalizeH="0" baseline="0" dirty="0">
              <a:ln>
                <a:noFill/>
              </a:ln>
              <a:solidFill>
                <a:srgbClr val="083A69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C88A59F-1C90-880D-BF62-C2DCB70B46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715705" y="453148"/>
            <a:ext cx="2402841" cy="24028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D49FCBF-E1CE-8DBD-5E60-777F6E1A0E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5064"/>
          <a:stretch>
            <a:fillRect/>
          </a:stretch>
        </p:blipFill>
        <p:spPr>
          <a:xfrm>
            <a:off x="45839905" y="480078"/>
            <a:ext cx="4299695" cy="239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727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89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3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3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2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1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696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1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8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01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68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626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17410958" y="26788129"/>
            <a:ext cx="16386781" cy="3966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2560433" y="26788129"/>
            <a:ext cx="11778000" cy="39665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36870260" y="26788129"/>
            <a:ext cx="11778000" cy="3966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4937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9A394-D285-009F-218C-77A747729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143" y="1533467"/>
            <a:ext cx="44166114" cy="55676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55266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072" userDrawn="1">
          <p15:clr>
            <a:srgbClr val="FBAE40"/>
          </p15:clr>
        </p15:guide>
        <p15:guide id="2" pos="1612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57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9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54" r:id="rId14"/>
    <p:sldLayoutId id="2147483681" r:id="rId15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072" userDrawn="1">
          <p15:clr>
            <a:srgbClr val="F26B43"/>
          </p15:clr>
        </p15:guide>
        <p15:guide id="2" pos="161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chart" Target="../charts/char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34275" y="16863049"/>
            <a:ext cx="36137850" cy="12427697"/>
          </a:xfrm>
          <a:prstGeom prst="rect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80000">
                <a:srgbClr val="FFFFFF">
                  <a:alpha val="80000"/>
                </a:srgbClr>
              </a:gs>
              <a:gs pos="41000">
                <a:sysClr val="window" lastClr="FFFFFF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330200" dist="38100" dir="16200000" rotWithShape="0">
              <a:srgbClr val="053F6F">
                <a:alpha val="30000"/>
              </a:srgbClr>
            </a:outerShdw>
          </a:effectLst>
        </p:spPr>
        <p:txBody>
          <a:bodyPr rtlCol="0" anchor="ctr"/>
          <a:lstStyle/>
          <a:p>
            <a:pPr algn="ctr" defTabSz="1920240">
              <a:defRPr/>
            </a:pPr>
            <a:endParaRPr lang="zh-CN" altLang="en-US" sz="7560" kern="0">
              <a:solidFill>
                <a:prstClr val="white"/>
              </a:solidFill>
              <a:latin typeface="Calibri" panose="020F0502020204030204"/>
              <a:ea typeface="等线" panose="02010600030101010101" charset="-122"/>
            </a:endParaRPr>
          </a:p>
        </p:txBody>
      </p:sp>
      <p:sp>
        <p:nvSpPr>
          <p:cNvPr id="19" name="矩形: 圆顶角 18"/>
          <p:cNvSpPr/>
          <p:nvPr/>
        </p:nvSpPr>
        <p:spPr>
          <a:xfrm rot="10800000">
            <a:off x="-87564" y="5325068"/>
            <a:ext cx="51273071" cy="12859762"/>
          </a:xfrm>
          <a:prstGeom prst="round2SameRect">
            <a:avLst>
              <a:gd name="adj1" fmla="val 20842"/>
              <a:gd name="adj2" fmla="val 0"/>
            </a:avLst>
          </a:prstGeom>
          <a:solidFill>
            <a:srgbClr val="B1BB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lang="zh-CN" altLang="en-US" sz="5670" kern="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矩形: 圆顶角 13"/>
          <p:cNvSpPr/>
          <p:nvPr/>
        </p:nvSpPr>
        <p:spPr>
          <a:xfrm rot="10800000">
            <a:off x="-66673" y="5047238"/>
            <a:ext cx="51273071" cy="12859762"/>
          </a:xfrm>
          <a:prstGeom prst="round2SameRect">
            <a:avLst>
              <a:gd name="adj1" fmla="val 21636"/>
              <a:gd name="adj2" fmla="val 0"/>
            </a:avLst>
          </a:prstGeom>
          <a:solidFill>
            <a:srgbClr val="1F497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lang="zh-CN" altLang="en-US" sz="4400" kern="0" dirty="0">
              <a:solidFill>
                <a:prstClr val="white"/>
              </a:solidFill>
              <a:latin typeface="Arial" panose="020B0604020202020204" pitchFamily="34" charset="0"/>
              <a:ea typeface="等线" panose="02010600030101010101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259118" y="7239000"/>
            <a:ext cx="52120800" cy="906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920240">
              <a:lnSpc>
                <a:spcPct val="140000"/>
              </a:lnSpc>
              <a:defRPr/>
            </a:pPr>
            <a:r>
              <a:rPr lang="en-US" altLang="zh-CN" sz="14400" b="1" kern="0" noProof="1">
                <a:solidFill>
                  <a:schemeClr val="bg1"/>
                </a:solidFill>
                <a:effectLst>
                  <a:outerShdw blurRad="647700" dist="50800" dir="5400000" sx="102000" sy="102000" algn="ctr" rotWithShape="0">
                    <a:srgbClr val="0B3977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Fertility Outcomes After Cervical Excisional Procedures </a:t>
            </a:r>
          </a:p>
          <a:p>
            <a:pPr algn="ctr" defTabSz="1920240">
              <a:lnSpc>
                <a:spcPct val="140000"/>
              </a:lnSpc>
              <a:defRPr/>
            </a:pPr>
            <a:r>
              <a:rPr lang="en-US" altLang="zh-CN" sz="14400" b="1" kern="0" noProof="1">
                <a:solidFill>
                  <a:schemeClr val="bg1"/>
                </a:solidFill>
                <a:effectLst>
                  <a:outerShdw blurRad="647700" dist="50800" dir="5400000" sx="102000" sy="102000" algn="ctr" rotWithShape="0">
                    <a:srgbClr val="0B3977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 High-grade Squamous Intraepithelial Lesions: </a:t>
            </a:r>
          </a:p>
          <a:p>
            <a:pPr algn="ctr" defTabSz="1920240">
              <a:lnSpc>
                <a:spcPct val="140000"/>
              </a:lnSpc>
              <a:defRPr/>
            </a:pPr>
            <a:r>
              <a:rPr lang="en-US" altLang="zh-CN" sz="14400" b="1" kern="0" noProof="1">
                <a:solidFill>
                  <a:schemeClr val="bg1"/>
                </a:solidFill>
                <a:effectLst>
                  <a:outerShdw blurRad="647700" dist="50800" dir="5400000" sx="102000" sy="102000" algn="ctr" rotWithShape="0">
                    <a:srgbClr val="0B3977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 Systematic Review and Meta-analysis </a:t>
            </a:r>
            <a:endParaRPr lang="zh-CN" altLang="en-US" sz="14400" b="1" kern="0" noProof="1">
              <a:solidFill>
                <a:schemeClr val="bg1"/>
              </a:solidFill>
              <a:effectLst>
                <a:outerShdw blurRad="647700" dist="50800" dir="5400000" sx="102000" sy="102000" algn="ctr" rotWithShape="0">
                  <a:srgbClr val="0B3977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7534275" y="20718934"/>
            <a:ext cx="36137850" cy="4588452"/>
          </a:xfrm>
          <a:prstGeom prst="roundRect">
            <a:avLst>
              <a:gd name="adj" fmla="val 12251"/>
            </a:avLst>
          </a:prstGeom>
          <a:gradFill>
            <a:gsLst>
              <a:gs pos="50000">
                <a:schemeClr val="bg1"/>
              </a:gs>
              <a:gs pos="0">
                <a:schemeClr val="bg1">
                  <a:lumMod val="98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76200">
            <a:gradFill flip="none" rotWithShape="1">
              <a:gsLst>
                <a:gs pos="51000">
                  <a:srgbClr val="083A69"/>
                </a:gs>
                <a:gs pos="0">
                  <a:srgbClr val="0065B3">
                    <a:alpha val="0"/>
                  </a:srgbClr>
                </a:gs>
                <a:gs pos="100000">
                  <a:srgbClr val="0065B3">
                    <a:alpha val="0"/>
                  </a:srgbClr>
                </a:gs>
              </a:gsLst>
              <a:lin ang="0" scaled="1"/>
              <a:tileRect/>
            </a:gradFill>
          </a:ln>
          <a:effectLst>
            <a:outerShdw blurRad="203200" dist="88900" dir="5400000" sx="96000" sy="96000" algn="t" rotWithShape="0">
              <a:srgbClr val="0070C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80360"/>
            <a:endParaRPr lang="zh-CN" altLang="en-US" sz="4263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5873980" y="2231802"/>
            <a:ext cx="19458440" cy="4164279"/>
            <a:chOff x="2962405" y="1065202"/>
            <a:chExt cx="3221029" cy="483653"/>
          </a:xfrm>
        </p:grpSpPr>
        <p:sp>
          <p:nvSpPr>
            <p:cNvPr id="21" name="直角三角形 19"/>
            <p:cNvSpPr/>
            <p:nvPr/>
          </p:nvSpPr>
          <p:spPr>
            <a:xfrm flipH="1">
              <a:off x="2962405" y="1212055"/>
              <a:ext cx="445340" cy="165721"/>
            </a:xfrm>
            <a:custGeom>
              <a:avLst/>
              <a:gdLst>
                <a:gd name="connsiteX0" fmla="*/ 0 w 329303"/>
                <a:gd name="connsiteY0" fmla="*/ 210882 h 210882"/>
                <a:gd name="connsiteX1" fmla="*/ 0 w 329303"/>
                <a:gd name="connsiteY1" fmla="*/ 0 h 210882"/>
                <a:gd name="connsiteX2" fmla="*/ 329303 w 329303"/>
                <a:gd name="connsiteY2" fmla="*/ 210882 h 210882"/>
                <a:gd name="connsiteX3" fmla="*/ 0 w 329303"/>
                <a:gd name="connsiteY3" fmla="*/ 210882 h 210882"/>
                <a:gd name="connsiteX0-1" fmla="*/ 0 w 329303"/>
                <a:gd name="connsiteY0-2" fmla="*/ 210882 h 210882"/>
                <a:gd name="connsiteX1-3" fmla="*/ 0 w 329303"/>
                <a:gd name="connsiteY1-4" fmla="*/ 0 h 210882"/>
                <a:gd name="connsiteX2-5" fmla="*/ 329303 w 329303"/>
                <a:gd name="connsiteY2-6" fmla="*/ 210882 h 210882"/>
                <a:gd name="connsiteX3-7" fmla="*/ 0 w 329303"/>
                <a:gd name="connsiteY3-8" fmla="*/ 210882 h 210882"/>
                <a:gd name="connsiteX0-9" fmla="*/ 0 w 329303"/>
                <a:gd name="connsiteY0-10" fmla="*/ 210882 h 210882"/>
                <a:gd name="connsiteX1-11" fmla="*/ 0 w 329303"/>
                <a:gd name="connsiteY1-12" fmla="*/ 0 h 210882"/>
                <a:gd name="connsiteX2-13" fmla="*/ 329303 w 329303"/>
                <a:gd name="connsiteY2-14" fmla="*/ 210882 h 210882"/>
                <a:gd name="connsiteX3-15" fmla="*/ 0 w 329303"/>
                <a:gd name="connsiteY3-16" fmla="*/ 210882 h 210882"/>
                <a:gd name="connsiteX0-17" fmla="*/ 0 w 329303"/>
                <a:gd name="connsiteY0-18" fmla="*/ 210882 h 210882"/>
                <a:gd name="connsiteX1-19" fmla="*/ 0 w 329303"/>
                <a:gd name="connsiteY1-20" fmla="*/ 0 h 210882"/>
                <a:gd name="connsiteX2-21" fmla="*/ 329303 w 329303"/>
                <a:gd name="connsiteY2-22" fmla="*/ 210882 h 210882"/>
                <a:gd name="connsiteX3-23" fmla="*/ 0 w 329303"/>
                <a:gd name="connsiteY3-24" fmla="*/ 210882 h 210882"/>
                <a:gd name="connsiteX0-25" fmla="*/ 0 w 329303"/>
                <a:gd name="connsiteY0-26" fmla="*/ 210882 h 210882"/>
                <a:gd name="connsiteX1-27" fmla="*/ 0 w 329303"/>
                <a:gd name="connsiteY1-28" fmla="*/ 0 h 210882"/>
                <a:gd name="connsiteX2-29" fmla="*/ 329303 w 329303"/>
                <a:gd name="connsiteY2-30" fmla="*/ 210882 h 210882"/>
                <a:gd name="connsiteX3-31" fmla="*/ 0 w 329303"/>
                <a:gd name="connsiteY3-32" fmla="*/ 210882 h 210882"/>
                <a:gd name="connsiteX0-33" fmla="*/ 0 w 329303"/>
                <a:gd name="connsiteY0-34" fmla="*/ 210882 h 210882"/>
                <a:gd name="connsiteX1-35" fmla="*/ 0 w 329303"/>
                <a:gd name="connsiteY1-36" fmla="*/ 0 h 210882"/>
                <a:gd name="connsiteX2-37" fmla="*/ 329303 w 329303"/>
                <a:gd name="connsiteY2-38" fmla="*/ 210882 h 210882"/>
                <a:gd name="connsiteX3-39" fmla="*/ 0 w 329303"/>
                <a:gd name="connsiteY3-40" fmla="*/ 210882 h 210882"/>
                <a:gd name="connsiteX0-41" fmla="*/ 26194 w 355497"/>
                <a:gd name="connsiteY0-42" fmla="*/ 208501 h 208501"/>
                <a:gd name="connsiteX1-43" fmla="*/ 0 w 355497"/>
                <a:gd name="connsiteY1-44" fmla="*/ 0 h 208501"/>
                <a:gd name="connsiteX2-45" fmla="*/ 355497 w 355497"/>
                <a:gd name="connsiteY2-46" fmla="*/ 208501 h 208501"/>
                <a:gd name="connsiteX3-47" fmla="*/ 26194 w 355497"/>
                <a:gd name="connsiteY3-48" fmla="*/ 208501 h 208501"/>
                <a:gd name="connsiteX0-49" fmla="*/ 26194 w 355497"/>
                <a:gd name="connsiteY0-50" fmla="*/ 208501 h 208501"/>
                <a:gd name="connsiteX1-51" fmla="*/ 0 w 355497"/>
                <a:gd name="connsiteY1-52" fmla="*/ 0 h 208501"/>
                <a:gd name="connsiteX2-53" fmla="*/ 355497 w 355497"/>
                <a:gd name="connsiteY2-54" fmla="*/ 208501 h 208501"/>
                <a:gd name="connsiteX3-55" fmla="*/ 26194 w 355497"/>
                <a:gd name="connsiteY3-56" fmla="*/ 208501 h 208501"/>
                <a:gd name="connsiteX0-57" fmla="*/ 26194 w 355497"/>
                <a:gd name="connsiteY0-58" fmla="*/ 208501 h 208501"/>
                <a:gd name="connsiteX1-59" fmla="*/ 0 w 355497"/>
                <a:gd name="connsiteY1-60" fmla="*/ 0 h 208501"/>
                <a:gd name="connsiteX2-61" fmla="*/ 355497 w 355497"/>
                <a:gd name="connsiteY2-62" fmla="*/ 208501 h 208501"/>
                <a:gd name="connsiteX3-63" fmla="*/ 26194 w 355497"/>
                <a:gd name="connsiteY3-64" fmla="*/ 208501 h 208501"/>
                <a:gd name="connsiteX0-65" fmla="*/ 26194 w 355497"/>
                <a:gd name="connsiteY0-66" fmla="*/ 208501 h 208501"/>
                <a:gd name="connsiteX1-67" fmla="*/ 0 w 355497"/>
                <a:gd name="connsiteY1-68" fmla="*/ 0 h 208501"/>
                <a:gd name="connsiteX2-69" fmla="*/ 355497 w 355497"/>
                <a:gd name="connsiteY2-70" fmla="*/ 208501 h 208501"/>
                <a:gd name="connsiteX3-71" fmla="*/ 26194 w 355497"/>
                <a:gd name="connsiteY3-72" fmla="*/ 208501 h 208501"/>
                <a:gd name="connsiteX0-73" fmla="*/ 26194 w 355497"/>
                <a:gd name="connsiteY0-74" fmla="*/ 208501 h 208501"/>
                <a:gd name="connsiteX1-75" fmla="*/ 0 w 355497"/>
                <a:gd name="connsiteY1-76" fmla="*/ 0 h 208501"/>
                <a:gd name="connsiteX2-77" fmla="*/ 355497 w 355497"/>
                <a:gd name="connsiteY2-78" fmla="*/ 208501 h 208501"/>
                <a:gd name="connsiteX3-79" fmla="*/ 26194 w 355497"/>
                <a:gd name="connsiteY3-80" fmla="*/ 208501 h 208501"/>
                <a:gd name="connsiteX0-81" fmla="*/ 30957 w 360260"/>
                <a:gd name="connsiteY0-82" fmla="*/ 206120 h 206120"/>
                <a:gd name="connsiteX1-83" fmla="*/ 0 w 360260"/>
                <a:gd name="connsiteY1-84" fmla="*/ 0 h 206120"/>
                <a:gd name="connsiteX2-85" fmla="*/ 360260 w 360260"/>
                <a:gd name="connsiteY2-86" fmla="*/ 206120 h 206120"/>
                <a:gd name="connsiteX3-87" fmla="*/ 30957 w 360260"/>
                <a:gd name="connsiteY3-88" fmla="*/ 206120 h 206120"/>
                <a:gd name="connsiteX0-89" fmla="*/ 30957 w 360260"/>
                <a:gd name="connsiteY0-90" fmla="*/ 206120 h 206120"/>
                <a:gd name="connsiteX1-91" fmla="*/ 0 w 360260"/>
                <a:gd name="connsiteY1-92" fmla="*/ 0 h 206120"/>
                <a:gd name="connsiteX2-93" fmla="*/ 360260 w 360260"/>
                <a:gd name="connsiteY2-94" fmla="*/ 206120 h 206120"/>
                <a:gd name="connsiteX3-95" fmla="*/ 30957 w 360260"/>
                <a:gd name="connsiteY3-96" fmla="*/ 206120 h 206120"/>
                <a:gd name="connsiteX0-97" fmla="*/ 38101 w 360260"/>
                <a:gd name="connsiteY0-98" fmla="*/ 206120 h 206120"/>
                <a:gd name="connsiteX1-99" fmla="*/ 0 w 360260"/>
                <a:gd name="connsiteY1-100" fmla="*/ 0 h 206120"/>
                <a:gd name="connsiteX2-101" fmla="*/ 360260 w 360260"/>
                <a:gd name="connsiteY2-102" fmla="*/ 206120 h 206120"/>
                <a:gd name="connsiteX3-103" fmla="*/ 38101 w 360260"/>
                <a:gd name="connsiteY3-104" fmla="*/ 206120 h 206120"/>
                <a:gd name="connsiteX0-105" fmla="*/ 38101 w 360260"/>
                <a:gd name="connsiteY0-106" fmla="*/ 206120 h 206120"/>
                <a:gd name="connsiteX1-107" fmla="*/ 0 w 360260"/>
                <a:gd name="connsiteY1-108" fmla="*/ 0 h 206120"/>
                <a:gd name="connsiteX2-109" fmla="*/ 360260 w 360260"/>
                <a:gd name="connsiteY2-110" fmla="*/ 206120 h 206120"/>
                <a:gd name="connsiteX3-111" fmla="*/ 38101 w 360260"/>
                <a:gd name="connsiteY3-112" fmla="*/ 206120 h 206120"/>
                <a:gd name="connsiteX0-113" fmla="*/ 38101 w 360260"/>
                <a:gd name="connsiteY0-114" fmla="*/ 206120 h 206120"/>
                <a:gd name="connsiteX1-115" fmla="*/ 0 w 360260"/>
                <a:gd name="connsiteY1-116" fmla="*/ 0 h 206120"/>
                <a:gd name="connsiteX2-117" fmla="*/ 360260 w 360260"/>
                <a:gd name="connsiteY2-118" fmla="*/ 206120 h 206120"/>
                <a:gd name="connsiteX3-119" fmla="*/ 38101 w 360260"/>
                <a:gd name="connsiteY3-120" fmla="*/ 206120 h 206120"/>
                <a:gd name="connsiteX0-121" fmla="*/ 38101 w 360260"/>
                <a:gd name="connsiteY0-122" fmla="*/ 206120 h 206120"/>
                <a:gd name="connsiteX1-123" fmla="*/ 0 w 360260"/>
                <a:gd name="connsiteY1-124" fmla="*/ 0 h 206120"/>
                <a:gd name="connsiteX2-125" fmla="*/ 360260 w 360260"/>
                <a:gd name="connsiteY2-126" fmla="*/ 206120 h 206120"/>
                <a:gd name="connsiteX3-127" fmla="*/ 38101 w 360260"/>
                <a:gd name="connsiteY3-128" fmla="*/ 206120 h 206120"/>
                <a:gd name="connsiteX0-129" fmla="*/ 38101 w 360260"/>
                <a:gd name="connsiteY0-130" fmla="*/ 206120 h 206120"/>
                <a:gd name="connsiteX1-131" fmla="*/ 0 w 360260"/>
                <a:gd name="connsiteY1-132" fmla="*/ 0 h 206120"/>
                <a:gd name="connsiteX2-133" fmla="*/ 360260 w 360260"/>
                <a:gd name="connsiteY2-134" fmla="*/ 206120 h 206120"/>
                <a:gd name="connsiteX3-135" fmla="*/ 38101 w 360260"/>
                <a:gd name="connsiteY3-136" fmla="*/ 206120 h 206120"/>
                <a:gd name="connsiteX0-137" fmla="*/ 38101 w 360260"/>
                <a:gd name="connsiteY0-138" fmla="*/ 206227 h 206227"/>
                <a:gd name="connsiteX1-139" fmla="*/ 0 w 360260"/>
                <a:gd name="connsiteY1-140" fmla="*/ 107 h 206227"/>
                <a:gd name="connsiteX2-141" fmla="*/ 360260 w 360260"/>
                <a:gd name="connsiteY2-142" fmla="*/ 206227 h 206227"/>
                <a:gd name="connsiteX3-143" fmla="*/ 38101 w 360260"/>
                <a:gd name="connsiteY3-144" fmla="*/ 206227 h 206227"/>
                <a:gd name="connsiteX0-145" fmla="*/ 38101 w 360260"/>
                <a:gd name="connsiteY0-146" fmla="*/ 206120 h 206120"/>
                <a:gd name="connsiteX1-147" fmla="*/ 0 w 360260"/>
                <a:gd name="connsiteY1-148" fmla="*/ 0 h 206120"/>
                <a:gd name="connsiteX2-149" fmla="*/ 360260 w 360260"/>
                <a:gd name="connsiteY2-150" fmla="*/ 206120 h 206120"/>
                <a:gd name="connsiteX3-151" fmla="*/ 38101 w 360260"/>
                <a:gd name="connsiteY3-152" fmla="*/ 206120 h 206120"/>
                <a:gd name="connsiteX0-153" fmla="*/ 38101 w 360260"/>
                <a:gd name="connsiteY0-154" fmla="*/ 206120 h 206120"/>
                <a:gd name="connsiteX1-155" fmla="*/ 0 w 360260"/>
                <a:gd name="connsiteY1-156" fmla="*/ 0 h 206120"/>
                <a:gd name="connsiteX2-157" fmla="*/ 360260 w 360260"/>
                <a:gd name="connsiteY2-158" fmla="*/ 206120 h 206120"/>
                <a:gd name="connsiteX3-159" fmla="*/ 38101 w 360260"/>
                <a:gd name="connsiteY3-160" fmla="*/ 206120 h 206120"/>
                <a:gd name="connsiteX0-161" fmla="*/ 38101 w 360260"/>
                <a:gd name="connsiteY0-162" fmla="*/ 206120 h 206120"/>
                <a:gd name="connsiteX1-163" fmla="*/ 0 w 360260"/>
                <a:gd name="connsiteY1-164" fmla="*/ 0 h 206120"/>
                <a:gd name="connsiteX2-165" fmla="*/ 360260 w 360260"/>
                <a:gd name="connsiteY2-166" fmla="*/ 206120 h 206120"/>
                <a:gd name="connsiteX3-167" fmla="*/ 38101 w 360260"/>
                <a:gd name="connsiteY3-168" fmla="*/ 206120 h 206120"/>
                <a:gd name="connsiteX0-169" fmla="*/ 38101 w 360260"/>
                <a:gd name="connsiteY0-170" fmla="*/ 206120 h 206120"/>
                <a:gd name="connsiteX1-171" fmla="*/ 0 w 360260"/>
                <a:gd name="connsiteY1-172" fmla="*/ 0 h 206120"/>
                <a:gd name="connsiteX2-173" fmla="*/ 360260 w 360260"/>
                <a:gd name="connsiteY2-174" fmla="*/ 206120 h 206120"/>
                <a:gd name="connsiteX3-175" fmla="*/ 38101 w 360260"/>
                <a:gd name="connsiteY3-176" fmla="*/ 206120 h 2061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60260" h="206120">
                  <a:moveTo>
                    <a:pt x="38101" y="206120"/>
                  </a:moveTo>
                  <a:cubicBezTo>
                    <a:pt x="43657" y="146144"/>
                    <a:pt x="34925" y="74263"/>
                    <a:pt x="0" y="0"/>
                  </a:cubicBezTo>
                  <a:cubicBezTo>
                    <a:pt x="113735" y="125856"/>
                    <a:pt x="33798" y="200120"/>
                    <a:pt x="360260" y="206120"/>
                  </a:cubicBezTo>
                  <a:lnTo>
                    <a:pt x="38101" y="2061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80360">
                <a:defRPr/>
              </a:pPr>
              <a:endParaRPr lang="zh-CN" altLang="en-US" sz="567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" name="直角三角形 19"/>
            <p:cNvSpPr/>
            <p:nvPr/>
          </p:nvSpPr>
          <p:spPr>
            <a:xfrm>
              <a:off x="5738094" y="1216007"/>
              <a:ext cx="445340" cy="165721"/>
            </a:xfrm>
            <a:custGeom>
              <a:avLst/>
              <a:gdLst>
                <a:gd name="connsiteX0" fmla="*/ 0 w 329303"/>
                <a:gd name="connsiteY0" fmla="*/ 210882 h 210882"/>
                <a:gd name="connsiteX1" fmla="*/ 0 w 329303"/>
                <a:gd name="connsiteY1" fmla="*/ 0 h 210882"/>
                <a:gd name="connsiteX2" fmla="*/ 329303 w 329303"/>
                <a:gd name="connsiteY2" fmla="*/ 210882 h 210882"/>
                <a:gd name="connsiteX3" fmla="*/ 0 w 329303"/>
                <a:gd name="connsiteY3" fmla="*/ 210882 h 210882"/>
                <a:gd name="connsiteX0-1" fmla="*/ 0 w 329303"/>
                <a:gd name="connsiteY0-2" fmla="*/ 210882 h 210882"/>
                <a:gd name="connsiteX1-3" fmla="*/ 0 w 329303"/>
                <a:gd name="connsiteY1-4" fmla="*/ 0 h 210882"/>
                <a:gd name="connsiteX2-5" fmla="*/ 329303 w 329303"/>
                <a:gd name="connsiteY2-6" fmla="*/ 210882 h 210882"/>
                <a:gd name="connsiteX3-7" fmla="*/ 0 w 329303"/>
                <a:gd name="connsiteY3-8" fmla="*/ 210882 h 210882"/>
                <a:gd name="connsiteX0-9" fmla="*/ 0 w 329303"/>
                <a:gd name="connsiteY0-10" fmla="*/ 210882 h 210882"/>
                <a:gd name="connsiteX1-11" fmla="*/ 0 w 329303"/>
                <a:gd name="connsiteY1-12" fmla="*/ 0 h 210882"/>
                <a:gd name="connsiteX2-13" fmla="*/ 329303 w 329303"/>
                <a:gd name="connsiteY2-14" fmla="*/ 210882 h 210882"/>
                <a:gd name="connsiteX3-15" fmla="*/ 0 w 329303"/>
                <a:gd name="connsiteY3-16" fmla="*/ 210882 h 210882"/>
                <a:gd name="connsiteX0-17" fmla="*/ 0 w 329303"/>
                <a:gd name="connsiteY0-18" fmla="*/ 210882 h 210882"/>
                <a:gd name="connsiteX1-19" fmla="*/ 0 w 329303"/>
                <a:gd name="connsiteY1-20" fmla="*/ 0 h 210882"/>
                <a:gd name="connsiteX2-21" fmla="*/ 329303 w 329303"/>
                <a:gd name="connsiteY2-22" fmla="*/ 210882 h 210882"/>
                <a:gd name="connsiteX3-23" fmla="*/ 0 w 329303"/>
                <a:gd name="connsiteY3-24" fmla="*/ 210882 h 210882"/>
                <a:gd name="connsiteX0-25" fmla="*/ 0 w 329303"/>
                <a:gd name="connsiteY0-26" fmla="*/ 210882 h 210882"/>
                <a:gd name="connsiteX1-27" fmla="*/ 0 w 329303"/>
                <a:gd name="connsiteY1-28" fmla="*/ 0 h 210882"/>
                <a:gd name="connsiteX2-29" fmla="*/ 329303 w 329303"/>
                <a:gd name="connsiteY2-30" fmla="*/ 210882 h 210882"/>
                <a:gd name="connsiteX3-31" fmla="*/ 0 w 329303"/>
                <a:gd name="connsiteY3-32" fmla="*/ 210882 h 210882"/>
                <a:gd name="connsiteX0-33" fmla="*/ 0 w 329303"/>
                <a:gd name="connsiteY0-34" fmla="*/ 210882 h 210882"/>
                <a:gd name="connsiteX1-35" fmla="*/ 0 w 329303"/>
                <a:gd name="connsiteY1-36" fmla="*/ 0 h 210882"/>
                <a:gd name="connsiteX2-37" fmla="*/ 329303 w 329303"/>
                <a:gd name="connsiteY2-38" fmla="*/ 210882 h 210882"/>
                <a:gd name="connsiteX3-39" fmla="*/ 0 w 329303"/>
                <a:gd name="connsiteY3-40" fmla="*/ 210882 h 210882"/>
                <a:gd name="connsiteX0-41" fmla="*/ 26194 w 355497"/>
                <a:gd name="connsiteY0-42" fmla="*/ 208501 h 208501"/>
                <a:gd name="connsiteX1-43" fmla="*/ 0 w 355497"/>
                <a:gd name="connsiteY1-44" fmla="*/ 0 h 208501"/>
                <a:gd name="connsiteX2-45" fmla="*/ 355497 w 355497"/>
                <a:gd name="connsiteY2-46" fmla="*/ 208501 h 208501"/>
                <a:gd name="connsiteX3-47" fmla="*/ 26194 w 355497"/>
                <a:gd name="connsiteY3-48" fmla="*/ 208501 h 208501"/>
                <a:gd name="connsiteX0-49" fmla="*/ 26194 w 355497"/>
                <a:gd name="connsiteY0-50" fmla="*/ 208501 h 208501"/>
                <a:gd name="connsiteX1-51" fmla="*/ 0 w 355497"/>
                <a:gd name="connsiteY1-52" fmla="*/ 0 h 208501"/>
                <a:gd name="connsiteX2-53" fmla="*/ 355497 w 355497"/>
                <a:gd name="connsiteY2-54" fmla="*/ 208501 h 208501"/>
                <a:gd name="connsiteX3-55" fmla="*/ 26194 w 355497"/>
                <a:gd name="connsiteY3-56" fmla="*/ 208501 h 208501"/>
                <a:gd name="connsiteX0-57" fmla="*/ 26194 w 355497"/>
                <a:gd name="connsiteY0-58" fmla="*/ 208501 h 208501"/>
                <a:gd name="connsiteX1-59" fmla="*/ 0 w 355497"/>
                <a:gd name="connsiteY1-60" fmla="*/ 0 h 208501"/>
                <a:gd name="connsiteX2-61" fmla="*/ 355497 w 355497"/>
                <a:gd name="connsiteY2-62" fmla="*/ 208501 h 208501"/>
                <a:gd name="connsiteX3-63" fmla="*/ 26194 w 355497"/>
                <a:gd name="connsiteY3-64" fmla="*/ 208501 h 208501"/>
                <a:gd name="connsiteX0-65" fmla="*/ 26194 w 355497"/>
                <a:gd name="connsiteY0-66" fmla="*/ 208501 h 208501"/>
                <a:gd name="connsiteX1-67" fmla="*/ 0 w 355497"/>
                <a:gd name="connsiteY1-68" fmla="*/ 0 h 208501"/>
                <a:gd name="connsiteX2-69" fmla="*/ 355497 w 355497"/>
                <a:gd name="connsiteY2-70" fmla="*/ 208501 h 208501"/>
                <a:gd name="connsiteX3-71" fmla="*/ 26194 w 355497"/>
                <a:gd name="connsiteY3-72" fmla="*/ 208501 h 208501"/>
                <a:gd name="connsiteX0-73" fmla="*/ 26194 w 355497"/>
                <a:gd name="connsiteY0-74" fmla="*/ 208501 h 208501"/>
                <a:gd name="connsiteX1-75" fmla="*/ 0 w 355497"/>
                <a:gd name="connsiteY1-76" fmla="*/ 0 h 208501"/>
                <a:gd name="connsiteX2-77" fmla="*/ 355497 w 355497"/>
                <a:gd name="connsiteY2-78" fmla="*/ 208501 h 208501"/>
                <a:gd name="connsiteX3-79" fmla="*/ 26194 w 355497"/>
                <a:gd name="connsiteY3-80" fmla="*/ 208501 h 208501"/>
                <a:gd name="connsiteX0-81" fmla="*/ 30957 w 360260"/>
                <a:gd name="connsiteY0-82" fmla="*/ 206120 h 206120"/>
                <a:gd name="connsiteX1-83" fmla="*/ 0 w 360260"/>
                <a:gd name="connsiteY1-84" fmla="*/ 0 h 206120"/>
                <a:gd name="connsiteX2-85" fmla="*/ 360260 w 360260"/>
                <a:gd name="connsiteY2-86" fmla="*/ 206120 h 206120"/>
                <a:gd name="connsiteX3-87" fmla="*/ 30957 w 360260"/>
                <a:gd name="connsiteY3-88" fmla="*/ 206120 h 206120"/>
                <a:gd name="connsiteX0-89" fmla="*/ 30957 w 360260"/>
                <a:gd name="connsiteY0-90" fmla="*/ 206120 h 206120"/>
                <a:gd name="connsiteX1-91" fmla="*/ 0 w 360260"/>
                <a:gd name="connsiteY1-92" fmla="*/ 0 h 206120"/>
                <a:gd name="connsiteX2-93" fmla="*/ 360260 w 360260"/>
                <a:gd name="connsiteY2-94" fmla="*/ 206120 h 206120"/>
                <a:gd name="connsiteX3-95" fmla="*/ 30957 w 360260"/>
                <a:gd name="connsiteY3-96" fmla="*/ 206120 h 206120"/>
                <a:gd name="connsiteX0-97" fmla="*/ 38101 w 360260"/>
                <a:gd name="connsiteY0-98" fmla="*/ 206120 h 206120"/>
                <a:gd name="connsiteX1-99" fmla="*/ 0 w 360260"/>
                <a:gd name="connsiteY1-100" fmla="*/ 0 h 206120"/>
                <a:gd name="connsiteX2-101" fmla="*/ 360260 w 360260"/>
                <a:gd name="connsiteY2-102" fmla="*/ 206120 h 206120"/>
                <a:gd name="connsiteX3-103" fmla="*/ 38101 w 360260"/>
                <a:gd name="connsiteY3-104" fmla="*/ 206120 h 206120"/>
                <a:gd name="connsiteX0-105" fmla="*/ 38101 w 360260"/>
                <a:gd name="connsiteY0-106" fmla="*/ 206120 h 206120"/>
                <a:gd name="connsiteX1-107" fmla="*/ 0 w 360260"/>
                <a:gd name="connsiteY1-108" fmla="*/ 0 h 206120"/>
                <a:gd name="connsiteX2-109" fmla="*/ 360260 w 360260"/>
                <a:gd name="connsiteY2-110" fmla="*/ 206120 h 206120"/>
                <a:gd name="connsiteX3-111" fmla="*/ 38101 w 360260"/>
                <a:gd name="connsiteY3-112" fmla="*/ 206120 h 206120"/>
                <a:gd name="connsiteX0-113" fmla="*/ 38101 w 360260"/>
                <a:gd name="connsiteY0-114" fmla="*/ 206120 h 206120"/>
                <a:gd name="connsiteX1-115" fmla="*/ 0 w 360260"/>
                <a:gd name="connsiteY1-116" fmla="*/ 0 h 206120"/>
                <a:gd name="connsiteX2-117" fmla="*/ 360260 w 360260"/>
                <a:gd name="connsiteY2-118" fmla="*/ 206120 h 206120"/>
                <a:gd name="connsiteX3-119" fmla="*/ 38101 w 360260"/>
                <a:gd name="connsiteY3-120" fmla="*/ 206120 h 206120"/>
                <a:gd name="connsiteX0-121" fmla="*/ 38101 w 360260"/>
                <a:gd name="connsiteY0-122" fmla="*/ 206120 h 206120"/>
                <a:gd name="connsiteX1-123" fmla="*/ 0 w 360260"/>
                <a:gd name="connsiteY1-124" fmla="*/ 0 h 206120"/>
                <a:gd name="connsiteX2-125" fmla="*/ 360260 w 360260"/>
                <a:gd name="connsiteY2-126" fmla="*/ 206120 h 206120"/>
                <a:gd name="connsiteX3-127" fmla="*/ 38101 w 360260"/>
                <a:gd name="connsiteY3-128" fmla="*/ 206120 h 206120"/>
                <a:gd name="connsiteX0-129" fmla="*/ 38101 w 360260"/>
                <a:gd name="connsiteY0-130" fmla="*/ 206120 h 206120"/>
                <a:gd name="connsiteX1-131" fmla="*/ 0 w 360260"/>
                <a:gd name="connsiteY1-132" fmla="*/ 0 h 206120"/>
                <a:gd name="connsiteX2-133" fmla="*/ 360260 w 360260"/>
                <a:gd name="connsiteY2-134" fmla="*/ 206120 h 206120"/>
                <a:gd name="connsiteX3-135" fmla="*/ 38101 w 360260"/>
                <a:gd name="connsiteY3-136" fmla="*/ 206120 h 206120"/>
                <a:gd name="connsiteX0-137" fmla="*/ 38101 w 360260"/>
                <a:gd name="connsiteY0-138" fmla="*/ 206227 h 206227"/>
                <a:gd name="connsiteX1-139" fmla="*/ 0 w 360260"/>
                <a:gd name="connsiteY1-140" fmla="*/ 107 h 206227"/>
                <a:gd name="connsiteX2-141" fmla="*/ 360260 w 360260"/>
                <a:gd name="connsiteY2-142" fmla="*/ 206227 h 206227"/>
                <a:gd name="connsiteX3-143" fmla="*/ 38101 w 360260"/>
                <a:gd name="connsiteY3-144" fmla="*/ 206227 h 206227"/>
                <a:gd name="connsiteX0-145" fmla="*/ 38101 w 360260"/>
                <a:gd name="connsiteY0-146" fmla="*/ 206120 h 206120"/>
                <a:gd name="connsiteX1-147" fmla="*/ 0 w 360260"/>
                <a:gd name="connsiteY1-148" fmla="*/ 0 h 206120"/>
                <a:gd name="connsiteX2-149" fmla="*/ 360260 w 360260"/>
                <a:gd name="connsiteY2-150" fmla="*/ 206120 h 206120"/>
                <a:gd name="connsiteX3-151" fmla="*/ 38101 w 360260"/>
                <a:gd name="connsiteY3-152" fmla="*/ 206120 h 206120"/>
                <a:gd name="connsiteX0-153" fmla="*/ 38101 w 360260"/>
                <a:gd name="connsiteY0-154" fmla="*/ 206120 h 206120"/>
                <a:gd name="connsiteX1-155" fmla="*/ 0 w 360260"/>
                <a:gd name="connsiteY1-156" fmla="*/ 0 h 206120"/>
                <a:gd name="connsiteX2-157" fmla="*/ 360260 w 360260"/>
                <a:gd name="connsiteY2-158" fmla="*/ 206120 h 206120"/>
                <a:gd name="connsiteX3-159" fmla="*/ 38101 w 360260"/>
                <a:gd name="connsiteY3-160" fmla="*/ 206120 h 206120"/>
                <a:gd name="connsiteX0-161" fmla="*/ 38101 w 360260"/>
                <a:gd name="connsiteY0-162" fmla="*/ 206120 h 206120"/>
                <a:gd name="connsiteX1-163" fmla="*/ 0 w 360260"/>
                <a:gd name="connsiteY1-164" fmla="*/ 0 h 206120"/>
                <a:gd name="connsiteX2-165" fmla="*/ 360260 w 360260"/>
                <a:gd name="connsiteY2-166" fmla="*/ 206120 h 206120"/>
                <a:gd name="connsiteX3-167" fmla="*/ 38101 w 360260"/>
                <a:gd name="connsiteY3-168" fmla="*/ 206120 h 206120"/>
                <a:gd name="connsiteX0-169" fmla="*/ 38101 w 360260"/>
                <a:gd name="connsiteY0-170" fmla="*/ 206120 h 206120"/>
                <a:gd name="connsiteX1-171" fmla="*/ 0 w 360260"/>
                <a:gd name="connsiteY1-172" fmla="*/ 0 h 206120"/>
                <a:gd name="connsiteX2-173" fmla="*/ 360260 w 360260"/>
                <a:gd name="connsiteY2-174" fmla="*/ 206120 h 206120"/>
                <a:gd name="connsiteX3-175" fmla="*/ 38101 w 360260"/>
                <a:gd name="connsiteY3-176" fmla="*/ 206120 h 2061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60260" h="206120">
                  <a:moveTo>
                    <a:pt x="38101" y="206120"/>
                  </a:moveTo>
                  <a:cubicBezTo>
                    <a:pt x="43657" y="146144"/>
                    <a:pt x="34925" y="74263"/>
                    <a:pt x="0" y="0"/>
                  </a:cubicBezTo>
                  <a:cubicBezTo>
                    <a:pt x="113735" y="125856"/>
                    <a:pt x="33798" y="200120"/>
                    <a:pt x="360260" y="206120"/>
                  </a:cubicBezTo>
                  <a:lnTo>
                    <a:pt x="38101" y="2061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80360">
                <a:defRPr/>
              </a:pPr>
              <a:endParaRPr lang="zh-CN" altLang="en-US" sz="567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3407758" y="1065202"/>
              <a:ext cx="2328470" cy="48365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114300" sx="96000" sy="96000" algn="ctr" rotWithShape="0">
                <a:srgbClr val="004D9A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7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2412218" y="32102679"/>
            <a:ext cx="1706880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756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572B518-E105-00AA-6D22-4F322BB22597}"/>
              </a:ext>
            </a:extLst>
          </p:cNvPr>
          <p:cNvSpPr txBox="1"/>
          <p:nvPr/>
        </p:nvSpPr>
        <p:spPr>
          <a:xfrm>
            <a:off x="13419297" y="21496640"/>
            <a:ext cx="24367807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07950" indent="0" fontAlgn="auto">
              <a:spcBef>
                <a:spcPts val="600"/>
              </a:spcBef>
            </a:pPr>
            <a:r>
              <a:rPr lang="en-US" altLang="zh-CN" sz="7200" b="1" spc="16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Chutong Fu</a:t>
            </a:r>
            <a:r>
              <a:rPr lang="en-US" altLang="zh-CN" sz="7200" b="1" spc="16" baseline="30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</a:t>
            </a:r>
            <a:r>
              <a:rPr lang="en-US" altLang="zh-CN" sz="7200" b="1" spc="16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Huiyan Zhong</a:t>
            </a:r>
            <a:r>
              <a:rPr lang="en-US" altLang="zh-CN" sz="7200" b="1" spc="16" baseline="26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</a:t>
            </a:r>
            <a:r>
              <a:rPr lang="en-US" altLang="zh-CN" sz="7200" b="1" spc="16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Yingyao Chen</a:t>
            </a:r>
            <a:r>
              <a:rPr lang="en-US" altLang="zh-CN" sz="7200" b="1" spc="16" baseline="26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</a:t>
            </a:r>
            <a:r>
              <a:rPr lang="en-US" altLang="zh-CN" sz="7200" b="1" spc="16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7200" b="1" spc="16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Yi Yang</a:t>
            </a:r>
            <a:r>
              <a:rPr lang="en-US" altLang="zh-CN" sz="7200" b="1" spc="16" baseline="260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</a:t>
            </a:r>
            <a:endParaRPr sz="7200" b="1" baseline="26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D5757DC-78D5-455F-99F7-F56481CB0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60003" y="789499"/>
            <a:ext cx="3193415" cy="31934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CB321E7-C3DE-EEF5-67A0-773CADF30D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5064"/>
          <a:stretch>
            <a:fillRect/>
          </a:stretch>
        </p:blipFill>
        <p:spPr>
          <a:xfrm>
            <a:off x="44329778" y="886769"/>
            <a:ext cx="5714365" cy="318960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F707F53E-0032-2948-9591-8B53640EBF1C}"/>
              </a:ext>
            </a:extLst>
          </p:cNvPr>
          <p:cNvSpPr txBox="1"/>
          <p:nvPr/>
        </p:nvSpPr>
        <p:spPr>
          <a:xfrm>
            <a:off x="19126200" y="27582786"/>
            <a:ext cx="30256718" cy="862630"/>
          </a:xfrm>
          <a:prstGeom prst="rect">
            <a:avLst/>
          </a:prstGeom>
        </p:spPr>
        <p:txBody>
          <a:bodyPr vert="horz" wrap="square" lIns="0" tIns="31327" rIns="0" bIns="0" rtlCol="0">
            <a:spAutoFit/>
          </a:bodyPr>
          <a:lstStyle/>
          <a:p>
            <a:pPr marL="27305">
              <a:spcBef>
                <a:spcPts val="240"/>
              </a:spcBef>
              <a:tabLst>
                <a:tab pos="18047970" algn="l"/>
              </a:tabLst>
            </a:pPr>
            <a:r>
              <a:rPr lang="en-US" sz="5400" b="1" spc="2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Corresponding author: Yi Yang, E-mail address: fd_yangyi@fudan.edu.cn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B044F10-28D5-53F3-575D-52B9790D7356}"/>
              </a:ext>
            </a:extLst>
          </p:cNvPr>
          <p:cNvSpPr txBox="1"/>
          <p:nvPr/>
        </p:nvSpPr>
        <p:spPr>
          <a:xfrm>
            <a:off x="11620500" y="23469600"/>
            <a:ext cx="279654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107950" indent="0" fontAlgn="auto">
              <a:spcBef>
                <a:spcPts val="600"/>
              </a:spcBef>
              <a:defRPr sz="8000" spc="16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7200" b="1" baseline="30000">
                <a:sym typeface="+mn-ea"/>
              </a:rPr>
              <a:t>1</a:t>
            </a:r>
            <a:r>
              <a:rPr lang="en-US" altLang="zh-CN" sz="7200" b="1">
                <a:sym typeface="+mn-ea"/>
              </a:rPr>
              <a:t>School of Public Health, Fudan University, Shanghai, China</a:t>
            </a:r>
            <a:endParaRPr lang="en-US" altLang="zh-CN" sz="7200" b="1" dirty="0"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A899BF-3EA5-2FDE-0017-079D3AAF25C6}"/>
              </a:ext>
            </a:extLst>
          </p:cNvPr>
          <p:cNvSpPr txBox="1"/>
          <p:nvPr/>
        </p:nvSpPr>
        <p:spPr>
          <a:xfrm>
            <a:off x="21678901" y="2819400"/>
            <a:ext cx="7848599" cy="3154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07950" indent="0" fontAlgn="auto">
              <a:spcBef>
                <a:spcPts val="600"/>
              </a:spcBef>
            </a:pPr>
            <a:r>
              <a:rPr lang="en-US" altLang="zh-CN" sz="19900" b="1" spc="16">
                <a:solidFill>
                  <a:srgbClr val="1F497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00142</a:t>
            </a:r>
            <a:endParaRPr sz="19900" b="1" baseline="26000" dirty="0">
              <a:solidFill>
                <a:srgbClr val="1F497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2" name="音频 41">
            <a:hlinkClick r:id="" action="ppaction://media"/>
            <a:extLst>
              <a:ext uri="{FF2B5EF4-FFF2-40B4-BE49-F238E27FC236}">
                <a16:creationId xmlns:a16="http://schemas.microsoft.com/office/drawing/2014/main" id="{600AACE0-82BE-C169-F3B0-27FB699A5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550000" t="-287500" r="-550000" b="-287500"/>
          <a:stretch>
            <a:fillRect/>
          </a:stretch>
        </p:blipFill>
        <p:spPr>
          <a:xfrm>
            <a:off x="42976800" y="24174450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54"/>
    </mc:Choice>
    <mc:Fallback xmlns="">
      <p:transition spd="slow" advTm="15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8">
            <a:extLst>
              <a:ext uri="{FF2B5EF4-FFF2-40B4-BE49-F238E27FC236}">
                <a16:creationId xmlns:a16="http://schemas.microsoft.com/office/drawing/2014/main" id="{BF0961BF-5522-4544-1E5E-00EA12F35811}"/>
              </a:ext>
            </a:extLst>
          </p:cNvPr>
          <p:cNvSpPr/>
          <p:nvPr/>
        </p:nvSpPr>
        <p:spPr>
          <a:xfrm>
            <a:off x="34061400" y="4114800"/>
            <a:ext cx="15480000" cy="23976481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13">
            <a:extLst>
              <a:ext uri="{FF2B5EF4-FFF2-40B4-BE49-F238E27FC236}">
                <a16:creationId xmlns:a16="http://schemas.microsoft.com/office/drawing/2014/main" id="{D4A4DBEE-EDE9-B703-D9C2-A09A5556FF33}"/>
              </a:ext>
            </a:extLst>
          </p:cNvPr>
          <p:cNvSpPr/>
          <p:nvPr/>
        </p:nvSpPr>
        <p:spPr>
          <a:xfrm>
            <a:off x="34061400" y="4114801"/>
            <a:ext cx="15480000" cy="2882603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115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4349E7D6-C899-A41D-113F-6D12A7867F9F}"/>
              </a:ext>
            </a:extLst>
          </p:cNvPr>
          <p:cNvSpPr txBox="1"/>
          <p:nvPr/>
        </p:nvSpPr>
        <p:spPr>
          <a:xfrm>
            <a:off x="34235088" y="7287256"/>
            <a:ext cx="15468600" cy="20754344"/>
          </a:xfrm>
          <a:prstGeom prst="rect">
            <a:avLst/>
          </a:prstGeom>
        </p:spPr>
        <p:txBody>
          <a:bodyPr vert="horz" wrap="square" lIns="0" tIns="25881" rIns="0" bIns="0" rtlCol="0">
            <a:noAutofit/>
          </a:bodyPr>
          <a:lstStyle/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000" spc="-21" dirty="0">
                <a:latin typeface="Arial" panose="020B0604020202020204" pitchFamily="34" charset="0"/>
                <a:cs typeface="Arial" panose="020B0604020202020204" pitchFamily="34" charset="0"/>
              </a:rPr>
              <a:t>A systematic search was performed in PubMed, Embase, Cochrane Library, Web of Science, and Chinese databases  (CNKI, VIP and </a:t>
            </a:r>
            <a:r>
              <a:rPr lang="en-US" altLang="zh-CN" sz="7000" spc="-21">
                <a:latin typeface="Arial" panose="020B0604020202020204" pitchFamily="34" charset="0"/>
                <a:cs typeface="Arial" panose="020B0604020202020204" pitchFamily="34" charset="0"/>
              </a:rPr>
              <a:t>CBM)</a:t>
            </a:r>
          </a:p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000" spc="-21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zh-CN" sz="7000" spc="-21" dirty="0">
                <a:latin typeface="Arial" panose="020B0604020202020204" pitchFamily="34" charset="0"/>
                <a:cs typeface="Arial" panose="020B0604020202020204" pitchFamily="34" charset="0"/>
              </a:rPr>
              <a:t>identify randomized controlled clinical studies directly comparing pregnancy outcomes between LEEP and CKC for HSIL, published up to </a:t>
            </a:r>
            <a:r>
              <a:rPr lang="en-US" altLang="zh-CN" sz="7000" spc="-21">
                <a:latin typeface="Arial" panose="020B0604020202020204" pitchFamily="34" charset="0"/>
                <a:cs typeface="Arial" panose="020B0604020202020204" pitchFamily="34" charset="0"/>
              </a:rPr>
              <a:t>January 2026 </a:t>
            </a:r>
            <a:endParaRPr lang="en-US" altLang="zh-CN" sz="7000" spc="-2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000" spc="-21" dirty="0">
                <a:latin typeface="Arial" panose="020B0604020202020204" pitchFamily="34" charset="0"/>
                <a:cs typeface="Arial" panose="020B0604020202020204" pitchFamily="34" charset="0"/>
              </a:rPr>
              <a:t>Pooled analyses were performed for the outcomes of interest, including preterm birth </a:t>
            </a:r>
            <a:r>
              <a:rPr lang="en-US" altLang="zh-CN" sz="7000" spc="-21">
                <a:latin typeface="Arial" panose="020B0604020202020204" pitchFamily="34" charset="0"/>
                <a:cs typeface="Arial" panose="020B0604020202020204" pitchFamily="34" charset="0"/>
              </a:rPr>
              <a:t>and miscarriage</a:t>
            </a:r>
            <a:endParaRPr lang="en-US" altLang="zh-CN" sz="7000" spc="-2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000" spc="-21" dirty="0">
                <a:latin typeface="Arial" panose="020B0604020202020204" pitchFamily="34" charset="0"/>
                <a:cs typeface="Arial" panose="020B0604020202020204" pitchFamily="34" charset="0"/>
              </a:rPr>
              <a:t>Meta-analysis was conducted using </a:t>
            </a:r>
            <a:r>
              <a:rPr lang="en-US" altLang="zh-CN" sz="7000" spc="-21" dirty="0" err="1">
                <a:latin typeface="Arial" panose="020B0604020202020204" pitchFamily="34" charset="0"/>
                <a:cs typeface="Arial" panose="020B0604020202020204" pitchFamily="34" charset="0"/>
              </a:rPr>
              <a:t>RevMan</a:t>
            </a:r>
            <a:r>
              <a:rPr lang="en-US" altLang="zh-CN" sz="7000" spc="-21" dirty="0">
                <a:latin typeface="Arial" panose="020B0604020202020204" pitchFamily="34" charset="0"/>
                <a:cs typeface="Arial" panose="020B0604020202020204" pitchFamily="34" charset="0"/>
              </a:rPr>
              <a:t> 5.4.1, and heterogeneity was assessed using the </a:t>
            </a:r>
            <a:r>
              <a:rPr lang="en-US" altLang="zh-CN" sz="7000" spc="-21">
                <a:latin typeface="Arial" panose="020B0604020202020204" pitchFamily="34" charset="0"/>
                <a:cs typeface="Arial" panose="020B0604020202020204" pitchFamily="34" charset="0"/>
              </a:rPr>
              <a:t>I² statistic</a:t>
            </a:r>
            <a:endParaRPr lang="en-US" altLang="zh-CN" sz="7000" spc="-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bg object 18">
            <a:extLst>
              <a:ext uri="{FF2B5EF4-FFF2-40B4-BE49-F238E27FC236}">
                <a16:creationId xmlns:a16="http://schemas.microsoft.com/office/drawing/2014/main" id="{15203490-A41F-7FFB-0331-217762BE780C}"/>
              </a:ext>
            </a:extLst>
          </p:cNvPr>
          <p:cNvSpPr/>
          <p:nvPr/>
        </p:nvSpPr>
        <p:spPr>
          <a:xfrm>
            <a:off x="1524000" y="4114800"/>
            <a:ext cx="15480000" cy="23977389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09DA848-CB75-4930-8204-6F69969B4482}"/>
              </a:ext>
            </a:extLst>
          </p:cNvPr>
          <p:cNvSpPr/>
          <p:nvPr/>
        </p:nvSpPr>
        <p:spPr>
          <a:xfrm>
            <a:off x="1524000" y="4114801"/>
            <a:ext cx="15480000" cy="2883447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11500" b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Background</a:t>
            </a:r>
            <a:endParaRPr lang="en-US" altLang="zh-CN" sz="115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bg object 18">
            <a:extLst>
              <a:ext uri="{FF2B5EF4-FFF2-40B4-BE49-F238E27FC236}">
                <a16:creationId xmlns:a16="http://schemas.microsoft.com/office/drawing/2014/main" id="{4360AC93-0FF2-01F6-E034-E1D3BF2FAA1C}"/>
              </a:ext>
            </a:extLst>
          </p:cNvPr>
          <p:cNvSpPr/>
          <p:nvPr/>
        </p:nvSpPr>
        <p:spPr>
          <a:xfrm>
            <a:off x="17792700" y="4142874"/>
            <a:ext cx="15480000" cy="23977389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13">
            <a:extLst>
              <a:ext uri="{FF2B5EF4-FFF2-40B4-BE49-F238E27FC236}">
                <a16:creationId xmlns:a16="http://schemas.microsoft.com/office/drawing/2014/main" id="{615692EC-D2BC-853F-F678-5154C0D9B21E}"/>
              </a:ext>
            </a:extLst>
          </p:cNvPr>
          <p:cNvSpPr/>
          <p:nvPr/>
        </p:nvSpPr>
        <p:spPr>
          <a:xfrm>
            <a:off x="17792700" y="4114801"/>
            <a:ext cx="15480000" cy="2883447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11500" b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Objectives</a:t>
            </a:r>
            <a:endParaRPr lang="en-US" altLang="zh-CN" sz="115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8892F6FB-D357-9810-C055-160EB2494AD6}"/>
              </a:ext>
            </a:extLst>
          </p:cNvPr>
          <p:cNvSpPr txBox="1"/>
          <p:nvPr/>
        </p:nvSpPr>
        <p:spPr>
          <a:xfrm>
            <a:off x="18090213" y="7287256"/>
            <a:ext cx="15327600" cy="16546613"/>
          </a:xfrm>
          <a:prstGeom prst="rect">
            <a:avLst/>
          </a:prstGeom>
        </p:spPr>
        <p:txBody>
          <a:bodyPr vert="horz" wrap="square" lIns="0" tIns="25881" rIns="0" bIns="0" rtlCol="0">
            <a:noAutofit/>
          </a:bodyPr>
          <a:lstStyle/>
          <a:p>
            <a:pPr marL="1170305" marR="10795" indent="-11430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8000" spc="-21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altLang="zh-CN" sz="8000" spc="-21" dirty="0">
                <a:latin typeface="Arial" panose="020B0604020202020204" pitchFamily="34" charset="0"/>
                <a:cs typeface="Arial" panose="020B0604020202020204" pitchFamily="34" charset="0"/>
              </a:rPr>
              <a:t>systematic review and meta-analysis was conducted to evaluate fertility‑related obstetric risks associated with LEEP </a:t>
            </a:r>
            <a:r>
              <a:rPr lang="en-US" altLang="zh-CN" sz="8000" spc="-21">
                <a:latin typeface="Arial" panose="020B0604020202020204" pitchFamily="34" charset="0"/>
                <a:cs typeface="Arial" panose="020B0604020202020204" pitchFamily="34" charset="0"/>
              </a:rPr>
              <a:t>and CKC</a:t>
            </a:r>
          </a:p>
          <a:p>
            <a:pPr marL="1170305" marR="10795" indent="-11430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8000" spc="-21">
                <a:latin typeface="Arial" panose="020B0604020202020204" pitchFamily="34" charset="0"/>
                <a:cs typeface="Arial" panose="020B0604020202020204" pitchFamily="34" charset="0"/>
              </a:rPr>
              <a:t>To provide </a:t>
            </a:r>
            <a:r>
              <a:rPr lang="en-US" altLang="zh-CN" sz="8000" spc="-21" dirty="0">
                <a:latin typeface="Arial" panose="020B0604020202020204" pitchFamily="34" charset="0"/>
                <a:cs typeface="Arial" panose="020B0604020202020204" pitchFamily="34" charset="0"/>
              </a:rPr>
              <a:t>evidence for fertility‑preserving </a:t>
            </a:r>
            <a:r>
              <a:rPr lang="en-US" altLang="zh-CN" sz="8000" spc="-21">
                <a:latin typeface="Arial" panose="020B0604020202020204" pitchFamily="34" charset="0"/>
                <a:cs typeface="Arial" panose="020B0604020202020204" pitchFamily="34" charset="0"/>
              </a:rPr>
              <a:t>treatment strategies</a:t>
            </a:r>
            <a:endParaRPr lang="en-US" altLang="zh-CN" sz="8000" spc="-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4C90C32-D617-365F-6150-2694F8FEE7CA}"/>
              </a:ext>
            </a:extLst>
          </p:cNvPr>
          <p:cNvSpPr txBox="1"/>
          <p:nvPr/>
        </p:nvSpPr>
        <p:spPr>
          <a:xfrm>
            <a:off x="1068384" y="1040443"/>
            <a:ext cx="3693119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Background, Objectives and Methods</a:t>
            </a: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E8E61D10-8758-7E87-A398-69637698F1A3}"/>
              </a:ext>
            </a:extLst>
          </p:cNvPr>
          <p:cNvSpPr txBox="1"/>
          <p:nvPr/>
        </p:nvSpPr>
        <p:spPr>
          <a:xfrm>
            <a:off x="1979324" y="7287256"/>
            <a:ext cx="14556075" cy="17548356"/>
          </a:xfrm>
          <a:prstGeom prst="rect">
            <a:avLst/>
          </a:prstGeom>
        </p:spPr>
        <p:txBody>
          <a:bodyPr vert="horz" wrap="square" lIns="0" tIns="25881" rIns="0" bIns="0" rtlCol="0">
            <a:noAutofit/>
          </a:bodyPr>
          <a:lstStyle/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200" spc="-21" dirty="0">
                <a:latin typeface="Arial" panose="020B0604020202020204" pitchFamily="34" charset="0"/>
                <a:cs typeface="Arial" panose="020B0604020202020204" pitchFamily="34" charset="0"/>
              </a:rPr>
              <a:t>High-grade squamous intraepithelial lesions (HSIL) </a:t>
            </a:r>
            <a:r>
              <a:rPr lang="en-US" altLang="zh-CN" sz="7200" spc="-21">
                <a:latin typeface="Arial" panose="020B0604020202020204" pitchFamily="34" charset="0"/>
                <a:cs typeface="Arial" panose="020B0604020202020204" pitchFamily="34" charset="0"/>
              </a:rPr>
              <a:t>are precancerous </a:t>
            </a:r>
            <a:r>
              <a:rPr lang="en-US" altLang="zh-CN" sz="7200" spc="-21" dirty="0">
                <a:latin typeface="Arial" panose="020B0604020202020204" pitchFamily="34" charset="0"/>
                <a:cs typeface="Arial" panose="020B0604020202020204" pitchFamily="34" charset="0"/>
              </a:rPr>
              <a:t>cervical lesions that require excisional treatment to prevent progression to invasive </a:t>
            </a:r>
            <a:r>
              <a:rPr lang="en-US" altLang="zh-CN" sz="7200" spc="-21">
                <a:latin typeface="Arial" panose="020B0604020202020204" pitchFamily="34" charset="0"/>
                <a:cs typeface="Arial" panose="020B0604020202020204" pitchFamily="34" charset="0"/>
              </a:rPr>
              <a:t>cervical cancer </a:t>
            </a:r>
            <a:endParaRPr lang="en-US" altLang="zh-CN" sz="7200" spc="-2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200" spc="-21" dirty="0">
                <a:latin typeface="Arial" panose="020B0604020202020204" pitchFamily="34" charset="0"/>
                <a:cs typeface="Arial" panose="020B0604020202020204" pitchFamily="34" charset="0"/>
              </a:rPr>
              <a:t>Loop electrosurgical excision procedure (LEEP) and cold knife conization (CKC) are standard treatments </a:t>
            </a:r>
            <a:r>
              <a:rPr lang="en-US" altLang="zh-CN" sz="7200" spc="-21">
                <a:latin typeface="Arial" panose="020B0604020202020204" pitchFamily="34" charset="0"/>
                <a:cs typeface="Arial" panose="020B0604020202020204" pitchFamily="34" charset="0"/>
              </a:rPr>
              <a:t>for HSIL</a:t>
            </a:r>
          </a:p>
          <a:p>
            <a:pPr marL="884555" marR="10795" indent="-8572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7200" spc="-21">
                <a:latin typeface="Arial" panose="020B0604020202020204" pitchFamily="34" charset="0"/>
                <a:cs typeface="Arial" panose="020B0604020202020204" pitchFamily="34" charset="0"/>
              </a:rPr>
              <a:t>Impacts </a:t>
            </a:r>
            <a:r>
              <a:rPr lang="en-US" altLang="zh-CN" sz="7200" spc="-21" dirty="0">
                <a:latin typeface="Arial" panose="020B0604020202020204" pitchFamily="34" charset="0"/>
                <a:cs typeface="Arial" panose="020B0604020202020204" pitchFamily="34" charset="0"/>
              </a:rPr>
              <a:t>on subsequent fertility and pregnancy outcomes remain controversial despite widespread </a:t>
            </a:r>
            <a:r>
              <a:rPr lang="en-US" altLang="zh-CN" sz="7200" spc="-21">
                <a:latin typeface="Arial" panose="020B0604020202020204" pitchFamily="34" charset="0"/>
                <a:cs typeface="Arial" panose="020B0604020202020204" pitchFamily="34" charset="0"/>
              </a:rPr>
              <a:t>clinical use </a:t>
            </a:r>
            <a:endParaRPr lang="en-US" altLang="zh-CN" sz="7200" spc="-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音频 26">
            <a:hlinkClick r:id="" action="ppaction://media"/>
            <a:extLst>
              <a:ext uri="{FF2B5EF4-FFF2-40B4-BE49-F238E27FC236}">
                <a16:creationId xmlns:a16="http://schemas.microsoft.com/office/drawing/2014/main" id="{729A5578-9BED-82DE-995A-765AD0D19B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550000" t="-287500" r="-550000" b="-287500"/>
          <a:stretch>
            <a:fillRect/>
          </a:stretch>
        </p:blipFill>
        <p:spPr>
          <a:xfrm>
            <a:off x="42976800" y="2417445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33"/>
    </mc:Choice>
    <mc:Fallback xmlns="">
      <p:transition spd="slow" advTm="49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8">
            <a:extLst>
              <a:ext uri="{FF2B5EF4-FFF2-40B4-BE49-F238E27FC236}">
                <a16:creationId xmlns:a16="http://schemas.microsoft.com/office/drawing/2014/main" id="{5F1E939B-1E03-FD4F-1EA3-90119B1B9F75}"/>
              </a:ext>
            </a:extLst>
          </p:cNvPr>
          <p:cNvSpPr/>
          <p:nvPr/>
        </p:nvSpPr>
        <p:spPr>
          <a:xfrm>
            <a:off x="1752600" y="4341599"/>
            <a:ext cx="23005982" cy="23421558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13">
            <a:extLst>
              <a:ext uri="{FF2B5EF4-FFF2-40B4-BE49-F238E27FC236}">
                <a16:creationId xmlns:a16="http://schemas.microsoft.com/office/drawing/2014/main" id="{CF9D7667-773C-12E9-E46C-61B9508D05CF}"/>
              </a:ext>
            </a:extLst>
          </p:cNvPr>
          <p:cNvSpPr/>
          <p:nvPr/>
        </p:nvSpPr>
        <p:spPr>
          <a:xfrm>
            <a:off x="1753199" y="4342058"/>
            <a:ext cx="23004679" cy="2883600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115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F8B853-346C-F403-D8A9-49FE7777FB25}"/>
              </a:ext>
            </a:extLst>
          </p:cNvPr>
          <p:cNvSpPr txBox="1"/>
          <p:nvPr/>
        </p:nvSpPr>
        <p:spPr>
          <a:xfrm>
            <a:off x="27127200" y="7874367"/>
            <a:ext cx="21620400" cy="18871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8400" dirty="0">
                <a:latin typeface="Arial" panose="020B0604020202020204" pitchFamily="34" charset="0"/>
                <a:cs typeface="Arial" panose="020B0604020202020204" pitchFamily="34" charset="0"/>
              </a:rPr>
              <a:t>Current evidence indicates that LEEP and CKC, as mainstream excisional treatments for HSIL, confer similar risks of adverse pregnancy outcomes, both significantly higher than those in the general population.</a:t>
            </a:r>
          </a:p>
          <a:p>
            <a:pPr marL="1143000" indent="-1143000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8400" dirty="0">
                <a:latin typeface="Arial" panose="020B0604020202020204" pitchFamily="34" charset="0"/>
                <a:cs typeface="Arial" panose="020B0604020202020204" pitchFamily="34" charset="0"/>
              </a:rPr>
              <a:t>While effective, these tissue-removing procedures may compromise future reproductive function</a:t>
            </a:r>
            <a:r>
              <a:rPr lang="en-US" altLang="zh-CN" sz="84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143000" indent="-1143000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8400">
                <a:latin typeface="Arial" panose="020B0604020202020204" pitchFamily="34" charset="0"/>
                <a:cs typeface="Arial" panose="020B0604020202020204" pitchFamily="34" charset="0"/>
              </a:rPr>
              <a:t>Consequently</a:t>
            </a:r>
            <a:r>
              <a:rPr lang="en-US" altLang="zh-CN" sz="8400" dirty="0">
                <a:latin typeface="Arial" panose="020B0604020202020204" pitchFamily="34" charset="0"/>
                <a:cs typeface="Arial" panose="020B0604020202020204" pitchFamily="34" charset="0"/>
              </a:rPr>
              <a:t>, there is a clear need to advance the clinical management of cervical HSIL toward fertility-preserving, conservative, and non-invasive strategies.</a:t>
            </a:r>
          </a:p>
        </p:txBody>
      </p:sp>
      <p:sp>
        <p:nvSpPr>
          <p:cNvPr id="22" name="bg object 18">
            <a:extLst>
              <a:ext uri="{FF2B5EF4-FFF2-40B4-BE49-F238E27FC236}">
                <a16:creationId xmlns:a16="http://schemas.microsoft.com/office/drawing/2014/main" id="{EE1C8D0C-BFCA-DD52-33E7-C072750EEF52}"/>
              </a:ext>
            </a:extLst>
          </p:cNvPr>
          <p:cNvSpPr/>
          <p:nvPr/>
        </p:nvSpPr>
        <p:spPr>
          <a:xfrm>
            <a:off x="26449120" y="4341600"/>
            <a:ext cx="23004679" cy="23421558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13">
            <a:extLst>
              <a:ext uri="{FF2B5EF4-FFF2-40B4-BE49-F238E27FC236}">
                <a16:creationId xmlns:a16="http://schemas.microsoft.com/office/drawing/2014/main" id="{9797CE16-671D-33E4-E4C5-2CA2FD3D8FD5}"/>
              </a:ext>
            </a:extLst>
          </p:cNvPr>
          <p:cNvSpPr/>
          <p:nvPr/>
        </p:nvSpPr>
        <p:spPr>
          <a:xfrm>
            <a:off x="26449120" y="4341599"/>
            <a:ext cx="23004679" cy="2883600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115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0E6D34F-9CA9-0CFE-8989-5BB25EE65A9A}"/>
              </a:ext>
            </a:extLst>
          </p:cNvPr>
          <p:cNvSpPr txBox="1"/>
          <p:nvPr/>
        </p:nvSpPr>
        <p:spPr>
          <a:xfrm>
            <a:off x="1068384" y="1040443"/>
            <a:ext cx="3693119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500" b="1">
                <a:solidFill>
                  <a:srgbClr val="1F497D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Results and Conclusions</a:t>
            </a:r>
            <a:endParaRPr kumimoji="0" lang="en-US" altLang="zh-CN" sz="115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9" name="矩形 13">
            <a:extLst>
              <a:ext uri="{FF2B5EF4-FFF2-40B4-BE49-F238E27FC236}">
                <a16:creationId xmlns:a16="http://schemas.microsoft.com/office/drawing/2014/main" id="{DCC5FC00-3B98-2EB8-389D-D46B0D674E9A}"/>
              </a:ext>
            </a:extLst>
          </p:cNvPr>
          <p:cNvSpPr/>
          <p:nvPr/>
        </p:nvSpPr>
        <p:spPr>
          <a:xfrm>
            <a:off x="2154000" y="20802600"/>
            <a:ext cx="10800000" cy="6709354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A610B6F-7242-D3BB-9B80-44B23389B25D}"/>
              </a:ext>
            </a:extLst>
          </p:cNvPr>
          <p:cNvSpPr txBox="1"/>
          <p:nvPr/>
        </p:nvSpPr>
        <p:spPr>
          <a:xfrm>
            <a:off x="4110002" y="21313676"/>
            <a:ext cx="8740064" cy="2308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Miscarriage</a:t>
            </a:r>
          </a:p>
          <a:p>
            <a:r>
              <a:rPr lang="en-US" altLang="zh-CN" sz="5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studies, </a:t>
            </a:r>
            <a:r>
              <a:rPr lang="en-US" altLang="zh-CN" sz="5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566 participants</a:t>
            </a:r>
            <a:r>
              <a:rPr lang="en-US" altLang="zh-CN" sz="5600" b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5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iconfont-1016-723317">
            <a:extLst>
              <a:ext uri="{FF2B5EF4-FFF2-40B4-BE49-F238E27FC236}">
                <a16:creationId xmlns:a16="http://schemas.microsoft.com/office/drawing/2014/main" id="{901AB8D6-9483-2F18-9E65-30DB68541E27}"/>
              </a:ext>
            </a:extLst>
          </p:cNvPr>
          <p:cNvSpPr/>
          <p:nvPr/>
        </p:nvSpPr>
        <p:spPr>
          <a:xfrm>
            <a:off x="13925074" y="21717000"/>
            <a:ext cx="1128462" cy="1455205"/>
          </a:xfrm>
          <a:custGeom>
            <a:avLst/>
            <a:gdLst>
              <a:gd name="T0" fmla="*/ 7179 w 10168"/>
              <a:gd name="T1" fmla="*/ 1485 h 12792"/>
              <a:gd name="T2" fmla="*/ 6130 w 10168"/>
              <a:gd name="T3" fmla="*/ 0 h 12792"/>
              <a:gd name="T4" fmla="*/ 3291 w 10168"/>
              <a:gd name="T5" fmla="*/ 1028 h 12792"/>
              <a:gd name="T6" fmla="*/ 2588 w 10168"/>
              <a:gd name="T7" fmla="*/ 1485 h 12792"/>
              <a:gd name="T8" fmla="*/ 7765 w 10168"/>
              <a:gd name="T9" fmla="*/ 2741 h 12792"/>
              <a:gd name="T10" fmla="*/ 9059 w 10168"/>
              <a:gd name="T11" fmla="*/ 2010 h 12792"/>
              <a:gd name="T12" fmla="*/ 8319 w 10168"/>
              <a:gd name="T13" fmla="*/ 3107 h 12792"/>
              <a:gd name="T14" fmla="*/ 2034 w 10168"/>
              <a:gd name="T15" fmla="*/ 2010 h 12792"/>
              <a:gd name="T16" fmla="*/ 0 w 10168"/>
              <a:gd name="T17" fmla="*/ 3137 h 12792"/>
              <a:gd name="T18" fmla="*/ 1294 w 10168"/>
              <a:gd name="T19" fmla="*/ 12792 h 12792"/>
              <a:gd name="T20" fmla="*/ 10168 w 10168"/>
              <a:gd name="T21" fmla="*/ 11632 h 12792"/>
              <a:gd name="T22" fmla="*/ 9059 w 10168"/>
              <a:gd name="T23" fmla="*/ 2010 h 12792"/>
              <a:gd name="T24" fmla="*/ 2259 w 10168"/>
              <a:gd name="T25" fmla="*/ 9683 h 12792"/>
              <a:gd name="T26" fmla="*/ 1661 w 10168"/>
              <a:gd name="T27" fmla="*/ 9355 h 12792"/>
              <a:gd name="T28" fmla="*/ 1989 w 10168"/>
              <a:gd name="T29" fmla="*/ 8772 h 12792"/>
              <a:gd name="T30" fmla="*/ 2587 w 10168"/>
              <a:gd name="T31" fmla="*/ 9100 h 12792"/>
              <a:gd name="T32" fmla="*/ 2587 w 10168"/>
              <a:gd name="T33" fmla="*/ 7345 h 12792"/>
              <a:gd name="T34" fmla="*/ 1989 w 10168"/>
              <a:gd name="T35" fmla="*/ 7673 h 12792"/>
              <a:gd name="T36" fmla="*/ 1661 w 10168"/>
              <a:gd name="T37" fmla="*/ 7090 h 12792"/>
              <a:gd name="T38" fmla="*/ 2259 w 10168"/>
              <a:gd name="T39" fmla="*/ 6762 h 12792"/>
              <a:gd name="T40" fmla="*/ 2587 w 10168"/>
              <a:gd name="T41" fmla="*/ 7345 h 12792"/>
              <a:gd name="T42" fmla="*/ 2259 w 10168"/>
              <a:gd name="T43" fmla="*/ 5663 h 12792"/>
              <a:gd name="T44" fmla="*/ 1661 w 10168"/>
              <a:gd name="T45" fmla="*/ 5335 h 12792"/>
              <a:gd name="T46" fmla="*/ 1989 w 10168"/>
              <a:gd name="T47" fmla="*/ 4753 h 12792"/>
              <a:gd name="T48" fmla="*/ 2587 w 10168"/>
              <a:gd name="T49" fmla="*/ 5081 h 12792"/>
              <a:gd name="T50" fmla="*/ 8507 w 10168"/>
              <a:gd name="T51" fmla="*/ 9355 h 12792"/>
              <a:gd name="T52" fmla="*/ 3656 w 10168"/>
              <a:gd name="T53" fmla="*/ 9683 h 12792"/>
              <a:gd name="T54" fmla="*/ 3328 w 10168"/>
              <a:gd name="T55" fmla="*/ 9100 h 12792"/>
              <a:gd name="T56" fmla="*/ 8179 w 10168"/>
              <a:gd name="T57" fmla="*/ 8772 h 12792"/>
              <a:gd name="T58" fmla="*/ 8507 w 10168"/>
              <a:gd name="T59" fmla="*/ 9355 h 12792"/>
              <a:gd name="T60" fmla="*/ 8179 w 10168"/>
              <a:gd name="T61" fmla="*/ 7673 h 12792"/>
              <a:gd name="T62" fmla="*/ 3328 w 10168"/>
              <a:gd name="T63" fmla="*/ 7345 h 12792"/>
              <a:gd name="T64" fmla="*/ 3656 w 10168"/>
              <a:gd name="T65" fmla="*/ 6762 h 12792"/>
              <a:gd name="T66" fmla="*/ 8507 w 10168"/>
              <a:gd name="T67" fmla="*/ 7090 h 12792"/>
              <a:gd name="T68" fmla="*/ 8507 w 10168"/>
              <a:gd name="T69" fmla="*/ 5335 h 12792"/>
              <a:gd name="T70" fmla="*/ 3656 w 10168"/>
              <a:gd name="T71" fmla="*/ 5663 h 12792"/>
              <a:gd name="T72" fmla="*/ 3328 w 10168"/>
              <a:gd name="T73" fmla="*/ 5081 h 12792"/>
              <a:gd name="T74" fmla="*/ 8179 w 10168"/>
              <a:gd name="T75" fmla="*/ 4753 h 12792"/>
              <a:gd name="T76" fmla="*/ 8507 w 10168"/>
              <a:gd name="T77" fmla="*/ 5335 h 1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68" h="12792">
                <a:moveTo>
                  <a:pt x="7765" y="1485"/>
                </a:moveTo>
                <a:lnTo>
                  <a:pt x="7179" y="1485"/>
                </a:lnTo>
                <a:lnTo>
                  <a:pt x="7179" y="1028"/>
                </a:lnTo>
                <a:cubicBezTo>
                  <a:pt x="7179" y="430"/>
                  <a:pt x="6750" y="0"/>
                  <a:pt x="6130" y="0"/>
                </a:cubicBezTo>
                <a:lnTo>
                  <a:pt x="4334" y="0"/>
                </a:lnTo>
                <a:cubicBezTo>
                  <a:pt x="3715" y="0"/>
                  <a:pt x="3291" y="430"/>
                  <a:pt x="3291" y="1028"/>
                </a:cubicBezTo>
                <a:lnTo>
                  <a:pt x="3291" y="1485"/>
                </a:lnTo>
                <a:lnTo>
                  <a:pt x="2588" y="1485"/>
                </a:lnTo>
                <a:lnTo>
                  <a:pt x="2588" y="2741"/>
                </a:lnTo>
                <a:lnTo>
                  <a:pt x="7765" y="2741"/>
                </a:lnTo>
                <a:lnTo>
                  <a:pt x="7765" y="1485"/>
                </a:lnTo>
                <a:close/>
                <a:moveTo>
                  <a:pt x="9059" y="2010"/>
                </a:moveTo>
                <a:lnTo>
                  <a:pt x="8319" y="2010"/>
                </a:lnTo>
                <a:lnTo>
                  <a:pt x="8319" y="3107"/>
                </a:lnTo>
                <a:lnTo>
                  <a:pt x="2034" y="3107"/>
                </a:lnTo>
                <a:lnTo>
                  <a:pt x="2034" y="2010"/>
                </a:lnTo>
                <a:lnTo>
                  <a:pt x="1294" y="2010"/>
                </a:lnTo>
                <a:cubicBezTo>
                  <a:pt x="640" y="2010"/>
                  <a:pt x="0" y="2496"/>
                  <a:pt x="0" y="3137"/>
                </a:cubicBezTo>
                <a:lnTo>
                  <a:pt x="0" y="11632"/>
                </a:lnTo>
                <a:cubicBezTo>
                  <a:pt x="0" y="12273"/>
                  <a:pt x="640" y="12792"/>
                  <a:pt x="1294" y="12792"/>
                </a:cubicBezTo>
                <a:lnTo>
                  <a:pt x="8983" y="12792"/>
                </a:lnTo>
                <a:cubicBezTo>
                  <a:pt x="9638" y="12792"/>
                  <a:pt x="10168" y="12273"/>
                  <a:pt x="10168" y="11632"/>
                </a:cubicBezTo>
                <a:lnTo>
                  <a:pt x="10168" y="3137"/>
                </a:lnTo>
                <a:cubicBezTo>
                  <a:pt x="10168" y="2496"/>
                  <a:pt x="9713" y="2010"/>
                  <a:pt x="9059" y="2010"/>
                </a:cubicBezTo>
                <a:close/>
                <a:moveTo>
                  <a:pt x="2587" y="9355"/>
                </a:moveTo>
                <a:cubicBezTo>
                  <a:pt x="2587" y="9536"/>
                  <a:pt x="2440" y="9683"/>
                  <a:pt x="2259" y="9683"/>
                </a:cubicBezTo>
                <a:lnTo>
                  <a:pt x="1989" y="9683"/>
                </a:lnTo>
                <a:cubicBezTo>
                  <a:pt x="1808" y="9683"/>
                  <a:pt x="1661" y="9536"/>
                  <a:pt x="1661" y="9355"/>
                </a:cubicBezTo>
                <a:lnTo>
                  <a:pt x="1661" y="9100"/>
                </a:lnTo>
                <a:cubicBezTo>
                  <a:pt x="1661" y="8919"/>
                  <a:pt x="1808" y="8772"/>
                  <a:pt x="1989" y="8772"/>
                </a:cubicBezTo>
                <a:lnTo>
                  <a:pt x="2259" y="8772"/>
                </a:lnTo>
                <a:cubicBezTo>
                  <a:pt x="2440" y="8772"/>
                  <a:pt x="2587" y="8919"/>
                  <a:pt x="2587" y="9100"/>
                </a:cubicBezTo>
                <a:lnTo>
                  <a:pt x="2587" y="9355"/>
                </a:lnTo>
                <a:close/>
                <a:moveTo>
                  <a:pt x="2587" y="7345"/>
                </a:moveTo>
                <a:cubicBezTo>
                  <a:pt x="2587" y="7526"/>
                  <a:pt x="2440" y="7673"/>
                  <a:pt x="2259" y="7673"/>
                </a:cubicBezTo>
                <a:lnTo>
                  <a:pt x="1989" y="7673"/>
                </a:lnTo>
                <a:cubicBezTo>
                  <a:pt x="1808" y="7673"/>
                  <a:pt x="1661" y="7526"/>
                  <a:pt x="1661" y="7345"/>
                </a:cubicBezTo>
                <a:lnTo>
                  <a:pt x="1661" y="7090"/>
                </a:lnTo>
                <a:cubicBezTo>
                  <a:pt x="1661" y="6909"/>
                  <a:pt x="1808" y="6762"/>
                  <a:pt x="1989" y="6762"/>
                </a:cubicBezTo>
                <a:lnTo>
                  <a:pt x="2259" y="6762"/>
                </a:lnTo>
                <a:cubicBezTo>
                  <a:pt x="2440" y="6762"/>
                  <a:pt x="2587" y="6909"/>
                  <a:pt x="2587" y="7090"/>
                </a:cubicBezTo>
                <a:lnTo>
                  <a:pt x="2587" y="7345"/>
                </a:lnTo>
                <a:close/>
                <a:moveTo>
                  <a:pt x="2587" y="5335"/>
                </a:moveTo>
                <a:cubicBezTo>
                  <a:pt x="2587" y="5516"/>
                  <a:pt x="2440" y="5663"/>
                  <a:pt x="2259" y="5663"/>
                </a:cubicBezTo>
                <a:lnTo>
                  <a:pt x="1989" y="5663"/>
                </a:lnTo>
                <a:cubicBezTo>
                  <a:pt x="1808" y="5663"/>
                  <a:pt x="1661" y="5516"/>
                  <a:pt x="1661" y="5335"/>
                </a:cubicBezTo>
                <a:lnTo>
                  <a:pt x="1661" y="5081"/>
                </a:lnTo>
                <a:cubicBezTo>
                  <a:pt x="1661" y="4899"/>
                  <a:pt x="1808" y="4753"/>
                  <a:pt x="1989" y="4753"/>
                </a:cubicBezTo>
                <a:lnTo>
                  <a:pt x="2259" y="4753"/>
                </a:lnTo>
                <a:cubicBezTo>
                  <a:pt x="2440" y="4753"/>
                  <a:pt x="2587" y="4899"/>
                  <a:pt x="2587" y="5081"/>
                </a:cubicBezTo>
                <a:lnTo>
                  <a:pt x="2587" y="5335"/>
                </a:lnTo>
                <a:close/>
                <a:moveTo>
                  <a:pt x="8507" y="9355"/>
                </a:moveTo>
                <a:cubicBezTo>
                  <a:pt x="8507" y="9536"/>
                  <a:pt x="8360" y="9683"/>
                  <a:pt x="8179" y="9683"/>
                </a:cubicBezTo>
                <a:lnTo>
                  <a:pt x="3656" y="9683"/>
                </a:lnTo>
                <a:cubicBezTo>
                  <a:pt x="3475" y="9683"/>
                  <a:pt x="3328" y="9536"/>
                  <a:pt x="3328" y="9355"/>
                </a:cubicBezTo>
                <a:lnTo>
                  <a:pt x="3328" y="9100"/>
                </a:lnTo>
                <a:cubicBezTo>
                  <a:pt x="3328" y="8919"/>
                  <a:pt x="3475" y="8772"/>
                  <a:pt x="3656" y="8772"/>
                </a:cubicBezTo>
                <a:lnTo>
                  <a:pt x="8179" y="8772"/>
                </a:lnTo>
                <a:cubicBezTo>
                  <a:pt x="8360" y="8772"/>
                  <a:pt x="8507" y="8919"/>
                  <a:pt x="8507" y="9100"/>
                </a:cubicBezTo>
                <a:lnTo>
                  <a:pt x="8507" y="9355"/>
                </a:lnTo>
                <a:close/>
                <a:moveTo>
                  <a:pt x="8507" y="7345"/>
                </a:moveTo>
                <a:cubicBezTo>
                  <a:pt x="8507" y="7526"/>
                  <a:pt x="8360" y="7673"/>
                  <a:pt x="8179" y="7673"/>
                </a:cubicBezTo>
                <a:lnTo>
                  <a:pt x="3656" y="7673"/>
                </a:lnTo>
                <a:cubicBezTo>
                  <a:pt x="3475" y="7673"/>
                  <a:pt x="3328" y="7526"/>
                  <a:pt x="3328" y="7345"/>
                </a:cubicBezTo>
                <a:lnTo>
                  <a:pt x="3328" y="7090"/>
                </a:lnTo>
                <a:cubicBezTo>
                  <a:pt x="3328" y="6909"/>
                  <a:pt x="3475" y="6762"/>
                  <a:pt x="3656" y="6762"/>
                </a:cubicBezTo>
                <a:lnTo>
                  <a:pt x="8179" y="6762"/>
                </a:lnTo>
                <a:cubicBezTo>
                  <a:pt x="8360" y="6762"/>
                  <a:pt x="8507" y="6909"/>
                  <a:pt x="8507" y="7090"/>
                </a:cubicBezTo>
                <a:lnTo>
                  <a:pt x="8507" y="7345"/>
                </a:lnTo>
                <a:close/>
                <a:moveTo>
                  <a:pt x="8507" y="5335"/>
                </a:moveTo>
                <a:cubicBezTo>
                  <a:pt x="8507" y="5516"/>
                  <a:pt x="8360" y="5663"/>
                  <a:pt x="8179" y="5663"/>
                </a:cubicBezTo>
                <a:lnTo>
                  <a:pt x="3656" y="5663"/>
                </a:lnTo>
                <a:cubicBezTo>
                  <a:pt x="3475" y="5663"/>
                  <a:pt x="3328" y="5516"/>
                  <a:pt x="3328" y="5335"/>
                </a:cubicBezTo>
                <a:lnTo>
                  <a:pt x="3328" y="5081"/>
                </a:lnTo>
                <a:cubicBezTo>
                  <a:pt x="3328" y="4899"/>
                  <a:pt x="3475" y="4753"/>
                  <a:pt x="3656" y="4753"/>
                </a:cubicBezTo>
                <a:lnTo>
                  <a:pt x="8179" y="4753"/>
                </a:lnTo>
                <a:cubicBezTo>
                  <a:pt x="8360" y="4753"/>
                  <a:pt x="8507" y="4899"/>
                  <a:pt x="8507" y="5081"/>
                </a:cubicBezTo>
                <a:lnTo>
                  <a:pt x="8507" y="5335"/>
                </a:lnTo>
                <a:close/>
              </a:path>
            </a:pathLst>
          </a:cu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AutoShape 5">
            <a:extLst>
              <a:ext uri="{FF2B5EF4-FFF2-40B4-BE49-F238E27FC236}">
                <a16:creationId xmlns:a16="http://schemas.microsoft.com/office/drawing/2014/main" id="{F89A12BC-840D-673A-3463-3C835894209F}"/>
              </a:ext>
            </a:extLst>
          </p:cNvPr>
          <p:cNvSpPr/>
          <p:nvPr/>
        </p:nvSpPr>
        <p:spPr>
          <a:xfrm>
            <a:off x="3882721" y="24334488"/>
            <a:ext cx="8516726" cy="2945112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4B8E"/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defRPr/>
            </a:pP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DEFCAE1-A7B8-B97C-A87D-A450C2827766}"/>
              </a:ext>
            </a:extLst>
          </p:cNvPr>
          <p:cNvSpPr txBox="1"/>
          <p:nvPr/>
        </p:nvSpPr>
        <p:spPr>
          <a:xfrm>
            <a:off x="4649114" y="26047994"/>
            <a:ext cx="64964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0" i="0" u="none" strike="noStrike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95% CI</a:t>
            </a:r>
            <a:r>
              <a:rPr lang="en-US" altLang="zh-CN" sz="5400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: </a:t>
            </a:r>
            <a:r>
              <a:rPr lang="en-US" altLang="zh-CN" sz="5400" b="0" i="0" u="none" strike="noStrike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0.10-1.46 </a:t>
            </a:r>
            <a:endParaRPr lang="zh-CN" alt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2F59F3B-7F31-1AA4-D084-F12331AD352F}"/>
              </a:ext>
            </a:extLst>
          </p:cNvPr>
          <p:cNvSpPr txBox="1"/>
          <p:nvPr/>
        </p:nvSpPr>
        <p:spPr>
          <a:xfrm>
            <a:off x="6323309" y="24487604"/>
            <a:ext cx="33384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b="1" i="0" u="none" strike="noStrike" dirty="0">
                <a:solidFill>
                  <a:srgbClr val="004B8E"/>
                </a:solidFill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0.39</a:t>
            </a:r>
            <a:endParaRPr lang="zh-CN" altLang="en-US" sz="7200" b="1" dirty="0">
              <a:solidFill>
                <a:srgbClr val="004B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894ECE4-3CB8-40EF-D4B4-DC04942A14F5}"/>
              </a:ext>
            </a:extLst>
          </p:cNvPr>
          <p:cNvSpPr txBox="1"/>
          <p:nvPr/>
        </p:nvSpPr>
        <p:spPr>
          <a:xfrm>
            <a:off x="4649114" y="24626104"/>
            <a:ext cx="1614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0" i="0" u="none" strike="noStrike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OR</a:t>
            </a:r>
            <a:endParaRPr lang="zh-CN" alt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038D423-D33D-6219-DB30-DAD993483073}"/>
              </a:ext>
            </a:extLst>
          </p:cNvPr>
          <p:cNvSpPr/>
          <p:nvPr/>
        </p:nvSpPr>
        <p:spPr>
          <a:xfrm>
            <a:off x="13563600" y="20802600"/>
            <a:ext cx="10800000" cy="6709354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180DF83-7A92-33F8-579E-5BC5343E2B44}"/>
              </a:ext>
            </a:extLst>
          </p:cNvPr>
          <p:cNvSpPr txBox="1"/>
          <p:nvPr/>
        </p:nvSpPr>
        <p:spPr>
          <a:xfrm>
            <a:off x="15596562" y="21313676"/>
            <a:ext cx="876703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Preterm Birth</a:t>
            </a:r>
            <a:endParaRPr lang="en-US" altLang="zh-CN" sz="8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5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studies, 576 participants</a:t>
            </a:r>
            <a:r>
              <a:rPr lang="en-US" altLang="zh-CN" sz="5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5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AutoShape 5">
            <a:extLst>
              <a:ext uri="{FF2B5EF4-FFF2-40B4-BE49-F238E27FC236}">
                <a16:creationId xmlns:a16="http://schemas.microsoft.com/office/drawing/2014/main" id="{7A1CA78A-4FFC-5F92-BFC4-9F44E8B938E7}"/>
              </a:ext>
            </a:extLst>
          </p:cNvPr>
          <p:cNvSpPr/>
          <p:nvPr/>
        </p:nvSpPr>
        <p:spPr>
          <a:xfrm>
            <a:off x="15231266" y="24290485"/>
            <a:ext cx="8516726" cy="2945112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4B8E"/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defRPr/>
            </a:pP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D63889F-D472-568E-5BDD-F95202F748C1}"/>
              </a:ext>
            </a:extLst>
          </p:cNvPr>
          <p:cNvSpPr txBox="1"/>
          <p:nvPr/>
        </p:nvSpPr>
        <p:spPr>
          <a:xfrm>
            <a:off x="16145666" y="26047994"/>
            <a:ext cx="66381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0" i="0" u="none" strike="noStrike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95% CI</a:t>
            </a:r>
            <a:r>
              <a:rPr lang="en-US" altLang="zh-CN" sz="5400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: </a:t>
            </a:r>
            <a:r>
              <a:rPr lang="en-US" altLang="zh-CN" sz="5400" b="0" i="0" u="none" strike="noStrike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0.18-1.09</a:t>
            </a:r>
            <a:endParaRPr lang="zh-CN" alt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F9357A3-82B2-F78A-BD69-09D9177A9D6E}"/>
              </a:ext>
            </a:extLst>
          </p:cNvPr>
          <p:cNvSpPr txBox="1"/>
          <p:nvPr/>
        </p:nvSpPr>
        <p:spPr>
          <a:xfrm>
            <a:off x="18126866" y="24487604"/>
            <a:ext cx="3188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b="1" i="0" u="none" strike="noStrike" dirty="0">
                <a:solidFill>
                  <a:srgbClr val="004B8E"/>
                </a:solidFill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0.44</a:t>
            </a:r>
            <a:endParaRPr lang="zh-CN" altLang="en-US" sz="7200" b="1" dirty="0">
              <a:solidFill>
                <a:srgbClr val="004B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94A669D-E81D-7A4B-699B-3611F27BABAF}"/>
              </a:ext>
            </a:extLst>
          </p:cNvPr>
          <p:cNvSpPr txBox="1"/>
          <p:nvPr/>
        </p:nvSpPr>
        <p:spPr>
          <a:xfrm>
            <a:off x="16145666" y="24626104"/>
            <a:ext cx="1221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0" i="0" u="none" strike="noStrike" dirty="0">
                <a:latin typeface="Arial" panose="020B0604020202020204" pitchFamily="34" charset="0"/>
                <a:ea typeface="Noto Sans SC" panose="020B0200000000000000" charset="-122"/>
                <a:cs typeface="Arial" panose="020B0604020202020204" pitchFamily="34" charset="0"/>
                <a:sym typeface="Noto Sans SC" panose="020B0200000000000000" charset="-122"/>
              </a:rPr>
              <a:t>OR</a:t>
            </a:r>
            <a:endParaRPr lang="zh-CN" alt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iconfont-1016-723317">
            <a:extLst>
              <a:ext uri="{FF2B5EF4-FFF2-40B4-BE49-F238E27FC236}">
                <a16:creationId xmlns:a16="http://schemas.microsoft.com/office/drawing/2014/main" id="{DC36C55E-0910-4D66-4D91-3221BFF42E6C}"/>
              </a:ext>
            </a:extLst>
          </p:cNvPr>
          <p:cNvSpPr/>
          <p:nvPr/>
        </p:nvSpPr>
        <p:spPr>
          <a:xfrm>
            <a:off x="2458800" y="21717000"/>
            <a:ext cx="1128462" cy="1455205"/>
          </a:xfrm>
          <a:custGeom>
            <a:avLst/>
            <a:gdLst>
              <a:gd name="T0" fmla="*/ 7179 w 10168"/>
              <a:gd name="T1" fmla="*/ 1485 h 12792"/>
              <a:gd name="T2" fmla="*/ 6130 w 10168"/>
              <a:gd name="T3" fmla="*/ 0 h 12792"/>
              <a:gd name="T4" fmla="*/ 3291 w 10168"/>
              <a:gd name="T5" fmla="*/ 1028 h 12792"/>
              <a:gd name="T6" fmla="*/ 2588 w 10168"/>
              <a:gd name="T7" fmla="*/ 1485 h 12792"/>
              <a:gd name="T8" fmla="*/ 7765 w 10168"/>
              <a:gd name="T9" fmla="*/ 2741 h 12792"/>
              <a:gd name="T10" fmla="*/ 9059 w 10168"/>
              <a:gd name="T11" fmla="*/ 2010 h 12792"/>
              <a:gd name="T12" fmla="*/ 8319 w 10168"/>
              <a:gd name="T13" fmla="*/ 3107 h 12792"/>
              <a:gd name="T14" fmla="*/ 2034 w 10168"/>
              <a:gd name="T15" fmla="*/ 2010 h 12792"/>
              <a:gd name="T16" fmla="*/ 0 w 10168"/>
              <a:gd name="T17" fmla="*/ 3137 h 12792"/>
              <a:gd name="T18" fmla="*/ 1294 w 10168"/>
              <a:gd name="T19" fmla="*/ 12792 h 12792"/>
              <a:gd name="T20" fmla="*/ 10168 w 10168"/>
              <a:gd name="T21" fmla="*/ 11632 h 12792"/>
              <a:gd name="T22" fmla="*/ 9059 w 10168"/>
              <a:gd name="T23" fmla="*/ 2010 h 12792"/>
              <a:gd name="T24" fmla="*/ 2259 w 10168"/>
              <a:gd name="T25" fmla="*/ 9683 h 12792"/>
              <a:gd name="T26" fmla="*/ 1661 w 10168"/>
              <a:gd name="T27" fmla="*/ 9355 h 12792"/>
              <a:gd name="T28" fmla="*/ 1989 w 10168"/>
              <a:gd name="T29" fmla="*/ 8772 h 12792"/>
              <a:gd name="T30" fmla="*/ 2587 w 10168"/>
              <a:gd name="T31" fmla="*/ 9100 h 12792"/>
              <a:gd name="T32" fmla="*/ 2587 w 10168"/>
              <a:gd name="T33" fmla="*/ 7345 h 12792"/>
              <a:gd name="T34" fmla="*/ 1989 w 10168"/>
              <a:gd name="T35" fmla="*/ 7673 h 12792"/>
              <a:gd name="T36" fmla="*/ 1661 w 10168"/>
              <a:gd name="T37" fmla="*/ 7090 h 12792"/>
              <a:gd name="T38" fmla="*/ 2259 w 10168"/>
              <a:gd name="T39" fmla="*/ 6762 h 12792"/>
              <a:gd name="T40" fmla="*/ 2587 w 10168"/>
              <a:gd name="T41" fmla="*/ 7345 h 12792"/>
              <a:gd name="T42" fmla="*/ 2259 w 10168"/>
              <a:gd name="T43" fmla="*/ 5663 h 12792"/>
              <a:gd name="T44" fmla="*/ 1661 w 10168"/>
              <a:gd name="T45" fmla="*/ 5335 h 12792"/>
              <a:gd name="T46" fmla="*/ 1989 w 10168"/>
              <a:gd name="T47" fmla="*/ 4753 h 12792"/>
              <a:gd name="T48" fmla="*/ 2587 w 10168"/>
              <a:gd name="T49" fmla="*/ 5081 h 12792"/>
              <a:gd name="T50" fmla="*/ 8507 w 10168"/>
              <a:gd name="T51" fmla="*/ 9355 h 12792"/>
              <a:gd name="T52" fmla="*/ 3656 w 10168"/>
              <a:gd name="T53" fmla="*/ 9683 h 12792"/>
              <a:gd name="T54" fmla="*/ 3328 w 10168"/>
              <a:gd name="T55" fmla="*/ 9100 h 12792"/>
              <a:gd name="T56" fmla="*/ 8179 w 10168"/>
              <a:gd name="T57" fmla="*/ 8772 h 12792"/>
              <a:gd name="T58" fmla="*/ 8507 w 10168"/>
              <a:gd name="T59" fmla="*/ 9355 h 12792"/>
              <a:gd name="T60" fmla="*/ 8179 w 10168"/>
              <a:gd name="T61" fmla="*/ 7673 h 12792"/>
              <a:gd name="T62" fmla="*/ 3328 w 10168"/>
              <a:gd name="T63" fmla="*/ 7345 h 12792"/>
              <a:gd name="T64" fmla="*/ 3656 w 10168"/>
              <a:gd name="T65" fmla="*/ 6762 h 12792"/>
              <a:gd name="T66" fmla="*/ 8507 w 10168"/>
              <a:gd name="T67" fmla="*/ 7090 h 12792"/>
              <a:gd name="T68" fmla="*/ 8507 w 10168"/>
              <a:gd name="T69" fmla="*/ 5335 h 12792"/>
              <a:gd name="T70" fmla="*/ 3656 w 10168"/>
              <a:gd name="T71" fmla="*/ 5663 h 12792"/>
              <a:gd name="T72" fmla="*/ 3328 w 10168"/>
              <a:gd name="T73" fmla="*/ 5081 h 12792"/>
              <a:gd name="T74" fmla="*/ 8179 w 10168"/>
              <a:gd name="T75" fmla="*/ 4753 h 12792"/>
              <a:gd name="T76" fmla="*/ 8507 w 10168"/>
              <a:gd name="T77" fmla="*/ 5335 h 1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68" h="12792">
                <a:moveTo>
                  <a:pt x="7765" y="1485"/>
                </a:moveTo>
                <a:lnTo>
                  <a:pt x="7179" y="1485"/>
                </a:lnTo>
                <a:lnTo>
                  <a:pt x="7179" y="1028"/>
                </a:lnTo>
                <a:cubicBezTo>
                  <a:pt x="7179" y="430"/>
                  <a:pt x="6750" y="0"/>
                  <a:pt x="6130" y="0"/>
                </a:cubicBezTo>
                <a:lnTo>
                  <a:pt x="4334" y="0"/>
                </a:lnTo>
                <a:cubicBezTo>
                  <a:pt x="3715" y="0"/>
                  <a:pt x="3291" y="430"/>
                  <a:pt x="3291" y="1028"/>
                </a:cubicBezTo>
                <a:lnTo>
                  <a:pt x="3291" y="1485"/>
                </a:lnTo>
                <a:lnTo>
                  <a:pt x="2588" y="1485"/>
                </a:lnTo>
                <a:lnTo>
                  <a:pt x="2588" y="2741"/>
                </a:lnTo>
                <a:lnTo>
                  <a:pt x="7765" y="2741"/>
                </a:lnTo>
                <a:lnTo>
                  <a:pt x="7765" y="1485"/>
                </a:lnTo>
                <a:close/>
                <a:moveTo>
                  <a:pt x="9059" y="2010"/>
                </a:moveTo>
                <a:lnTo>
                  <a:pt x="8319" y="2010"/>
                </a:lnTo>
                <a:lnTo>
                  <a:pt x="8319" y="3107"/>
                </a:lnTo>
                <a:lnTo>
                  <a:pt x="2034" y="3107"/>
                </a:lnTo>
                <a:lnTo>
                  <a:pt x="2034" y="2010"/>
                </a:lnTo>
                <a:lnTo>
                  <a:pt x="1294" y="2010"/>
                </a:lnTo>
                <a:cubicBezTo>
                  <a:pt x="640" y="2010"/>
                  <a:pt x="0" y="2496"/>
                  <a:pt x="0" y="3137"/>
                </a:cubicBezTo>
                <a:lnTo>
                  <a:pt x="0" y="11632"/>
                </a:lnTo>
                <a:cubicBezTo>
                  <a:pt x="0" y="12273"/>
                  <a:pt x="640" y="12792"/>
                  <a:pt x="1294" y="12792"/>
                </a:cubicBezTo>
                <a:lnTo>
                  <a:pt x="8983" y="12792"/>
                </a:lnTo>
                <a:cubicBezTo>
                  <a:pt x="9638" y="12792"/>
                  <a:pt x="10168" y="12273"/>
                  <a:pt x="10168" y="11632"/>
                </a:cubicBezTo>
                <a:lnTo>
                  <a:pt x="10168" y="3137"/>
                </a:lnTo>
                <a:cubicBezTo>
                  <a:pt x="10168" y="2496"/>
                  <a:pt x="9713" y="2010"/>
                  <a:pt x="9059" y="2010"/>
                </a:cubicBezTo>
                <a:close/>
                <a:moveTo>
                  <a:pt x="2587" y="9355"/>
                </a:moveTo>
                <a:cubicBezTo>
                  <a:pt x="2587" y="9536"/>
                  <a:pt x="2440" y="9683"/>
                  <a:pt x="2259" y="9683"/>
                </a:cubicBezTo>
                <a:lnTo>
                  <a:pt x="1989" y="9683"/>
                </a:lnTo>
                <a:cubicBezTo>
                  <a:pt x="1808" y="9683"/>
                  <a:pt x="1661" y="9536"/>
                  <a:pt x="1661" y="9355"/>
                </a:cubicBezTo>
                <a:lnTo>
                  <a:pt x="1661" y="9100"/>
                </a:lnTo>
                <a:cubicBezTo>
                  <a:pt x="1661" y="8919"/>
                  <a:pt x="1808" y="8772"/>
                  <a:pt x="1989" y="8772"/>
                </a:cubicBezTo>
                <a:lnTo>
                  <a:pt x="2259" y="8772"/>
                </a:lnTo>
                <a:cubicBezTo>
                  <a:pt x="2440" y="8772"/>
                  <a:pt x="2587" y="8919"/>
                  <a:pt x="2587" y="9100"/>
                </a:cubicBezTo>
                <a:lnTo>
                  <a:pt x="2587" y="9355"/>
                </a:lnTo>
                <a:close/>
                <a:moveTo>
                  <a:pt x="2587" y="7345"/>
                </a:moveTo>
                <a:cubicBezTo>
                  <a:pt x="2587" y="7526"/>
                  <a:pt x="2440" y="7673"/>
                  <a:pt x="2259" y="7673"/>
                </a:cubicBezTo>
                <a:lnTo>
                  <a:pt x="1989" y="7673"/>
                </a:lnTo>
                <a:cubicBezTo>
                  <a:pt x="1808" y="7673"/>
                  <a:pt x="1661" y="7526"/>
                  <a:pt x="1661" y="7345"/>
                </a:cubicBezTo>
                <a:lnTo>
                  <a:pt x="1661" y="7090"/>
                </a:lnTo>
                <a:cubicBezTo>
                  <a:pt x="1661" y="6909"/>
                  <a:pt x="1808" y="6762"/>
                  <a:pt x="1989" y="6762"/>
                </a:cubicBezTo>
                <a:lnTo>
                  <a:pt x="2259" y="6762"/>
                </a:lnTo>
                <a:cubicBezTo>
                  <a:pt x="2440" y="6762"/>
                  <a:pt x="2587" y="6909"/>
                  <a:pt x="2587" y="7090"/>
                </a:cubicBezTo>
                <a:lnTo>
                  <a:pt x="2587" y="7345"/>
                </a:lnTo>
                <a:close/>
                <a:moveTo>
                  <a:pt x="2587" y="5335"/>
                </a:moveTo>
                <a:cubicBezTo>
                  <a:pt x="2587" y="5516"/>
                  <a:pt x="2440" y="5663"/>
                  <a:pt x="2259" y="5663"/>
                </a:cubicBezTo>
                <a:lnTo>
                  <a:pt x="1989" y="5663"/>
                </a:lnTo>
                <a:cubicBezTo>
                  <a:pt x="1808" y="5663"/>
                  <a:pt x="1661" y="5516"/>
                  <a:pt x="1661" y="5335"/>
                </a:cubicBezTo>
                <a:lnTo>
                  <a:pt x="1661" y="5081"/>
                </a:lnTo>
                <a:cubicBezTo>
                  <a:pt x="1661" y="4899"/>
                  <a:pt x="1808" y="4753"/>
                  <a:pt x="1989" y="4753"/>
                </a:cubicBezTo>
                <a:lnTo>
                  <a:pt x="2259" y="4753"/>
                </a:lnTo>
                <a:cubicBezTo>
                  <a:pt x="2440" y="4753"/>
                  <a:pt x="2587" y="4899"/>
                  <a:pt x="2587" y="5081"/>
                </a:cubicBezTo>
                <a:lnTo>
                  <a:pt x="2587" y="5335"/>
                </a:lnTo>
                <a:close/>
                <a:moveTo>
                  <a:pt x="8507" y="9355"/>
                </a:moveTo>
                <a:cubicBezTo>
                  <a:pt x="8507" y="9536"/>
                  <a:pt x="8360" y="9683"/>
                  <a:pt x="8179" y="9683"/>
                </a:cubicBezTo>
                <a:lnTo>
                  <a:pt x="3656" y="9683"/>
                </a:lnTo>
                <a:cubicBezTo>
                  <a:pt x="3475" y="9683"/>
                  <a:pt x="3328" y="9536"/>
                  <a:pt x="3328" y="9355"/>
                </a:cubicBezTo>
                <a:lnTo>
                  <a:pt x="3328" y="9100"/>
                </a:lnTo>
                <a:cubicBezTo>
                  <a:pt x="3328" y="8919"/>
                  <a:pt x="3475" y="8772"/>
                  <a:pt x="3656" y="8772"/>
                </a:cubicBezTo>
                <a:lnTo>
                  <a:pt x="8179" y="8772"/>
                </a:lnTo>
                <a:cubicBezTo>
                  <a:pt x="8360" y="8772"/>
                  <a:pt x="8507" y="8919"/>
                  <a:pt x="8507" y="9100"/>
                </a:cubicBezTo>
                <a:lnTo>
                  <a:pt x="8507" y="9355"/>
                </a:lnTo>
                <a:close/>
                <a:moveTo>
                  <a:pt x="8507" y="7345"/>
                </a:moveTo>
                <a:cubicBezTo>
                  <a:pt x="8507" y="7526"/>
                  <a:pt x="8360" y="7673"/>
                  <a:pt x="8179" y="7673"/>
                </a:cubicBezTo>
                <a:lnTo>
                  <a:pt x="3656" y="7673"/>
                </a:lnTo>
                <a:cubicBezTo>
                  <a:pt x="3475" y="7673"/>
                  <a:pt x="3328" y="7526"/>
                  <a:pt x="3328" y="7345"/>
                </a:cubicBezTo>
                <a:lnTo>
                  <a:pt x="3328" y="7090"/>
                </a:lnTo>
                <a:cubicBezTo>
                  <a:pt x="3328" y="6909"/>
                  <a:pt x="3475" y="6762"/>
                  <a:pt x="3656" y="6762"/>
                </a:cubicBezTo>
                <a:lnTo>
                  <a:pt x="8179" y="6762"/>
                </a:lnTo>
                <a:cubicBezTo>
                  <a:pt x="8360" y="6762"/>
                  <a:pt x="8507" y="6909"/>
                  <a:pt x="8507" y="7090"/>
                </a:cubicBezTo>
                <a:lnTo>
                  <a:pt x="8507" y="7345"/>
                </a:lnTo>
                <a:close/>
                <a:moveTo>
                  <a:pt x="8507" y="5335"/>
                </a:moveTo>
                <a:cubicBezTo>
                  <a:pt x="8507" y="5516"/>
                  <a:pt x="8360" y="5663"/>
                  <a:pt x="8179" y="5663"/>
                </a:cubicBezTo>
                <a:lnTo>
                  <a:pt x="3656" y="5663"/>
                </a:lnTo>
                <a:cubicBezTo>
                  <a:pt x="3475" y="5663"/>
                  <a:pt x="3328" y="5516"/>
                  <a:pt x="3328" y="5335"/>
                </a:cubicBezTo>
                <a:lnTo>
                  <a:pt x="3328" y="5081"/>
                </a:lnTo>
                <a:cubicBezTo>
                  <a:pt x="3328" y="4899"/>
                  <a:pt x="3475" y="4753"/>
                  <a:pt x="3656" y="4753"/>
                </a:cubicBezTo>
                <a:lnTo>
                  <a:pt x="8179" y="4753"/>
                </a:lnTo>
                <a:cubicBezTo>
                  <a:pt x="8360" y="4753"/>
                  <a:pt x="8507" y="4899"/>
                  <a:pt x="8507" y="5081"/>
                </a:cubicBezTo>
                <a:lnTo>
                  <a:pt x="8507" y="5335"/>
                </a:lnTo>
                <a:close/>
              </a:path>
            </a:pathLst>
          </a:cu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15">
            <a:extLst>
              <a:ext uri="{FF2B5EF4-FFF2-40B4-BE49-F238E27FC236}">
                <a16:creationId xmlns:a16="http://schemas.microsoft.com/office/drawing/2014/main" id="{F5FC8468-55F7-537F-FDA4-EABE55F102C6}"/>
              </a:ext>
            </a:extLst>
          </p:cNvPr>
          <p:cNvSpPr txBox="1"/>
          <p:nvPr/>
        </p:nvSpPr>
        <p:spPr>
          <a:xfrm>
            <a:off x="2453412" y="7966722"/>
            <a:ext cx="21849000" cy="11519773"/>
          </a:xfrm>
          <a:prstGeom prst="rect">
            <a:avLst/>
          </a:prstGeom>
        </p:spPr>
        <p:txBody>
          <a:bodyPr vert="horz" wrap="square" lIns="0" tIns="25881" rIns="0" bIns="0" rtlCol="0">
            <a:noAutofit/>
          </a:bodyPr>
          <a:lstStyle/>
          <a:p>
            <a:pPr marL="1170305" marR="10795" indent="-11430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8800" spc="-21" dirty="0">
                <a:latin typeface="Arial" panose="020B0604020202020204" pitchFamily="34" charset="0"/>
                <a:cs typeface="Arial" panose="020B0604020202020204" pitchFamily="34" charset="0"/>
              </a:rPr>
              <a:t>The pooled analysis indicated a non-significant trend favoring LEEP over CKC for lower risks of adverse pregnancy outcomes.</a:t>
            </a:r>
          </a:p>
          <a:p>
            <a:pPr marL="1170305" marR="10795" indent="-11430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8800" spc="-21" dirty="0">
                <a:latin typeface="Arial" panose="020B0604020202020204" pitchFamily="34" charset="0"/>
                <a:cs typeface="Arial" panose="020B0604020202020204" pitchFamily="34" charset="0"/>
              </a:rPr>
              <a:t>Specifically, LEEP was associated with a reduced risk of miscarriage and preterm birth.</a:t>
            </a:r>
          </a:p>
        </p:txBody>
      </p:sp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13457351-549A-D108-F363-F3F9979D0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550000" t="-287500" r="-550000" b="-287500"/>
          <a:stretch>
            <a:fillRect/>
          </a:stretch>
        </p:blipFill>
        <p:spPr>
          <a:xfrm>
            <a:off x="42976800" y="2417445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62"/>
    </mc:Choice>
    <mc:Fallback xmlns="">
      <p:transition spd="slow" advTm="49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矩形 13">
            <a:extLst>
              <a:ext uri="{FF2B5EF4-FFF2-40B4-BE49-F238E27FC236}">
                <a16:creationId xmlns:a16="http://schemas.microsoft.com/office/drawing/2014/main" id="{2828ED82-325E-9ACA-F66D-3C97F0ECA56B}"/>
              </a:ext>
            </a:extLst>
          </p:cNvPr>
          <p:cNvSpPr/>
          <p:nvPr/>
        </p:nvSpPr>
        <p:spPr>
          <a:xfrm>
            <a:off x="32641056" y="13563600"/>
            <a:ext cx="16736544" cy="11478161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bg object 18">
            <a:extLst>
              <a:ext uri="{FF2B5EF4-FFF2-40B4-BE49-F238E27FC236}">
                <a16:creationId xmlns:a16="http://schemas.microsoft.com/office/drawing/2014/main" id="{6C7D2E43-1B8D-E9C1-02B2-71A4C724E0C0}"/>
              </a:ext>
            </a:extLst>
          </p:cNvPr>
          <p:cNvSpPr/>
          <p:nvPr/>
        </p:nvSpPr>
        <p:spPr>
          <a:xfrm>
            <a:off x="1038132" y="4267200"/>
            <a:ext cx="15849600" cy="22555200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13">
            <a:extLst>
              <a:ext uri="{FF2B5EF4-FFF2-40B4-BE49-F238E27FC236}">
                <a16:creationId xmlns:a16="http://schemas.microsoft.com/office/drawing/2014/main" id="{1643DBF4-149D-C944-1F0D-32B7E07C0FA9}"/>
              </a:ext>
            </a:extLst>
          </p:cNvPr>
          <p:cNvSpPr/>
          <p:nvPr/>
        </p:nvSpPr>
        <p:spPr>
          <a:xfrm>
            <a:off x="2286000" y="8379361"/>
            <a:ext cx="13220991" cy="8205467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93E69ED9-B3ED-739E-C416-8422DF68F6CD}"/>
              </a:ext>
            </a:extLst>
          </p:cNvPr>
          <p:cNvSpPr txBox="1"/>
          <p:nvPr/>
        </p:nvSpPr>
        <p:spPr>
          <a:xfrm>
            <a:off x="2901269" y="15461617"/>
            <a:ext cx="12111629" cy="701868"/>
          </a:xfrm>
          <a:prstGeom prst="rect">
            <a:avLst/>
          </a:prstGeom>
        </p:spPr>
        <p:txBody>
          <a:bodyPr vert="horz" wrap="square" lIns="0" tIns="24519" rIns="0" bIns="0" rtlCol="0">
            <a:spAutoFit/>
          </a:bodyPr>
          <a:lstStyle/>
          <a:p>
            <a:pPr marL="27305">
              <a:spcBef>
                <a:spcPts val="190"/>
              </a:spcBef>
            </a:pPr>
            <a:r>
              <a:rPr sz="4400" spc="-2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IGURE</a:t>
            </a:r>
            <a:r>
              <a:rPr sz="4400" spc="-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4400" spc="-2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The pooled incidence of miscarriage.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B0BF6A0E-C284-4F8E-871B-AE0D56CFFB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6629891"/>
              </p:ext>
            </p:extLst>
          </p:nvPr>
        </p:nvGraphicFramePr>
        <p:xfrm>
          <a:off x="4059823" y="7941219"/>
          <a:ext cx="8859803" cy="7616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object 17">
            <a:extLst>
              <a:ext uri="{FF2B5EF4-FFF2-40B4-BE49-F238E27FC236}">
                <a16:creationId xmlns:a16="http://schemas.microsoft.com/office/drawing/2014/main" id="{146DCE4C-BDF4-2387-7C03-1FEC83BC3D88}"/>
              </a:ext>
            </a:extLst>
          </p:cNvPr>
          <p:cNvSpPr txBox="1"/>
          <p:nvPr/>
        </p:nvSpPr>
        <p:spPr>
          <a:xfrm>
            <a:off x="6719061" y="8557895"/>
            <a:ext cx="4708151" cy="581346"/>
          </a:xfrm>
          <a:prstGeom prst="rect">
            <a:avLst/>
          </a:prstGeom>
        </p:spPr>
        <p:txBody>
          <a:bodyPr vert="horz" wrap="square" lIns="0" tIns="24519" rIns="0" bIns="0" rtlCol="0">
            <a:spAutoFit/>
          </a:bodyPr>
          <a:lstStyle/>
          <a:p>
            <a:pPr marL="27305">
              <a:spcBef>
                <a:spcPts val="190"/>
              </a:spcBef>
            </a:pPr>
            <a:r>
              <a:rPr lang="en-US" altLang="zh-CN" sz="3600" spc="-21" dirty="0">
                <a:latin typeface="Arial" panose="020B0604020202020204" pitchFamily="34" charset="0"/>
                <a:cs typeface="Arial" panose="020B0604020202020204" pitchFamily="34" charset="0"/>
              </a:rPr>
              <a:t>Miscarriage</a:t>
            </a:r>
            <a:r>
              <a:rPr lang="en-US" sz="3600" spc="-21" dirty="0">
                <a:latin typeface="Arial" panose="020B0604020202020204" pitchFamily="34" charset="0"/>
                <a:cs typeface="Arial" panose="020B0604020202020204" pitchFamily="34" charset="0"/>
              </a:rPr>
              <a:t> Incidence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90F4FD3-1855-34AE-483B-3FF2C77CEF5D}"/>
              </a:ext>
            </a:extLst>
          </p:cNvPr>
          <p:cNvGrpSpPr/>
          <p:nvPr/>
        </p:nvGrpSpPr>
        <p:grpSpPr>
          <a:xfrm>
            <a:off x="6490193" y="10038876"/>
            <a:ext cx="2582944" cy="1569583"/>
            <a:chOff x="20753954" y="21067635"/>
            <a:chExt cx="2582944" cy="1569583"/>
          </a:xfrm>
        </p:grpSpPr>
        <p:grpSp>
          <p:nvGrpSpPr>
            <p:cNvPr id="9" name="图形">
              <a:extLst>
                <a:ext uri="{FF2B5EF4-FFF2-40B4-BE49-F238E27FC236}">
                  <a16:creationId xmlns:a16="http://schemas.microsoft.com/office/drawing/2014/main" id="{BFE1B6E9-0D96-9EEF-66E1-38374B4AAE6C}"/>
                </a:ext>
              </a:extLst>
            </p:cNvPr>
            <p:cNvGrpSpPr/>
            <p:nvPr/>
          </p:nvGrpSpPr>
          <p:grpSpPr>
            <a:xfrm>
              <a:off x="20753954" y="21067635"/>
              <a:ext cx="2408819" cy="1569583"/>
              <a:chOff x="8894144" y="1856850"/>
              <a:chExt cx="1234358" cy="620401"/>
            </a:xfrm>
          </p:grpSpPr>
          <p:sp>
            <p:nvSpPr>
              <p:cNvPr id="11" name="图形">
                <a:extLst>
                  <a:ext uri="{FF2B5EF4-FFF2-40B4-BE49-F238E27FC236}">
                    <a16:creationId xmlns:a16="http://schemas.microsoft.com/office/drawing/2014/main" id="{465AE6B9-F408-AD61-D9BB-57559065D7D2}"/>
                  </a:ext>
                </a:extLst>
              </p:cNvPr>
              <p:cNvSpPr/>
              <p:nvPr/>
            </p:nvSpPr>
            <p:spPr>
              <a:xfrm flipV="1">
                <a:off x="9522493" y="2273926"/>
                <a:ext cx="274882" cy="203325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图形">
                <a:extLst>
                  <a:ext uri="{FF2B5EF4-FFF2-40B4-BE49-F238E27FC236}">
                    <a16:creationId xmlns:a16="http://schemas.microsoft.com/office/drawing/2014/main" id="{49AA6474-76A0-F826-9AA4-2871D6516438}"/>
                  </a:ext>
                </a:extLst>
              </p:cNvPr>
              <p:cNvSpPr/>
              <p:nvPr/>
            </p:nvSpPr>
            <p:spPr>
              <a:xfrm>
                <a:off x="8894144" y="1856850"/>
                <a:ext cx="1234358" cy="472191"/>
              </a:xfrm>
              <a:prstGeom prst="roundRect">
                <a:avLst>
                  <a:gd name="adj" fmla="val 16093"/>
                </a:avLst>
              </a:prstGeom>
              <a:gradFill>
                <a:gsLst>
                  <a:gs pos="0">
                    <a:srgbClr val="FEB703"/>
                  </a:gs>
                  <a:gs pos="100000">
                    <a:srgbClr val="FF6B27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52B5B81-6B41-65FB-2879-B5A362DC6348}"/>
                </a:ext>
              </a:extLst>
            </p:cNvPr>
            <p:cNvSpPr txBox="1"/>
            <p:nvPr/>
          </p:nvSpPr>
          <p:spPr>
            <a:xfrm>
              <a:off x="20781881" y="21140374"/>
              <a:ext cx="255501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95% CI: </a:t>
              </a:r>
            </a:p>
            <a:p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1.8%-22.1%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A12A7C6-00C9-5419-9CC6-6EE4B16BA3D7}"/>
              </a:ext>
            </a:extLst>
          </p:cNvPr>
          <p:cNvGrpSpPr/>
          <p:nvPr/>
        </p:nvGrpSpPr>
        <p:grpSpPr>
          <a:xfrm>
            <a:off x="11524742" y="8976608"/>
            <a:ext cx="2582944" cy="1569583"/>
            <a:chOff x="20753954" y="21067635"/>
            <a:chExt cx="2582944" cy="1569583"/>
          </a:xfrm>
        </p:grpSpPr>
        <p:grpSp>
          <p:nvGrpSpPr>
            <p:cNvPr id="14" name="图形">
              <a:extLst>
                <a:ext uri="{FF2B5EF4-FFF2-40B4-BE49-F238E27FC236}">
                  <a16:creationId xmlns:a16="http://schemas.microsoft.com/office/drawing/2014/main" id="{7EA8DC85-4002-DA5D-D494-CCE6CE1F136D}"/>
                </a:ext>
              </a:extLst>
            </p:cNvPr>
            <p:cNvGrpSpPr/>
            <p:nvPr/>
          </p:nvGrpSpPr>
          <p:grpSpPr>
            <a:xfrm>
              <a:off x="20753954" y="21067635"/>
              <a:ext cx="2408819" cy="1569583"/>
              <a:chOff x="8894144" y="1856850"/>
              <a:chExt cx="1234358" cy="620401"/>
            </a:xfrm>
          </p:grpSpPr>
          <p:sp>
            <p:nvSpPr>
              <p:cNvPr id="16" name="图形">
                <a:extLst>
                  <a:ext uri="{FF2B5EF4-FFF2-40B4-BE49-F238E27FC236}">
                    <a16:creationId xmlns:a16="http://schemas.microsoft.com/office/drawing/2014/main" id="{61931816-22EA-B4B6-79C3-2901E017D519}"/>
                  </a:ext>
                </a:extLst>
              </p:cNvPr>
              <p:cNvSpPr/>
              <p:nvPr/>
            </p:nvSpPr>
            <p:spPr>
              <a:xfrm flipV="1">
                <a:off x="9522493" y="2273926"/>
                <a:ext cx="274882" cy="203325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图形">
                <a:extLst>
                  <a:ext uri="{FF2B5EF4-FFF2-40B4-BE49-F238E27FC236}">
                    <a16:creationId xmlns:a16="http://schemas.microsoft.com/office/drawing/2014/main" id="{8B49A2A0-9E0F-1F7E-780E-899922E0E5CF}"/>
                  </a:ext>
                </a:extLst>
              </p:cNvPr>
              <p:cNvSpPr/>
              <p:nvPr/>
            </p:nvSpPr>
            <p:spPr>
              <a:xfrm>
                <a:off x="8894144" y="1856850"/>
                <a:ext cx="1234358" cy="472191"/>
              </a:xfrm>
              <a:prstGeom prst="roundRect">
                <a:avLst>
                  <a:gd name="adj" fmla="val 16093"/>
                </a:avLst>
              </a:prstGeom>
              <a:gradFill>
                <a:gsLst>
                  <a:gs pos="0">
                    <a:srgbClr val="FEB703"/>
                  </a:gs>
                  <a:gs pos="100000">
                    <a:srgbClr val="FF6B27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38F1219-EBEE-F49B-BD34-6F8086C9CCF9}"/>
                </a:ext>
              </a:extLst>
            </p:cNvPr>
            <p:cNvSpPr txBox="1"/>
            <p:nvPr/>
          </p:nvSpPr>
          <p:spPr>
            <a:xfrm>
              <a:off x="20781881" y="21140374"/>
              <a:ext cx="255501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95% CI: 9.6%-24.7%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object 15">
            <a:extLst>
              <a:ext uri="{FF2B5EF4-FFF2-40B4-BE49-F238E27FC236}">
                <a16:creationId xmlns:a16="http://schemas.microsoft.com/office/drawing/2014/main" id="{D3824D74-452C-5C31-E310-0824A1101A30}"/>
              </a:ext>
            </a:extLst>
          </p:cNvPr>
          <p:cNvSpPr txBox="1"/>
          <p:nvPr/>
        </p:nvSpPr>
        <p:spPr>
          <a:xfrm>
            <a:off x="1219200" y="5672748"/>
            <a:ext cx="15547952" cy="1947252"/>
          </a:xfrm>
          <a:prstGeom prst="rect">
            <a:avLst/>
          </a:prstGeom>
        </p:spPr>
        <p:txBody>
          <a:bodyPr vert="horz" wrap="square" lIns="0" tIns="25881" rIns="0" bIns="0" rtlCol="0">
            <a:noAutofit/>
          </a:bodyPr>
          <a:lstStyle/>
          <a:p>
            <a:pPr marL="598805" marR="10795" indent="-5715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4800" spc="-21">
                <a:latin typeface="Arial" panose="020B0604020202020204" pitchFamily="34" charset="0"/>
                <a:cs typeface="Arial" panose="020B0604020202020204" pitchFamily="34" charset="0"/>
              </a:rPr>
              <a:t>Both LEEP and CKC are associated with an increased risk of adverse pregnancy outcomes.</a:t>
            </a:r>
            <a:endParaRPr lang="en-US" altLang="zh-CN" sz="4800" spc="-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3">
            <a:extLst>
              <a:ext uri="{FF2B5EF4-FFF2-40B4-BE49-F238E27FC236}">
                <a16:creationId xmlns:a16="http://schemas.microsoft.com/office/drawing/2014/main" id="{5E28FB4C-E6C4-4DAA-72BA-2093AD609B70}"/>
              </a:ext>
            </a:extLst>
          </p:cNvPr>
          <p:cNvSpPr/>
          <p:nvPr/>
        </p:nvSpPr>
        <p:spPr>
          <a:xfrm>
            <a:off x="2286000" y="17804545"/>
            <a:ext cx="13220991" cy="8027255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9662E3-3488-98E3-3B9A-58778C404D58}"/>
              </a:ext>
            </a:extLst>
          </p:cNvPr>
          <p:cNvGrpSpPr/>
          <p:nvPr/>
        </p:nvGrpSpPr>
        <p:grpSpPr>
          <a:xfrm>
            <a:off x="6265669" y="19079301"/>
            <a:ext cx="2582944" cy="1569583"/>
            <a:chOff x="20753954" y="21067635"/>
            <a:chExt cx="2582944" cy="1569583"/>
          </a:xfrm>
        </p:grpSpPr>
        <p:grpSp>
          <p:nvGrpSpPr>
            <p:cNvPr id="19" name="图形">
              <a:extLst>
                <a:ext uri="{FF2B5EF4-FFF2-40B4-BE49-F238E27FC236}">
                  <a16:creationId xmlns:a16="http://schemas.microsoft.com/office/drawing/2014/main" id="{80EBCE4E-7D78-9760-B486-5C589D7CA5D4}"/>
                </a:ext>
              </a:extLst>
            </p:cNvPr>
            <p:cNvGrpSpPr/>
            <p:nvPr/>
          </p:nvGrpSpPr>
          <p:grpSpPr>
            <a:xfrm>
              <a:off x="20753954" y="21067635"/>
              <a:ext cx="2408819" cy="1569583"/>
              <a:chOff x="8894144" y="1856850"/>
              <a:chExt cx="1234358" cy="620401"/>
            </a:xfrm>
          </p:grpSpPr>
          <p:sp>
            <p:nvSpPr>
              <p:cNvPr id="21" name="图形">
                <a:extLst>
                  <a:ext uri="{FF2B5EF4-FFF2-40B4-BE49-F238E27FC236}">
                    <a16:creationId xmlns:a16="http://schemas.microsoft.com/office/drawing/2014/main" id="{38958505-F8CB-80C1-40AE-E1F73E09AC67}"/>
                  </a:ext>
                </a:extLst>
              </p:cNvPr>
              <p:cNvSpPr/>
              <p:nvPr/>
            </p:nvSpPr>
            <p:spPr>
              <a:xfrm flipV="1">
                <a:off x="9522493" y="2273926"/>
                <a:ext cx="274882" cy="203325"/>
              </a:xfrm>
              <a:prstGeom prst="triangle">
                <a:avLst>
                  <a:gd name="adj" fmla="val 0"/>
                </a:avLst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图形">
                <a:extLst>
                  <a:ext uri="{FF2B5EF4-FFF2-40B4-BE49-F238E27FC236}">
                    <a16:creationId xmlns:a16="http://schemas.microsoft.com/office/drawing/2014/main" id="{E5A24F9B-27B8-3CCA-C0DA-004CF5793D04}"/>
                  </a:ext>
                </a:extLst>
              </p:cNvPr>
              <p:cNvSpPr/>
              <p:nvPr/>
            </p:nvSpPr>
            <p:spPr>
              <a:xfrm>
                <a:off x="8894144" y="1856850"/>
                <a:ext cx="1234358" cy="472191"/>
              </a:xfrm>
              <a:prstGeom prst="roundRect">
                <a:avLst>
                  <a:gd name="adj" fmla="val 16093"/>
                </a:avLst>
              </a:prstGeom>
              <a:gradFill>
                <a:gsLst>
                  <a:gs pos="0">
                    <a:srgbClr val="FEB703"/>
                  </a:gs>
                  <a:gs pos="100000">
                    <a:srgbClr val="FF6B27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B73ADEF-CE76-3E2D-FB4E-282FB6B1A4CC}"/>
                </a:ext>
              </a:extLst>
            </p:cNvPr>
            <p:cNvSpPr txBox="1"/>
            <p:nvPr/>
          </p:nvSpPr>
          <p:spPr>
            <a:xfrm>
              <a:off x="20781881" y="21140374"/>
              <a:ext cx="255501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95% CI: </a:t>
              </a:r>
            </a:p>
            <a:p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6.4</a:t>
              </a:r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%-18.5%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8B4D49E-4BA8-B043-B2A8-58753D318427}"/>
              </a:ext>
            </a:extLst>
          </p:cNvPr>
          <p:cNvGrpSpPr/>
          <p:nvPr/>
        </p:nvGrpSpPr>
        <p:grpSpPr>
          <a:xfrm>
            <a:off x="12090611" y="19185986"/>
            <a:ext cx="2993353" cy="1194619"/>
            <a:chOff x="20343545" y="21067634"/>
            <a:chExt cx="2993353" cy="1194619"/>
          </a:xfrm>
        </p:grpSpPr>
        <p:grpSp>
          <p:nvGrpSpPr>
            <p:cNvPr id="24" name="图形">
              <a:extLst>
                <a:ext uri="{FF2B5EF4-FFF2-40B4-BE49-F238E27FC236}">
                  <a16:creationId xmlns:a16="http://schemas.microsoft.com/office/drawing/2014/main" id="{BB4985B1-E370-BAD0-E14E-587CC0DB3CD2}"/>
                </a:ext>
              </a:extLst>
            </p:cNvPr>
            <p:cNvGrpSpPr/>
            <p:nvPr/>
          </p:nvGrpSpPr>
          <p:grpSpPr>
            <a:xfrm>
              <a:off x="20343545" y="21067634"/>
              <a:ext cx="2819228" cy="1194619"/>
              <a:chOff x="8683837" y="1856850"/>
              <a:chExt cx="1444665" cy="472191"/>
            </a:xfrm>
          </p:grpSpPr>
          <p:sp>
            <p:nvSpPr>
              <p:cNvPr id="26" name="图形">
                <a:extLst>
                  <a:ext uri="{FF2B5EF4-FFF2-40B4-BE49-F238E27FC236}">
                    <a16:creationId xmlns:a16="http://schemas.microsoft.com/office/drawing/2014/main" id="{1EBF4DD2-5A42-2874-FFD2-A40844D56027}"/>
                  </a:ext>
                </a:extLst>
              </p:cNvPr>
              <p:cNvSpPr/>
              <p:nvPr/>
            </p:nvSpPr>
            <p:spPr>
              <a:xfrm rot="5400000" flipV="1">
                <a:off x="8709620" y="2020504"/>
                <a:ext cx="212030" cy="263596"/>
              </a:xfrm>
              <a:prstGeom prst="triangle">
                <a:avLst>
                  <a:gd name="adj" fmla="val 100000"/>
                </a:avLst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图形">
                <a:extLst>
                  <a:ext uri="{FF2B5EF4-FFF2-40B4-BE49-F238E27FC236}">
                    <a16:creationId xmlns:a16="http://schemas.microsoft.com/office/drawing/2014/main" id="{FBFE9BF2-8AE8-D74E-3695-29A8D4467EE2}"/>
                  </a:ext>
                </a:extLst>
              </p:cNvPr>
              <p:cNvSpPr/>
              <p:nvPr/>
            </p:nvSpPr>
            <p:spPr>
              <a:xfrm>
                <a:off x="8894144" y="1856850"/>
                <a:ext cx="1234358" cy="472191"/>
              </a:xfrm>
              <a:prstGeom prst="roundRect">
                <a:avLst>
                  <a:gd name="adj" fmla="val 16093"/>
                </a:avLst>
              </a:prstGeom>
              <a:gradFill>
                <a:gsLst>
                  <a:gs pos="0">
                    <a:srgbClr val="FEB703"/>
                  </a:gs>
                  <a:gs pos="100000">
                    <a:srgbClr val="FF6B27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2C020A2-FFEA-D184-76F5-B5AC2612F664}"/>
                </a:ext>
              </a:extLst>
            </p:cNvPr>
            <p:cNvSpPr txBox="1"/>
            <p:nvPr/>
          </p:nvSpPr>
          <p:spPr>
            <a:xfrm>
              <a:off x="20781881" y="21140374"/>
              <a:ext cx="255501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95% CI: 8.5%-38.0%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9" name="图表 28">
            <a:extLst>
              <a:ext uri="{FF2B5EF4-FFF2-40B4-BE49-F238E27FC236}">
                <a16:creationId xmlns:a16="http://schemas.microsoft.com/office/drawing/2014/main" id="{006F18D7-5ED2-914F-C245-16DC1AC61A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026961"/>
              </p:ext>
            </p:extLst>
          </p:nvPr>
        </p:nvGraphicFramePr>
        <p:xfrm>
          <a:off x="4049146" y="17373600"/>
          <a:ext cx="8859803" cy="7616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object 17">
            <a:extLst>
              <a:ext uri="{FF2B5EF4-FFF2-40B4-BE49-F238E27FC236}">
                <a16:creationId xmlns:a16="http://schemas.microsoft.com/office/drawing/2014/main" id="{7D5E81E4-393D-BA05-25FE-896B687BDB4E}"/>
              </a:ext>
            </a:extLst>
          </p:cNvPr>
          <p:cNvSpPr txBox="1"/>
          <p:nvPr/>
        </p:nvSpPr>
        <p:spPr>
          <a:xfrm>
            <a:off x="2770451" y="24708843"/>
            <a:ext cx="12373265" cy="701867"/>
          </a:xfrm>
          <a:prstGeom prst="rect">
            <a:avLst/>
          </a:prstGeom>
        </p:spPr>
        <p:txBody>
          <a:bodyPr vert="horz" wrap="square" lIns="0" tIns="24519" rIns="0" bIns="0" rtlCol="0">
            <a:spAutoFit/>
          </a:bodyPr>
          <a:lstStyle/>
          <a:p>
            <a:pPr marL="27305">
              <a:spcBef>
                <a:spcPts val="190"/>
              </a:spcBef>
            </a:pPr>
            <a:r>
              <a:rPr sz="4400" spc="-2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IGURE</a:t>
            </a:r>
            <a:r>
              <a:rPr sz="4400" spc="-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4400" spc="-2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The pooled incidence of preterm birth.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2BF67A2-9ADF-7C02-7C6C-664F35348060}"/>
              </a:ext>
            </a:extLst>
          </p:cNvPr>
          <p:cNvSpPr txBox="1"/>
          <p:nvPr/>
        </p:nvSpPr>
        <p:spPr>
          <a:xfrm>
            <a:off x="6882341" y="18040833"/>
            <a:ext cx="5157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Preterm Birth </a:t>
            </a:r>
            <a:r>
              <a:rPr lang="en-US" altLang="zh-CN" sz="3600" spc="-21" dirty="0">
                <a:latin typeface="Arial" panose="020B0604020202020204" pitchFamily="34" charset="0"/>
                <a:cs typeface="Arial" panose="020B0604020202020204" pitchFamily="34" charset="0"/>
              </a:rPr>
              <a:t>Incidence</a:t>
            </a:r>
            <a:r>
              <a:rPr lang="en-US" altLang="zh-CN" sz="3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DD5E813-545D-488B-1729-CCD1C924CDE0}"/>
              </a:ext>
            </a:extLst>
          </p:cNvPr>
          <p:cNvSpPr txBox="1"/>
          <p:nvPr/>
        </p:nvSpPr>
        <p:spPr>
          <a:xfrm>
            <a:off x="1068384" y="1040443"/>
            <a:ext cx="3693119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1500" b="1">
                <a:solidFill>
                  <a:srgbClr val="1F497D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Pooled Incidence and Exploratory NNT Estimates </a:t>
            </a:r>
          </a:p>
        </p:txBody>
      </p:sp>
      <p:sp>
        <p:nvSpPr>
          <p:cNvPr id="105" name="Rectangle 1">
            <a:extLst>
              <a:ext uri="{FF2B5EF4-FFF2-40B4-BE49-F238E27FC236}">
                <a16:creationId xmlns:a16="http://schemas.microsoft.com/office/drawing/2014/main" id="{E6F75A48-0659-5657-3954-AE45350C9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1688" y="5410200"/>
            <a:ext cx="31509176" cy="774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0" lvl="0" indent="-857250" defTabSz="9144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Based on the pooled obstetric risks from this meta-analysis, an </a:t>
            </a:r>
            <a:r>
              <a:rPr kumimoji="0" lang="zh-CN" altLang="zh-CN" sz="6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exploratory Number Needed to Treat (NNT) </a:t>
            </a: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analysis was performed to illustrate the procedure-related fertility harm</a:t>
            </a:r>
            <a:r>
              <a:rPr kumimoji="0" lang="en-US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zh-CN" altLang="zh-CN" sz="6000">
                <a:latin typeface="Arial" panose="020B0604020202020204" pitchFamily="34" charset="0"/>
                <a:cs typeface="Arial" panose="020B0604020202020204" pitchFamily="34" charset="0"/>
              </a:rPr>
              <a:t>quantify the fertility-preserving benefits of non-excisional therapies </a:t>
            </a: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0" lang="en-US" altLang="zh-CN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altLang="zh-CN" sz="60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non-invasive photodynamic therapy (HAL-PDT)</a:t>
            </a:r>
            <a:r>
              <a:rPr kumimoji="0" lang="en-US" altLang="zh-CN" sz="6000" b="0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as an illustrative example, this analysis compared it with excisional procedures. </a:t>
            </a:r>
            <a:endParaRPr kumimoji="0" lang="en-US" altLang="zh-CN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zh-CN" altLang="zh-CN" sz="6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estimation of risks for HAL-PDT under different scenarios was based on risk data from healthy controls and its histologic regression rate.</a:t>
            </a:r>
          </a:p>
        </p:txBody>
      </p:sp>
      <p:sp>
        <p:nvSpPr>
          <p:cNvPr id="106" name="矩形 13">
            <a:extLst>
              <a:ext uri="{FF2B5EF4-FFF2-40B4-BE49-F238E27FC236}">
                <a16:creationId xmlns:a16="http://schemas.microsoft.com/office/drawing/2014/main" id="{EE86C64B-435D-55BF-952A-1DB73FEA9DF9}"/>
              </a:ext>
            </a:extLst>
          </p:cNvPr>
          <p:cNvSpPr/>
          <p:nvPr/>
        </p:nvSpPr>
        <p:spPr>
          <a:xfrm>
            <a:off x="18692168" y="13563600"/>
            <a:ext cx="12920787" cy="11478161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107" name="图表 106">
            <a:extLst>
              <a:ext uri="{FF2B5EF4-FFF2-40B4-BE49-F238E27FC236}">
                <a16:creationId xmlns:a16="http://schemas.microsoft.com/office/drawing/2014/main" id="{5BBCBBF3-2DC3-5EE8-B449-3780341F9C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911797"/>
              </p:ext>
            </p:extLst>
          </p:nvPr>
        </p:nvGraphicFramePr>
        <p:xfrm>
          <a:off x="25157945" y="15992776"/>
          <a:ext cx="6078710" cy="643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8" name="图表 107">
            <a:extLst>
              <a:ext uri="{FF2B5EF4-FFF2-40B4-BE49-F238E27FC236}">
                <a16:creationId xmlns:a16="http://schemas.microsoft.com/office/drawing/2014/main" id="{4D1780BA-0AD0-7CE2-6434-3694CA44CB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132324"/>
              </p:ext>
            </p:extLst>
          </p:nvPr>
        </p:nvGraphicFramePr>
        <p:xfrm>
          <a:off x="18973800" y="16028871"/>
          <a:ext cx="5919455" cy="6440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9" name="文本框 19">
            <a:extLst>
              <a:ext uri="{FF2B5EF4-FFF2-40B4-BE49-F238E27FC236}">
                <a16:creationId xmlns:a16="http://schemas.microsoft.com/office/drawing/2014/main" id="{30632F45-5357-08C2-39D1-5EDBF868EF79}"/>
              </a:ext>
            </a:extLst>
          </p:cNvPr>
          <p:cNvSpPr txBox="1"/>
          <p:nvPr/>
        </p:nvSpPr>
        <p:spPr>
          <a:xfrm>
            <a:off x="20049182" y="18463552"/>
            <a:ext cx="3009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ARR*</a:t>
            </a:r>
            <a:r>
              <a:rPr lang="zh-CN" altLang="en-US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4.0%(3.3%–4.6%)</a:t>
            </a:r>
            <a:endParaRPr lang="zh-CN" altLang="en-US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文本框 19">
            <a:extLst>
              <a:ext uri="{FF2B5EF4-FFF2-40B4-BE49-F238E27FC236}">
                <a16:creationId xmlns:a16="http://schemas.microsoft.com/office/drawing/2014/main" id="{F094E019-1ED8-B009-1998-C68ADD9ED5E2}"/>
              </a:ext>
            </a:extLst>
          </p:cNvPr>
          <p:cNvSpPr txBox="1"/>
          <p:nvPr/>
        </p:nvSpPr>
        <p:spPr>
          <a:xfrm>
            <a:off x="22065390" y="17257693"/>
            <a:ext cx="318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zh-CN" altLang="en-US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8.0%(7.4%–8.6%)</a:t>
            </a:r>
            <a:endParaRPr lang="zh-CN" altLang="en-US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9">
            <a:extLst>
              <a:ext uri="{FF2B5EF4-FFF2-40B4-BE49-F238E27FC236}">
                <a16:creationId xmlns:a16="http://schemas.microsoft.com/office/drawing/2014/main" id="{136D437D-A5A1-1A27-157D-60D40607343C}"/>
              </a:ext>
            </a:extLst>
          </p:cNvPr>
          <p:cNvSpPr txBox="1"/>
          <p:nvPr/>
        </p:nvSpPr>
        <p:spPr>
          <a:xfrm>
            <a:off x="26330146" y="17828285"/>
            <a:ext cx="318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zh-CN" altLang="en-US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3.7%(3.0%–4.5%)</a:t>
            </a:r>
            <a:endParaRPr lang="zh-CN" altLang="en-US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文本框 19">
            <a:extLst>
              <a:ext uri="{FF2B5EF4-FFF2-40B4-BE49-F238E27FC236}">
                <a16:creationId xmlns:a16="http://schemas.microsoft.com/office/drawing/2014/main" id="{9E543ED6-9F1D-CA11-6C8A-4ED5245ED0EA}"/>
              </a:ext>
            </a:extLst>
          </p:cNvPr>
          <p:cNvSpPr txBox="1"/>
          <p:nvPr/>
        </p:nvSpPr>
        <p:spPr>
          <a:xfrm>
            <a:off x="28616146" y="16375636"/>
            <a:ext cx="318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zh-CN" altLang="en-US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DF64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9.2%(8.5%–9.9%)</a:t>
            </a:r>
            <a:endParaRPr lang="zh-CN" altLang="en-US" sz="2800" b="1" dirty="0">
              <a:solidFill>
                <a:srgbClr val="DF64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bject 16">
            <a:extLst>
              <a:ext uri="{FF2B5EF4-FFF2-40B4-BE49-F238E27FC236}">
                <a16:creationId xmlns:a16="http://schemas.microsoft.com/office/drawing/2014/main" id="{C0D92137-CEA1-BEDE-9048-085BCC1FB099}"/>
              </a:ext>
            </a:extLst>
          </p:cNvPr>
          <p:cNvSpPr txBox="1"/>
          <p:nvPr/>
        </p:nvSpPr>
        <p:spPr>
          <a:xfrm>
            <a:off x="19558046" y="22936200"/>
            <a:ext cx="11707171" cy="1378975"/>
          </a:xfrm>
          <a:prstGeom prst="rect">
            <a:avLst/>
          </a:prstGeom>
        </p:spPr>
        <p:txBody>
          <a:bodyPr vert="horz" wrap="square" lIns="0" tIns="24519" rIns="0" bIns="0" rtlCol="0">
            <a:spAutoFit/>
          </a:bodyPr>
          <a:lstStyle/>
          <a:p>
            <a:pPr marL="27305">
              <a:spcBef>
                <a:spcPts val="190"/>
              </a:spcBef>
            </a:pP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FIGURE 1. </a:t>
            </a:r>
            <a:r>
              <a:rPr lang="en-US" altLang="zh-CN" sz="4400" spc="-21" dirty="0">
                <a:latin typeface="Arial" panose="020B0604020202020204" pitchFamily="34" charset="0"/>
                <a:cs typeface="Arial" panose="020B0604020202020204" pitchFamily="34" charset="0"/>
              </a:rPr>
              <a:t>Miscarriage and preterm birth risk</a:t>
            </a:r>
            <a:r>
              <a:rPr lang="en-US" sz="4400" spc="-21" dirty="0">
                <a:latin typeface="Arial" panose="020B0604020202020204" pitchFamily="34" charset="0"/>
                <a:cs typeface="Arial" panose="020B0604020202020204" pitchFamily="34" charset="0"/>
              </a:rPr>
              <a:t>: HAL-PDT vs. LEEP/CKC</a:t>
            </a:r>
            <a:endParaRPr lang="en-US" altLang="zh-CN" sz="4400" spc="-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677C9E02-AE6B-3CE5-B626-F590983B1F9D}"/>
              </a:ext>
            </a:extLst>
          </p:cNvPr>
          <p:cNvSpPr txBox="1"/>
          <p:nvPr/>
        </p:nvSpPr>
        <p:spPr>
          <a:xfrm>
            <a:off x="18825908" y="15018603"/>
            <a:ext cx="47198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Miscarriage</a:t>
            </a:r>
            <a:endParaRPr lang="zh-CN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6B0B168A-7F9A-7839-D22B-5C27F19F3927}"/>
              </a:ext>
            </a:extLst>
          </p:cNvPr>
          <p:cNvSpPr txBox="1"/>
          <p:nvPr/>
        </p:nvSpPr>
        <p:spPr>
          <a:xfrm>
            <a:off x="24993600" y="15018603"/>
            <a:ext cx="5655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kern="1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Preterm Birth</a:t>
            </a:r>
            <a:endParaRPr lang="zh-CN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bg object 18">
            <a:extLst>
              <a:ext uri="{FF2B5EF4-FFF2-40B4-BE49-F238E27FC236}">
                <a16:creationId xmlns:a16="http://schemas.microsoft.com/office/drawing/2014/main" id="{E68464B3-2476-7CF6-D0A9-930680EB9284}"/>
              </a:ext>
            </a:extLst>
          </p:cNvPr>
          <p:cNvSpPr/>
          <p:nvPr/>
        </p:nvSpPr>
        <p:spPr>
          <a:xfrm>
            <a:off x="17840056" y="4038600"/>
            <a:ext cx="32287830" cy="22783800"/>
          </a:xfrm>
          <a:custGeom>
            <a:avLst/>
            <a:gdLst/>
            <a:ahLst/>
            <a:cxnLst/>
            <a:rect l="l" t="t" r="r" b="b"/>
            <a:pathLst>
              <a:path w="14217650" h="2789555">
                <a:moveTo>
                  <a:pt x="0" y="0"/>
                </a:moveTo>
                <a:lnTo>
                  <a:pt x="14217045" y="0"/>
                </a:lnTo>
                <a:lnTo>
                  <a:pt x="14217045" y="2789386"/>
                </a:lnTo>
                <a:lnTo>
                  <a:pt x="0" y="2789386"/>
                </a:lnTo>
                <a:lnTo>
                  <a:pt x="0" y="0"/>
                </a:lnTo>
                <a:close/>
              </a:path>
            </a:pathLst>
          </a:custGeom>
          <a:ln w="4472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 sz="58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object 16">
            <a:extLst>
              <a:ext uri="{FF2B5EF4-FFF2-40B4-BE49-F238E27FC236}">
                <a16:creationId xmlns:a16="http://schemas.microsoft.com/office/drawing/2014/main" id="{0577AEAE-D039-687F-57B8-BAA5572FD148}"/>
              </a:ext>
            </a:extLst>
          </p:cNvPr>
          <p:cNvSpPr txBox="1"/>
          <p:nvPr/>
        </p:nvSpPr>
        <p:spPr>
          <a:xfrm>
            <a:off x="33633506" y="17924109"/>
            <a:ext cx="7364460" cy="6821491"/>
          </a:xfrm>
          <a:prstGeom prst="rect">
            <a:avLst/>
          </a:prstGeom>
        </p:spPr>
        <p:txBody>
          <a:bodyPr vert="horz" wrap="square" lIns="0" tIns="24519" rIns="0" bIns="0" rtlCol="0">
            <a:spAutoFit/>
          </a:bodyPr>
          <a:lstStyle/>
          <a:p>
            <a:pPr marL="27305">
              <a:spcBef>
                <a:spcPts val="190"/>
              </a:spcBef>
            </a:pPr>
            <a:r>
              <a:rPr lang="en-US" sz="4000" spc="-21" dirty="0">
                <a:latin typeface="Arial" panose="020B0604020202020204" pitchFamily="34" charset="0"/>
                <a:cs typeface="Arial" panose="020B0604020202020204" pitchFamily="34" charset="0"/>
              </a:rPr>
              <a:t>FIGURE 2A｜</a:t>
            </a:r>
            <a:r>
              <a:rPr lang="en-US" sz="4000" spc="-21">
                <a:latin typeface="Arial" panose="020B0604020202020204" pitchFamily="34" charset="0"/>
                <a:cs typeface="Arial" panose="020B0604020202020204" pitchFamily="34" charset="0"/>
              </a:rPr>
              <a:t>Exploratory NNT for Miscarriage:</a:t>
            </a:r>
            <a:r>
              <a:rPr lang="zh-CN" altLang="en-US" sz="4000" spc="-2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spc="-21" dirty="0">
                <a:latin typeface="Arial" panose="020B0604020202020204" pitchFamily="34" charset="0"/>
                <a:cs typeface="Arial" panose="020B0604020202020204" pitchFamily="34" charset="0"/>
              </a:rPr>
              <a:t>HAL-PDT vs LEEP</a:t>
            </a:r>
            <a:r>
              <a:rPr lang="en-US" sz="4000" spc="-21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7305">
              <a:spcBef>
                <a:spcPts val="190"/>
              </a:spcBef>
            </a:pPr>
            <a:r>
              <a:rPr lang="en-US" altLang="zh-CN" sz="4000" kern="0">
                <a:latin typeface="Arial" panose="020B0604020202020204" pitchFamily="34" charset="0"/>
                <a:cs typeface="Arial" panose="020B0604020202020204" pitchFamily="34" charset="0"/>
              </a:rPr>
              <a:t>Approximately </a:t>
            </a:r>
            <a:r>
              <a:rPr lang="en-US" altLang="zh-CN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22–30 women </a:t>
            </a:r>
            <a:r>
              <a:rPr lang="en-US" altLang="zh-CN" sz="4000" kern="0" dirty="0">
                <a:latin typeface="Arial" panose="020B0604020202020204" pitchFamily="34" charset="0"/>
                <a:cs typeface="Arial" panose="020B0604020202020204" pitchFamily="34" charset="0"/>
              </a:rPr>
              <a:t>would need to be successfully managed with a fertility-preserving, non-excisional approach instead of LEEP to prevent one additional procedure-related adverse obstetric outcome.</a:t>
            </a:r>
            <a:endParaRPr lang="en-US" altLang="zh-CN" sz="4000" kern="1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754F5AF-FFF4-18AB-8FD6-A2034B11171A}"/>
              </a:ext>
            </a:extLst>
          </p:cNvPr>
          <p:cNvGrpSpPr/>
          <p:nvPr/>
        </p:nvGrpSpPr>
        <p:grpSpPr>
          <a:xfrm>
            <a:off x="33633506" y="14020800"/>
            <a:ext cx="5792901" cy="3493329"/>
            <a:chOff x="34036276" y="17061802"/>
            <a:chExt cx="5792901" cy="3493329"/>
          </a:xfrm>
        </p:grpSpPr>
        <p:grpSp>
          <p:nvGrpSpPr>
            <p:cNvPr id="121" name="组合 120">
              <a:extLst>
                <a:ext uri="{FF2B5EF4-FFF2-40B4-BE49-F238E27FC236}">
                  <a16:creationId xmlns:a16="http://schemas.microsoft.com/office/drawing/2014/main" id="{A8690176-6CB0-BB6E-3763-C23184FEBF20}"/>
                </a:ext>
              </a:extLst>
            </p:cNvPr>
            <p:cNvGrpSpPr/>
            <p:nvPr/>
          </p:nvGrpSpPr>
          <p:grpSpPr>
            <a:xfrm>
              <a:off x="34036276" y="17850712"/>
              <a:ext cx="5792901" cy="2704419"/>
              <a:chOff x="18865420" y="18270220"/>
              <a:chExt cx="10167919" cy="4840751"/>
            </a:xfrm>
          </p:grpSpPr>
          <p:sp>
            <p:nvSpPr>
              <p:cNvPr id="123" name="girl_264735">
                <a:extLst>
                  <a:ext uri="{FF2B5EF4-FFF2-40B4-BE49-F238E27FC236}">
                    <a16:creationId xmlns:a16="http://schemas.microsoft.com/office/drawing/2014/main" id="{85DAF226-742B-0FD2-6BD9-C3550CD861CF}"/>
                  </a:ext>
                </a:extLst>
              </p:cNvPr>
              <p:cNvSpPr/>
              <p:nvPr/>
            </p:nvSpPr>
            <p:spPr>
              <a:xfrm>
                <a:off x="1886542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rgbClr val="DF64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4" name="girl_264735">
                <a:extLst>
                  <a:ext uri="{FF2B5EF4-FFF2-40B4-BE49-F238E27FC236}">
                    <a16:creationId xmlns:a16="http://schemas.microsoft.com/office/drawing/2014/main" id="{5BB3B94F-76F7-B529-1131-E72C3686FD36}"/>
                  </a:ext>
                </a:extLst>
              </p:cNvPr>
              <p:cNvSpPr/>
              <p:nvPr/>
            </p:nvSpPr>
            <p:spPr>
              <a:xfrm>
                <a:off x="1985391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girl_264735">
                <a:extLst>
                  <a:ext uri="{FF2B5EF4-FFF2-40B4-BE49-F238E27FC236}">
                    <a16:creationId xmlns:a16="http://schemas.microsoft.com/office/drawing/2014/main" id="{251AD3D1-3B2E-69CB-9AC1-015610ECDA43}"/>
                  </a:ext>
                </a:extLst>
              </p:cNvPr>
              <p:cNvSpPr/>
              <p:nvPr/>
            </p:nvSpPr>
            <p:spPr>
              <a:xfrm>
                <a:off x="2084451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6" name="girl_264735">
                <a:extLst>
                  <a:ext uri="{FF2B5EF4-FFF2-40B4-BE49-F238E27FC236}">
                    <a16:creationId xmlns:a16="http://schemas.microsoft.com/office/drawing/2014/main" id="{73168440-99D4-23F4-85B2-6A20F9E64C5C}"/>
                  </a:ext>
                </a:extLst>
              </p:cNvPr>
              <p:cNvSpPr/>
              <p:nvPr/>
            </p:nvSpPr>
            <p:spPr>
              <a:xfrm>
                <a:off x="2183511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7" name="girl_264735">
                <a:extLst>
                  <a:ext uri="{FF2B5EF4-FFF2-40B4-BE49-F238E27FC236}">
                    <a16:creationId xmlns:a16="http://schemas.microsoft.com/office/drawing/2014/main" id="{C2FBFA88-91A6-E687-A5DD-EC456D472A7A}"/>
                  </a:ext>
                </a:extLst>
              </p:cNvPr>
              <p:cNvSpPr/>
              <p:nvPr/>
            </p:nvSpPr>
            <p:spPr>
              <a:xfrm>
                <a:off x="22885879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8" name="girl_264735">
                <a:extLst>
                  <a:ext uri="{FF2B5EF4-FFF2-40B4-BE49-F238E27FC236}">
                    <a16:creationId xmlns:a16="http://schemas.microsoft.com/office/drawing/2014/main" id="{8F2D2A1E-C7C4-6096-3CFA-7B3F8FC42137}"/>
                  </a:ext>
                </a:extLst>
              </p:cNvPr>
              <p:cNvSpPr/>
              <p:nvPr/>
            </p:nvSpPr>
            <p:spPr>
              <a:xfrm>
                <a:off x="23927463" y="18275571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girl_264735">
                <a:extLst>
                  <a:ext uri="{FF2B5EF4-FFF2-40B4-BE49-F238E27FC236}">
                    <a16:creationId xmlns:a16="http://schemas.microsoft.com/office/drawing/2014/main" id="{DD03AF8E-E3E6-FDAD-FEA4-D14B2A07A7A8}"/>
                  </a:ext>
                </a:extLst>
              </p:cNvPr>
              <p:cNvSpPr/>
              <p:nvPr/>
            </p:nvSpPr>
            <p:spPr>
              <a:xfrm>
                <a:off x="24943437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girl_264735">
                <a:extLst>
                  <a:ext uri="{FF2B5EF4-FFF2-40B4-BE49-F238E27FC236}">
                    <a16:creationId xmlns:a16="http://schemas.microsoft.com/office/drawing/2014/main" id="{03C39D31-26CB-E4A3-2AE0-CFFCAEC6361A}"/>
                  </a:ext>
                </a:extLst>
              </p:cNvPr>
              <p:cNvSpPr/>
              <p:nvPr/>
            </p:nvSpPr>
            <p:spPr>
              <a:xfrm>
                <a:off x="25991631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girl_264735">
                <a:extLst>
                  <a:ext uri="{FF2B5EF4-FFF2-40B4-BE49-F238E27FC236}">
                    <a16:creationId xmlns:a16="http://schemas.microsoft.com/office/drawing/2014/main" id="{D3E234B7-91B5-B7AD-3385-00E579E4CBA9}"/>
                  </a:ext>
                </a:extLst>
              </p:cNvPr>
              <p:cNvSpPr/>
              <p:nvPr/>
            </p:nvSpPr>
            <p:spPr>
              <a:xfrm>
                <a:off x="27032107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girl_264735">
                <a:extLst>
                  <a:ext uri="{FF2B5EF4-FFF2-40B4-BE49-F238E27FC236}">
                    <a16:creationId xmlns:a16="http://schemas.microsoft.com/office/drawing/2014/main" id="{17396175-CDB3-2208-5894-BD319C6CA800}"/>
                  </a:ext>
                </a:extLst>
              </p:cNvPr>
              <p:cNvSpPr/>
              <p:nvPr/>
            </p:nvSpPr>
            <p:spPr>
              <a:xfrm>
                <a:off x="28118939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girl_264735">
                <a:extLst>
                  <a:ext uri="{FF2B5EF4-FFF2-40B4-BE49-F238E27FC236}">
                    <a16:creationId xmlns:a16="http://schemas.microsoft.com/office/drawing/2014/main" id="{73BDD6B7-4ABB-E35A-7E72-CE531E621560}"/>
                  </a:ext>
                </a:extLst>
              </p:cNvPr>
              <p:cNvSpPr/>
              <p:nvPr/>
            </p:nvSpPr>
            <p:spPr>
              <a:xfrm>
                <a:off x="1886542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girl_264735">
                <a:extLst>
                  <a:ext uri="{FF2B5EF4-FFF2-40B4-BE49-F238E27FC236}">
                    <a16:creationId xmlns:a16="http://schemas.microsoft.com/office/drawing/2014/main" id="{CC42A7E4-279A-6EF7-2D68-F029EC2B8E27}"/>
                  </a:ext>
                </a:extLst>
              </p:cNvPr>
              <p:cNvSpPr/>
              <p:nvPr/>
            </p:nvSpPr>
            <p:spPr>
              <a:xfrm>
                <a:off x="1985391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5" name="girl_264735">
                <a:extLst>
                  <a:ext uri="{FF2B5EF4-FFF2-40B4-BE49-F238E27FC236}">
                    <a16:creationId xmlns:a16="http://schemas.microsoft.com/office/drawing/2014/main" id="{578D3AF4-E847-79A4-096A-5EFB9D5A4BA5}"/>
                  </a:ext>
                </a:extLst>
              </p:cNvPr>
              <p:cNvSpPr/>
              <p:nvPr/>
            </p:nvSpPr>
            <p:spPr>
              <a:xfrm>
                <a:off x="2084451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6" name="girl_264735">
                <a:extLst>
                  <a:ext uri="{FF2B5EF4-FFF2-40B4-BE49-F238E27FC236}">
                    <a16:creationId xmlns:a16="http://schemas.microsoft.com/office/drawing/2014/main" id="{CCFD2880-BE5B-9435-5833-86CCFA6053D9}"/>
                  </a:ext>
                </a:extLst>
              </p:cNvPr>
              <p:cNvSpPr/>
              <p:nvPr/>
            </p:nvSpPr>
            <p:spPr>
              <a:xfrm>
                <a:off x="2183511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7" name="girl_264735">
                <a:extLst>
                  <a:ext uri="{FF2B5EF4-FFF2-40B4-BE49-F238E27FC236}">
                    <a16:creationId xmlns:a16="http://schemas.microsoft.com/office/drawing/2014/main" id="{DB8A773A-B7B6-AF40-3D1E-2B0BE8773EA8}"/>
                  </a:ext>
                </a:extLst>
              </p:cNvPr>
              <p:cNvSpPr/>
              <p:nvPr/>
            </p:nvSpPr>
            <p:spPr>
              <a:xfrm>
                <a:off x="22885879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girl_264735">
                <a:extLst>
                  <a:ext uri="{FF2B5EF4-FFF2-40B4-BE49-F238E27FC236}">
                    <a16:creationId xmlns:a16="http://schemas.microsoft.com/office/drawing/2014/main" id="{1D6CD182-318C-B6BD-9FFD-B4A299C8C379}"/>
                  </a:ext>
                </a:extLst>
              </p:cNvPr>
              <p:cNvSpPr/>
              <p:nvPr/>
            </p:nvSpPr>
            <p:spPr>
              <a:xfrm>
                <a:off x="23927463" y="19903836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girl_264735">
                <a:extLst>
                  <a:ext uri="{FF2B5EF4-FFF2-40B4-BE49-F238E27FC236}">
                    <a16:creationId xmlns:a16="http://schemas.microsoft.com/office/drawing/2014/main" id="{4E509EC1-6A16-5032-D406-3A2DFE4BEA65}"/>
                  </a:ext>
                </a:extLst>
              </p:cNvPr>
              <p:cNvSpPr/>
              <p:nvPr/>
            </p:nvSpPr>
            <p:spPr>
              <a:xfrm>
                <a:off x="24943437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girl_264735">
                <a:extLst>
                  <a:ext uri="{FF2B5EF4-FFF2-40B4-BE49-F238E27FC236}">
                    <a16:creationId xmlns:a16="http://schemas.microsoft.com/office/drawing/2014/main" id="{546A3137-2638-E064-3C8E-D0546D55BE98}"/>
                  </a:ext>
                </a:extLst>
              </p:cNvPr>
              <p:cNvSpPr/>
              <p:nvPr/>
            </p:nvSpPr>
            <p:spPr>
              <a:xfrm>
                <a:off x="25991631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1" name="girl_264735">
                <a:extLst>
                  <a:ext uri="{FF2B5EF4-FFF2-40B4-BE49-F238E27FC236}">
                    <a16:creationId xmlns:a16="http://schemas.microsoft.com/office/drawing/2014/main" id="{26792733-F6A5-FF0A-38E6-00A960BA25E4}"/>
                  </a:ext>
                </a:extLst>
              </p:cNvPr>
              <p:cNvSpPr/>
              <p:nvPr/>
            </p:nvSpPr>
            <p:spPr>
              <a:xfrm>
                <a:off x="27032107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girl_264735">
                <a:extLst>
                  <a:ext uri="{FF2B5EF4-FFF2-40B4-BE49-F238E27FC236}">
                    <a16:creationId xmlns:a16="http://schemas.microsoft.com/office/drawing/2014/main" id="{D786076C-CCFB-8732-232C-3B32E6072EEF}"/>
                  </a:ext>
                </a:extLst>
              </p:cNvPr>
              <p:cNvSpPr/>
              <p:nvPr/>
            </p:nvSpPr>
            <p:spPr>
              <a:xfrm>
                <a:off x="28118939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girl_264735">
                <a:extLst>
                  <a:ext uri="{FF2B5EF4-FFF2-40B4-BE49-F238E27FC236}">
                    <a16:creationId xmlns:a16="http://schemas.microsoft.com/office/drawing/2014/main" id="{72391DA6-5347-FE18-584E-0811E6102337}"/>
                  </a:ext>
                </a:extLst>
              </p:cNvPr>
              <p:cNvSpPr/>
              <p:nvPr/>
            </p:nvSpPr>
            <p:spPr>
              <a:xfrm>
                <a:off x="18865420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" name="girl_264735">
                <a:extLst>
                  <a:ext uri="{FF2B5EF4-FFF2-40B4-BE49-F238E27FC236}">
                    <a16:creationId xmlns:a16="http://schemas.microsoft.com/office/drawing/2014/main" id="{B9A74F8F-8051-58D6-956D-0B6764B27BCD}"/>
                  </a:ext>
                </a:extLst>
              </p:cNvPr>
              <p:cNvSpPr/>
              <p:nvPr/>
            </p:nvSpPr>
            <p:spPr>
              <a:xfrm>
                <a:off x="19853910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girl_264735">
                <a:extLst>
                  <a:ext uri="{FF2B5EF4-FFF2-40B4-BE49-F238E27FC236}">
                    <a16:creationId xmlns:a16="http://schemas.microsoft.com/office/drawing/2014/main" id="{1DD79EC2-747A-E1B7-16B7-CD9748F68009}"/>
                  </a:ext>
                </a:extLst>
              </p:cNvPr>
              <p:cNvSpPr/>
              <p:nvPr/>
            </p:nvSpPr>
            <p:spPr>
              <a:xfrm>
                <a:off x="20844510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girl_264735">
                <a:extLst>
                  <a:ext uri="{FF2B5EF4-FFF2-40B4-BE49-F238E27FC236}">
                    <a16:creationId xmlns:a16="http://schemas.microsoft.com/office/drawing/2014/main" id="{13F466EB-6633-0985-5962-B251F0CB2EB0}"/>
                  </a:ext>
                </a:extLst>
              </p:cNvPr>
              <p:cNvSpPr/>
              <p:nvPr/>
            </p:nvSpPr>
            <p:spPr>
              <a:xfrm>
                <a:off x="21835110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girl_264735">
                <a:extLst>
                  <a:ext uri="{FF2B5EF4-FFF2-40B4-BE49-F238E27FC236}">
                    <a16:creationId xmlns:a16="http://schemas.microsoft.com/office/drawing/2014/main" id="{EF88ECDE-B296-2C6C-55DC-6C7A0A39C8DF}"/>
                  </a:ext>
                </a:extLst>
              </p:cNvPr>
              <p:cNvSpPr/>
              <p:nvPr/>
            </p:nvSpPr>
            <p:spPr>
              <a:xfrm>
                <a:off x="22885879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girl_264735">
                <a:extLst>
                  <a:ext uri="{FF2B5EF4-FFF2-40B4-BE49-F238E27FC236}">
                    <a16:creationId xmlns:a16="http://schemas.microsoft.com/office/drawing/2014/main" id="{230FC77C-C329-941B-95A6-AA65A11934F2}"/>
                  </a:ext>
                </a:extLst>
              </p:cNvPr>
              <p:cNvSpPr/>
              <p:nvPr/>
            </p:nvSpPr>
            <p:spPr>
              <a:xfrm>
                <a:off x="23927463" y="21667741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girl_264735">
                <a:extLst>
                  <a:ext uri="{FF2B5EF4-FFF2-40B4-BE49-F238E27FC236}">
                    <a16:creationId xmlns:a16="http://schemas.microsoft.com/office/drawing/2014/main" id="{BD2527E1-CF2F-D896-94FD-798036EA6267}"/>
                  </a:ext>
                </a:extLst>
              </p:cNvPr>
              <p:cNvSpPr/>
              <p:nvPr/>
            </p:nvSpPr>
            <p:spPr>
              <a:xfrm>
                <a:off x="24943437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girl_264735">
                <a:extLst>
                  <a:ext uri="{FF2B5EF4-FFF2-40B4-BE49-F238E27FC236}">
                    <a16:creationId xmlns:a16="http://schemas.microsoft.com/office/drawing/2014/main" id="{9F28974C-4F60-E599-FD7E-55ED40F075ED}"/>
                  </a:ext>
                </a:extLst>
              </p:cNvPr>
              <p:cNvSpPr/>
              <p:nvPr/>
            </p:nvSpPr>
            <p:spPr>
              <a:xfrm>
                <a:off x="25991631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" name="girl_264735">
                <a:extLst>
                  <a:ext uri="{FF2B5EF4-FFF2-40B4-BE49-F238E27FC236}">
                    <a16:creationId xmlns:a16="http://schemas.microsoft.com/office/drawing/2014/main" id="{4CFDDA7C-2F13-5D8A-D54E-00A604E95E1B}"/>
                  </a:ext>
                </a:extLst>
              </p:cNvPr>
              <p:cNvSpPr/>
              <p:nvPr/>
            </p:nvSpPr>
            <p:spPr>
              <a:xfrm>
                <a:off x="27032107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2" name="girl_264735">
                <a:extLst>
                  <a:ext uri="{FF2B5EF4-FFF2-40B4-BE49-F238E27FC236}">
                    <a16:creationId xmlns:a16="http://schemas.microsoft.com/office/drawing/2014/main" id="{A3A7F85A-9D5E-C769-8AC8-476E7DDC1FD9}"/>
                  </a:ext>
                </a:extLst>
              </p:cNvPr>
              <p:cNvSpPr/>
              <p:nvPr/>
            </p:nvSpPr>
            <p:spPr>
              <a:xfrm>
                <a:off x="28118939" y="2166239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A1D36008-8574-5D08-E683-5C20F0FE0511}"/>
                </a:ext>
              </a:extLst>
            </p:cNvPr>
            <p:cNvSpPr txBox="1"/>
            <p:nvPr/>
          </p:nvSpPr>
          <p:spPr>
            <a:xfrm>
              <a:off x="34036276" y="17061802"/>
              <a:ext cx="11363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sp>
        <p:nvSpPr>
          <p:cNvPr id="154" name="object 16">
            <a:extLst>
              <a:ext uri="{FF2B5EF4-FFF2-40B4-BE49-F238E27FC236}">
                <a16:creationId xmlns:a16="http://schemas.microsoft.com/office/drawing/2014/main" id="{DDF125A2-91D7-CE55-15B5-8E128EFD4B84}"/>
              </a:ext>
            </a:extLst>
          </p:cNvPr>
          <p:cNvSpPr txBox="1"/>
          <p:nvPr/>
        </p:nvSpPr>
        <p:spPr>
          <a:xfrm>
            <a:off x="41683766" y="17924109"/>
            <a:ext cx="7364460" cy="6821491"/>
          </a:xfrm>
          <a:prstGeom prst="rect">
            <a:avLst/>
          </a:prstGeom>
        </p:spPr>
        <p:txBody>
          <a:bodyPr vert="horz" wrap="square" lIns="0" tIns="24519" rIns="0" bIns="0" rtlCol="0">
            <a:spAutoFit/>
          </a:bodyPr>
          <a:lstStyle/>
          <a:p>
            <a:pPr marL="27305">
              <a:spcBef>
                <a:spcPts val="190"/>
              </a:spcBef>
            </a:pPr>
            <a:r>
              <a:rPr lang="en-US" sz="4000" spc="-21" dirty="0">
                <a:latin typeface="Arial" panose="020B0604020202020204" pitchFamily="34" charset="0"/>
                <a:cs typeface="Arial" panose="020B0604020202020204" pitchFamily="34" charset="0"/>
              </a:rPr>
              <a:t>FIGURE 2B｜</a:t>
            </a:r>
            <a:r>
              <a:rPr lang="en-US" sz="4000" spc="-21">
                <a:latin typeface="Arial" panose="020B0604020202020204" pitchFamily="34" charset="0"/>
                <a:cs typeface="Arial" panose="020B0604020202020204" pitchFamily="34" charset="0"/>
              </a:rPr>
              <a:t>Exploratory NNT</a:t>
            </a:r>
            <a:r>
              <a:rPr lang="en-US" altLang="zh-CN" sz="4000" spc="-21">
                <a:latin typeface="Arial" panose="020B0604020202020204" pitchFamily="34" charset="0"/>
                <a:cs typeface="Arial" panose="020B0604020202020204" pitchFamily="34" charset="0"/>
              </a:rPr>
              <a:t> for Miscarriage </a:t>
            </a:r>
            <a:r>
              <a:rPr lang="en-US" sz="4000" spc="-2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spc="-21" dirty="0">
                <a:latin typeface="Arial" panose="020B0604020202020204" pitchFamily="34" charset="0"/>
                <a:cs typeface="Arial" panose="020B0604020202020204" pitchFamily="34" charset="0"/>
              </a:rPr>
              <a:t>HAL-PDT vs CKC</a:t>
            </a:r>
            <a:r>
              <a:rPr lang="en-US" sz="4000" spc="-21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7305">
              <a:spcBef>
                <a:spcPts val="190"/>
              </a:spcBef>
            </a:pPr>
            <a:r>
              <a:rPr lang="en-US" sz="4000" spc="-21">
                <a:latin typeface="Arial" panose="020B0604020202020204" pitchFamily="34" charset="0"/>
                <a:cs typeface="Arial" panose="020B0604020202020204" pitchFamily="34" charset="0"/>
              </a:rPr>
              <a:t>Approximately </a:t>
            </a:r>
            <a:r>
              <a:rPr lang="en-US" sz="4000" b="1" spc="-21">
                <a:latin typeface="Arial" panose="020B0604020202020204" pitchFamily="34" charset="0"/>
                <a:cs typeface="Arial" panose="020B0604020202020204" pitchFamily="34" charset="0"/>
              </a:rPr>
              <a:t>12–14 </a:t>
            </a:r>
            <a:r>
              <a:rPr lang="en-US" sz="4000" b="1" spc="-21" dirty="0">
                <a:latin typeface="Arial" panose="020B0604020202020204" pitchFamily="34" charset="0"/>
                <a:cs typeface="Arial" panose="020B0604020202020204" pitchFamily="34" charset="0"/>
              </a:rPr>
              <a:t>women </a:t>
            </a:r>
            <a:r>
              <a:rPr lang="en-US" sz="4000" spc="-21" dirty="0">
                <a:latin typeface="Arial" panose="020B0604020202020204" pitchFamily="34" charset="0"/>
                <a:cs typeface="Arial" panose="020B0604020202020204" pitchFamily="34" charset="0"/>
              </a:rPr>
              <a:t>would need to be successfully managed with a fertility-preserving, non-excisional approach instead of CKC to prevent one additional procedure-related adverse obstetric outcome.</a:t>
            </a:r>
            <a:endParaRPr lang="en-US" altLang="zh-CN" sz="3200" kern="1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DCE85FA-DCB2-F12A-3E15-BE810150DED3}"/>
              </a:ext>
            </a:extLst>
          </p:cNvPr>
          <p:cNvGrpSpPr/>
          <p:nvPr/>
        </p:nvGrpSpPr>
        <p:grpSpPr>
          <a:xfrm>
            <a:off x="41683766" y="14020800"/>
            <a:ext cx="5792901" cy="2504886"/>
            <a:chOff x="41966284" y="17061802"/>
            <a:chExt cx="5792901" cy="2504886"/>
          </a:xfrm>
        </p:grpSpPr>
        <p:grpSp>
          <p:nvGrpSpPr>
            <p:cNvPr id="155" name="组合 154">
              <a:extLst>
                <a:ext uri="{FF2B5EF4-FFF2-40B4-BE49-F238E27FC236}">
                  <a16:creationId xmlns:a16="http://schemas.microsoft.com/office/drawing/2014/main" id="{7C3A1F6A-6937-AD51-FAAD-52F47065BA67}"/>
                </a:ext>
              </a:extLst>
            </p:cNvPr>
            <p:cNvGrpSpPr/>
            <p:nvPr/>
          </p:nvGrpSpPr>
          <p:grpSpPr>
            <a:xfrm>
              <a:off x="41966284" y="17850712"/>
              <a:ext cx="5792901" cy="1715976"/>
              <a:chOff x="18865420" y="18270220"/>
              <a:chExt cx="10167919" cy="3071495"/>
            </a:xfrm>
          </p:grpSpPr>
          <p:sp>
            <p:nvSpPr>
              <p:cNvPr id="157" name="girl_264735">
                <a:extLst>
                  <a:ext uri="{FF2B5EF4-FFF2-40B4-BE49-F238E27FC236}">
                    <a16:creationId xmlns:a16="http://schemas.microsoft.com/office/drawing/2014/main" id="{8A386EE0-F9A8-9DB8-2088-70504641578E}"/>
                  </a:ext>
                </a:extLst>
              </p:cNvPr>
              <p:cNvSpPr/>
              <p:nvPr/>
            </p:nvSpPr>
            <p:spPr>
              <a:xfrm>
                <a:off x="1886542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rgbClr val="DF64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" name="girl_264735">
                <a:extLst>
                  <a:ext uri="{FF2B5EF4-FFF2-40B4-BE49-F238E27FC236}">
                    <a16:creationId xmlns:a16="http://schemas.microsoft.com/office/drawing/2014/main" id="{B975DF92-A439-8F9C-3557-983F573B9058}"/>
                  </a:ext>
                </a:extLst>
              </p:cNvPr>
              <p:cNvSpPr/>
              <p:nvPr/>
            </p:nvSpPr>
            <p:spPr>
              <a:xfrm>
                <a:off x="1985391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" name="girl_264735">
                <a:extLst>
                  <a:ext uri="{FF2B5EF4-FFF2-40B4-BE49-F238E27FC236}">
                    <a16:creationId xmlns:a16="http://schemas.microsoft.com/office/drawing/2014/main" id="{5CC2A41E-5FC7-A86F-72C5-CA2C6A9DCB02}"/>
                  </a:ext>
                </a:extLst>
              </p:cNvPr>
              <p:cNvSpPr/>
              <p:nvPr/>
            </p:nvSpPr>
            <p:spPr>
              <a:xfrm>
                <a:off x="2084451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" name="girl_264735">
                <a:extLst>
                  <a:ext uri="{FF2B5EF4-FFF2-40B4-BE49-F238E27FC236}">
                    <a16:creationId xmlns:a16="http://schemas.microsoft.com/office/drawing/2014/main" id="{20AEB6C8-4943-9C02-E92D-CC7FC004D66B}"/>
                  </a:ext>
                </a:extLst>
              </p:cNvPr>
              <p:cNvSpPr/>
              <p:nvPr/>
            </p:nvSpPr>
            <p:spPr>
              <a:xfrm>
                <a:off x="21835110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" name="girl_264735">
                <a:extLst>
                  <a:ext uri="{FF2B5EF4-FFF2-40B4-BE49-F238E27FC236}">
                    <a16:creationId xmlns:a16="http://schemas.microsoft.com/office/drawing/2014/main" id="{F4AAD375-D90A-DC84-10B3-E0921BD52CB1}"/>
                  </a:ext>
                </a:extLst>
              </p:cNvPr>
              <p:cNvSpPr/>
              <p:nvPr/>
            </p:nvSpPr>
            <p:spPr>
              <a:xfrm>
                <a:off x="22885879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girl_264735">
                <a:extLst>
                  <a:ext uri="{FF2B5EF4-FFF2-40B4-BE49-F238E27FC236}">
                    <a16:creationId xmlns:a16="http://schemas.microsoft.com/office/drawing/2014/main" id="{9F889E0B-0E45-9F2B-B2E4-8D7898005228}"/>
                  </a:ext>
                </a:extLst>
              </p:cNvPr>
              <p:cNvSpPr/>
              <p:nvPr/>
            </p:nvSpPr>
            <p:spPr>
              <a:xfrm>
                <a:off x="23927463" y="18275571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girl_264735">
                <a:extLst>
                  <a:ext uri="{FF2B5EF4-FFF2-40B4-BE49-F238E27FC236}">
                    <a16:creationId xmlns:a16="http://schemas.microsoft.com/office/drawing/2014/main" id="{50A89EDC-F059-E891-0358-8BC8B4A2B277}"/>
                  </a:ext>
                </a:extLst>
              </p:cNvPr>
              <p:cNvSpPr/>
              <p:nvPr/>
            </p:nvSpPr>
            <p:spPr>
              <a:xfrm>
                <a:off x="24943437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girl_264735">
                <a:extLst>
                  <a:ext uri="{FF2B5EF4-FFF2-40B4-BE49-F238E27FC236}">
                    <a16:creationId xmlns:a16="http://schemas.microsoft.com/office/drawing/2014/main" id="{489C9143-FF43-AAEB-63E8-2617B8782617}"/>
                  </a:ext>
                </a:extLst>
              </p:cNvPr>
              <p:cNvSpPr/>
              <p:nvPr/>
            </p:nvSpPr>
            <p:spPr>
              <a:xfrm>
                <a:off x="25991631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" name="girl_264735">
                <a:extLst>
                  <a:ext uri="{FF2B5EF4-FFF2-40B4-BE49-F238E27FC236}">
                    <a16:creationId xmlns:a16="http://schemas.microsoft.com/office/drawing/2014/main" id="{D0DDD2C3-F445-CF17-A57E-ED45C230EB1A}"/>
                  </a:ext>
                </a:extLst>
              </p:cNvPr>
              <p:cNvSpPr/>
              <p:nvPr/>
            </p:nvSpPr>
            <p:spPr>
              <a:xfrm>
                <a:off x="27032107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6" name="girl_264735">
                <a:extLst>
                  <a:ext uri="{FF2B5EF4-FFF2-40B4-BE49-F238E27FC236}">
                    <a16:creationId xmlns:a16="http://schemas.microsoft.com/office/drawing/2014/main" id="{3EA9FC71-7564-7009-C8A3-178956BF647A}"/>
                  </a:ext>
                </a:extLst>
              </p:cNvPr>
              <p:cNvSpPr/>
              <p:nvPr/>
            </p:nvSpPr>
            <p:spPr>
              <a:xfrm>
                <a:off x="28118939" y="18270220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7" name="girl_264735">
                <a:extLst>
                  <a:ext uri="{FF2B5EF4-FFF2-40B4-BE49-F238E27FC236}">
                    <a16:creationId xmlns:a16="http://schemas.microsoft.com/office/drawing/2014/main" id="{A17CF2F5-33EA-EF32-3611-6C06AADB0EB1}"/>
                  </a:ext>
                </a:extLst>
              </p:cNvPr>
              <p:cNvSpPr/>
              <p:nvPr/>
            </p:nvSpPr>
            <p:spPr>
              <a:xfrm>
                <a:off x="1886542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girl_264735">
                <a:extLst>
                  <a:ext uri="{FF2B5EF4-FFF2-40B4-BE49-F238E27FC236}">
                    <a16:creationId xmlns:a16="http://schemas.microsoft.com/office/drawing/2014/main" id="{04074325-3CE2-B29C-88A7-DAD2BBACBA2A}"/>
                  </a:ext>
                </a:extLst>
              </p:cNvPr>
              <p:cNvSpPr/>
              <p:nvPr/>
            </p:nvSpPr>
            <p:spPr>
              <a:xfrm>
                <a:off x="1985391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" name="girl_264735">
                <a:extLst>
                  <a:ext uri="{FF2B5EF4-FFF2-40B4-BE49-F238E27FC236}">
                    <a16:creationId xmlns:a16="http://schemas.microsoft.com/office/drawing/2014/main" id="{CCDB2274-B521-54C7-0230-2B0C316938B8}"/>
                  </a:ext>
                </a:extLst>
              </p:cNvPr>
              <p:cNvSpPr/>
              <p:nvPr/>
            </p:nvSpPr>
            <p:spPr>
              <a:xfrm>
                <a:off x="2084451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" name="girl_264735">
                <a:extLst>
                  <a:ext uri="{FF2B5EF4-FFF2-40B4-BE49-F238E27FC236}">
                    <a16:creationId xmlns:a16="http://schemas.microsoft.com/office/drawing/2014/main" id="{C523CD44-44F7-C7E2-19D4-44CC33BA12FE}"/>
                  </a:ext>
                </a:extLst>
              </p:cNvPr>
              <p:cNvSpPr/>
              <p:nvPr/>
            </p:nvSpPr>
            <p:spPr>
              <a:xfrm>
                <a:off x="21835110" y="19898485"/>
                <a:ext cx="914400" cy="1443230"/>
              </a:xfrm>
              <a:custGeom>
                <a:avLst/>
                <a:gdLst>
                  <a:gd name="connsiteX0" fmla="*/ 113100 w 309065"/>
                  <a:gd name="connsiteY0" fmla="*/ 121373 h 606722"/>
                  <a:gd name="connsiteX1" fmla="*/ 195976 w 309065"/>
                  <a:gd name="connsiteY1" fmla="*/ 121373 h 606722"/>
                  <a:gd name="connsiteX2" fmla="*/ 251079 w 309065"/>
                  <a:gd name="connsiteY2" fmla="*/ 169899 h 606722"/>
                  <a:gd name="connsiteX3" fmla="*/ 307606 w 309065"/>
                  <a:gd name="connsiteY3" fmla="*/ 327209 h 606722"/>
                  <a:gd name="connsiteX4" fmla="*/ 293363 w 309065"/>
                  <a:gd name="connsiteY4" fmla="*/ 357693 h 606722"/>
                  <a:gd name="connsiteX5" fmla="*/ 262830 w 309065"/>
                  <a:gd name="connsiteY5" fmla="*/ 343562 h 606722"/>
                  <a:gd name="connsiteX6" fmla="*/ 216718 w 309065"/>
                  <a:gd name="connsiteY6" fmla="*/ 215937 h 606722"/>
                  <a:gd name="connsiteX7" fmla="*/ 206926 w 309065"/>
                  <a:gd name="connsiteY7" fmla="*/ 229712 h 606722"/>
                  <a:gd name="connsiteX8" fmla="*/ 206926 w 309065"/>
                  <a:gd name="connsiteY8" fmla="*/ 264641 h 606722"/>
                  <a:gd name="connsiteX9" fmla="*/ 247874 w 309065"/>
                  <a:gd name="connsiteY9" fmla="*/ 367914 h 606722"/>
                  <a:gd name="connsiteX10" fmla="*/ 241020 w 309065"/>
                  <a:gd name="connsiteY10" fmla="*/ 381245 h 606722"/>
                  <a:gd name="connsiteX11" fmla="*/ 217964 w 309065"/>
                  <a:gd name="connsiteY11" fmla="*/ 386933 h 606722"/>
                  <a:gd name="connsiteX12" fmla="*/ 217964 w 309065"/>
                  <a:gd name="connsiteY12" fmla="*/ 578104 h 606722"/>
                  <a:gd name="connsiteX13" fmla="*/ 189300 w 309065"/>
                  <a:gd name="connsiteY13" fmla="*/ 606722 h 606722"/>
                  <a:gd name="connsiteX14" fmla="*/ 160725 w 309065"/>
                  <a:gd name="connsiteY14" fmla="*/ 578104 h 606722"/>
                  <a:gd name="connsiteX15" fmla="*/ 160725 w 309065"/>
                  <a:gd name="connsiteY15" fmla="*/ 400442 h 606722"/>
                  <a:gd name="connsiteX16" fmla="*/ 148351 w 309065"/>
                  <a:gd name="connsiteY16" fmla="*/ 400442 h 606722"/>
                  <a:gd name="connsiteX17" fmla="*/ 148351 w 309065"/>
                  <a:gd name="connsiteY17" fmla="*/ 578104 h 606722"/>
                  <a:gd name="connsiteX18" fmla="*/ 119687 w 309065"/>
                  <a:gd name="connsiteY18" fmla="*/ 606722 h 606722"/>
                  <a:gd name="connsiteX19" fmla="*/ 91112 w 309065"/>
                  <a:gd name="connsiteY19" fmla="*/ 578104 h 606722"/>
                  <a:gd name="connsiteX20" fmla="*/ 91112 w 309065"/>
                  <a:gd name="connsiteY20" fmla="*/ 386933 h 606722"/>
                  <a:gd name="connsiteX21" fmla="*/ 68056 w 309065"/>
                  <a:gd name="connsiteY21" fmla="*/ 381334 h 606722"/>
                  <a:gd name="connsiteX22" fmla="*/ 61113 w 309065"/>
                  <a:gd name="connsiteY22" fmla="*/ 367914 h 606722"/>
                  <a:gd name="connsiteX23" fmla="*/ 102150 w 309065"/>
                  <a:gd name="connsiteY23" fmla="*/ 264641 h 606722"/>
                  <a:gd name="connsiteX24" fmla="*/ 102061 w 309065"/>
                  <a:gd name="connsiteY24" fmla="*/ 229712 h 606722"/>
                  <a:gd name="connsiteX25" fmla="*/ 92358 w 309065"/>
                  <a:gd name="connsiteY25" fmla="*/ 215937 h 606722"/>
                  <a:gd name="connsiteX26" fmla="*/ 46246 w 309065"/>
                  <a:gd name="connsiteY26" fmla="*/ 343562 h 606722"/>
                  <a:gd name="connsiteX27" fmla="*/ 15624 w 309065"/>
                  <a:gd name="connsiteY27" fmla="*/ 357693 h 606722"/>
                  <a:gd name="connsiteX28" fmla="*/ 1470 w 309065"/>
                  <a:gd name="connsiteY28" fmla="*/ 327209 h 606722"/>
                  <a:gd name="connsiteX29" fmla="*/ 57908 w 309065"/>
                  <a:gd name="connsiteY29" fmla="*/ 169899 h 606722"/>
                  <a:gd name="connsiteX30" fmla="*/ 113100 w 309065"/>
                  <a:gd name="connsiteY30" fmla="*/ 121373 h 606722"/>
                  <a:gd name="connsiteX31" fmla="*/ 154538 w 309065"/>
                  <a:gd name="connsiteY31" fmla="*/ 0 h 606722"/>
                  <a:gd name="connsiteX32" fmla="*/ 206651 w 309065"/>
                  <a:gd name="connsiteY32" fmla="*/ 52042 h 606722"/>
                  <a:gd name="connsiteX33" fmla="*/ 154538 w 309065"/>
                  <a:gd name="connsiteY33" fmla="*/ 104084 h 606722"/>
                  <a:gd name="connsiteX34" fmla="*/ 102425 w 309065"/>
                  <a:gd name="connsiteY34" fmla="*/ 52042 h 606722"/>
                  <a:gd name="connsiteX35" fmla="*/ 154538 w 309065"/>
                  <a:gd name="connsiteY3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09065" h="606722">
                    <a:moveTo>
                      <a:pt x="113100" y="121373"/>
                    </a:moveTo>
                    <a:lnTo>
                      <a:pt x="195976" y="121373"/>
                    </a:lnTo>
                    <a:cubicBezTo>
                      <a:pt x="221436" y="121373"/>
                      <a:pt x="240041" y="137726"/>
                      <a:pt x="251079" y="169899"/>
                    </a:cubicBezTo>
                    <a:cubicBezTo>
                      <a:pt x="268260" y="219670"/>
                      <a:pt x="307250" y="326142"/>
                      <a:pt x="307606" y="327209"/>
                    </a:cubicBezTo>
                    <a:cubicBezTo>
                      <a:pt x="312146" y="339563"/>
                      <a:pt x="305737" y="353160"/>
                      <a:pt x="293363" y="357693"/>
                    </a:cubicBezTo>
                    <a:cubicBezTo>
                      <a:pt x="280990" y="362226"/>
                      <a:pt x="267281" y="355916"/>
                      <a:pt x="262830" y="343562"/>
                    </a:cubicBezTo>
                    <a:cubicBezTo>
                      <a:pt x="262474" y="342673"/>
                      <a:pt x="235768" y="269706"/>
                      <a:pt x="216718" y="215937"/>
                    </a:cubicBezTo>
                    <a:cubicBezTo>
                      <a:pt x="215026" y="221536"/>
                      <a:pt x="211555" y="226335"/>
                      <a:pt x="206926" y="229712"/>
                    </a:cubicBezTo>
                    <a:lnTo>
                      <a:pt x="206926" y="264641"/>
                    </a:lnTo>
                    <a:lnTo>
                      <a:pt x="247874" y="367914"/>
                    </a:lnTo>
                    <a:cubicBezTo>
                      <a:pt x="250189" y="373602"/>
                      <a:pt x="246806" y="379912"/>
                      <a:pt x="241020" y="381245"/>
                    </a:cubicBezTo>
                    <a:cubicBezTo>
                      <a:pt x="234878" y="382756"/>
                      <a:pt x="226777" y="384711"/>
                      <a:pt x="217964" y="386933"/>
                    </a:cubicBezTo>
                    <a:lnTo>
                      <a:pt x="217964" y="578104"/>
                    </a:lnTo>
                    <a:cubicBezTo>
                      <a:pt x="217964" y="593924"/>
                      <a:pt x="205145" y="606722"/>
                      <a:pt x="189300" y="606722"/>
                    </a:cubicBezTo>
                    <a:cubicBezTo>
                      <a:pt x="173544" y="606722"/>
                      <a:pt x="160725" y="593924"/>
                      <a:pt x="160725" y="578104"/>
                    </a:cubicBezTo>
                    <a:lnTo>
                      <a:pt x="160725" y="400442"/>
                    </a:lnTo>
                    <a:cubicBezTo>
                      <a:pt x="156630" y="400798"/>
                      <a:pt x="152446" y="400798"/>
                      <a:pt x="148351" y="400442"/>
                    </a:cubicBezTo>
                    <a:lnTo>
                      <a:pt x="148351" y="578104"/>
                    </a:lnTo>
                    <a:cubicBezTo>
                      <a:pt x="148351" y="593924"/>
                      <a:pt x="135533" y="606722"/>
                      <a:pt x="119687" y="606722"/>
                    </a:cubicBezTo>
                    <a:cubicBezTo>
                      <a:pt x="103931" y="606722"/>
                      <a:pt x="91112" y="593924"/>
                      <a:pt x="91112" y="578104"/>
                    </a:cubicBezTo>
                    <a:lnTo>
                      <a:pt x="91112" y="386933"/>
                    </a:lnTo>
                    <a:cubicBezTo>
                      <a:pt x="82299" y="384800"/>
                      <a:pt x="74198" y="382756"/>
                      <a:pt x="68056" y="381334"/>
                    </a:cubicBezTo>
                    <a:cubicBezTo>
                      <a:pt x="62181" y="379912"/>
                      <a:pt x="58887" y="373602"/>
                      <a:pt x="61113" y="367914"/>
                    </a:cubicBezTo>
                    <a:lnTo>
                      <a:pt x="102150" y="264641"/>
                    </a:lnTo>
                    <a:lnTo>
                      <a:pt x="102061" y="229712"/>
                    </a:lnTo>
                    <a:cubicBezTo>
                      <a:pt x="97521" y="226335"/>
                      <a:pt x="94050" y="221536"/>
                      <a:pt x="92358" y="215937"/>
                    </a:cubicBezTo>
                    <a:cubicBezTo>
                      <a:pt x="73308" y="269706"/>
                      <a:pt x="46602" y="342673"/>
                      <a:pt x="46246" y="343562"/>
                    </a:cubicBezTo>
                    <a:cubicBezTo>
                      <a:pt x="41706" y="355916"/>
                      <a:pt x="27997" y="362226"/>
                      <a:pt x="15624" y="357693"/>
                    </a:cubicBezTo>
                    <a:cubicBezTo>
                      <a:pt x="3250" y="353160"/>
                      <a:pt x="-3070" y="339563"/>
                      <a:pt x="1470" y="327209"/>
                    </a:cubicBezTo>
                    <a:cubicBezTo>
                      <a:pt x="1826" y="326142"/>
                      <a:pt x="40816" y="219670"/>
                      <a:pt x="57908" y="169899"/>
                    </a:cubicBezTo>
                    <a:cubicBezTo>
                      <a:pt x="69035" y="137726"/>
                      <a:pt x="87551" y="121373"/>
                      <a:pt x="113100" y="121373"/>
                    </a:cubicBezTo>
                    <a:close/>
                    <a:moveTo>
                      <a:pt x="154538" y="0"/>
                    </a:moveTo>
                    <a:cubicBezTo>
                      <a:pt x="183319" y="0"/>
                      <a:pt x="206651" y="23300"/>
                      <a:pt x="206651" y="52042"/>
                    </a:cubicBezTo>
                    <a:cubicBezTo>
                      <a:pt x="206651" y="80784"/>
                      <a:pt x="183319" y="104084"/>
                      <a:pt x="154538" y="104084"/>
                    </a:cubicBezTo>
                    <a:cubicBezTo>
                      <a:pt x="125757" y="104084"/>
                      <a:pt x="102425" y="80784"/>
                      <a:pt x="102425" y="52042"/>
                    </a:cubicBezTo>
                    <a:cubicBezTo>
                      <a:pt x="102425" y="23300"/>
                      <a:pt x="125757" y="0"/>
                      <a:pt x="15453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011599CD-AF2B-3643-A90C-DB4B0CDB1B65}"/>
                </a:ext>
              </a:extLst>
            </p:cNvPr>
            <p:cNvSpPr txBox="1"/>
            <p:nvPr/>
          </p:nvSpPr>
          <p:spPr>
            <a:xfrm>
              <a:off x="41966284" y="17061802"/>
              <a:ext cx="11363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173" name="文本框 172">
            <a:extLst>
              <a:ext uri="{FF2B5EF4-FFF2-40B4-BE49-F238E27FC236}">
                <a16:creationId xmlns:a16="http://schemas.microsoft.com/office/drawing/2014/main" id="{2C34002A-0326-EAE4-BAC3-474C693ADC91}"/>
              </a:ext>
            </a:extLst>
          </p:cNvPr>
          <p:cNvSpPr txBox="1"/>
          <p:nvPr/>
        </p:nvSpPr>
        <p:spPr>
          <a:xfrm>
            <a:off x="1323976" y="27069123"/>
            <a:ext cx="491609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/>
              <a:t>1. </a:t>
            </a:r>
            <a:r>
              <a:rPr lang="zh-CN" altLang="en-US" sz="4000"/>
              <a:t>Chen, F., Hillemanns, P., Ruan, H., Chen, X., Wang, Y., Novak, Z., Zhang, Y., You, Z., Wei, B., Lu, W., Yu, J., Sheng, X., Woelber, L., Dvorak, V., Song, W., Qiao, Y., Zhang, J., He, E., Lang, J., &amp; Zhu, L. (2025). Photodynamic therapy for high-grade squamous intraepithelial lesions: A randomized controlled trial. Med, 6(12), 100851. </a:t>
            </a:r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201C21D7-826D-1655-E72A-19E8DEC85574}"/>
              </a:ext>
            </a:extLst>
          </p:cNvPr>
          <p:cNvSpPr txBox="1"/>
          <p:nvPr/>
        </p:nvSpPr>
        <p:spPr>
          <a:xfrm>
            <a:off x="18485921" y="25341330"/>
            <a:ext cx="316823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kern="100" dirty="0">
                <a:latin typeface="Arial" panose="020B0604020202020204" pitchFamily="34" charset="0"/>
                <a:cs typeface="Arial" panose="020B0604020202020204" pitchFamily="34" charset="0"/>
              </a:rPr>
              <a:t>*ARR: Absolute Risk Reduction.</a:t>
            </a:r>
            <a:endParaRPr lang="en-US" altLang="zh-CN" sz="4000" kern="0" dirty="0"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4000" kern="0" baseline="300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#</a:t>
            </a:r>
            <a:r>
              <a:rPr lang="en-US" altLang="zh-CN" sz="40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NNT estimates are exploratory and reflect avoidance of procedure-related excess obstetric risk, not elimination of baseline pregnancy risk.</a:t>
            </a:r>
            <a:endParaRPr lang="en-US" altLang="zh-CN" sz="4000" kern="100" dirty="0"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矩形 13">
            <a:extLst>
              <a:ext uri="{FF2B5EF4-FFF2-40B4-BE49-F238E27FC236}">
                <a16:creationId xmlns:a16="http://schemas.microsoft.com/office/drawing/2014/main" id="{358A238F-1B75-2819-426B-3FB5FE0CC5D5}"/>
              </a:ext>
            </a:extLst>
          </p:cNvPr>
          <p:cNvSpPr/>
          <p:nvPr/>
        </p:nvSpPr>
        <p:spPr>
          <a:xfrm>
            <a:off x="17839771" y="3890287"/>
            <a:ext cx="32288400" cy="1271905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6000" b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Exploratory NNT Estimates for Fertility Preservation</a:t>
            </a:r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6" name="矩形 13">
            <a:extLst>
              <a:ext uri="{FF2B5EF4-FFF2-40B4-BE49-F238E27FC236}">
                <a16:creationId xmlns:a16="http://schemas.microsoft.com/office/drawing/2014/main" id="{E74D1914-87A0-66F6-A972-6C753BBA5B23}"/>
              </a:ext>
            </a:extLst>
          </p:cNvPr>
          <p:cNvSpPr/>
          <p:nvPr/>
        </p:nvSpPr>
        <p:spPr>
          <a:xfrm>
            <a:off x="1037532" y="3890287"/>
            <a:ext cx="15850800" cy="1271905"/>
          </a:xfrm>
          <a:prstGeom prst="rect">
            <a:avLst/>
          </a:prstGeom>
          <a:solidFill>
            <a:srgbClr val="004B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6" rtlCol="0" anchor="ctr"/>
          <a:lstStyle/>
          <a:p>
            <a:pPr algn="ctr"/>
            <a:r>
              <a:rPr lang="en-US" altLang="zh-CN" sz="6000" b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Pooled Incidence </a:t>
            </a:r>
            <a:endParaRPr lang="en-US" altLang="zh-CN" sz="6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33" name="音频 32">
            <a:hlinkClick r:id="" action="ppaction://media"/>
            <a:extLst>
              <a:ext uri="{FF2B5EF4-FFF2-40B4-BE49-F238E27FC236}">
                <a16:creationId xmlns:a16="http://schemas.microsoft.com/office/drawing/2014/main" id="{46A321AD-3BBA-8045-522F-5912B4A996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550000" t="-287500" r="-550000" b="-287500"/>
          <a:stretch>
            <a:fillRect/>
          </a:stretch>
        </p:blipFill>
        <p:spPr>
          <a:xfrm>
            <a:off x="42976800" y="2417445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08"/>
    </mc:Choice>
    <mc:Fallback xmlns="">
      <p:transition spd="slow" advTm="60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47CBC-DFF3-A20F-2A14-E8B08FC1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4E63143-7C53-8086-308D-7A11EC50E512}"/>
              </a:ext>
            </a:extLst>
          </p:cNvPr>
          <p:cNvSpPr/>
          <p:nvPr/>
        </p:nvSpPr>
        <p:spPr>
          <a:xfrm>
            <a:off x="7534275" y="16863049"/>
            <a:ext cx="36137850" cy="12427697"/>
          </a:xfrm>
          <a:prstGeom prst="rect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80000">
                <a:srgbClr val="FFFFFF">
                  <a:alpha val="80000"/>
                </a:srgbClr>
              </a:gs>
              <a:gs pos="41000">
                <a:sysClr val="window" lastClr="FFFFFF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330200" dist="38100" dir="16200000" rotWithShape="0">
              <a:srgbClr val="053F6F">
                <a:alpha val="30000"/>
              </a:srgbClr>
            </a:outerShdw>
          </a:effectLst>
        </p:spPr>
        <p:txBody>
          <a:bodyPr rtlCol="0" anchor="ctr"/>
          <a:lstStyle/>
          <a:p>
            <a:pPr algn="ctr" defTabSz="1920240">
              <a:defRPr/>
            </a:pPr>
            <a:endParaRPr lang="zh-CN" altLang="en-US" sz="7560" kern="0">
              <a:solidFill>
                <a:prstClr val="white"/>
              </a:solidFill>
              <a:latin typeface="Calibri" panose="020F0502020204030204"/>
              <a:ea typeface="等线" panose="02010600030101010101" charset="-122"/>
            </a:endParaRPr>
          </a:p>
        </p:txBody>
      </p:sp>
      <p:sp>
        <p:nvSpPr>
          <p:cNvPr id="19" name="矩形: 圆顶角 18">
            <a:extLst>
              <a:ext uri="{FF2B5EF4-FFF2-40B4-BE49-F238E27FC236}">
                <a16:creationId xmlns:a16="http://schemas.microsoft.com/office/drawing/2014/main" id="{7E3150F6-3907-B841-B6BB-788B747B14CC}"/>
              </a:ext>
            </a:extLst>
          </p:cNvPr>
          <p:cNvSpPr/>
          <p:nvPr/>
        </p:nvSpPr>
        <p:spPr>
          <a:xfrm rot="10800000">
            <a:off x="-87565" y="5325068"/>
            <a:ext cx="51273071" cy="11815811"/>
          </a:xfrm>
          <a:prstGeom prst="round2SameRect">
            <a:avLst>
              <a:gd name="adj1" fmla="val 20842"/>
              <a:gd name="adj2" fmla="val 0"/>
            </a:avLst>
          </a:prstGeom>
          <a:solidFill>
            <a:srgbClr val="B1BB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lang="zh-CN" altLang="en-US" sz="5670" kern="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矩形: 圆顶角 13">
            <a:extLst>
              <a:ext uri="{FF2B5EF4-FFF2-40B4-BE49-F238E27FC236}">
                <a16:creationId xmlns:a16="http://schemas.microsoft.com/office/drawing/2014/main" id="{A95811FB-7657-5BED-2EF1-7D8C83046387}"/>
              </a:ext>
            </a:extLst>
          </p:cNvPr>
          <p:cNvSpPr/>
          <p:nvPr/>
        </p:nvSpPr>
        <p:spPr>
          <a:xfrm rot="10800000">
            <a:off x="-66674" y="5047238"/>
            <a:ext cx="51273071" cy="11815811"/>
          </a:xfrm>
          <a:prstGeom prst="round2SameRect">
            <a:avLst>
              <a:gd name="adj1" fmla="val 21636"/>
              <a:gd name="adj2" fmla="val 0"/>
            </a:avLst>
          </a:prstGeom>
          <a:solidFill>
            <a:srgbClr val="1F497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lang="zh-CN" altLang="en-US" sz="4400" kern="0" dirty="0">
              <a:solidFill>
                <a:prstClr val="white"/>
              </a:solidFill>
              <a:latin typeface="Arial" panose="020B0604020202020204" pitchFamily="34" charset="0"/>
              <a:ea typeface="等线" panose="02010600030101010101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A9EF8F-1972-F2B0-1A0E-9C61A29C6CB7}"/>
              </a:ext>
            </a:extLst>
          </p:cNvPr>
          <p:cNvSpPr txBox="1"/>
          <p:nvPr/>
        </p:nvSpPr>
        <p:spPr>
          <a:xfrm>
            <a:off x="-457200" y="7901012"/>
            <a:ext cx="52120800" cy="5433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920240">
              <a:lnSpc>
                <a:spcPct val="140000"/>
              </a:lnSpc>
              <a:defRPr/>
            </a:pPr>
            <a:r>
              <a:rPr lang="en-US" altLang="zh-CN" sz="27500" b="1" kern="0" noProof="1">
                <a:solidFill>
                  <a:schemeClr val="bg1"/>
                </a:solidFill>
                <a:effectLst>
                  <a:outerShdw blurRad="647700" dist="50800" dir="5400000" sx="102000" sy="102000" algn="ctr" rotWithShape="0">
                    <a:srgbClr val="0B3977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 For Your Attention!</a:t>
            </a:r>
            <a:endParaRPr lang="zh-CN" altLang="en-US" sz="27500" b="1" kern="0" noProof="1">
              <a:solidFill>
                <a:schemeClr val="bg1"/>
              </a:solidFill>
              <a:effectLst>
                <a:outerShdw blurRad="647700" dist="50800" dir="5400000" sx="102000" sy="102000" algn="ctr" rotWithShape="0">
                  <a:srgbClr val="0B3977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D64D61B-F142-6919-4CDC-1722686F652B}"/>
              </a:ext>
            </a:extLst>
          </p:cNvPr>
          <p:cNvGrpSpPr/>
          <p:nvPr/>
        </p:nvGrpSpPr>
        <p:grpSpPr>
          <a:xfrm>
            <a:off x="15873980" y="2231802"/>
            <a:ext cx="19458440" cy="4164279"/>
            <a:chOff x="2962405" y="1065202"/>
            <a:chExt cx="3221029" cy="483653"/>
          </a:xfrm>
        </p:grpSpPr>
        <p:sp>
          <p:nvSpPr>
            <p:cNvPr id="21" name="直角三角形 19">
              <a:extLst>
                <a:ext uri="{FF2B5EF4-FFF2-40B4-BE49-F238E27FC236}">
                  <a16:creationId xmlns:a16="http://schemas.microsoft.com/office/drawing/2014/main" id="{9E6B82C2-1A57-E17C-64FB-7599AA85F7DA}"/>
                </a:ext>
              </a:extLst>
            </p:cNvPr>
            <p:cNvSpPr/>
            <p:nvPr/>
          </p:nvSpPr>
          <p:spPr>
            <a:xfrm flipH="1">
              <a:off x="2962405" y="1212055"/>
              <a:ext cx="445340" cy="165721"/>
            </a:xfrm>
            <a:custGeom>
              <a:avLst/>
              <a:gdLst>
                <a:gd name="connsiteX0" fmla="*/ 0 w 329303"/>
                <a:gd name="connsiteY0" fmla="*/ 210882 h 210882"/>
                <a:gd name="connsiteX1" fmla="*/ 0 w 329303"/>
                <a:gd name="connsiteY1" fmla="*/ 0 h 210882"/>
                <a:gd name="connsiteX2" fmla="*/ 329303 w 329303"/>
                <a:gd name="connsiteY2" fmla="*/ 210882 h 210882"/>
                <a:gd name="connsiteX3" fmla="*/ 0 w 329303"/>
                <a:gd name="connsiteY3" fmla="*/ 210882 h 210882"/>
                <a:gd name="connsiteX0-1" fmla="*/ 0 w 329303"/>
                <a:gd name="connsiteY0-2" fmla="*/ 210882 h 210882"/>
                <a:gd name="connsiteX1-3" fmla="*/ 0 w 329303"/>
                <a:gd name="connsiteY1-4" fmla="*/ 0 h 210882"/>
                <a:gd name="connsiteX2-5" fmla="*/ 329303 w 329303"/>
                <a:gd name="connsiteY2-6" fmla="*/ 210882 h 210882"/>
                <a:gd name="connsiteX3-7" fmla="*/ 0 w 329303"/>
                <a:gd name="connsiteY3-8" fmla="*/ 210882 h 210882"/>
                <a:gd name="connsiteX0-9" fmla="*/ 0 w 329303"/>
                <a:gd name="connsiteY0-10" fmla="*/ 210882 h 210882"/>
                <a:gd name="connsiteX1-11" fmla="*/ 0 w 329303"/>
                <a:gd name="connsiteY1-12" fmla="*/ 0 h 210882"/>
                <a:gd name="connsiteX2-13" fmla="*/ 329303 w 329303"/>
                <a:gd name="connsiteY2-14" fmla="*/ 210882 h 210882"/>
                <a:gd name="connsiteX3-15" fmla="*/ 0 w 329303"/>
                <a:gd name="connsiteY3-16" fmla="*/ 210882 h 210882"/>
                <a:gd name="connsiteX0-17" fmla="*/ 0 w 329303"/>
                <a:gd name="connsiteY0-18" fmla="*/ 210882 h 210882"/>
                <a:gd name="connsiteX1-19" fmla="*/ 0 w 329303"/>
                <a:gd name="connsiteY1-20" fmla="*/ 0 h 210882"/>
                <a:gd name="connsiteX2-21" fmla="*/ 329303 w 329303"/>
                <a:gd name="connsiteY2-22" fmla="*/ 210882 h 210882"/>
                <a:gd name="connsiteX3-23" fmla="*/ 0 w 329303"/>
                <a:gd name="connsiteY3-24" fmla="*/ 210882 h 210882"/>
                <a:gd name="connsiteX0-25" fmla="*/ 0 w 329303"/>
                <a:gd name="connsiteY0-26" fmla="*/ 210882 h 210882"/>
                <a:gd name="connsiteX1-27" fmla="*/ 0 w 329303"/>
                <a:gd name="connsiteY1-28" fmla="*/ 0 h 210882"/>
                <a:gd name="connsiteX2-29" fmla="*/ 329303 w 329303"/>
                <a:gd name="connsiteY2-30" fmla="*/ 210882 h 210882"/>
                <a:gd name="connsiteX3-31" fmla="*/ 0 w 329303"/>
                <a:gd name="connsiteY3-32" fmla="*/ 210882 h 210882"/>
                <a:gd name="connsiteX0-33" fmla="*/ 0 w 329303"/>
                <a:gd name="connsiteY0-34" fmla="*/ 210882 h 210882"/>
                <a:gd name="connsiteX1-35" fmla="*/ 0 w 329303"/>
                <a:gd name="connsiteY1-36" fmla="*/ 0 h 210882"/>
                <a:gd name="connsiteX2-37" fmla="*/ 329303 w 329303"/>
                <a:gd name="connsiteY2-38" fmla="*/ 210882 h 210882"/>
                <a:gd name="connsiteX3-39" fmla="*/ 0 w 329303"/>
                <a:gd name="connsiteY3-40" fmla="*/ 210882 h 210882"/>
                <a:gd name="connsiteX0-41" fmla="*/ 26194 w 355497"/>
                <a:gd name="connsiteY0-42" fmla="*/ 208501 h 208501"/>
                <a:gd name="connsiteX1-43" fmla="*/ 0 w 355497"/>
                <a:gd name="connsiteY1-44" fmla="*/ 0 h 208501"/>
                <a:gd name="connsiteX2-45" fmla="*/ 355497 w 355497"/>
                <a:gd name="connsiteY2-46" fmla="*/ 208501 h 208501"/>
                <a:gd name="connsiteX3-47" fmla="*/ 26194 w 355497"/>
                <a:gd name="connsiteY3-48" fmla="*/ 208501 h 208501"/>
                <a:gd name="connsiteX0-49" fmla="*/ 26194 w 355497"/>
                <a:gd name="connsiteY0-50" fmla="*/ 208501 h 208501"/>
                <a:gd name="connsiteX1-51" fmla="*/ 0 w 355497"/>
                <a:gd name="connsiteY1-52" fmla="*/ 0 h 208501"/>
                <a:gd name="connsiteX2-53" fmla="*/ 355497 w 355497"/>
                <a:gd name="connsiteY2-54" fmla="*/ 208501 h 208501"/>
                <a:gd name="connsiteX3-55" fmla="*/ 26194 w 355497"/>
                <a:gd name="connsiteY3-56" fmla="*/ 208501 h 208501"/>
                <a:gd name="connsiteX0-57" fmla="*/ 26194 w 355497"/>
                <a:gd name="connsiteY0-58" fmla="*/ 208501 h 208501"/>
                <a:gd name="connsiteX1-59" fmla="*/ 0 w 355497"/>
                <a:gd name="connsiteY1-60" fmla="*/ 0 h 208501"/>
                <a:gd name="connsiteX2-61" fmla="*/ 355497 w 355497"/>
                <a:gd name="connsiteY2-62" fmla="*/ 208501 h 208501"/>
                <a:gd name="connsiteX3-63" fmla="*/ 26194 w 355497"/>
                <a:gd name="connsiteY3-64" fmla="*/ 208501 h 208501"/>
                <a:gd name="connsiteX0-65" fmla="*/ 26194 w 355497"/>
                <a:gd name="connsiteY0-66" fmla="*/ 208501 h 208501"/>
                <a:gd name="connsiteX1-67" fmla="*/ 0 w 355497"/>
                <a:gd name="connsiteY1-68" fmla="*/ 0 h 208501"/>
                <a:gd name="connsiteX2-69" fmla="*/ 355497 w 355497"/>
                <a:gd name="connsiteY2-70" fmla="*/ 208501 h 208501"/>
                <a:gd name="connsiteX3-71" fmla="*/ 26194 w 355497"/>
                <a:gd name="connsiteY3-72" fmla="*/ 208501 h 208501"/>
                <a:gd name="connsiteX0-73" fmla="*/ 26194 w 355497"/>
                <a:gd name="connsiteY0-74" fmla="*/ 208501 h 208501"/>
                <a:gd name="connsiteX1-75" fmla="*/ 0 w 355497"/>
                <a:gd name="connsiteY1-76" fmla="*/ 0 h 208501"/>
                <a:gd name="connsiteX2-77" fmla="*/ 355497 w 355497"/>
                <a:gd name="connsiteY2-78" fmla="*/ 208501 h 208501"/>
                <a:gd name="connsiteX3-79" fmla="*/ 26194 w 355497"/>
                <a:gd name="connsiteY3-80" fmla="*/ 208501 h 208501"/>
                <a:gd name="connsiteX0-81" fmla="*/ 30957 w 360260"/>
                <a:gd name="connsiteY0-82" fmla="*/ 206120 h 206120"/>
                <a:gd name="connsiteX1-83" fmla="*/ 0 w 360260"/>
                <a:gd name="connsiteY1-84" fmla="*/ 0 h 206120"/>
                <a:gd name="connsiteX2-85" fmla="*/ 360260 w 360260"/>
                <a:gd name="connsiteY2-86" fmla="*/ 206120 h 206120"/>
                <a:gd name="connsiteX3-87" fmla="*/ 30957 w 360260"/>
                <a:gd name="connsiteY3-88" fmla="*/ 206120 h 206120"/>
                <a:gd name="connsiteX0-89" fmla="*/ 30957 w 360260"/>
                <a:gd name="connsiteY0-90" fmla="*/ 206120 h 206120"/>
                <a:gd name="connsiteX1-91" fmla="*/ 0 w 360260"/>
                <a:gd name="connsiteY1-92" fmla="*/ 0 h 206120"/>
                <a:gd name="connsiteX2-93" fmla="*/ 360260 w 360260"/>
                <a:gd name="connsiteY2-94" fmla="*/ 206120 h 206120"/>
                <a:gd name="connsiteX3-95" fmla="*/ 30957 w 360260"/>
                <a:gd name="connsiteY3-96" fmla="*/ 206120 h 206120"/>
                <a:gd name="connsiteX0-97" fmla="*/ 38101 w 360260"/>
                <a:gd name="connsiteY0-98" fmla="*/ 206120 h 206120"/>
                <a:gd name="connsiteX1-99" fmla="*/ 0 w 360260"/>
                <a:gd name="connsiteY1-100" fmla="*/ 0 h 206120"/>
                <a:gd name="connsiteX2-101" fmla="*/ 360260 w 360260"/>
                <a:gd name="connsiteY2-102" fmla="*/ 206120 h 206120"/>
                <a:gd name="connsiteX3-103" fmla="*/ 38101 w 360260"/>
                <a:gd name="connsiteY3-104" fmla="*/ 206120 h 206120"/>
                <a:gd name="connsiteX0-105" fmla="*/ 38101 w 360260"/>
                <a:gd name="connsiteY0-106" fmla="*/ 206120 h 206120"/>
                <a:gd name="connsiteX1-107" fmla="*/ 0 w 360260"/>
                <a:gd name="connsiteY1-108" fmla="*/ 0 h 206120"/>
                <a:gd name="connsiteX2-109" fmla="*/ 360260 w 360260"/>
                <a:gd name="connsiteY2-110" fmla="*/ 206120 h 206120"/>
                <a:gd name="connsiteX3-111" fmla="*/ 38101 w 360260"/>
                <a:gd name="connsiteY3-112" fmla="*/ 206120 h 206120"/>
                <a:gd name="connsiteX0-113" fmla="*/ 38101 w 360260"/>
                <a:gd name="connsiteY0-114" fmla="*/ 206120 h 206120"/>
                <a:gd name="connsiteX1-115" fmla="*/ 0 w 360260"/>
                <a:gd name="connsiteY1-116" fmla="*/ 0 h 206120"/>
                <a:gd name="connsiteX2-117" fmla="*/ 360260 w 360260"/>
                <a:gd name="connsiteY2-118" fmla="*/ 206120 h 206120"/>
                <a:gd name="connsiteX3-119" fmla="*/ 38101 w 360260"/>
                <a:gd name="connsiteY3-120" fmla="*/ 206120 h 206120"/>
                <a:gd name="connsiteX0-121" fmla="*/ 38101 w 360260"/>
                <a:gd name="connsiteY0-122" fmla="*/ 206120 h 206120"/>
                <a:gd name="connsiteX1-123" fmla="*/ 0 w 360260"/>
                <a:gd name="connsiteY1-124" fmla="*/ 0 h 206120"/>
                <a:gd name="connsiteX2-125" fmla="*/ 360260 w 360260"/>
                <a:gd name="connsiteY2-126" fmla="*/ 206120 h 206120"/>
                <a:gd name="connsiteX3-127" fmla="*/ 38101 w 360260"/>
                <a:gd name="connsiteY3-128" fmla="*/ 206120 h 206120"/>
                <a:gd name="connsiteX0-129" fmla="*/ 38101 w 360260"/>
                <a:gd name="connsiteY0-130" fmla="*/ 206120 h 206120"/>
                <a:gd name="connsiteX1-131" fmla="*/ 0 w 360260"/>
                <a:gd name="connsiteY1-132" fmla="*/ 0 h 206120"/>
                <a:gd name="connsiteX2-133" fmla="*/ 360260 w 360260"/>
                <a:gd name="connsiteY2-134" fmla="*/ 206120 h 206120"/>
                <a:gd name="connsiteX3-135" fmla="*/ 38101 w 360260"/>
                <a:gd name="connsiteY3-136" fmla="*/ 206120 h 206120"/>
                <a:gd name="connsiteX0-137" fmla="*/ 38101 w 360260"/>
                <a:gd name="connsiteY0-138" fmla="*/ 206227 h 206227"/>
                <a:gd name="connsiteX1-139" fmla="*/ 0 w 360260"/>
                <a:gd name="connsiteY1-140" fmla="*/ 107 h 206227"/>
                <a:gd name="connsiteX2-141" fmla="*/ 360260 w 360260"/>
                <a:gd name="connsiteY2-142" fmla="*/ 206227 h 206227"/>
                <a:gd name="connsiteX3-143" fmla="*/ 38101 w 360260"/>
                <a:gd name="connsiteY3-144" fmla="*/ 206227 h 206227"/>
                <a:gd name="connsiteX0-145" fmla="*/ 38101 w 360260"/>
                <a:gd name="connsiteY0-146" fmla="*/ 206120 h 206120"/>
                <a:gd name="connsiteX1-147" fmla="*/ 0 w 360260"/>
                <a:gd name="connsiteY1-148" fmla="*/ 0 h 206120"/>
                <a:gd name="connsiteX2-149" fmla="*/ 360260 w 360260"/>
                <a:gd name="connsiteY2-150" fmla="*/ 206120 h 206120"/>
                <a:gd name="connsiteX3-151" fmla="*/ 38101 w 360260"/>
                <a:gd name="connsiteY3-152" fmla="*/ 206120 h 206120"/>
                <a:gd name="connsiteX0-153" fmla="*/ 38101 w 360260"/>
                <a:gd name="connsiteY0-154" fmla="*/ 206120 h 206120"/>
                <a:gd name="connsiteX1-155" fmla="*/ 0 w 360260"/>
                <a:gd name="connsiteY1-156" fmla="*/ 0 h 206120"/>
                <a:gd name="connsiteX2-157" fmla="*/ 360260 w 360260"/>
                <a:gd name="connsiteY2-158" fmla="*/ 206120 h 206120"/>
                <a:gd name="connsiteX3-159" fmla="*/ 38101 w 360260"/>
                <a:gd name="connsiteY3-160" fmla="*/ 206120 h 206120"/>
                <a:gd name="connsiteX0-161" fmla="*/ 38101 w 360260"/>
                <a:gd name="connsiteY0-162" fmla="*/ 206120 h 206120"/>
                <a:gd name="connsiteX1-163" fmla="*/ 0 w 360260"/>
                <a:gd name="connsiteY1-164" fmla="*/ 0 h 206120"/>
                <a:gd name="connsiteX2-165" fmla="*/ 360260 w 360260"/>
                <a:gd name="connsiteY2-166" fmla="*/ 206120 h 206120"/>
                <a:gd name="connsiteX3-167" fmla="*/ 38101 w 360260"/>
                <a:gd name="connsiteY3-168" fmla="*/ 206120 h 206120"/>
                <a:gd name="connsiteX0-169" fmla="*/ 38101 w 360260"/>
                <a:gd name="connsiteY0-170" fmla="*/ 206120 h 206120"/>
                <a:gd name="connsiteX1-171" fmla="*/ 0 w 360260"/>
                <a:gd name="connsiteY1-172" fmla="*/ 0 h 206120"/>
                <a:gd name="connsiteX2-173" fmla="*/ 360260 w 360260"/>
                <a:gd name="connsiteY2-174" fmla="*/ 206120 h 206120"/>
                <a:gd name="connsiteX3-175" fmla="*/ 38101 w 360260"/>
                <a:gd name="connsiteY3-176" fmla="*/ 206120 h 2061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60260" h="206120">
                  <a:moveTo>
                    <a:pt x="38101" y="206120"/>
                  </a:moveTo>
                  <a:cubicBezTo>
                    <a:pt x="43657" y="146144"/>
                    <a:pt x="34925" y="74263"/>
                    <a:pt x="0" y="0"/>
                  </a:cubicBezTo>
                  <a:cubicBezTo>
                    <a:pt x="113735" y="125856"/>
                    <a:pt x="33798" y="200120"/>
                    <a:pt x="360260" y="206120"/>
                  </a:cubicBezTo>
                  <a:lnTo>
                    <a:pt x="38101" y="2061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80360">
                <a:defRPr/>
              </a:pPr>
              <a:endParaRPr lang="zh-CN" altLang="en-US" sz="567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" name="直角三角形 19">
              <a:extLst>
                <a:ext uri="{FF2B5EF4-FFF2-40B4-BE49-F238E27FC236}">
                  <a16:creationId xmlns:a16="http://schemas.microsoft.com/office/drawing/2014/main" id="{CD7BC115-1BA8-5778-CCC5-AF887D7E283E}"/>
                </a:ext>
              </a:extLst>
            </p:cNvPr>
            <p:cNvSpPr/>
            <p:nvPr/>
          </p:nvSpPr>
          <p:spPr>
            <a:xfrm>
              <a:off x="5738094" y="1216007"/>
              <a:ext cx="445340" cy="165721"/>
            </a:xfrm>
            <a:custGeom>
              <a:avLst/>
              <a:gdLst>
                <a:gd name="connsiteX0" fmla="*/ 0 w 329303"/>
                <a:gd name="connsiteY0" fmla="*/ 210882 h 210882"/>
                <a:gd name="connsiteX1" fmla="*/ 0 w 329303"/>
                <a:gd name="connsiteY1" fmla="*/ 0 h 210882"/>
                <a:gd name="connsiteX2" fmla="*/ 329303 w 329303"/>
                <a:gd name="connsiteY2" fmla="*/ 210882 h 210882"/>
                <a:gd name="connsiteX3" fmla="*/ 0 w 329303"/>
                <a:gd name="connsiteY3" fmla="*/ 210882 h 210882"/>
                <a:gd name="connsiteX0-1" fmla="*/ 0 w 329303"/>
                <a:gd name="connsiteY0-2" fmla="*/ 210882 h 210882"/>
                <a:gd name="connsiteX1-3" fmla="*/ 0 w 329303"/>
                <a:gd name="connsiteY1-4" fmla="*/ 0 h 210882"/>
                <a:gd name="connsiteX2-5" fmla="*/ 329303 w 329303"/>
                <a:gd name="connsiteY2-6" fmla="*/ 210882 h 210882"/>
                <a:gd name="connsiteX3-7" fmla="*/ 0 w 329303"/>
                <a:gd name="connsiteY3-8" fmla="*/ 210882 h 210882"/>
                <a:gd name="connsiteX0-9" fmla="*/ 0 w 329303"/>
                <a:gd name="connsiteY0-10" fmla="*/ 210882 h 210882"/>
                <a:gd name="connsiteX1-11" fmla="*/ 0 w 329303"/>
                <a:gd name="connsiteY1-12" fmla="*/ 0 h 210882"/>
                <a:gd name="connsiteX2-13" fmla="*/ 329303 w 329303"/>
                <a:gd name="connsiteY2-14" fmla="*/ 210882 h 210882"/>
                <a:gd name="connsiteX3-15" fmla="*/ 0 w 329303"/>
                <a:gd name="connsiteY3-16" fmla="*/ 210882 h 210882"/>
                <a:gd name="connsiteX0-17" fmla="*/ 0 w 329303"/>
                <a:gd name="connsiteY0-18" fmla="*/ 210882 h 210882"/>
                <a:gd name="connsiteX1-19" fmla="*/ 0 w 329303"/>
                <a:gd name="connsiteY1-20" fmla="*/ 0 h 210882"/>
                <a:gd name="connsiteX2-21" fmla="*/ 329303 w 329303"/>
                <a:gd name="connsiteY2-22" fmla="*/ 210882 h 210882"/>
                <a:gd name="connsiteX3-23" fmla="*/ 0 w 329303"/>
                <a:gd name="connsiteY3-24" fmla="*/ 210882 h 210882"/>
                <a:gd name="connsiteX0-25" fmla="*/ 0 w 329303"/>
                <a:gd name="connsiteY0-26" fmla="*/ 210882 h 210882"/>
                <a:gd name="connsiteX1-27" fmla="*/ 0 w 329303"/>
                <a:gd name="connsiteY1-28" fmla="*/ 0 h 210882"/>
                <a:gd name="connsiteX2-29" fmla="*/ 329303 w 329303"/>
                <a:gd name="connsiteY2-30" fmla="*/ 210882 h 210882"/>
                <a:gd name="connsiteX3-31" fmla="*/ 0 w 329303"/>
                <a:gd name="connsiteY3-32" fmla="*/ 210882 h 210882"/>
                <a:gd name="connsiteX0-33" fmla="*/ 0 w 329303"/>
                <a:gd name="connsiteY0-34" fmla="*/ 210882 h 210882"/>
                <a:gd name="connsiteX1-35" fmla="*/ 0 w 329303"/>
                <a:gd name="connsiteY1-36" fmla="*/ 0 h 210882"/>
                <a:gd name="connsiteX2-37" fmla="*/ 329303 w 329303"/>
                <a:gd name="connsiteY2-38" fmla="*/ 210882 h 210882"/>
                <a:gd name="connsiteX3-39" fmla="*/ 0 w 329303"/>
                <a:gd name="connsiteY3-40" fmla="*/ 210882 h 210882"/>
                <a:gd name="connsiteX0-41" fmla="*/ 26194 w 355497"/>
                <a:gd name="connsiteY0-42" fmla="*/ 208501 h 208501"/>
                <a:gd name="connsiteX1-43" fmla="*/ 0 w 355497"/>
                <a:gd name="connsiteY1-44" fmla="*/ 0 h 208501"/>
                <a:gd name="connsiteX2-45" fmla="*/ 355497 w 355497"/>
                <a:gd name="connsiteY2-46" fmla="*/ 208501 h 208501"/>
                <a:gd name="connsiteX3-47" fmla="*/ 26194 w 355497"/>
                <a:gd name="connsiteY3-48" fmla="*/ 208501 h 208501"/>
                <a:gd name="connsiteX0-49" fmla="*/ 26194 w 355497"/>
                <a:gd name="connsiteY0-50" fmla="*/ 208501 h 208501"/>
                <a:gd name="connsiteX1-51" fmla="*/ 0 w 355497"/>
                <a:gd name="connsiteY1-52" fmla="*/ 0 h 208501"/>
                <a:gd name="connsiteX2-53" fmla="*/ 355497 w 355497"/>
                <a:gd name="connsiteY2-54" fmla="*/ 208501 h 208501"/>
                <a:gd name="connsiteX3-55" fmla="*/ 26194 w 355497"/>
                <a:gd name="connsiteY3-56" fmla="*/ 208501 h 208501"/>
                <a:gd name="connsiteX0-57" fmla="*/ 26194 w 355497"/>
                <a:gd name="connsiteY0-58" fmla="*/ 208501 h 208501"/>
                <a:gd name="connsiteX1-59" fmla="*/ 0 w 355497"/>
                <a:gd name="connsiteY1-60" fmla="*/ 0 h 208501"/>
                <a:gd name="connsiteX2-61" fmla="*/ 355497 w 355497"/>
                <a:gd name="connsiteY2-62" fmla="*/ 208501 h 208501"/>
                <a:gd name="connsiteX3-63" fmla="*/ 26194 w 355497"/>
                <a:gd name="connsiteY3-64" fmla="*/ 208501 h 208501"/>
                <a:gd name="connsiteX0-65" fmla="*/ 26194 w 355497"/>
                <a:gd name="connsiteY0-66" fmla="*/ 208501 h 208501"/>
                <a:gd name="connsiteX1-67" fmla="*/ 0 w 355497"/>
                <a:gd name="connsiteY1-68" fmla="*/ 0 h 208501"/>
                <a:gd name="connsiteX2-69" fmla="*/ 355497 w 355497"/>
                <a:gd name="connsiteY2-70" fmla="*/ 208501 h 208501"/>
                <a:gd name="connsiteX3-71" fmla="*/ 26194 w 355497"/>
                <a:gd name="connsiteY3-72" fmla="*/ 208501 h 208501"/>
                <a:gd name="connsiteX0-73" fmla="*/ 26194 w 355497"/>
                <a:gd name="connsiteY0-74" fmla="*/ 208501 h 208501"/>
                <a:gd name="connsiteX1-75" fmla="*/ 0 w 355497"/>
                <a:gd name="connsiteY1-76" fmla="*/ 0 h 208501"/>
                <a:gd name="connsiteX2-77" fmla="*/ 355497 w 355497"/>
                <a:gd name="connsiteY2-78" fmla="*/ 208501 h 208501"/>
                <a:gd name="connsiteX3-79" fmla="*/ 26194 w 355497"/>
                <a:gd name="connsiteY3-80" fmla="*/ 208501 h 208501"/>
                <a:gd name="connsiteX0-81" fmla="*/ 30957 w 360260"/>
                <a:gd name="connsiteY0-82" fmla="*/ 206120 h 206120"/>
                <a:gd name="connsiteX1-83" fmla="*/ 0 w 360260"/>
                <a:gd name="connsiteY1-84" fmla="*/ 0 h 206120"/>
                <a:gd name="connsiteX2-85" fmla="*/ 360260 w 360260"/>
                <a:gd name="connsiteY2-86" fmla="*/ 206120 h 206120"/>
                <a:gd name="connsiteX3-87" fmla="*/ 30957 w 360260"/>
                <a:gd name="connsiteY3-88" fmla="*/ 206120 h 206120"/>
                <a:gd name="connsiteX0-89" fmla="*/ 30957 w 360260"/>
                <a:gd name="connsiteY0-90" fmla="*/ 206120 h 206120"/>
                <a:gd name="connsiteX1-91" fmla="*/ 0 w 360260"/>
                <a:gd name="connsiteY1-92" fmla="*/ 0 h 206120"/>
                <a:gd name="connsiteX2-93" fmla="*/ 360260 w 360260"/>
                <a:gd name="connsiteY2-94" fmla="*/ 206120 h 206120"/>
                <a:gd name="connsiteX3-95" fmla="*/ 30957 w 360260"/>
                <a:gd name="connsiteY3-96" fmla="*/ 206120 h 206120"/>
                <a:gd name="connsiteX0-97" fmla="*/ 38101 w 360260"/>
                <a:gd name="connsiteY0-98" fmla="*/ 206120 h 206120"/>
                <a:gd name="connsiteX1-99" fmla="*/ 0 w 360260"/>
                <a:gd name="connsiteY1-100" fmla="*/ 0 h 206120"/>
                <a:gd name="connsiteX2-101" fmla="*/ 360260 w 360260"/>
                <a:gd name="connsiteY2-102" fmla="*/ 206120 h 206120"/>
                <a:gd name="connsiteX3-103" fmla="*/ 38101 w 360260"/>
                <a:gd name="connsiteY3-104" fmla="*/ 206120 h 206120"/>
                <a:gd name="connsiteX0-105" fmla="*/ 38101 w 360260"/>
                <a:gd name="connsiteY0-106" fmla="*/ 206120 h 206120"/>
                <a:gd name="connsiteX1-107" fmla="*/ 0 w 360260"/>
                <a:gd name="connsiteY1-108" fmla="*/ 0 h 206120"/>
                <a:gd name="connsiteX2-109" fmla="*/ 360260 w 360260"/>
                <a:gd name="connsiteY2-110" fmla="*/ 206120 h 206120"/>
                <a:gd name="connsiteX3-111" fmla="*/ 38101 w 360260"/>
                <a:gd name="connsiteY3-112" fmla="*/ 206120 h 206120"/>
                <a:gd name="connsiteX0-113" fmla="*/ 38101 w 360260"/>
                <a:gd name="connsiteY0-114" fmla="*/ 206120 h 206120"/>
                <a:gd name="connsiteX1-115" fmla="*/ 0 w 360260"/>
                <a:gd name="connsiteY1-116" fmla="*/ 0 h 206120"/>
                <a:gd name="connsiteX2-117" fmla="*/ 360260 w 360260"/>
                <a:gd name="connsiteY2-118" fmla="*/ 206120 h 206120"/>
                <a:gd name="connsiteX3-119" fmla="*/ 38101 w 360260"/>
                <a:gd name="connsiteY3-120" fmla="*/ 206120 h 206120"/>
                <a:gd name="connsiteX0-121" fmla="*/ 38101 w 360260"/>
                <a:gd name="connsiteY0-122" fmla="*/ 206120 h 206120"/>
                <a:gd name="connsiteX1-123" fmla="*/ 0 w 360260"/>
                <a:gd name="connsiteY1-124" fmla="*/ 0 h 206120"/>
                <a:gd name="connsiteX2-125" fmla="*/ 360260 w 360260"/>
                <a:gd name="connsiteY2-126" fmla="*/ 206120 h 206120"/>
                <a:gd name="connsiteX3-127" fmla="*/ 38101 w 360260"/>
                <a:gd name="connsiteY3-128" fmla="*/ 206120 h 206120"/>
                <a:gd name="connsiteX0-129" fmla="*/ 38101 w 360260"/>
                <a:gd name="connsiteY0-130" fmla="*/ 206120 h 206120"/>
                <a:gd name="connsiteX1-131" fmla="*/ 0 w 360260"/>
                <a:gd name="connsiteY1-132" fmla="*/ 0 h 206120"/>
                <a:gd name="connsiteX2-133" fmla="*/ 360260 w 360260"/>
                <a:gd name="connsiteY2-134" fmla="*/ 206120 h 206120"/>
                <a:gd name="connsiteX3-135" fmla="*/ 38101 w 360260"/>
                <a:gd name="connsiteY3-136" fmla="*/ 206120 h 206120"/>
                <a:gd name="connsiteX0-137" fmla="*/ 38101 w 360260"/>
                <a:gd name="connsiteY0-138" fmla="*/ 206227 h 206227"/>
                <a:gd name="connsiteX1-139" fmla="*/ 0 w 360260"/>
                <a:gd name="connsiteY1-140" fmla="*/ 107 h 206227"/>
                <a:gd name="connsiteX2-141" fmla="*/ 360260 w 360260"/>
                <a:gd name="connsiteY2-142" fmla="*/ 206227 h 206227"/>
                <a:gd name="connsiteX3-143" fmla="*/ 38101 w 360260"/>
                <a:gd name="connsiteY3-144" fmla="*/ 206227 h 206227"/>
                <a:gd name="connsiteX0-145" fmla="*/ 38101 w 360260"/>
                <a:gd name="connsiteY0-146" fmla="*/ 206120 h 206120"/>
                <a:gd name="connsiteX1-147" fmla="*/ 0 w 360260"/>
                <a:gd name="connsiteY1-148" fmla="*/ 0 h 206120"/>
                <a:gd name="connsiteX2-149" fmla="*/ 360260 w 360260"/>
                <a:gd name="connsiteY2-150" fmla="*/ 206120 h 206120"/>
                <a:gd name="connsiteX3-151" fmla="*/ 38101 w 360260"/>
                <a:gd name="connsiteY3-152" fmla="*/ 206120 h 206120"/>
                <a:gd name="connsiteX0-153" fmla="*/ 38101 w 360260"/>
                <a:gd name="connsiteY0-154" fmla="*/ 206120 h 206120"/>
                <a:gd name="connsiteX1-155" fmla="*/ 0 w 360260"/>
                <a:gd name="connsiteY1-156" fmla="*/ 0 h 206120"/>
                <a:gd name="connsiteX2-157" fmla="*/ 360260 w 360260"/>
                <a:gd name="connsiteY2-158" fmla="*/ 206120 h 206120"/>
                <a:gd name="connsiteX3-159" fmla="*/ 38101 w 360260"/>
                <a:gd name="connsiteY3-160" fmla="*/ 206120 h 206120"/>
                <a:gd name="connsiteX0-161" fmla="*/ 38101 w 360260"/>
                <a:gd name="connsiteY0-162" fmla="*/ 206120 h 206120"/>
                <a:gd name="connsiteX1-163" fmla="*/ 0 w 360260"/>
                <a:gd name="connsiteY1-164" fmla="*/ 0 h 206120"/>
                <a:gd name="connsiteX2-165" fmla="*/ 360260 w 360260"/>
                <a:gd name="connsiteY2-166" fmla="*/ 206120 h 206120"/>
                <a:gd name="connsiteX3-167" fmla="*/ 38101 w 360260"/>
                <a:gd name="connsiteY3-168" fmla="*/ 206120 h 206120"/>
                <a:gd name="connsiteX0-169" fmla="*/ 38101 w 360260"/>
                <a:gd name="connsiteY0-170" fmla="*/ 206120 h 206120"/>
                <a:gd name="connsiteX1-171" fmla="*/ 0 w 360260"/>
                <a:gd name="connsiteY1-172" fmla="*/ 0 h 206120"/>
                <a:gd name="connsiteX2-173" fmla="*/ 360260 w 360260"/>
                <a:gd name="connsiteY2-174" fmla="*/ 206120 h 206120"/>
                <a:gd name="connsiteX3-175" fmla="*/ 38101 w 360260"/>
                <a:gd name="connsiteY3-176" fmla="*/ 206120 h 2061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60260" h="206120">
                  <a:moveTo>
                    <a:pt x="38101" y="206120"/>
                  </a:moveTo>
                  <a:cubicBezTo>
                    <a:pt x="43657" y="146144"/>
                    <a:pt x="34925" y="74263"/>
                    <a:pt x="0" y="0"/>
                  </a:cubicBezTo>
                  <a:cubicBezTo>
                    <a:pt x="113735" y="125856"/>
                    <a:pt x="33798" y="200120"/>
                    <a:pt x="360260" y="206120"/>
                  </a:cubicBezTo>
                  <a:lnTo>
                    <a:pt x="38101" y="2061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80360">
                <a:defRPr/>
              </a:pPr>
              <a:endParaRPr lang="zh-CN" altLang="en-US" sz="567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31913DB8-5932-A9DC-6182-3AE906F9E5AE}"/>
                </a:ext>
              </a:extLst>
            </p:cNvPr>
            <p:cNvSpPr/>
            <p:nvPr/>
          </p:nvSpPr>
          <p:spPr>
            <a:xfrm>
              <a:off x="3407758" y="1065202"/>
              <a:ext cx="2328470" cy="48365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114300" sx="96000" sy="96000" algn="ctr" rotWithShape="0">
                <a:srgbClr val="004D9A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70" dirty="0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B8640787-8EEA-969C-D67C-6EE7B5B6523F}"/>
              </a:ext>
            </a:extLst>
          </p:cNvPr>
          <p:cNvSpPr txBox="1"/>
          <p:nvPr/>
        </p:nvSpPr>
        <p:spPr>
          <a:xfrm>
            <a:off x="12412218" y="32102679"/>
            <a:ext cx="1706880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756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8E6B25A-91E4-8384-4065-27E059C76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60003" y="789499"/>
            <a:ext cx="3193415" cy="31934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CA73D52-9273-0085-F543-DFD15F92BA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5064"/>
          <a:stretch>
            <a:fillRect/>
          </a:stretch>
        </p:blipFill>
        <p:spPr>
          <a:xfrm>
            <a:off x="44329778" y="886769"/>
            <a:ext cx="5714365" cy="318960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9D40DB0-EE8E-4EF0-E4F2-5AB7C513516B}"/>
              </a:ext>
            </a:extLst>
          </p:cNvPr>
          <p:cNvSpPr txBox="1"/>
          <p:nvPr/>
        </p:nvSpPr>
        <p:spPr>
          <a:xfrm>
            <a:off x="21678901" y="2819400"/>
            <a:ext cx="7848599" cy="3154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07950" indent="0" fontAlgn="auto">
              <a:spcBef>
                <a:spcPts val="600"/>
              </a:spcBef>
            </a:pPr>
            <a:r>
              <a:rPr lang="en-US" altLang="zh-CN" sz="19900" b="1" spc="16">
                <a:solidFill>
                  <a:srgbClr val="1F497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00142</a:t>
            </a:r>
            <a:endParaRPr sz="19900" b="1" baseline="26000" dirty="0">
              <a:solidFill>
                <a:srgbClr val="1F497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29DE2DD-4B80-BBF4-6680-A4CF365D2DCA}"/>
              </a:ext>
            </a:extLst>
          </p:cNvPr>
          <p:cNvSpPr/>
          <p:nvPr/>
        </p:nvSpPr>
        <p:spPr>
          <a:xfrm>
            <a:off x="7500936" y="18793944"/>
            <a:ext cx="36137850" cy="7495056"/>
          </a:xfrm>
          <a:prstGeom prst="roundRect">
            <a:avLst>
              <a:gd name="adj" fmla="val 12251"/>
            </a:avLst>
          </a:prstGeom>
          <a:gradFill>
            <a:gsLst>
              <a:gs pos="50000">
                <a:schemeClr val="bg1"/>
              </a:gs>
              <a:gs pos="0">
                <a:schemeClr val="bg1">
                  <a:lumMod val="98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76200">
            <a:gradFill flip="none" rotWithShape="1">
              <a:gsLst>
                <a:gs pos="51000">
                  <a:srgbClr val="083A69"/>
                </a:gs>
                <a:gs pos="0">
                  <a:srgbClr val="0065B3">
                    <a:alpha val="0"/>
                  </a:srgbClr>
                </a:gs>
                <a:gs pos="100000">
                  <a:srgbClr val="0065B3">
                    <a:alpha val="0"/>
                  </a:srgbClr>
                </a:gs>
              </a:gsLst>
              <a:lin ang="0" scaled="1"/>
              <a:tileRect/>
            </a:gradFill>
          </a:ln>
          <a:effectLst>
            <a:outerShdw blurRad="203200" dist="88900" dir="5400000" sx="96000" sy="96000" algn="t" rotWithShape="0">
              <a:srgbClr val="0070C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80360"/>
            <a:endParaRPr lang="zh-CN" altLang="en-US" sz="4263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0DB7BBED-9D5D-C594-00C7-99DDA2CAB066}"/>
              </a:ext>
            </a:extLst>
          </p:cNvPr>
          <p:cNvSpPr txBox="1"/>
          <p:nvPr/>
        </p:nvSpPr>
        <p:spPr>
          <a:xfrm>
            <a:off x="10896600" y="19928750"/>
            <a:ext cx="31013400" cy="5038453"/>
          </a:xfrm>
          <a:prstGeom prst="rect">
            <a:avLst/>
          </a:prstGeom>
        </p:spPr>
        <p:txBody>
          <a:bodyPr vert="horz" wrap="square" lIns="0" tIns="31327" rIns="0" bIns="0" rtlCol="0">
            <a:spAutoFit/>
          </a:bodyPr>
          <a:lstStyle/>
          <a:p>
            <a:pPr marL="27305">
              <a:lnSpc>
                <a:spcPct val="150000"/>
              </a:lnSpc>
              <a:spcBef>
                <a:spcPts val="240"/>
              </a:spcBef>
              <a:tabLst>
                <a:tab pos="18047970" algn="l"/>
              </a:tabLst>
            </a:pPr>
            <a:r>
              <a:rPr lang="en-US" sz="11500" b="1" spc="2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Corresponding author: </a:t>
            </a:r>
            <a:r>
              <a:rPr lang="en-US" sz="11500" b="1" spc="2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Yi Yang</a:t>
            </a:r>
          </a:p>
          <a:p>
            <a:pPr marL="27305">
              <a:lnSpc>
                <a:spcPct val="150000"/>
              </a:lnSpc>
              <a:spcBef>
                <a:spcPts val="240"/>
              </a:spcBef>
              <a:tabLst>
                <a:tab pos="18047970" algn="l"/>
              </a:tabLst>
            </a:pPr>
            <a:r>
              <a:rPr lang="en-US" sz="11500" b="1" spc="2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E-mail </a:t>
            </a:r>
            <a:r>
              <a:rPr lang="en-US" sz="11500" b="1" spc="2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address: fd_yangyi@fudan.edu.cn</a:t>
            </a:r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76D73F3C-BB21-A82D-9CFF-BC20B2F1D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550000" t="-287500" r="-550000" b="-287500"/>
          <a:stretch>
            <a:fillRect/>
          </a:stretch>
        </p:blipFill>
        <p:spPr>
          <a:xfrm>
            <a:off x="42976800" y="2417445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6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2"/>
    </mc:Choice>
    <mc:Fallback xmlns="">
      <p:transition spd="slow" advTm="4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3378</TotalTime>
  <Words>858</Words>
  <Application>Microsoft Office PowerPoint</Application>
  <PresentationFormat>自定义</PresentationFormat>
  <Paragraphs>81</Paragraphs>
  <Slides>5</Slides>
  <Notes>2</Notes>
  <HiddenSlides>0</HiddenSlides>
  <MMClips>5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HelveticaExt-Normal</vt:lpstr>
      <vt:lpstr>等线</vt:lpstr>
      <vt:lpstr>微软雅黑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hp</dc:creator>
  <cp:lastModifiedBy>chutong fu</cp:lastModifiedBy>
  <cp:revision>225</cp:revision>
  <dcterms:created xsi:type="dcterms:W3CDTF">2022-08-07T13:23:00Z</dcterms:created>
  <dcterms:modified xsi:type="dcterms:W3CDTF">2026-05-01T12:24:32Z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2021-07-20T00:00:00Z</vt:filetime>
  </property>
  <property fmtid="{D5CDD505-2E9C-101B-9397-08002B2CF9AE}" pid="3" name="LastSaved">
    <vt:filetime>2022-08-08T00:00:00Z</vt:filetime>
  </property>
  <property fmtid="{D5CDD505-2E9C-101B-9397-08002B2CF9AE}" pid="4" name="ICV">
    <vt:lpwstr>0E4D0A0093844398A1FF4034EA31CCA0</vt:lpwstr>
  </property>
  <property fmtid="{D5CDD505-2E9C-101B-9397-08002B2CF9AE}" pid="5" name="KSOProductBuildVer">
    <vt:lpwstr>2052-12.1.0.25865</vt:lpwstr>
  </property>
</Properties>
</file>