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7"/>
  </p:notesMasterIdLst>
  <p:sldIdLst>
    <p:sldId id="256" r:id="rId2"/>
    <p:sldId id="264" r:id="rId3"/>
    <p:sldId id="265" r:id="rId4"/>
    <p:sldId id="270" r:id="rId5"/>
    <p:sldId id="26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14" userDrawn="1">
          <p15:clr>
            <a:srgbClr val="747775"/>
          </p15:clr>
        </p15:guide>
        <p15:guide id="2" pos="2850" userDrawn="1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1A1"/>
    <a:srgbClr val="E24545"/>
    <a:srgbClr val="FB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00" autoAdjust="0"/>
    <p:restoredTop sz="67700" autoAdjust="0"/>
  </p:normalViewPr>
  <p:slideViewPr>
    <p:cSldViewPr snapToGrid="0" showGuides="1">
      <p:cViewPr varScale="1">
        <p:scale>
          <a:sx n="85" d="100"/>
          <a:sy n="85" d="100"/>
        </p:scale>
        <p:origin x="1422" y="30"/>
      </p:cViewPr>
      <p:guideLst>
        <p:guide orient="horz" pos="1614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702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09718632828699"/>
          <c:y val="4.0227432823225599E-2"/>
          <c:w val="0.77190281367171298"/>
          <c:h val="0.854019330959147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Rate（%）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285F4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90-40CD-B997-7B38A2181EFA}"/>
              </c:ext>
            </c:extLst>
          </c:dPt>
          <c:dPt>
            <c:idx val="1"/>
            <c:invertIfNegative val="0"/>
            <c:bubble3D val="0"/>
            <c:spPr>
              <a:solidFill>
                <a:srgbClr val="E245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90-40CD-B997-7B38A2181EFA}"/>
              </c:ext>
            </c:extLst>
          </c:dPt>
          <c:dPt>
            <c:idx val="2"/>
            <c:invertIfNegative val="0"/>
            <c:bubble3D val="0"/>
            <c:spPr>
              <a:solidFill>
                <a:srgbClr val="EDA1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90-40CD-B997-7B38A2181EF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HSIL</c:v>
                </c:pt>
                <c:pt idx="1">
                  <c:v>CIN2</c:v>
                </c:pt>
                <c:pt idx="2">
                  <c:v>CIN3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0.59199999999999997</c:v>
                </c:pt>
                <c:pt idx="1">
                  <c:v>0.64300000000000002</c:v>
                </c:pt>
                <c:pt idx="2">
                  <c:v>0.53300000000000003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90-40CD-B997-7B38A2181E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98"/>
        <c:axId val="688208943"/>
        <c:axId val="688212687"/>
      </c:barChart>
      <c:catAx>
        <c:axId val="68820894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12687"/>
        <c:crosses val="autoZero"/>
        <c:auto val="1"/>
        <c:lblAlgn val="ctr"/>
        <c:lblOffset val="100"/>
        <c:noMultiLvlLbl val="0"/>
      </c:catAx>
      <c:valAx>
        <c:axId val="688212687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089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7587787-bf9d-4f1e-a35e-2ba28ab1e3f9}"/>
      </c:ext>
    </c:extLst>
  </c:chart>
  <c:spPr>
    <a:noFill/>
    <a:ln>
      <a:noFill/>
      <a:prstDash val="dash"/>
    </a:ln>
    <a:effectLst/>
  </c:spPr>
  <c:txPr>
    <a:bodyPr/>
    <a:lstStyle/>
    <a:p>
      <a:pPr>
        <a:defRPr lang="zh-CN">
          <a:latin typeface="+mn-ea"/>
          <a:ea typeface="+mn-ea"/>
          <a:sym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09718632828699"/>
          <c:y val="4.0227432823225599E-2"/>
          <c:w val="0.77190281367171298"/>
          <c:h val="0.854019330959147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Rate（%）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285F4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64-4945-BA7D-8237CD8D7442}"/>
              </c:ext>
            </c:extLst>
          </c:dPt>
          <c:dPt>
            <c:idx val="1"/>
            <c:invertIfNegative val="0"/>
            <c:bubble3D val="0"/>
            <c:spPr>
              <a:solidFill>
                <a:srgbClr val="E245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64-4945-BA7D-8237CD8D7442}"/>
              </c:ext>
            </c:extLst>
          </c:dPt>
          <c:dPt>
            <c:idx val="2"/>
            <c:invertIfNegative val="0"/>
            <c:bubble3D val="0"/>
            <c:spPr>
              <a:solidFill>
                <a:srgbClr val="EDA1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64-4945-BA7D-8237CD8D74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HSIL</c:v>
                </c:pt>
                <c:pt idx="1">
                  <c:v>CIN2</c:v>
                </c:pt>
                <c:pt idx="2">
                  <c:v>CIN3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0.68700000000000006</c:v>
                </c:pt>
                <c:pt idx="1">
                  <c:v>0.76900000000000002</c:v>
                </c:pt>
                <c:pt idx="2">
                  <c:v>0.61399999999999999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64-4945-BA7D-8237CD8D74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98"/>
        <c:axId val="688208943"/>
        <c:axId val="688212687"/>
      </c:barChart>
      <c:catAx>
        <c:axId val="68820894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12687"/>
        <c:crosses val="autoZero"/>
        <c:auto val="1"/>
        <c:lblAlgn val="ctr"/>
        <c:lblOffset val="100"/>
        <c:noMultiLvlLbl val="0"/>
      </c:catAx>
      <c:valAx>
        <c:axId val="688212687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089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7587787-bf9d-4f1e-a35e-2ba28ab1e3f9}"/>
      </c:ext>
    </c:extLst>
  </c:chart>
  <c:spPr>
    <a:noFill/>
    <a:ln>
      <a:noFill/>
      <a:prstDash val="dash"/>
    </a:ln>
    <a:effectLst/>
  </c:spPr>
  <c:txPr>
    <a:bodyPr/>
    <a:lstStyle/>
    <a:p>
      <a:pPr>
        <a:defRPr lang="zh-CN">
          <a:latin typeface="+mn-ea"/>
          <a:ea typeface="+mn-ea"/>
          <a:sym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09718632828699"/>
          <c:y val="4.0227432823225599E-2"/>
          <c:w val="0.77190281367171298"/>
          <c:h val="0.854019330959147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Rate（%）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285F4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C7-48C8-AD87-2906C3144C89}"/>
              </c:ext>
            </c:extLst>
          </c:dPt>
          <c:dPt>
            <c:idx val="1"/>
            <c:invertIfNegative val="0"/>
            <c:bubble3D val="0"/>
            <c:spPr>
              <a:solidFill>
                <a:srgbClr val="E245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C7-48C8-AD87-2906C3144C89}"/>
              </c:ext>
            </c:extLst>
          </c:dPt>
          <c:dPt>
            <c:idx val="2"/>
            <c:invertIfNegative val="0"/>
            <c:bubble3D val="0"/>
            <c:spPr>
              <a:solidFill>
                <a:srgbClr val="EDA1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FC7-48C8-AD87-2906C3144C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HSIL</c:v>
                </c:pt>
                <c:pt idx="1">
                  <c:v>CIN2</c:v>
                </c:pt>
                <c:pt idx="2">
                  <c:v>CIN3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0.69</c:v>
                </c:pt>
                <c:pt idx="1">
                  <c:v>0.77500000000000002</c:v>
                </c:pt>
                <c:pt idx="2">
                  <c:v>0.61399999999999999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C7-48C8-AD87-2906C3144C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98"/>
        <c:axId val="688208943"/>
        <c:axId val="688212687"/>
      </c:barChart>
      <c:catAx>
        <c:axId val="68820894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12687"/>
        <c:crosses val="autoZero"/>
        <c:auto val="1"/>
        <c:lblAlgn val="ctr"/>
        <c:lblOffset val="100"/>
        <c:noMultiLvlLbl val="0"/>
      </c:catAx>
      <c:valAx>
        <c:axId val="688212687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  <a:sym typeface="Arial" panose="020B0604020202020204" pitchFamily="34" charset="0"/>
              </a:defRPr>
            </a:pPr>
            <a:endParaRPr lang="en-US"/>
          </a:p>
        </c:txPr>
        <c:crossAx val="6882089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7587787-bf9d-4f1e-a35e-2ba28ab1e3f9}"/>
      </c:ext>
    </c:extLst>
  </c:chart>
  <c:spPr>
    <a:noFill/>
    <a:ln>
      <a:noFill/>
      <a:prstDash val="dash"/>
    </a:ln>
    <a:effectLst/>
  </c:spPr>
  <c:txPr>
    <a:bodyPr/>
    <a:lstStyle/>
    <a:p>
      <a:pPr>
        <a:defRPr lang="zh-CN">
          <a:latin typeface="+mn-ea"/>
          <a:ea typeface="+mn-ea"/>
          <a:sym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Hi, I am Sui Long from Obstetrics and Gynecology Hospital of Fudan University,  presenting a post-hoc analysis of the APRICITY study.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Up to eighteen percent of untreated HSIL can progress to invasive cancer.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Standard treatments like LEEP and CKC are invasive... with risks of hemorrhage, cervical stenosis, and adverse pregnancy outcomes. There is a real need for a non-invasive option.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This analysis focuses on a novel non-invasive photodynamic treatment, HAL-PDT. Our goal was to evaluate how well this treatment clears the virus in HSIL patients in the long term.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This post-hoc analysis used data from APRICITY study. APRICITY is a Phase three, multi-center double-blinded randomized controlled trial. Eligible patients with cervical HSIL  received one to two treatments of HAL-PDT. We included only those who completed the twelve-month follow-up, with no data imputation.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We assessed twelve-month HPV clearance rates in three groups... total HSIL population, the CIN 2 subgroup and the CIN 3 subgroup... The results were encouraging, ranging from 59.2 percent (fifty nine point two percent)... to 77.5 percent (seventy seven point five percent).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The clearance rates in the CIN 3 subgroup were favorable, while CIN2 subgroup showed the strongest effect...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The overall HPV clearance rate for CIN2 was 64.3 percent (sixty four point three percent) . For HPV 16, it’s 76.9 percent (seventy six point nine percent)... And for HPV 16 and 18 combined, it’s 77.5 percent (seventy seven point five percent).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Why is this analysis significant?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First, using only observed data reflects real-world clinical effectiveness.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Second, the twelve-month time point is clinically meaningful...  HPV clearance takes time... and a 12-month follow-up gives us a much more reliable picture than earlier time points.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Third, CIN2 and CIN3 stratification helps identify who benefits most.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To conclude, these results strongly support HAL-PDT as a promising non-invasive option... especially for CIN2 patients who wish to preserve their fertility.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/>
              <a:t>Thank you very much for your time and attention. 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audio" Target="../media/media3.wav"/><Relationship Id="rId7" Type="http://schemas.openxmlformats.org/officeDocument/2006/relationships/slideLayout" Target="../slideLayouts/slideLayout3.xml"/><Relationship Id="rId2" Type="http://schemas.microsoft.com/office/2007/relationships/media" Target="../media/media3.wav"/><Relationship Id="rId1" Type="http://schemas.openxmlformats.org/officeDocument/2006/relationships/tags" Target="../tags/tag1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10" Type="http://schemas.openxmlformats.org/officeDocument/2006/relationships/image" Target="../media/image6.png"/><Relationship Id="rId4" Type="http://schemas.openxmlformats.org/officeDocument/2006/relationships/tags" Target="../tags/tag2.xm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5.xml"/><Relationship Id="rId18" Type="http://schemas.openxmlformats.org/officeDocument/2006/relationships/image" Target="../media/image4.jpeg"/><Relationship Id="rId3" Type="http://schemas.openxmlformats.org/officeDocument/2006/relationships/tags" Target="../tags/tag7.xml"/><Relationship Id="rId21" Type="http://schemas.openxmlformats.org/officeDocument/2006/relationships/chart" Target="../charts/chart3.xml"/><Relationship Id="rId7" Type="http://schemas.openxmlformats.org/officeDocument/2006/relationships/tags" Target="../tags/tag11.xml"/><Relationship Id="rId12" Type="http://schemas.openxmlformats.org/officeDocument/2006/relationships/audio" Target="../media/media4.wav"/><Relationship Id="rId17" Type="http://schemas.openxmlformats.org/officeDocument/2006/relationships/notesSlide" Target="../notesSlides/notesSlide4.xml"/><Relationship Id="rId2" Type="http://schemas.openxmlformats.org/officeDocument/2006/relationships/tags" Target="../tags/tag6.xml"/><Relationship Id="rId16" Type="http://schemas.openxmlformats.org/officeDocument/2006/relationships/slideLayout" Target="../slideLayouts/slideLayout3.xml"/><Relationship Id="rId20" Type="http://schemas.openxmlformats.org/officeDocument/2006/relationships/chart" Target="../charts/chart2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microsoft.com/office/2007/relationships/media" Target="../media/media4.wav"/><Relationship Id="rId5" Type="http://schemas.openxmlformats.org/officeDocument/2006/relationships/tags" Target="../tags/tag9.xml"/><Relationship Id="rId15" Type="http://schemas.openxmlformats.org/officeDocument/2006/relationships/tags" Target="../tags/tag17.xml"/><Relationship Id="rId10" Type="http://schemas.openxmlformats.org/officeDocument/2006/relationships/tags" Target="../tags/tag14.xml"/><Relationship Id="rId19" Type="http://schemas.openxmlformats.org/officeDocument/2006/relationships/chart" Target="../charts/chart1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6.xml"/><Relationship Id="rId2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6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241225" y="1168955"/>
            <a:ext cx="8520600" cy="1538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Long-term HPV Clearance of APL-1702 </a:t>
            </a:r>
            <a:br>
              <a:rPr lang="en-US" b="1" dirty="0"/>
            </a:br>
            <a:r>
              <a:rPr lang="en-US" b="1" dirty="0"/>
              <a:t>in Patients with HSIL: A Post-Hoc Analysis </a:t>
            </a:r>
            <a:br>
              <a:rPr lang="en-US" b="1" dirty="0"/>
            </a:br>
            <a:r>
              <a:rPr lang="en-US" b="1" dirty="0"/>
              <a:t>of the APRICITY Study</a:t>
            </a:r>
            <a:endParaRPr b="1" dirty="0"/>
          </a:p>
        </p:txBody>
      </p:sp>
      <p:grpSp>
        <p:nvGrpSpPr>
          <p:cNvPr id="5" name="组合 4"/>
          <p:cNvGrpSpPr/>
          <p:nvPr/>
        </p:nvGrpSpPr>
        <p:grpSpPr>
          <a:xfrm>
            <a:off x="3203882" y="3000232"/>
            <a:ext cx="3437890" cy="639445"/>
            <a:chOff x="2990522" y="3000232"/>
            <a:chExt cx="3437890" cy="639445"/>
          </a:xfrm>
        </p:grpSpPr>
        <p:sp>
          <p:nvSpPr>
            <p:cNvPr id="2" name="Google Shape;54;p13"/>
            <p:cNvSpPr txBox="1"/>
            <p:nvPr/>
          </p:nvSpPr>
          <p:spPr>
            <a:xfrm>
              <a:off x="3522017" y="3000232"/>
              <a:ext cx="2906395" cy="639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97500"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 panose="020B0604020202020204"/>
                <a:buNone/>
                <a:defRPr sz="2800" b="0" i="0" u="none" strike="noStrike" cap="none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9pPr>
            </a:lstStyle>
            <a:p>
              <a:r>
                <a:rPr lang="en-US" sz="1100" b="1" dirty="0"/>
                <a:t>Sui Long</a:t>
              </a:r>
            </a:p>
            <a:p>
              <a:r>
                <a:rPr lang="en-US" sz="1100" dirty="0"/>
                <a:t>Obstetrics &amp; Gynecology Hospital of Fudan University, China</a:t>
              </a:r>
            </a:p>
          </p:txBody>
        </p:sp>
        <p:sp>
          <p:nvSpPr>
            <p:cNvPr id="4" name="iconfont-1016-724367"/>
            <p:cNvSpPr/>
            <p:nvPr/>
          </p:nvSpPr>
          <p:spPr>
            <a:xfrm>
              <a:off x="2990522" y="3142357"/>
              <a:ext cx="239449" cy="260486"/>
            </a:xfrm>
            <a:custGeom>
              <a:avLst/>
              <a:gdLst>
                <a:gd name="T0" fmla="*/ 10041 w 11200"/>
                <a:gd name="T1" fmla="*/ 0 h 12800"/>
                <a:gd name="T2" fmla="*/ 1160 w 11200"/>
                <a:gd name="T3" fmla="*/ 0 h 12800"/>
                <a:gd name="T4" fmla="*/ 0 w 11200"/>
                <a:gd name="T5" fmla="*/ 1163 h 12800"/>
                <a:gd name="T6" fmla="*/ 0 w 11200"/>
                <a:gd name="T7" fmla="*/ 1840 h 12800"/>
                <a:gd name="T8" fmla="*/ 633 w 11200"/>
                <a:gd name="T9" fmla="*/ 1840 h 12800"/>
                <a:gd name="T10" fmla="*/ 1536 w 11200"/>
                <a:gd name="T11" fmla="*/ 2746 h 12800"/>
                <a:gd name="T12" fmla="*/ 633 w 11200"/>
                <a:gd name="T13" fmla="*/ 3653 h 12800"/>
                <a:gd name="T14" fmla="*/ 0 w 11200"/>
                <a:gd name="T15" fmla="*/ 3653 h 12800"/>
                <a:gd name="T16" fmla="*/ 0 w 11200"/>
                <a:gd name="T17" fmla="*/ 4276 h 12800"/>
                <a:gd name="T18" fmla="*/ 633 w 11200"/>
                <a:gd name="T19" fmla="*/ 4276 h 12800"/>
                <a:gd name="T20" fmla="*/ 1536 w 11200"/>
                <a:gd name="T21" fmla="*/ 5182 h 12800"/>
                <a:gd name="T22" fmla="*/ 633 w 11200"/>
                <a:gd name="T23" fmla="*/ 6089 h 12800"/>
                <a:gd name="T24" fmla="*/ 0 w 11200"/>
                <a:gd name="T25" fmla="*/ 6089 h 12800"/>
                <a:gd name="T26" fmla="*/ 0 w 11200"/>
                <a:gd name="T27" fmla="*/ 6711 h 12800"/>
                <a:gd name="T28" fmla="*/ 633 w 11200"/>
                <a:gd name="T29" fmla="*/ 6711 h 12800"/>
                <a:gd name="T30" fmla="*/ 1536 w 11200"/>
                <a:gd name="T31" fmla="*/ 7617 h 12800"/>
                <a:gd name="T32" fmla="*/ 633 w 11200"/>
                <a:gd name="T33" fmla="*/ 8523 h 12800"/>
                <a:gd name="T34" fmla="*/ 0 w 11200"/>
                <a:gd name="T35" fmla="*/ 8523 h 12800"/>
                <a:gd name="T36" fmla="*/ 0 w 11200"/>
                <a:gd name="T37" fmla="*/ 9146 h 12800"/>
                <a:gd name="T38" fmla="*/ 633 w 11200"/>
                <a:gd name="T39" fmla="*/ 9146 h 12800"/>
                <a:gd name="T40" fmla="*/ 1536 w 11200"/>
                <a:gd name="T41" fmla="*/ 10053 h 12800"/>
                <a:gd name="T42" fmla="*/ 633 w 11200"/>
                <a:gd name="T43" fmla="*/ 10960 h 12800"/>
                <a:gd name="T44" fmla="*/ 0 w 11200"/>
                <a:gd name="T45" fmla="*/ 10960 h 12800"/>
                <a:gd name="T46" fmla="*/ 0 w 11200"/>
                <a:gd name="T47" fmla="*/ 11637 h 12800"/>
                <a:gd name="T48" fmla="*/ 1160 w 11200"/>
                <a:gd name="T49" fmla="*/ 12800 h 12800"/>
                <a:gd name="T50" fmla="*/ 10041 w 11200"/>
                <a:gd name="T51" fmla="*/ 12800 h 12800"/>
                <a:gd name="T52" fmla="*/ 11200 w 11200"/>
                <a:gd name="T53" fmla="*/ 11636 h 12800"/>
                <a:gd name="T54" fmla="*/ 11200 w 11200"/>
                <a:gd name="T55" fmla="*/ 1163 h 12800"/>
                <a:gd name="T56" fmla="*/ 10041 w 11200"/>
                <a:gd name="T57" fmla="*/ 0 h 12800"/>
                <a:gd name="T58" fmla="*/ 5779 w 11200"/>
                <a:gd name="T59" fmla="*/ 2358 h 12800"/>
                <a:gd name="T60" fmla="*/ 7392 w 11200"/>
                <a:gd name="T61" fmla="*/ 3976 h 12800"/>
                <a:gd name="T62" fmla="*/ 5779 w 11200"/>
                <a:gd name="T63" fmla="*/ 5594 h 12800"/>
                <a:gd name="T64" fmla="*/ 4166 w 11200"/>
                <a:gd name="T65" fmla="*/ 3977 h 12800"/>
                <a:gd name="T66" fmla="*/ 5779 w 11200"/>
                <a:gd name="T67" fmla="*/ 2358 h 12800"/>
                <a:gd name="T68" fmla="*/ 8367 w 11200"/>
                <a:gd name="T69" fmla="*/ 9913 h 12800"/>
                <a:gd name="T70" fmla="*/ 8362 w 11200"/>
                <a:gd name="T71" fmla="*/ 9913 h 12800"/>
                <a:gd name="T72" fmla="*/ 5779 w 11200"/>
                <a:gd name="T73" fmla="*/ 10441 h 12800"/>
                <a:gd name="T74" fmla="*/ 3196 w 11200"/>
                <a:gd name="T75" fmla="*/ 9913 h 12800"/>
                <a:gd name="T76" fmla="*/ 3190 w 11200"/>
                <a:gd name="T77" fmla="*/ 9913 h 12800"/>
                <a:gd name="T78" fmla="*/ 3190 w 11200"/>
                <a:gd name="T79" fmla="*/ 8341 h 12800"/>
                <a:gd name="T80" fmla="*/ 4916 w 11200"/>
                <a:gd name="T81" fmla="*/ 5855 h 12800"/>
                <a:gd name="T82" fmla="*/ 5779 w 11200"/>
                <a:gd name="T83" fmla="*/ 7009 h 12800"/>
                <a:gd name="T84" fmla="*/ 6642 w 11200"/>
                <a:gd name="T85" fmla="*/ 5855 h 12800"/>
                <a:gd name="T86" fmla="*/ 8367 w 11200"/>
                <a:gd name="T87" fmla="*/ 8341 h 12800"/>
                <a:gd name="T88" fmla="*/ 8367 w 11200"/>
                <a:gd name="T89" fmla="*/ 9913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00" h="12800">
                  <a:moveTo>
                    <a:pt x="10041" y="0"/>
                  </a:moveTo>
                  <a:lnTo>
                    <a:pt x="1160" y="0"/>
                  </a:lnTo>
                  <a:cubicBezTo>
                    <a:pt x="522" y="0"/>
                    <a:pt x="0" y="523"/>
                    <a:pt x="0" y="1163"/>
                  </a:cubicBezTo>
                  <a:lnTo>
                    <a:pt x="0" y="1840"/>
                  </a:lnTo>
                  <a:lnTo>
                    <a:pt x="633" y="1840"/>
                  </a:lnTo>
                  <a:cubicBezTo>
                    <a:pt x="1132" y="1840"/>
                    <a:pt x="1536" y="2246"/>
                    <a:pt x="1536" y="2746"/>
                  </a:cubicBezTo>
                  <a:cubicBezTo>
                    <a:pt x="1536" y="3247"/>
                    <a:pt x="1132" y="3653"/>
                    <a:pt x="633" y="3653"/>
                  </a:cubicBezTo>
                  <a:lnTo>
                    <a:pt x="0" y="3653"/>
                  </a:lnTo>
                  <a:lnTo>
                    <a:pt x="0" y="4276"/>
                  </a:lnTo>
                  <a:lnTo>
                    <a:pt x="633" y="4276"/>
                  </a:lnTo>
                  <a:cubicBezTo>
                    <a:pt x="1132" y="4276"/>
                    <a:pt x="1536" y="4682"/>
                    <a:pt x="1536" y="5182"/>
                  </a:cubicBezTo>
                  <a:cubicBezTo>
                    <a:pt x="1536" y="5683"/>
                    <a:pt x="1132" y="6088"/>
                    <a:pt x="633" y="6089"/>
                  </a:cubicBezTo>
                  <a:lnTo>
                    <a:pt x="0" y="6089"/>
                  </a:lnTo>
                  <a:lnTo>
                    <a:pt x="0" y="6711"/>
                  </a:lnTo>
                  <a:lnTo>
                    <a:pt x="633" y="6711"/>
                  </a:lnTo>
                  <a:cubicBezTo>
                    <a:pt x="1132" y="6711"/>
                    <a:pt x="1536" y="7117"/>
                    <a:pt x="1536" y="7617"/>
                  </a:cubicBezTo>
                  <a:cubicBezTo>
                    <a:pt x="1536" y="8118"/>
                    <a:pt x="1132" y="8523"/>
                    <a:pt x="633" y="8523"/>
                  </a:cubicBezTo>
                  <a:lnTo>
                    <a:pt x="0" y="8523"/>
                  </a:lnTo>
                  <a:lnTo>
                    <a:pt x="0" y="9146"/>
                  </a:lnTo>
                  <a:lnTo>
                    <a:pt x="633" y="9146"/>
                  </a:lnTo>
                  <a:cubicBezTo>
                    <a:pt x="1132" y="9146"/>
                    <a:pt x="1536" y="9553"/>
                    <a:pt x="1536" y="10053"/>
                  </a:cubicBezTo>
                  <a:cubicBezTo>
                    <a:pt x="1536" y="10553"/>
                    <a:pt x="1132" y="10960"/>
                    <a:pt x="633" y="10960"/>
                  </a:cubicBezTo>
                  <a:lnTo>
                    <a:pt x="0" y="10960"/>
                  </a:lnTo>
                  <a:lnTo>
                    <a:pt x="0" y="11637"/>
                  </a:lnTo>
                  <a:cubicBezTo>
                    <a:pt x="0" y="12277"/>
                    <a:pt x="522" y="12800"/>
                    <a:pt x="1160" y="12800"/>
                  </a:cubicBezTo>
                  <a:lnTo>
                    <a:pt x="10041" y="12800"/>
                  </a:lnTo>
                  <a:cubicBezTo>
                    <a:pt x="10678" y="12800"/>
                    <a:pt x="11200" y="12277"/>
                    <a:pt x="11200" y="11636"/>
                  </a:cubicBezTo>
                  <a:lnTo>
                    <a:pt x="11200" y="1163"/>
                  </a:lnTo>
                  <a:cubicBezTo>
                    <a:pt x="11200" y="523"/>
                    <a:pt x="10678" y="0"/>
                    <a:pt x="10041" y="0"/>
                  </a:cubicBezTo>
                  <a:close/>
                  <a:moveTo>
                    <a:pt x="5779" y="2358"/>
                  </a:moveTo>
                  <a:cubicBezTo>
                    <a:pt x="6670" y="2358"/>
                    <a:pt x="7392" y="3082"/>
                    <a:pt x="7392" y="3976"/>
                  </a:cubicBezTo>
                  <a:cubicBezTo>
                    <a:pt x="7392" y="4870"/>
                    <a:pt x="6670" y="5594"/>
                    <a:pt x="5779" y="5594"/>
                  </a:cubicBezTo>
                  <a:cubicBezTo>
                    <a:pt x="4889" y="5594"/>
                    <a:pt x="4166" y="4870"/>
                    <a:pt x="4166" y="3977"/>
                  </a:cubicBezTo>
                  <a:cubicBezTo>
                    <a:pt x="4166" y="3083"/>
                    <a:pt x="4888" y="2358"/>
                    <a:pt x="5779" y="2358"/>
                  </a:cubicBezTo>
                  <a:close/>
                  <a:moveTo>
                    <a:pt x="8367" y="9913"/>
                  </a:moveTo>
                  <a:lnTo>
                    <a:pt x="8362" y="9913"/>
                  </a:lnTo>
                  <a:cubicBezTo>
                    <a:pt x="8314" y="10206"/>
                    <a:pt x="7178" y="10441"/>
                    <a:pt x="5779" y="10441"/>
                  </a:cubicBezTo>
                  <a:cubicBezTo>
                    <a:pt x="4380" y="10441"/>
                    <a:pt x="3243" y="10206"/>
                    <a:pt x="3196" y="9913"/>
                  </a:cubicBezTo>
                  <a:lnTo>
                    <a:pt x="3190" y="9913"/>
                  </a:lnTo>
                  <a:lnTo>
                    <a:pt x="3190" y="8341"/>
                  </a:lnTo>
                  <a:cubicBezTo>
                    <a:pt x="3190" y="7191"/>
                    <a:pt x="3911" y="6218"/>
                    <a:pt x="4916" y="5855"/>
                  </a:cubicBezTo>
                  <a:lnTo>
                    <a:pt x="5779" y="7009"/>
                  </a:lnTo>
                  <a:lnTo>
                    <a:pt x="6642" y="5855"/>
                  </a:lnTo>
                  <a:cubicBezTo>
                    <a:pt x="7647" y="6218"/>
                    <a:pt x="8367" y="7192"/>
                    <a:pt x="8367" y="8341"/>
                  </a:cubicBezTo>
                  <a:lnTo>
                    <a:pt x="8367" y="991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护理行业年中招聘专场-丁香人才_丁香园生物医药科技网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2961" r="15570" b="10813"/>
          <a:stretch>
            <a:fillRect/>
          </a:stretch>
        </p:blipFill>
        <p:spPr bwMode="auto">
          <a:xfrm>
            <a:off x="2998470" y="2988310"/>
            <a:ext cx="600710" cy="57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音频 29"/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8"/>
    </mc:Choice>
    <mc:Fallback xmlns="">
      <p:transition spd="slow" advTm="12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矩形: 圆角 1064"/>
          <p:cNvSpPr/>
          <p:nvPr/>
        </p:nvSpPr>
        <p:spPr>
          <a:xfrm>
            <a:off x="356235" y="915670"/>
            <a:ext cx="8500110" cy="3482340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Biome" panose="020B0503030204020804" pitchFamily="34" charset="0"/>
            </a:endParaRPr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75941" y="21671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altLang="zh-CN" sz="2400" b="1" dirty="0">
                <a:latin typeface="+mn-lt"/>
              </a:rPr>
              <a:t>Background</a:t>
            </a:r>
            <a:endParaRPr sz="2400" b="1" dirty="0">
              <a:latin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59656" y="1834771"/>
            <a:ext cx="7520241" cy="0"/>
          </a:xfrm>
          <a:prstGeom prst="line">
            <a:avLst/>
          </a:prstGeom>
          <a:ln>
            <a:gradFill>
              <a:gsLst>
                <a:gs pos="50000">
                  <a:srgbClr val="FF0000"/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8" name="组合 1037"/>
          <p:cNvGrpSpPr/>
          <p:nvPr/>
        </p:nvGrpSpPr>
        <p:grpSpPr>
          <a:xfrm>
            <a:off x="543531" y="1071886"/>
            <a:ext cx="8312150" cy="645160"/>
            <a:chOff x="642855" y="1321902"/>
            <a:chExt cx="9890848" cy="830512"/>
          </a:xfrm>
        </p:grpSpPr>
        <p:sp>
          <p:nvSpPr>
            <p:cNvPr id="1039" name="文本占位符 6"/>
            <p:cNvSpPr txBox="1"/>
            <p:nvPr/>
          </p:nvSpPr>
          <p:spPr>
            <a:xfrm>
              <a:off x="1079594" y="1321902"/>
              <a:ext cx="9454109" cy="83051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228600" indent="-22860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sz="18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  <a:tab pos="1609725" algn="l"/>
                  <a:tab pos="1609725" algn="l"/>
                  <a:tab pos="1609725" algn="l"/>
                </a:tabLst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Persistent high-risk human papillomavirus (HPV) infection is the primary cause of cervical carcinogenesis. While most HPV infections resolve spontaneously, persistent </a:t>
              </a:r>
              <a:r>
                <a:rPr lang="en-US" altLang="zh-CN" sz="1200" spc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latin typeface="Arial" panose="020B0604020202020204" pitchFamily="34" charset="0"/>
                  <a:ea typeface="微软雅黑" panose="020B0503020204020204" pitchFamily="34" charset="-122"/>
                  <a:sym typeface="+mn-ea"/>
                </a:rPr>
                <a:t>HPV infections 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could lead to cervical high-grade squamous intraepithelial lesions (HSIL), with 12%–18% of untreated HSIL progressing to invasive cervical cancer</a:t>
              </a:r>
              <a:r>
                <a:rPr kumimoji="0" lang="en-US" altLang="zh-CN" sz="1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1</a:t>
              </a:r>
              <a:r>
                <a:rPr lang="en-US" altLang="zh-CN" sz="1200" spc="0" baseline="300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,2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.</a:t>
              </a:r>
            </a:p>
          </p:txBody>
        </p:sp>
        <p:grpSp>
          <p:nvGrpSpPr>
            <p:cNvPr id="1040" name="组合 1039"/>
            <p:cNvGrpSpPr/>
            <p:nvPr/>
          </p:nvGrpSpPr>
          <p:grpSpPr>
            <a:xfrm>
              <a:off x="642855" y="1552338"/>
              <a:ext cx="276362" cy="276362"/>
              <a:chOff x="635767" y="1281715"/>
              <a:chExt cx="276362" cy="276362"/>
            </a:xfrm>
          </p:grpSpPr>
          <p:sp>
            <p:nvSpPr>
              <p:cNvPr id="1041" name="椭圆 1040"/>
              <p:cNvSpPr/>
              <p:nvPr/>
            </p:nvSpPr>
            <p:spPr>
              <a:xfrm>
                <a:off x="669696" y="1315644"/>
                <a:ext cx="208504" cy="208504"/>
              </a:xfrm>
              <a:prstGeom prst="ellipse">
                <a:avLst/>
              </a:prstGeom>
              <a:gradFill>
                <a:gsLst>
                  <a:gs pos="25000">
                    <a:srgbClr val="FF0000"/>
                  </a:gs>
                  <a:gs pos="100000">
                    <a:srgbClr val="FEECEC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2" name="椭圆 1041"/>
              <p:cNvSpPr/>
              <p:nvPr/>
            </p:nvSpPr>
            <p:spPr>
              <a:xfrm>
                <a:off x="635767" y="1281715"/>
                <a:ext cx="276362" cy="276362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alpha val="10000"/>
                    </a:srgbClr>
                  </a:gs>
                  <a:gs pos="99000">
                    <a:srgbClr val="E24545">
                      <a:alpha val="0"/>
                    </a:srgbClr>
                  </a:gs>
                </a:gsLst>
                <a:lin ang="0" scaled="1"/>
              </a:gradFill>
              <a:ln w="31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3" name="等腰三角形 1042"/>
              <p:cNvSpPr/>
              <p:nvPr/>
            </p:nvSpPr>
            <p:spPr>
              <a:xfrm rot="5400000">
                <a:off x="723560" y="1376458"/>
                <a:ext cx="100777" cy="8687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cxnSp>
        <p:nvCxnSpPr>
          <p:cNvPr id="1044" name="直接连接符 1043"/>
          <p:cNvCxnSpPr/>
          <p:nvPr/>
        </p:nvCxnSpPr>
        <p:spPr>
          <a:xfrm>
            <a:off x="669693" y="2784912"/>
            <a:ext cx="7520241" cy="0"/>
          </a:xfrm>
          <a:prstGeom prst="line">
            <a:avLst/>
          </a:prstGeom>
          <a:ln>
            <a:gradFill>
              <a:gsLst>
                <a:gs pos="50000">
                  <a:srgbClr val="FF0000"/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1" name="组合 1050"/>
          <p:cNvGrpSpPr/>
          <p:nvPr/>
        </p:nvGrpSpPr>
        <p:grpSpPr>
          <a:xfrm>
            <a:off x="553720" y="1896745"/>
            <a:ext cx="8242935" cy="1013460"/>
            <a:chOff x="642855" y="1321902"/>
            <a:chExt cx="9562916" cy="1304623"/>
          </a:xfrm>
        </p:grpSpPr>
        <p:sp>
          <p:nvSpPr>
            <p:cNvPr id="1052" name="文本占位符 6"/>
            <p:cNvSpPr txBox="1"/>
            <p:nvPr/>
          </p:nvSpPr>
          <p:spPr>
            <a:xfrm>
              <a:off x="1079594" y="1321902"/>
              <a:ext cx="9126177" cy="130462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228600" indent="-22860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sz="18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  <a:tab pos="1609725" algn="l"/>
                  <a:tab pos="1609725" algn="l"/>
                  <a:tab pos="1609725" algn="l"/>
                </a:tabLst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r>
                <a:rPr lang="en-US" altLang="zh-CN" sz="1200" spc="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Conventional treatments for HSIL include cold-knife surgery, LEEP, and laser ablation, etc</a:t>
              </a:r>
              <a:r>
                <a:rPr lang="en-US" altLang="zh-CN" sz="1200" spc="0" baseline="300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3</a:t>
              </a:r>
              <a:r>
                <a:rPr lang="en-US" altLang="zh-CN" sz="1200" spc="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. However, these procedures carry high postoperative complication risks, including hemorrhage, cervical stenosis, and adverse pregnancy outcomes such as preterm birth and premature rupture of membranes</a:t>
              </a:r>
              <a:r>
                <a:rPr lang="en-US" altLang="zh-CN" sz="1200" spc="0" baseline="300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4,5</a:t>
              </a:r>
              <a:r>
                <a:rPr lang="en-US" altLang="zh-CN" sz="1200" spc="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. </a:t>
              </a:r>
              <a:r>
                <a:rPr lang="en-US" altLang="zh-CN" sz="1200" spc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latin typeface="Arial" panose="020B0604020202020204" pitchFamily="34" charset="0"/>
                  <a:ea typeface="微软雅黑" panose="020B0503020204020204" pitchFamily="34" charset="-122"/>
                  <a:sym typeface="+mn-ea"/>
                </a:rPr>
                <a:t>Therefore, for women with cervical HSIL who wish to preserve their fertility, a non-invasive therapeutic intervention is highly desirable</a:t>
              </a:r>
              <a:r>
                <a:rPr lang="en-US" altLang="zh-CN" sz="1200" spc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latin typeface="Arial" panose="020B0604020202020204" pitchFamily="34" charset="0"/>
                  <a:ea typeface="微软雅黑" panose="020B0503020204020204" pitchFamily="34" charset="-122"/>
                  <a:sym typeface="+mn-ea"/>
                </a:rPr>
                <a:t>3</a:t>
              </a:r>
              <a:r>
                <a:rPr lang="en-US" altLang="zh-CN" sz="1200" spc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latin typeface="Arial" panose="020B0604020202020204" pitchFamily="34" charset="0"/>
                  <a:ea typeface="微软雅黑" panose="020B0503020204020204" pitchFamily="34" charset="-122"/>
                  <a:sym typeface="+mn-ea"/>
                </a:rPr>
                <a:t>.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053" name="组合 1052"/>
            <p:cNvGrpSpPr/>
            <p:nvPr/>
          </p:nvGrpSpPr>
          <p:grpSpPr>
            <a:xfrm>
              <a:off x="642855" y="1552338"/>
              <a:ext cx="276362" cy="276362"/>
              <a:chOff x="635767" y="1281715"/>
              <a:chExt cx="276362" cy="276362"/>
            </a:xfrm>
          </p:grpSpPr>
          <p:sp>
            <p:nvSpPr>
              <p:cNvPr id="1054" name="椭圆 1053"/>
              <p:cNvSpPr/>
              <p:nvPr/>
            </p:nvSpPr>
            <p:spPr>
              <a:xfrm>
                <a:off x="669696" y="1315644"/>
                <a:ext cx="208504" cy="208504"/>
              </a:xfrm>
              <a:prstGeom prst="ellipse">
                <a:avLst/>
              </a:prstGeom>
              <a:gradFill>
                <a:gsLst>
                  <a:gs pos="25000">
                    <a:srgbClr val="FF0000"/>
                  </a:gs>
                  <a:gs pos="100000">
                    <a:srgbClr val="FEECEC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55" name="椭圆 1054"/>
              <p:cNvSpPr/>
              <p:nvPr/>
            </p:nvSpPr>
            <p:spPr>
              <a:xfrm>
                <a:off x="635767" y="1281715"/>
                <a:ext cx="276362" cy="276362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alpha val="10000"/>
                    </a:srgbClr>
                  </a:gs>
                  <a:gs pos="99000">
                    <a:srgbClr val="E24545">
                      <a:alpha val="0"/>
                    </a:srgbClr>
                  </a:gs>
                </a:gsLst>
                <a:lin ang="0" scaled="1"/>
              </a:gradFill>
              <a:ln w="31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56" name="等腰三角形 1055"/>
              <p:cNvSpPr/>
              <p:nvPr/>
            </p:nvSpPr>
            <p:spPr>
              <a:xfrm rot="5400000">
                <a:off x="723560" y="1376458"/>
                <a:ext cx="100777" cy="8687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82" name="组合 1081"/>
          <p:cNvGrpSpPr/>
          <p:nvPr/>
        </p:nvGrpSpPr>
        <p:grpSpPr>
          <a:xfrm>
            <a:off x="572044" y="2859282"/>
            <a:ext cx="7903237" cy="645160"/>
            <a:chOff x="642855" y="1233612"/>
            <a:chExt cx="9404271" cy="830511"/>
          </a:xfrm>
        </p:grpSpPr>
        <p:sp>
          <p:nvSpPr>
            <p:cNvPr id="1083" name="文本占位符 6"/>
            <p:cNvSpPr txBox="1"/>
            <p:nvPr/>
          </p:nvSpPr>
          <p:spPr>
            <a:xfrm>
              <a:off x="1079633" y="1233612"/>
              <a:ext cx="8967493" cy="8305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228600" indent="-22860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sz="18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  <a:tab pos="1609725" algn="l"/>
                  <a:tab pos="1609725" algn="l"/>
                  <a:tab pos="1609725" algn="l"/>
                </a:tabLst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Photodynamic therapy (PDT), as a non-invasive and highly precise targeted </a:t>
              </a:r>
              <a:r>
                <a:rPr lang="en-US" altLang="zh-CN" sz="1200" spc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therapy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, has demonstrated </a:t>
              </a:r>
              <a:r>
                <a:rPr lang="en-US" altLang="zh-CN" sz="1200" spc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significant efficacy in 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the management of cervical intraepithelial neoplasia (CIN)</a:t>
              </a:r>
              <a:r>
                <a:rPr kumimoji="0" lang="en-US" altLang="zh-CN" sz="1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6,7</a:t>
              </a:r>
              <a:r>
                <a:rPr lang="en-US" altLang="zh-CN" sz="1200" spc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. Here we investigate a novel PDT treatment with hexaminolevulinate (HAL), HAL-PDT.</a:t>
              </a:r>
            </a:p>
          </p:txBody>
        </p:sp>
        <p:grpSp>
          <p:nvGrpSpPr>
            <p:cNvPr id="1084" name="组合 1083"/>
            <p:cNvGrpSpPr/>
            <p:nvPr/>
          </p:nvGrpSpPr>
          <p:grpSpPr>
            <a:xfrm>
              <a:off x="642855" y="1552338"/>
              <a:ext cx="276362" cy="276362"/>
              <a:chOff x="635767" y="1281715"/>
              <a:chExt cx="276362" cy="276362"/>
            </a:xfrm>
          </p:grpSpPr>
          <p:sp>
            <p:nvSpPr>
              <p:cNvPr id="1085" name="椭圆 1084"/>
              <p:cNvSpPr/>
              <p:nvPr/>
            </p:nvSpPr>
            <p:spPr>
              <a:xfrm>
                <a:off x="669696" y="1315644"/>
                <a:ext cx="208504" cy="208504"/>
              </a:xfrm>
              <a:prstGeom prst="ellipse">
                <a:avLst/>
              </a:prstGeom>
              <a:gradFill>
                <a:gsLst>
                  <a:gs pos="25000">
                    <a:srgbClr val="FF0000"/>
                  </a:gs>
                  <a:gs pos="100000">
                    <a:srgbClr val="FEECEC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86" name="椭圆 1085"/>
              <p:cNvSpPr/>
              <p:nvPr/>
            </p:nvSpPr>
            <p:spPr>
              <a:xfrm>
                <a:off x="635767" y="1281715"/>
                <a:ext cx="276362" cy="276362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alpha val="10000"/>
                    </a:srgbClr>
                  </a:gs>
                  <a:gs pos="99000">
                    <a:srgbClr val="E24545">
                      <a:alpha val="0"/>
                    </a:srgbClr>
                  </a:gs>
                </a:gsLst>
                <a:lin ang="0" scaled="1"/>
              </a:gradFill>
              <a:ln w="31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87" name="等腰三角形 1086"/>
              <p:cNvSpPr/>
              <p:nvPr/>
            </p:nvSpPr>
            <p:spPr>
              <a:xfrm rot="5400000">
                <a:off x="723560" y="1376458"/>
                <a:ext cx="100777" cy="8687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089" name="文本框 1088"/>
          <p:cNvSpPr txBox="1"/>
          <p:nvPr/>
        </p:nvSpPr>
        <p:spPr>
          <a:xfrm>
            <a:off x="337633" y="4594967"/>
            <a:ext cx="8164286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0" dirty="0">
                <a:solidFill>
                  <a:schemeClr val="bg1">
                    <a:lumMod val="50000"/>
                  </a:schemeClr>
                </a:solidFill>
                <a:effectLst/>
                <a:latin typeface="+mn-lt"/>
              </a:rPr>
              <a:t>1.Biomedicines.2024;12(10):2255. 2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.BMJ. 2018;360:k499.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3.Sci Rep. 2025;15(1):31973.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4.Med. 2025;6(12):100851. 5.BMJ. 2008;337:a1284. 6.Theoretical and Natural Science.2024;57,119-126. 7.Photodiag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Photodyn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Ther. 2021;36:102517.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8" name="Picture 4" descr="护理行业年中招聘专场-丁香人才_丁香园生物医药科技网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2961" r="15570" b="10813"/>
          <a:stretch>
            <a:fillRect/>
          </a:stretch>
        </p:blipFill>
        <p:spPr bwMode="auto">
          <a:xfrm>
            <a:off x="8298389" y="55049"/>
            <a:ext cx="710135" cy="68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669693" y="3578027"/>
            <a:ext cx="7520241" cy="0"/>
          </a:xfrm>
          <a:prstGeom prst="line">
            <a:avLst/>
          </a:prstGeom>
          <a:ln>
            <a:gradFill>
              <a:gsLst>
                <a:gs pos="50000">
                  <a:srgbClr val="FF0000"/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72044" y="3743203"/>
            <a:ext cx="7903210" cy="493395"/>
            <a:chOff x="642855" y="1351324"/>
            <a:chExt cx="9404239" cy="635145"/>
          </a:xfrm>
        </p:grpSpPr>
        <p:sp>
          <p:nvSpPr>
            <p:cNvPr id="14" name="文本占位符 6"/>
            <p:cNvSpPr txBox="1"/>
            <p:nvPr/>
          </p:nvSpPr>
          <p:spPr>
            <a:xfrm>
              <a:off x="1079594" y="1351324"/>
              <a:ext cx="8967500" cy="63514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228600" indent="-22860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sz="18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  <a:tab pos="1609725" algn="l"/>
                  <a:tab pos="1609725" algn="l"/>
                  <a:tab pos="1609725" algn="l"/>
                </a:tabLst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sz="16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400" u="none" strike="noStrike" kern="1200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r>
                <a:rPr lang="en-US" altLang="zh-CN" sz="1200" spc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This post-hoc analysis of a multicenter phase 3 trial assessed the clearance rates of overall HPV, HPV 16, and HPV 16/18 in patients with cervical HSIL at 12 months following one to two HAL-PDT treatments.</a:t>
              </a:r>
            </a:p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endParaRPr lang="en-US" altLang="zh-CN" sz="1200" spc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marL="0" lvl="0" inden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None/>
                <a:defRPr/>
              </a:pPr>
              <a:endParaRPr lang="en-US" altLang="zh-CN" sz="1200" spc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42855" y="1552338"/>
              <a:ext cx="276362" cy="276362"/>
              <a:chOff x="635767" y="1281715"/>
              <a:chExt cx="276362" cy="27636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669696" y="1315644"/>
                <a:ext cx="208504" cy="208504"/>
              </a:xfrm>
              <a:prstGeom prst="ellipse">
                <a:avLst/>
              </a:prstGeom>
              <a:gradFill>
                <a:gsLst>
                  <a:gs pos="25000">
                    <a:srgbClr val="FF0000"/>
                  </a:gs>
                  <a:gs pos="100000">
                    <a:srgbClr val="FEECEC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635767" y="1281715"/>
                <a:ext cx="276362" cy="276362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alpha val="10000"/>
                    </a:srgbClr>
                  </a:gs>
                  <a:gs pos="99000">
                    <a:srgbClr val="E24545">
                      <a:alpha val="0"/>
                    </a:srgbClr>
                  </a:gs>
                </a:gsLst>
                <a:lin ang="0" scaled="1"/>
              </a:gradFill>
              <a:ln w="3175">
                <a:solidFill>
                  <a:srgbClr val="E245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rot="5400000">
                <a:off x="723560" y="1376458"/>
                <a:ext cx="100777" cy="8687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" name="Media2">
            <a:hlinkClick r:id="" action="ppaction://media"/>
            <a:extLst>
              <a:ext uri="{FF2B5EF4-FFF2-40B4-BE49-F238E27FC236}">
                <a16:creationId xmlns:a16="http://schemas.microsoft.com/office/drawing/2014/main" id="{8A016012-B603-4F8C-B099-7B2734C14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7633" y="401250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49"/>
    </mc:Choice>
    <mc:Fallback xmlns="">
      <p:transition spd="slow" advTm="44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287249" y="789411"/>
            <a:ext cx="8444933" cy="4080783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75941" y="21671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APRICITY Study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9"/>
          <p:cNvSpPr txBox="1"/>
          <p:nvPr/>
        </p:nvSpPr>
        <p:spPr>
          <a:xfrm>
            <a:off x="3515532" y="4399764"/>
            <a:ext cx="4278997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buClrTx/>
              <a:defRPr/>
            </a:pP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Note: </a:t>
            </a:r>
          </a:p>
          <a:p>
            <a:pPr lvl="0" defTabSz="457200">
              <a:buClrTx/>
              <a:defRPr/>
            </a:pP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*A responder is defined as </a:t>
            </a:r>
            <a:r>
              <a:rPr lang="en-US" altLang="zh-CN" sz="7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LSIL or normal histology </a:t>
            </a: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 clearance of baseline HPV; </a:t>
            </a:r>
          </a:p>
          <a:p>
            <a:pPr lvl="0" defTabSz="457200">
              <a:buClrTx/>
              <a:defRPr/>
            </a:pPr>
            <a:r>
              <a:rPr lang="en-US" altLang="zh-CN" sz="7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</a:t>
            </a:r>
            <a:r>
              <a:rPr kumimoji="0" lang="en-US" altLang="zh-CN" sz="70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istologic</a:t>
            </a:r>
            <a:r>
              <a:rPr kumimoji="0" lang="en-US" altLang="zh-CN" sz="7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regression defined as LSIL or normal histology.</a:t>
            </a:r>
            <a:endParaRPr kumimoji="0" lang="zh-CN" altLang="en-US" sz="7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90826" y="2451437"/>
            <a:ext cx="116374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2nd treatment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52366" y="2936380"/>
            <a:ext cx="493294" cy="775190"/>
            <a:chOff x="2379132" y="4468017"/>
            <a:chExt cx="563965" cy="854783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2690446" y="4468017"/>
              <a:ext cx="0" cy="854783"/>
            </a:xfrm>
            <a:prstGeom prst="line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</p:cxnSp>
        <p:cxnSp>
          <p:nvCxnSpPr>
            <p:cNvPr id="41" name="直接连接符 40"/>
            <p:cNvCxnSpPr/>
            <p:nvPr/>
          </p:nvCxnSpPr>
          <p:spPr>
            <a:xfrm>
              <a:off x="2690446" y="4468017"/>
              <a:ext cx="237392" cy="0"/>
            </a:xfrm>
            <a:prstGeom prst="line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</p:cxnSp>
        <p:cxnSp>
          <p:nvCxnSpPr>
            <p:cNvPr id="42" name="直接连接符 41"/>
            <p:cNvCxnSpPr/>
            <p:nvPr/>
          </p:nvCxnSpPr>
          <p:spPr>
            <a:xfrm>
              <a:off x="2690446" y="5322800"/>
              <a:ext cx="252651" cy="0"/>
            </a:xfrm>
            <a:prstGeom prst="line">
              <a:avLst/>
            </a:prstGeom>
            <a:noFill/>
            <a:ln w="635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 flipV="1">
              <a:off x="2379132" y="4934511"/>
              <a:ext cx="311314" cy="2135"/>
            </a:xfrm>
            <a:prstGeom prst="line">
              <a:avLst/>
            </a:prstGeom>
            <a:noFill/>
            <a:ln w="6350" cap="flat" cmpd="sng" algn="ctr">
              <a:solidFill>
                <a:srgbClr val="FBACAD"/>
              </a:solidFill>
              <a:prstDash val="solid"/>
              <a:miter lim="800000"/>
            </a:ln>
            <a:effectLst/>
          </p:spPr>
        </p:cxnSp>
      </p:grpSp>
      <p:sp>
        <p:nvSpPr>
          <p:cNvPr id="38" name="矩形 37"/>
          <p:cNvSpPr/>
          <p:nvPr/>
        </p:nvSpPr>
        <p:spPr>
          <a:xfrm>
            <a:off x="996315" y="2626995"/>
            <a:ext cx="3017520" cy="1496695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81977" y="3206724"/>
            <a:ext cx="271408" cy="285976"/>
            <a:chOff x="5882526" y="5026726"/>
            <a:chExt cx="365881" cy="298437"/>
          </a:xfrm>
        </p:grpSpPr>
        <p:sp>
          <p:nvSpPr>
            <p:cNvPr id="46" name="椭圆 45"/>
            <p:cNvSpPr/>
            <p:nvPr/>
          </p:nvSpPr>
          <p:spPr>
            <a:xfrm>
              <a:off x="5882526" y="5026726"/>
              <a:ext cx="365881" cy="298437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rgbClr val="002D5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918676" y="5045886"/>
              <a:ext cx="295922" cy="256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2D5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2D5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2:1</a:t>
              </a:r>
              <a:endPara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2D58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8" name="圆角矩形 18"/>
          <p:cNvSpPr/>
          <p:nvPr/>
        </p:nvSpPr>
        <p:spPr>
          <a:xfrm>
            <a:off x="1080190" y="3462225"/>
            <a:ext cx="1041438" cy="44602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Placebo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+ PDT 0 J/cm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kumimoji="0" lang="zh-CN" altLang="en-US" sz="8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圆角矩形 32"/>
          <p:cNvSpPr/>
          <p:nvPr/>
        </p:nvSpPr>
        <p:spPr>
          <a:xfrm>
            <a:off x="1080190" y="2685597"/>
            <a:ext cx="1041438" cy="444062"/>
          </a:xfrm>
          <a:prstGeom prst="roundRect">
            <a:avLst/>
          </a:prstGeom>
          <a:solidFill>
            <a:srgbClr val="EDA1A1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HAL 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+ PDT 125  J/cm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 </a:t>
            </a:r>
            <a:endParaRPr kumimoji="0" lang="zh-CN" altLang="en-US" sz="8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50" name="直接箭头连接符 49"/>
          <p:cNvCxnSpPr>
            <a:endCxn id="22" idx="1"/>
          </p:cNvCxnSpPr>
          <p:nvPr/>
        </p:nvCxnSpPr>
        <p:spPr>
          <a:xfrm flipV="1">
            <a:off x="2056801" y="2907645"/>
            <a:ext cx="818515" cy="1905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2" name="文本框 51"/>
          <p:cNvSpPr txBox="1"/>
          <p:nvPr/>
        </p:nvSpPr>
        <p:spPr>
          <a:xfrm>
            <a:off x="2432856" y="2707554"/>
            <a:ext cx="419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need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3" name="直接箭头连接符 52"/>
          <p:cNvCxnSpPr/>
          <p:nvPr/>
        </p:nvCxnSpPr>
        <p:spPr>
          <a:xfrm>
            <a:off x="2509826" y="3255034"/>
            <a:ext cx="1887855" cy="3810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文本框 54"/>
          <p:cNvSpPr txBox="1"/>
          <p:nvPr/>
        </p:nvSpPr>
        <p:spPr>
          <a:xfrm>
            <a:off x="2422756" y="3063026"/>
            <a:ext cx="633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 need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flipV="1">
            <a:off x="2507286" y="2905912"/>
            <a:ext cx="0" cy="352297"/>
          </a:xfrm>
          <a:prstGeom prst="line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</a:ln>
          <a:effectLst/>
        </p:spPr>
      </p:cxnSp>
      <p:sp>
        <p:nvSpPr>
          <p:cNvPr id="58" name="文本框 57"/>
          <p:cNvSpPr txBox="1"/>
          <p:nvPr/>
        </p:nvSpPr>
        <p:spPr>
          <a:xfrm>
            <a:off x="2407590" y="3500016"/>
            <a:ext cx="4284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need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0" name="直接箭头连接符 59"/>
          <p:cNvCxnSpPr/>
          <p:nvPr/>
        </p:nvCxnSpPr>
        <p:spPr>
          <a:xfrm flipV="1">
            <a:off x="2493378" y="3991404"/>
            <a:ext cx="1908175" cy="5080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文本框 60"/>
          <p:cNvSpPr txBox="1"/>
          <p:nvPr/>
        </p:nvSpPr>
        <p:spPr>
          <a:xfrm>
            <a:off x="2404709" y="3819533"/>
            <a:ext cx="6143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 need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2491768" y="3706929"/>
            <a:ext cx="635" cy="290830"/>
          </a:xfrm>
          <a:prstGeom prst="line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</a:ln>
          <a:effectLst/>
        </p:spPr>
      </p:cxnSp>
      <p:cxnSp>
        <p:nvCxnSpPr>
          <p:cNvPr id="63" name="直接箭头连接符 62"/>
          <p:cNvCxnSpPr/>
          <p:nvPr/>
        </p:nvCxnSpPr>
        <p:spPr>
          <a:xfrm>
            <a:off x="4013891" y="2888378"/>
            <a:ext cx="377122" cy="0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直接箭头连接符 63"/>
          <p:cNvCxnSpPr/>
          <p:nvPr/>
        </p:nvCxnSpPr>
        <p:spPr>
          <a:xfrm>
            <a:off x="4013891" y="3677469"/>
            <a:ext cx="403222" cy="0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5" name="文本框 64"/>
          <p:cNvSpPr txBox="1"/>
          <p:nvPr/>
        </p:nvSpPr>
        <p:spPr>
          <a:xfrm>
            <a:off x="3952035" y="2992855"/>
            <a:ext cx="464774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6mos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014035" y="3677071"/>
            <a:ext cx="5129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6mos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9" name="直接箭头连接符 68"/>
          <p:cNvCxnSpPr>
            <a:endCxn id="23" idx="1"/>
          </p:cNvCxnSpPr>
          <p:nvPr/>
        </p:nvCxnSpPr>
        <p:spPr>
          <a:xfrm flipV="1">
            <a:off x="2117674" y="3701238"/>
            <a:ext cx="747395" cy="3175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0" name="文本框 69"/>
          <p:cNvSpPr txBox="1"/>
          <p:nvPr/>
        </p:nvSpPr>
        <p:spPr>
          <a:xfrm>
            <a:off x="2208849" y="2701734"/>
            <a:ext cx="193545" cy="12049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vert="vert270"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Assessment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083104" y="2445764"/>
            <a:ext cx="1272119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1st treatment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714302" y="4006287"/>
            <a:ext cx="1182362" cy="665824"/>
            <a:chOff x="3637249" y="5260898"/>
            <a:chExt cx="1351752" cy="645162"/>
          </a:xfrm>
        </p:grpSpPr>
        <p:sp>
          <p:nvSpPr>
            <p:cNvPr id="73" name="标注: 上箭头 72"/>
            <p:cNvSpPr/>
            <p:nvPr/>
          </p:nvSpPr>
          <p:spPr>
            <a:xfrm>
              <a:off x="3667099" y="5260898"/>
              <a:ext cx="1268418" cy="641032"/>
            </a:xfrm>
            <a:prstGeom prst="upArrowCallout">
              <a:avLst>
                <a:gd name="adj1" fmla="val 22898"/>
                <a:gd name="adj2" fmla="val 21821"/>
                <a:gd name="adj3" fmla="val 25000"/>
                <a:gd name="adj4" fmla="val 6222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Rectangle 49"/>
            <p:cNvSpPr/>
            <p:nvPr/>
          </p:nvSpPr>
          <p:spPr>
            <a:xfrm>
              <a:off x="3637249" y="5502117"/>
              <a:ext cx="1351752" cy="40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Cytology,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HPV, Investigator’s re-evaluation at 3 month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7" name="文本框 35"/>
          <p:cNvSpPr txBox="1"/>
          <p:nvPr/>
        </p:nvSpPr>
        <p:spPr>
          <a:xfrm>
            <a:off x="929163" y="1756848"/>
            <a:ext cx="1417165" cy="645160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chemeClr val="tx1">
                <a:alpha val="33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Key Inclusion</a:t>
            </a:r>
            <a:r>
              <a:rPr lang="en-US" altLang="zh-CN" sz="800" b="1" kern="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800" b="1" kern="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0" lang="en-US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8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≥</a:t>
            </a:r>
            <a:r>
              <a:rPr kumimoji="0" lang="en-US" altLang="zh-CN" sz="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r>
              <a:rPr kumimoji="0" lang="zh-CN" altLang="en-US" sz="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80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yrs</a:t>
            </a:r>
            <a:r>
              <a:rPr kumimoji="0" lang="en-US" altLang="zh-CN" sz="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female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Histologically confirmed HSIL</a:t>
            </a:r>
          </a:p>
        </p:txBody>
      </p:sp>
      <p:cxnSp>
        <p:nvCxnSpPr>
          <p:cNvPr id="120" name="直接连接符 119"/>
          <p:cNvCxnSpPr/>
          <p:nvPr/>
        </p:nvCxnSpPr>
        <p:spPr>
          <a:xfrm>
            <a:off x="617681" y="2101342"/>
            <a:ext cx="315525" cy="0"/>
          </a:xfrm>
          <a:prstGeom prst="line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</a:ln>
          <a:effectLst/>
        </p:spPr>
      </p:cxnSp>
      <p:cxnSp>
        <p:nvCxnSpPr>
          <p:cNvPr id="121" name="直接连接符 120"/>
          <p:cNvCxnSpPr/>
          <p:nvPr/>
        </p:nvCxnSpPr>
        <p:spPr>
          <a:xfrm>
            <a:off x="617681" y="2101342"/>
            <a:ext cx="0" cy="1105382"/>
          </a:xfrm>
          <a:prstGeom prst="line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</a:ln>
          <a:effectLst/>
        </p:spPr>
      </p:cxnSp>
      <p:sp>
        <p:nvSpPr>
          <p:cNvPr id="124" name="Rectangle: Rounded Corners 12"/>
          <p:cNvSpPr/>
          <p:nvPr/>
        </p:nvSpPr>
        <p:spPr>
          <a:xfrm>
            <a:off x="4417158" y="2446020"/>
            <a:ext cx="1547542" cy="1793125"/>
          </a:xfrm>
          <a:prstGeom prst="roundRect">
            <a:avLst>
              <a:gd name="adj" fmla="val 8555"/>
            </a:avLst>
          </a:prstGeom>
          <a:noFill/>
          <a:ln>
            <a:solidFill>
              <a:srgbClr val="FBEAEA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D4D4">
                    <a:alpha val="19000"/>
                  </a:srgbClr>
                </a:solidFill>
              </a14:hiddenFill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defRPr/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Primary Endpoint: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6-month response* rate</a:t>
            </a:r>
          </a:p>
          <a:p>
            <a:pPr lvl="0">
              <a:buClrTx/>
              <a:defRPr/>
            </a:pPr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Second Endpoints: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6-month HPV, HPV16, HPV16 and/or 18 clearance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6-month histologic regression</a:t>
            </a:r>
          </a:p>
          <a:p>
            <a:pPr marL="171450" lvl="0" indent="-171450">
              <a:buClrTx/>
              <a:buFont typeface="Arial" panose="020B0604020202020204" pitchFamily="34" charset="0"/>
              <a:buChar char="•"/>
              <a:defRPr/>
            </a:pPr>
            <a:r>
              <a:rPr lang="en-US" altLang="zh-CN" sz="1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Safety</a:t>
            </a:r>
          </a:p>
        </p:txBody>
      </p:sp>
      <p:pic>
        <p:nvPicPr>
          <p:cNvPr id="9" name="Picture 4" descr="护理行业年中招聘专场-丁香人才_丁香园生物医药科技网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2961" r="15570" b="10813"/>
          <a:stretch>
            <a:fillRect/>
          </a:stretch>
        </p:blipFill>
        <p:spPr bwMode="auto">
          <a:xfrm>
            <a:off x="8298389" y="55049"/>
            <a:ext cx="710135" cy="68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: 圆角 6"/>
          <p:cNvSpPr/>
          <p:nvPr/>
        </p:nvSpPr>
        <p:spPr>
          <a:xfrm>
            <a:off x="664649" y="955793"/>
            <a:ext cx="7927435" cy="665564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24545">
                  <a:alpha val="0"/>
                </a:srgbClr>
              </a:gs>
              <a:gs pos="50000">
                <a:srgbClr val="E24545">
                  <a:alpha val="20000"/>
                </a:srgbClr>
              </a:gs>
              <a:gs pos="100000">
                <a:srgbClr val="E24545">
                  <a:alpha val="0"/>
                </a:srgbClr>
              </a:gs>
            </a:gsLst>
            <a:lin ang="0" scaled="1"/>
            <a:tileRect/>
          </a:gradFill>
          <a:ln w="6350" cap="flat" cmpd="sng" algn="ctr">
            <a:gradFill flip="none" rotWithShape="1">
              <a:gsLst>
                <a:gs pos="0">
                  <a:srgbClr val="E24545">
                    <a:alpha val="0"/>
                  </a:srgbClr>
                </a:gs>
                <a:gs pos="50000">
                  <a:srgbClr val="E24545"/>
                </a:gs>
                <a:gs pos="100000">
                  <a:srgbClr val="E24545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APRICITY study (NCT04484415) is a double-blind, prospective, randomized, placebo controlled, multi-center phase 3 study to evaluate efficacy and safety of HAL-PDT in patients with cervical HSIL.</a:t>
            </a:r>
          </a:p>
        </p:txBody>
      </p:sp>
      <p:grpSp>
        <p:nvGrpSpPr>
          <p:cNvPr id="10" name="组合 9"/>
          <p:cNvGrpSpPr/>
          <p:nvPr>
            <p:custDataLst>
              <p:tags r:id="rId1"/>
            </p:custDataLst>
          </p:nvPr>
        </p:nvGrpSpPr>
        <p:grpSpPr>
          <a:xfrm>
            <a:off x="6830695" y="2066925"/>
            <a:ext cx="1513840" cy="2255520"/>
            <a:chOff x="304392" y="2056993"/>
            <a:chExt cx="3717645" cy="4390435"/>
          </a:xfrm>
        </p:grpSpPr>
        <p:sp>
          <p:nvSpPr>
            <p:cNvPr id="11" name="矩形: 对角圆角 10"/>
            <p:cNvSpPr/>
            <p:nvPr>
              <p:custDataLst>
                <p:tags r:id="rId4"/>
              </p:custDataLst>
            </p:nvPr>
          </p:nvSpPr>
          <p:spPr>
            <a:xfrm>
              <a:off x="304392" y="2240146"/>
              <a:ext cx="3717645" cy="4207282"/>
            </a:xfrm>
            <a:prstGeom prst="round2DiagRect">
              <a:avLst>
                <a:gd name="adj1" fmla="val 5278"/>
                <a:gd name="adj2" fmla="val 0"/>
              </a:avLst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1600" algn="ctr" rotWithShape="0">
                <a:srgbClr val="002060">
                  <a:alpha val="20000"/>
                </a:srgbClr>
              </a:outerShdw>
            </a:effectLst>
          </p:spPr>
          <p:txBody>
            <a:bodyPr vert="horz" wrap="none" lIns="45720" tIns="45720" rIns="45720" bIns="45720" numCol="1" rtlCol="0" anchor="ctr" anchorCtr="0" compatLnSpc="1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矩形: 对角圆角 11"/>
            <p:cNvSpPr/>
            <p:nvPr>
              <p:custDataLst>
                <p:tags r:id="rId5"/>
              </p:custDataLst>
            </p:nvPr>
          </p:nvSpPr>
          <p:spPr>
            <a:xfrm>
              <a:off x="304392" y="2056993"/>
              <a:ext cx="3717645" cy="506801"/>
            </a:xfrm>
            <a:prstGeom prst="round2DiagRect">
              <a:avLst>
                <a:gd name="adj1" fmla="val 24413"/>
                <a:gd name="adj2" fmla="val 0"/>
              </a:avLst>
            </a:prstGeom>
            <a:solidFill>
              <a:srgbClr val="E24545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E24545">
                  <a:alpha val="2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6"/>
              </p:custDataLst>
            </p:nvPr>
          </p:nvSpPr>
          <p:spPr>
            <a:xfrm>
              <a:off x="346931" y="2160226"/>
              <a:ext cx="3435060" cy="3287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1" i="0" u="none" strike="noStrike" kern="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Extension Endpoints</a:t>
              </a:r>
              <a:endParaRPr kumimoji="0" lang="zh-CN" altLang="en-US" sz="11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987415" y="2540000"/>
            <a:ext cx="84010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kumimoji="0" lang="en-US" altLang="zh-CN" sz="9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Unblinding, HAL group receive follow-up for another 6 mos</a:t>
            </a:r>
          </a:p>
        </p:txBody>
      </p:sp>
      <p:sp>
        <p:nvSpPr>
          <p:cNvPr id="22" name="圆角矩形 32"/>
          <p:cNvSpPr/>
          <p:nvPr/>
        </p:nvSpPr>
        <p:spPr>
          <a:xfrm>
            <a:off x="2875298" y="2685597"/>
            <a:ext cx="1041438" cy="444062"/>
          </a:xfrm>
          <a:prstGeom prst="roundRect">
            <a:avLst/>
          </a:prstGeom>
          <a:solidFill>
            <a:srgbClr val="EDA1A1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HAL 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+ PDT 125  J/cm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 </a:t>
            </a:r>
            <a:endParaRPr kumimoji="0" lang="zh-CN" altLang="en-US" sz="8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圆角矩形 18"/>
          <p:cNvSpPr/>
          <p:nvPr/>
        </p:nvSpPr>
        <p:spPr>
          <a:xfrm>
            <a:off x="2865340" y="3478325"/>
            <a:ext cx="1041438" cy="44602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Placebo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+ PDT 0 J/cm</a:t>
            </a:r>
            <a:r>
              <a:rPr kumimoji="0" lang="en-US" altLang="zh-CN" sz="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kumimoji="0" lang="zh-CN" altLang="en-US" sz="8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5972866" y="2883933"/>
            <a:ext cx="857885" cy="4445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" name="直接箭头连接符 13"/>
          <p:cNvCxnSpPr/>
          <p:nvPr/>
        </p:nvCxnSpPr>
        <p:spPr>
          <a:xfrm flipV="1">
            <a:off x="5976041" y="3250328"/>
            <a:ext cx="842010" cy="8255"/>
          </a:xfrm>
          <a:prstGeom prst="straightConnector1">
            <a:avLst/>
          </a:prstGeom>
          <a:noFill/>
          <a:ln w="6350" cap="flat" cmpd="sng" algn="ctr">
            <a:solidFill>
              <a:srgbClr val="E2454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three-men_20457"/>
          <p:cNvSpPr/>
          <p:nvPr/>
        </p:nvSpPr>
        <p:spPr>
          <a:xfrm>
            <a:off x="7437120" y="2454275"/>
            <a:ext cx="357505" cy="365125"/>
          </a:xfrm>
          <a:custGeom>
            <a:avLst/>
            <a:gdLst>
              <a:gd name="connsiteX0" fmla="*/ 265055 w 491255"/>
              <a:gd name="connsiteY0" fmla="*/ 322149 h 601696"/>
              <a:gd name="connsiteX1" fmla="*/ 340272 w 491255"/>
              <a:gd name="connsiteY1" fmla="*/ 322149 h 601696"/>
              <a:gd name="connsiteX2" fmla="*/ 366566 w 491255"/>
              <a:gd name="connsiteY2" fmla="*/ 348083 h 601696"/>
              <a:gd name="connsiteX3" fmla="*/ 366725 w 491255"/>
              <a:gd name="connsiteY3" fmla="*/ 448000 h 601696"/>
              <a:gd name="connsiteX4" fmla="*/ 354295 w 491255"/>
              <a:gd name="connsiteY4" fmla="*/ 463115 h 601696"/>
              <a:gd name="connsiteX5" fmla="*/ 342025 w 491255"/>
              <a:gd name="connsiteY5" fmla="*/ 447682 h 601696"/>
              <a:gd name="connsiteX6" fmla="*/ 342025 w 491255"/>
              <a:gd name="connsiteY6" fmla="*/ 384995 h 601696"/>
              <a:gd name="connsiteX7" fmla="*/ 341865 w 491255"/>
              <a:gd name="connsiteY7" fmla="*/ 375926 h 601696"/>
              <a:gd name="connsiteX8" fmla="*/ 338837 w 491255"/>
              <a:gd name="connsiteY8" fmla="*/ 371153 h 601696"/>
              <a:gd name="connsiteX9" fmla="*/ 336128 w 491255"/>
              <a:gd name="connsiteY9" fmla="*/ 376245 h 601696"/>
              <a:gd name="connsiteX10" fmla="*/ 336128 w 491255"/>
              <a:gd name="connsiteY10" fmla="*/ 379586 h 601696"/>
              <a:gd name="connsiteX11" fmla="*/ 335969 w 491255"/>
              <a:gd name="connsiteY11" fmla="*/ 582761 h 601696"/>
              <a:gd name="connsiteX12" fmla="*/ 329754 w 491255"/>
              <a:gd name="connsiteY12" fmla="*/ 597876 h 601696"/>
              <a:gd name="connsiteX13" fmla="*/ 313978 w 491255"/>
              <a:gd name="connsiteY13" fmla="*/ 599626 h 601696"/>
              <a:gd name="connsiteX14" fmla="*/ 305213 w 491255"/>
              <a:gd name="connsiteY14" fmla="*/ 584352 h 601696"/>
              <a:gd name="connsiteX15" fmla="*/ 305213 w 491255"/>
              <a:gd name="connsiteY15" fmla="*/ 473775 h 601696"/>
              <a:gd name="connsiteX16" fmla="*/ 305213 w 491255"/>
              <a:gd name="connsiteY16" fmla="*/ 463911 h 601696"/>
              <a:gd name="connsiteX17" fmla="*/ 302344 w 491255"/>
              <a:gd name="connsiteY17" fmla="*/ 462797 h 601696"/>
              <a:gd name="connsiteX18" fmla="*/ 298998 w 491255"/>
              <a:gd name="connsiteY18" fmla="*/ 469479 h 601696"/>
              <a:gd name="connsiteX19" fmla="*/ 298839 w 491255"/>
              <a:gd name="connsiteY19" fmla="*/ 524847 h 601696"/>
              <a:gd name="connsiteX20" fmla="*/ 298839 w 491255"/>
              <a:gd name="connsiteY20" fmla="*/ 582602 h 601696"/>
              <a:gd name="connsiteX21" fmla="*/ 283381 w 491255"/>
              <a:gd name="connsiteY21" fmla="*/ 601694 h 601696"/>
              <a:gd name="connsiteX22" fmla="*/ 268401 w 491255"/>
              <a:gd name="connsiteY22" fmla="*/ 582761 h 601696"/>
              <a:gd name="connsiteX23" fmla="*/ 268401 w 491255"/>
              <a:gd name="connsiteY23" fmla="*/ 381972 h 601696"/>
              <a:gd name="connsiteX24" fmla="*/ 268401 w 491255"/>
              <a:gd name="connsiteY24" fmla="*/ 377199 h 601696"/>
              <a:gd name="connsiteX25" fmla="*/ 264895 w 491255"/>
              <a:gd name="connsiteY25" fmla="*/ 371153 h 601696"/>
              <a:gd name="connsiteX26" fmla="*/ 262186 w 491255"/>
              <a:gd name="connsiteY26" fmla="*/ 377040 h 601696"/>
              <a:gd name="connsiteX27" fmla="*/ 262186 w 491255"/>
              <a:gd name="connsiteY27" fmla="*/ 444659 h 601696"/>
              <a:gd name="connsiteX28" fmla="*/ 262027 w 491255"/>
              <a:gd name="connsiteY28" fmla="*/ 451341 h 601696"/>
              <a:gd name="connsiteX29" fmla="*/ 249756 w 491255"/>
              <a:gd name="connsiteY29" fmla="*/ 463115 h 601696"/>
              <a:gd name="connsiteX30" fmla="*/ 237486 w 491255"/>
              <a:gd name="connsiteY30" fmla="*/ 451182 h 601696"/>
              <a:gd name="connsiteX31" fmla="*/ 237326 w 491255"/>
              <a:gd name="connsiteY31" fmla="*/ 424771 h 601696"/>
              <a:gd name="connsiteX32" fmla="*/ 237326 w 491255"/>
              <a:gd name="connsiteY32" fmla="*/ 349515 h 601696"/>
              <a:gd name="connsiteX33" fmla="*/ 265055 w 491255"/>
              <a:gd name="connsiteY33" fmla="*/ 322149 h 601696"/>
              <a:gd name="connsiteX34" fmla="*/ 27673 w 491255"/>
              <a:gd name="connsiteY34" fmla="*/ 321990 h 601696"/>
              <a:gd name="connsiteX35" fmla="*/ 103049 w 491255"/>
              <a:gd name="connsiteY35" fmla="*/ 322149 h 601696"/>
              <a:gd name="connsiteX36" fmla="*/ 129343 w 491255"/>
              <a:gd name="connsiteY36" fmla="*/ 348083 h 601696"/>
              <a:gd name="connsiteX37" fmla="*/ 129343 w 491255"/>
              <a:gd name="connsiteY37" fmla="*/ 448000 h 601696"/>
              <a:gd name="connsiteX38" fmla="*/ 117072 w 491255"/>
              <a:gd name="connsiteY38" fmla="*/ 463115 h 601696"/>
              <a:gd name="connsiteX39" fmla="*/ 104802 w 491255"/>
              <a:gd name="connsiteY39" fmla="*/ 447682 h 601696"/>
              <a:gd name="connsiteX40" fmla="*/ 104802 w 491255"/>
              <a:gd name="connsiteY40" fmla="*/ 384995 h 601696"/>
              <a:gd name="connsiteX41" fmla="*/ 104483 w 491255"/>
              <a:gd name="connsiteY41" fmla="*/ 375926 h 601696"/>
              <a:gd name="connsiteX42" fmla="*/ 101615 w 491255"/>
              <a:gd name="connsiteY42" fmla="*/ 371153 h 601696"/>
              <a:gd name="connsiteX43" fmla="*/ 98906 w 491255"/>
              <a:gd name="connsiteY43" fmla="*/ 376245 h 601696"/>
              <a:gd name="connsiteX44" fmla="*/ 98906 w 491255"/>
              <a:gd name="connsiteY44" fmla="*/ 379586 h 601696"/>
              <a:gd name="connsiteX45" fmla="*/ 98587 w 491255"/>
              <a:gd name="connsiteY45" fmla="*/ 582761 h 601696"/>
              <a:gd name="connsiteX46" fmla="*/ 92531 w 491255"/>
              <a:gd name="connsiteY46" fmla="*/ 597876 h 601696"/>
              <a:gd name="connsiteX47" fmla="*/ 76596 w 491255"/>
              <a:gd name="connsiteY47" fmla="*/ 599626 h 601696"/>
              <a:gd name="connsiteX48" fmla="*/ 67831 w 491255"/>
              <a:gd name="connsiteY48" fmla="*/ 584352 h 601696"/>
              <a:gd name="connsiteX49" fmla="*/ 67831 w 491255"/>
              <a:gd name="connsiteY49" fmla="*/ 473775 h 601696"/>
              <a:gd name="connsiteX50" fmla="*/ 67831 w 491255"/>
              <a:gd name="connsiteY50" fmla="*/ 463911 h 601696"/>
              <a:gd name="connsiteX51" fmla="*/ 64962 w 491255"/>
              <a:gd name="connsiteY51" fmla="*/ 462797 h 601696"/>
              <a:gd name="connsiteX52" fmla="*/ 61775 w 491255"/>
              <a:gd name="connsiteY52" fmla="*/ 469479 h 601696"/>
              <a:gd name="connsiteX53" fmla="*/ 61616 w 491255"/>
              <a:gd name="connsiteY53" fmla="*/ 524847 h 601696"/>
              <a:gd name="connsiteX54" fmla="*/ 61616 w 491255"/>
              <a:gd name="connsiteY54" fmla="*/ 582602 h 601696"/>
              <a:gd name="connsiteX55" fmla="*/ 45999 w 491255"/>
              <a:gd name="connsiteY55" fmla="*/ 601694 h 601696"/>
              <a:gd name="connsiteX56" fmla="*/ 31179 w 491255"/>
              <a:gd name="connsiteY56" fmla="*/ 582761 h 601696"/>
              <a:gd name="connsiteX57" fmla="*/ 31179 w 491255"/>
              <a:gd name="connsiteY57" fmla="*/ 381972 h 601696"/>
              <a:gd name="connsiteX58" fmla="*/ 31019 w 491255"/>
              <a:gd name="connsiteY58" fmla="*/ 377040 h 601696"/>
              <a:gd name="connsiteX59" fmla="*/ 27513 w 491255"/>
              <a:gd name="connsiteY59" fmla="*/ 371153 h 601696"/>
              <a:gd name="connsiteX60" fmla="*/ 24964 w 491255"/>
              <a:gd name="connsiteY60" fmla="*/ 376881 h 601696"/>
              <a:gd name="connsiteX61" fmla="*/ 24804 w 491255"/>
              <a:gd name="connsiteY61" fmla="*/ 444659 h 601696"/>
              <a:gd name="connsiteX62" fmla="*/ 24804 w 491255"/>
              <a:gd name="connsiteY62" fmla="*/ 451341 h 601696"/>
              <a:gd name="connsiteX63" fmla="*/ 12374 w 491255"/>
              <a:gd name="connsiteY63" fmla="*/ 463115 h 601696"/>
              <a:gd name="connsiteX64" fmla="*/ 263 w 491255"/>
              <a:gd name="connsiteY64" fmla="*/ 451182 h 601696"/>
              <a:gd name="connsiteX65" fmla="*/ 104 w 491255"/>
              <a:gd name="connsiteY65" fmla="*/ 424771 h 601696"/>
              <a:gd name="connsiteX66" fmla="*/ 104 w 491255"/>
              <a:gd name="connsiteY66" fmla="*/ 349515 h 601696"/>
              <a:gd name="connsiteX67" fmla="*/ 27673 w 491255"/>
              <a:gd name="connsiteY67" fmla="*/ 321990 h 601696"/>
              <a:gd name="connsiteX68" fmla="*/ 302167 w 491255"/>
              <a:gd name="connsiteY68" fmla="*/ 262362 h 601696"/>
              <a:gd name="connsiteX69" fmla="*/ 326697 w 491255"/>
              <a:gd name="connsiteY69" fmla="*/ 287166 h 601696"/>
              <a:gd name="connsiteX70" fmla="*/ 301689 w 491255"/>
              <a:gd name="connsiteY70" fmla="*/ 311175 h 601696"/>
              <a:gd name="connsiteX71" fmla="*/ 277478 w 491255"/>
              <a:gd name="connsiteY71" fmla="*/ 287007 h 601696"/>
              <a:gd name="connsiteX72" fmla="*/ 302167 w 491255"/>
              <a:gd name="connsiteY72" fmla="*/ 262362 h 601696"/>
              <a:gd name="connsiteX73" fmla="*/ 64944 w 491255"/>
              <a:gd name="connsiteY73" fmla="*/ 262362 h 601696"/>
              <a:gd name="connsiteX74" fmla="*/ 89315 w 491255"/>
              <a:gd name="connsiteY74" fmla="*/ 287166 h 601696"/>
              <a:gd name="connsiteX75" fmla="*/ 64307 w 491255"/>
              <a:gd name="connsiteY75" fmla="*/ 311175 h 601696"/>
              <a:gd name="connsiteX76" fmla="*/ 40096 w 491255"/>
              <a:gd name="connsiteY76" fmla="*/ 287007 h 601696"/>
              <a:gd name="connsiteX77" fmla="*/ 64944 w 491255"/>
              <a:gd name="connsiteY77" fmla="*/ 262362 h 601696"/>
              <a:gd name="connsiteX78" fmla="*/ 389529 w 491255"/>
              <a:gd name="connsiteY78" fmla="*/ 59698 h 601696"/>
              <a:gd name="connsiteX79" fmla="*/ 464894 w 491255"/>
              <a:gd name="connsiteY79" fmla="*/ 59857 h 601696"/>
              <a:gd name="connsiteX80" fmla="*/ 491185 w 491255"/>
              <a:gd name="connsiteY80" fmla="*/ 85784 h 601696"/>
              <a:gd name="connsiteX81" fmla="*/ 491185 w 491255"/>
              <a:gd name="connsiteY81" fmla="*/ 185676 h 601696"/>
              <a:gd name="connsiteX82" fmla="*/ 478916 w 491255"/>
              <a:gd name="connsiteY82" fmla="*/ 200787 h 601696"/>
              <a:gd name="connsiteX83" fmla="*/ 466647 w 491255"/>
              <a:gd name="connsiteY83" fmla="*/ 185358 h 601696"/>
              <a:gd name="connsiteX84" fmla="*/ 466647 w 491255"/>
              <a:gd name="connsiteY84" fmla="*/ 122687 h 601696"/>
              <a:gd name="connsiteX85" fmla="*/ 466488 w 491255"/>
              <a:gd name="connsiteY85" fmla="*/ 113620 h 601696"/>
              <a:gd name="connsiteX86" fmla="*/ 463460 w 491255"/>
              <a:gd name="connsiteY86" fmla="*/ 108848 h 601696"/>
              <a:gd name="connsiteX87" fmla="*/ 460752 w 491255"/>
              <a:gd name="connsiteY87" fmla="*/ 113938 h 601696"/>
              <a:gd name="connsiteX88" fmla="*/ 460752 w 491255"/>
              <a:gd name="connsiteY88" fmla="*/ 117279 h 601696"/>
              <a:gd name="connsiteX89" fmla="*/ 460592 w 491255"/>
              <a:gd name="connsiteY89" fmla="*/ 320403 h 601696"/>
              <a:gd name="connsiteX90" fmla="*/ 454378 w 491255"/>
              <a:gd name="connsiteY90" fmla="*/ 335514 h 601696"/>
              <a:gd name="connsiteX91" fmla="*/ 438604 w 491255"/>
              <a:gd name="connsiteY91" fmla="*/ 337263 h 601696"/>
              <a:gd name="connsiteX92" fmla="*/ 429681 w 491255"/>
              <a:gd name="connsiteY92" fmla="*/ 321993 h 601696"/>
              <a:gd name="connsiteX93" fmla="*/ 429841 w 491255"/>
              <a:gd name="connsiteY93" fmla="*/ 211444 h 601696"/>
              <a:gd name="connsiteX94" fmla="*/ 429841 w 491255"/>
              <a:gd name="connsiteY94" fmla="*/ 201582 h 601696"/>
              <a:gd name="connsiteX95" fmla="*/ 426813 w 491255"/>
              <a:gd name="connsiteY95" fmla="*/ 200469 h 601696"/>
              <a:gd name="connsiteX96" fmla="*/ 423626 w 491255"/>
              <a:gd name="connsiteY96" fmla="*/ 207149 h 601696"/>
              <a:gd name="connsiteX97" fmla="*/ 423467 w 491255"/>
              <a:gd name="connsiteY97" fmla="*/ 262504 h 601696"/>
              <a:gd name="connsiteX98" fmla="*/ 423467 w 491255"/>
              <a:gd name="connsiteY98" fmla="*/ 320244 h 601696"/>
              <a:gd name="connsiteX99" fmla="*/ 407852 w 491255"/>
              <a:gd name="connsiteY99" fmla="*/ 339331 h 601696"/>
              <a:gd name="connsiteX100" fmla="*/ 393034 w 491255"/>
              <a:gd name="connsiteY100" fmla="*/ 320403 h 601696"/>
              <a:gd name="connsiteX101" fmla="*/ 393034 w 491255"/>
              <a:gd name="connsiteY101" fmla="*/ 119665 h 601696"/>
              <a:gd name="connsiteX102" fmla="*/ 392875 w 491255"/>
              <a:gd name="connsiteY102" fmla="*/ 114734 h 601696"/>
              <a:gd name="connsiteX103" fmla="*/ 389369 w 491255"/>
              <a:gd name="connsiteY103" fmla="*/ 108848 h 601696"/>
              <a:gd name="connsiteX104" fmla="*/ 386820 w 491255"/>
              <a:gd name="connsiteY104" fmla="*/ 114575 h 601696"/>
              <a:gd name="connsiteX105" fmla="*/ 386661 w 491255"/>
              <a:gd name="connsiteY105" fmla="*/ 182335 h 601696"/>
              <a:gd name="connsiteX106" fmla="*/ 386661 w 491255"/>
              <a:gd name="connsiteY106" fmla="*/ 189016 h 601696"/>
              <a:gd name="connsiteX107" fmla="*/ 374233 w 491255"/>
              <a:gd name="connsiteY107" fmla="*/ 200787 h 601696"/>
              <a:gd name="connsiteX108" fmla="*/ 362123 w 491255"/>
              <a:gd name="connsiteY108" fmla="*/ 188857 h 601696"/>
              <a:gd name="connsiteX109" fmla="*/ 361964 w 491255"/>
              <a:gd name="connsiteY109" fmla="*/ 162453 h 601696"/>
              <a:gd name="connsiteX110" fmla="*/ 361964 w 491255"/>
              <a:gd name="connsiteY110" fmla="*/ 87216 h 601696"/>
              <a:gd name="connsiteX111" fmla="*/ 389529 w 491255"/>
              <a:gd name="connsiteY111" fmla="*/ 59698 h 601696"/>
              <a:gd name="connsiteX112" fmla="*/ 152277 w 491255"/>
              <a:gd name="connsiteY112" fmla="*/ 59698 h 601696"/>
              <a:gd name="connsiteX113" fmla="*/ 227453 w 491255"/>
              <a:gd name="connsiteY113" fmla="*/ 59857 h 601696"/>
              <a:gd name="connsiteX114" fmla="*/ 253892 w 491255"/>
              <a:gd name="connsiteY114" fmla="*/ 85791 h 601696"/>
              <a:gd name="connsiteX115" fmla="*/ 253892 w 491255"/>
              <a:gd name="connsiteY115" fmla="*/ 185708 h 601696"/>
              <a:gd name="connsiteX116" fmla="*/ 241469 w 491255"/>
              <a:gd name="connsiteY116" fmla="*/ 200823 h 601696"/>
              <a:gd name="connsiteX117" fmla="*/ 229205 w 491255"/>
              <a:gd name="connsiteY117" fmla="*/ 185389 h 601696"/>
              <a:gd name="connsiteX118" fmla="*/ 229205 w 491255"/>
              <a:gd name="connsiteY118" fmla="*/ 122703 h 601696"/>
              <a:gd name="connsiteX119" fmla="*/ 229046 w 491255"/>
              <a:gd name="connsiteY119" fmla="*/ 113634 h 601696"/>
              <a:gd name="connsiteX120" fmla="*/ 226019 w 491255"/>
              <a:gd name="connsiteY120" fmla="*/ 108861 h 601696"/>
              <a:gd name="connsiteX121" fmla="*/ 223312 w 491255"/>
              <a:gd name="connsiteY121" fmla="*/ 113952 h 601696"/>
              <a:gd name="connsiteX122" fmla="*/ 223312 w 491255"/>
              <a:gd name="connsiteY122" fmla="*/ 117293 h 601696"/>
              <a:gd name="connsiteX123" fmla="*/ 223153 w 491255"/>
              <a:gd name="connsiteY123" fmla="*/ 320469 h 601696"/>
              <a:gd name="connsiteX124" fmla="*/ 217100 w 491255"/>
              <a:gd name="connsiteY124" fmla="*/ 335584 h 601696"/>
              <a:gd name="connsiteX125" fmla="*/ 201173 w 491255"/>
              <a:gd name="connsiteY125" fmla="*/ 337334 h 601696"/>
              <a:gd name="connsiteX126" fmla="*/ 192413 w 491255"/>
              <a:gd name="connsiteY126" fmla="*/ 322060 h 601696"/>
              <a:gd name="connsiteX127" fmla="*/ 192413 w 491255"/>
              <a:gd name="connsiteY127" fmla="*/ 211482 h 601696"/>
              <a:gd name="connsiteX128" fmla="*/ 192413 w 491255"/>
              <a:gd name="connsiteY128" fmla="*/ 201618 h 601696"/>
              <a:gd name="connsiteX129" fmla="*/ 189546 w 491255"/>
              <a:gd name="connsiteY129" fmla="*/ 200504 h 601696"/>
              <a:gd name="connsiteX130" fmla="*/ 186201 w 491255"/>
              <a:gd name="connsiteY130" fmla="*/ 207187 h 601696"/>
              <a:gd name="connsiteX131" fmla="*/ 186201 w 491255"/>
              <a:gd name="connsiteY131" fmla="*/ 262555 h 601696"/>
              <a:gd name="connsiteX132" fmla="*/ 186042 w 491255"/>
              <a:gd name="connsiteY132" fmla="*/ 320310 h 601696"/>
              <a:gd name="connsiteX133" fmla="*/ 170593 w 491255"/>
              <a:gd name="connsiteY133" fmla="*/ 339402 h 601696"/>
              <a:gd name="connsiteX134" fmla="*/ 155621 w 491255"/>
              <a:gd name="connsiteY134" fmla="*/ 320469 h 601696"/>
              <a:gd name="connsiteX135" fmla="*/ 155621 w 491255"/>
              <a:gd name="connsiteY135" fmla="*/ 119680 h 601696"/>
              <a:gd name="connsiteX136" fmla="*/ 155621 w 491255"/>
              <a:gd name="connsiteY136" fmla="*/ 114748 h 601696"/>
              <a:gd name="connsiteX137" fmla="*/ 152117 w 491255"/>
              <a:gd name="connsiteY137" fmla="*/ 108861 h 601696"/>
              <a:gd name="connsiteX138" fmla="*/ 149410 w 491255"/>
              <a:gd name="connsiteY138" fmla="*/ 114588 h 601696"/>
              <a:gd name="connsiteX139" fmla="*/ 149410 w 491255"/>
              <a:gd name="connsiteY139" fmla="*/ 182367 h 601696"/>
              <a:gd name="connsiteX140" fmla="*/ 149250 w 491255"/>
              <a:gd name="connsiteY140" fmla="*/ 189049 h 601696"/>
              <a:gd name="connsiteX141" fmla="*/ 136986 w 491255"/>
              <a:gd name="connsiteY141" fmla="*/ 200823 h 601696"/>
              <a:gd name="connsiteX142" fmla="*/ 124723 w 491255"/>
              <a:gd name="connsiteY142" fmla="*/ 188890 h 601696"/>
              <a:gd name="connsiteX143" fmla="*/ 124563 w 491255"/>
              <a:gd name="connsiteY143" fmla="*/ 162479 h 601696"/>
              <a:gd name="connsiteX144" fmla="*/ 124723 w 491255"/>
              <a:gd name="connsiteY144" fmla="*/ 87223 h 601696"/>
              <a:gd name="connsiteX145" fmla="*/ 152277 w 491255"/>
              <a:gd name="connsiteY145" fmla="*/ 59698 h 601696"/>
              <a:gd name="connsiteX146" fmla="*/ 426795 w 491255"/>
              <a:gd name="connsiteY146" fmla="*/ 0 h 601696"/>
              <a:gd name="connsiteX147" fmla="*/ 451334 w 491255"/>
              <a:gd name="connsiteY147" fmla="*/ 24804 h 601696"/>
              <a:gd name="connsiteX148" fmla="*/ 426158 w 491255"/>
              <a:gd name="connsiteY148" fmla="*/ 48813 h 601696"/>
              <a:gd name="connsiteX149" fmla="*/ 401938 w 491255"/>
              <a:gd name="connsiteY149" fmla="*/ 24645 h 601696"/>
              <a:gd name="connsiteX150" fmla="*/ 426795 w 491255"/>
              <a:gd name="connsiteY150" fmla="*/ 0 h 601696"/>
              <a:gd name="connsiteX151" fmla="*/ 189403 w 491255"/>
              <a:gd name="connsiteY151" fmla="*/ 0 h 601696"/>
              <a:gd name="connsiteX152" fmla="*/ 213933 w 491255"/>
              <a:gd name="connsiteY152" fmla="*/ 24804 h 601696"/>
              <a:gd name="connsiteX153" fmla="*/ 188925 w 491255"/>
              <a:gd name="connsiteY153" fmla="*/ 48813 h 601696"/>
              <a:gd name="connsiteX154" fmla="*/ 164714 w 491255"/>
              <a:gd name="connsiteY154" fmla="*/ 24645 h 601696"/>
              <a:gd name="connsiteX155" fmla="*/ 189403 w 491255"/>
              <a:gd name="connsiteY155" fmla="*/ 0 h 601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491255" h="601696">
                <a:moveTo>
                  <a:pt x="265055" y="322149"/>
                </a:moveTo>
                <a:cubicBezTo>
                  <a:pt x="290074" y="321990"/>
                  <a:pt x="315252" y="321990"/>
                  <a:pt x="340272" y="322149"/>
                </a:cubicBezTo>
                <a:cubicBezTo>
                  <a:pt x="357004" y="322149"/>
                  <a:pt x="366566" y="331696"/>
                  <a:pt x="366566" y="348083"/>
                </a:cubicBezTo>
                <a:cubicBezTo>
                  <a:pt x="366725" y="381495"/>
                  <a:pt x="366725" y="414748"/>
                  <a:pt x="366725" y="448000"/>
                </a:cubicBezTo>
                <a:cubicBezTo>
                  <a:pt x="366566" y="458183"/>
                  <a:pt x="362422" y="463115"/>
                  <a:pt x="354295" y="463115"/>
                </a:cubicBezTo>
                <a:cubicBezTo>
                  <a:pt x="346487" y="462956"/>
                  <a:pt x="342025" y="457706"/>
                  <a:pt x="342025" y="447682"/>
                </a:cubicBezTo>
                <a:cubicBezTo>
                  <a:pt x="342025" y="426839"/>
                  <a:pt x="342025" y="405838"/>
                  <a:pt x="342025" y="384995"/>
                </a:cubicBezTo>
                <a:cubicBezTo>
                  <a:pt x="342025" y="381972"/>
                  <a:pt x="342343" y="378790"/>
                  <a:pt x="341865" y="375926"/>
                </a:cubicBezTo>
                <a:cubicBezTo>
                  <a:pt x="341546" y="374176"/>
                  <a:pt x="339953" y="372744"/>
                  <a:pt x="338837" y="371153"/>
                </a:cubicBezTo>
                <a:cubicBezTo>
                  <a:pt x="337881" y="372903"/>
                  <a:pt x="336766" y="374494"/>
                  <a:pt x="336128" y="376245"/>
                </a:cubicBezTo>
                <a:cubicBezTo>
                  <a:pt x="335810" y="377199"/>
                  <a:pt x="336128" y="378472"/>
                  <a:pt x="336128" y="379586"/>
                </a:cubicBezTo>
                <a:cubicBezTo>
                  <a:pt x="336128" y="447364"/>
                  <a:pt x="336288" y="514983"/>
                  <a:pt x="335969" y="582761"/>
                </a:cubicBezTo>
                <a:cubicBezTo>
                  <a:pt x="335969" y="588011"/>
                  <a:pt x="333579" y="594853"/>
                  <a:pt x="329754" y="597876"/>
                </a:cubicBezTo>
                <a:cubicBezTo>
                  <a:pt x="326248" y="600740"/>
                  <a:pt x="318918" y="601058"/>
                  <a:pt x="313978" y="599626"/>
                </a:cubicBezTo>
                <a:cubicBezTo>
                  <a:pt x="307285" y="597876"/>
                  <a:pt x="305213" y="591352"/>
                  <a:pt x="305213" y="584352"/>
                </a:cubicBezTo>
                <a:cubicBezTo>
                  <a:pt x="305213" y="547599"/>
                  <a:pt x="305213" y="510687"/>
                  <a:pt x="305213" y="473775"/>
                </a:cubicBezTo>
                <a:lnTo>
                  <a:pt x="305213" y="463911"/>
                </a:lnTo>
                <a:cubicBezTo>
                  <a:pt x="304257" y="463592"/>
                  <a:pt x="303301" y="463115"/>
                  <a:pt x="302344" y="462797"/>
                </a:cubicBezTo>
                <a:cubicBezTo>
                  <a:pt x="301229" y="465024"/>
                  <a:pt x="298998" y="467252"/>
                  <a:pt x="298998" y="469479"/>
                </a:cubicBezTo>
                <a:cubicBezTo>
                  <a:pt x="298839" y="487935"/>
                  <a:pt x="298839" y="506391"/>
                  <a:pt x="298839" y="524847"/>
                </a:cubicBezTo>
                <a:cubicBezTo>
                  <a:pt x="298839" y="544099"/>
                  <a:pt x="298998" y="563350"/>
                  <a:pt x="298839" y="582602"/>
                </a:cubicBezTo>
                <a:cubicBezTo>
                  <a:pt x="298839" y="595171"/>
                  <a:pt x="293261" y="601853"/>
                  <a:pt x="283381" y="601694"/>
                </a:cubicBezTo>
                <a:cubicBezTo>
                  <a:pt x="273979" y="601535"/>
                  <a:pt x="268401" y="594534"/>
                  <a:pt x="268401" y="582761"/>
                </a:cubicBezTo>
                <a:cubicBezTo>
                  <a:pt x="268401" y="515937"/>
                  <a:pt x="268401" y="448955"/>
                  <a:pt x="268401" y="381972"/>
                </a:cubicBezTo>
                <a:cubicBezTo>
                  <a:pt x="268401" y="380381"/>
                  <a:pt x="268879" y="378631"/>
                  <a:pt x="268401" y="377199"/>
                </a:cubicBezTo>
                <a:cubicBezTo>
                  <a:pt x="267604" y="374972"/>
                  <a:pt x="266011" y="373062"/>
                  <a:pt x="264895" y="371153"/>
                </a:cubicBezTo>
                <a:cubicBezTo>
                  <a:pt x="263939" y="373062"/>
                  <a:pt x="262186" y="374972"/>
                  <a:pt x="262186" y="377040"/>
                </a:cubicBezTo>
                <a:cubicBezTo>
                  <a:pt x="262027" y="399474"/>
                  <a:pt x="262186" y="422066"/>
                  <a:pt x="262186" y="444659"/>
                </a:cubicBezTo>
                <a:cubicBezTo>
                  <a:pt x="262186" y="446886"/>
                  <a:pt x="262186" y="449114"/>
                  <a:pt x="262027" y="451341"/>
                </a:cubicBezTo>
                <a:cubicBezTo>
                  <a:pt x="261389" y="458501"/>
                  <a:pt x="256449" y="463115"/>
                  <a:pt x="249756" y="463115"/>
                </a:cubicBezTo>
                <a:cubicBezTo>
                  <a:pt x="243063" y="463115"/>
                  <a:pt x="237804" y="458342"/>
                  <a:pt x="237486" y="451182"/>
                </a:cubicBezTo>
                <a:cubicBezTo>
                  <a:pt x="237167" y="442432"/>
                  <a:pt x="237326" y="433522"/>
                  <a:pt x="237326" y="424771"/>
                </a:cubicBezTo>
                <a:cubicBezTo>
                  <a:pt x="237326" y="399633"/>
                  <a:pt x="237326" y="374653"/>
                  <a:pt x="237326" y="349515"/>
                </a:cubicBezTo>
                <a:cubicBezTo>
                  <a:pt x="237486" y="331536"/>
                  <a:pt x="246888" y="322149"/>
                  <a:pt x="265055" y="322149"/>
                </a:cubicBezTo>
                <a:close/>
                <a:moveTo>
                  <a:pt x="27673" y="321990"/>
                </a:moveTo>
                <a:cubicBezTo>
                  <a:pt x="52851" y="321990"/>
                  <a:pt x="77870" y="321990"/>
                  <a:pt x="103049" y="322149"/>
                </a:cubicBezTo>
                <a:cubicBezTo>
                  <a:pt x="119782" y="322149"/>
                  <a:pt x="129184" y="331536"/>
                  <a:pt x="129343" y="348083"/>
                </a:cubicBezTo>
                <a:cubicBezTo>
                  <a:pt x="129343" y="381336"/>
                  <a:pt x="129343" y="414748"/>
                  <a:pt x="129343" y="448000"/>
                </a:cubicBezTo>
                <a:cubicBezTo>
                  <a:pt x="129343" y="458024"/>
                  <a:pt x="125040" y="463115"/>
                  <a:pt x="117072" y="463115"/>
                </a:cubicBezTo>
                <a:cubicBezTo>
                  <a:pt x="109264" y="462956"/>
                  <a:pt x="104802" y="457706"/>
                  <a:pt x="104802" y="447682"/>
                </a:cubicBezTo>
                <a:cubicBezTo>
                  <a:pt x="104643" y="426839"/>
                  <a:pt x="104802" y="405838"/>
                  <a:pt x="104802" y="384995"/>
                </a:cubicBezTo>
                <a:cubicBezTo>
                  <a:pt x="104802" y="381972"/>
                  <a:pt x="105121" y="378790"/>
                  <a:pt x="104483" y="375926"/>
                </a:cubicBezTo>
                <a:cubicBezTo>
                  <a:pt x="104324" y="374176"/>
                  <a:pt x="102571" y="372744"/>
                  <a:pt x="101615" y="371153"/>
                </a:cubicBezTo>
                <a:cubicBezTo>
                  <a:pt x="100659" y="372903"/>
                  <a:pt x="99543" y="374494"/>
                  <a:pt x="98906" y="376245"/>
                </a:cubicBezTo>
                <a:cubicBezTo>
                  <a:pt x="98428" y="377199"/>
                  <a:pt x="98906" y="378472"/>
                  <a:pt x="98906" y="379586"/>
                </a:cubicBezTo>
                <a:cubicBezTo>
                  <a:pt x="98906" y="447364"/>
                  <a:pt x="99065" y="514983"/>
                  <a:pt x="98587" y="582761"/>
                </a:cubicBezTo>
                <a:cubicBezTo>
                  <a:pt x="98587" y="588011"/>
                  <a:pt x="96356" y="594853"/>
                  <a:pt x="92531" y="597876"/>
                </a:cubicBezTo>
                <a:cubicBezTo>
                  <a:pt x="88866" y="600740"/>
                  <a:pt x="81536" y="601058"/>
                  <a:pt x="76596" y="599626"/>
                </a:cubicBezTo>
                <a:cubicBezTo>
                  <a:pt x="69903" y="597876"/>
                  <a:pt x="67831" y="591352"/>
                  <a:pt x="67831" y="584352"/>
                </a:cubicBezTo>
                <a:cubicBezTo>
                  <a:pt x="67990" y="547440"/>
                  <a:pt x="67831" y="510687"/>
                  <a:pt x="67831" y="473775"/>
                </a:cubicBezTo>
                <a:lnTo>
                  <a:pt x="67831" y="463911"/>
                </a:lnTo>
                <a:cubicBezTo>
                  <a:pt x="66875" y="463592"/>
                  <a:pt x="65919" y="463115"/>
                  <a:pt x="64962" y="462797"/>
                </a:cubicBezTo>
                <a:cubicBezTo>
                  <a:pt x="63847" y="465024"/>
                  <a:pt x="61775" y="467252"/>
                  <a:pt x="61775" y="469479"/>
                </a:cubicBezTo>
                <a:cubicBezTo>
                  <a:pt x="61457" y="487935"/>
                  <a:pt x="61616" y="506391"/>
                  <a:pt x="61616" y="524847"/>
                </a:cubicBezTo>
                <a:cubicBezTo>
                  <a:pt x="61616" y="544099"/>
                  <a:pt x="61616" y="563350"/>
                  <a:pt x="61616" y="582602"/>
                </a:cubicBezTo>
                <a:cubicBezTo>
                  <a:pt x="61616" y="595171"/>
                  <a:pt x="56038" y="601853"/>
                  <a:pt x="45999" y="601694"/>
                </a:cubicBezTo>
                <a:cubicBezTo>
                  <a:pt x="36597" y="601376"/>
                  <a:pt x="31179" y="594534"/>
                  <a:pt x="31179" y="582761"/>
                </a:cubicBezTo>
                <a:cubicBezTo>
                  <a:pt x="31179" y="515937"/>
                  <a:pt x="31179" y="448955"/>
                  <a:pt x="31179" y="381972"/>
                </a:cubicBezTo>
                <a:cubicBezTo>
                  <a:pt x="31179" y="380381"/>
                  <a:pt x="31497" y="378631"/>
                  <a:pt x="31019" y="377040"/>
                </a:cubicBezTo>
                <a:cubicBezTo>
                  <a:pt x="30222" y="374972"/>
                  <a:pt x="28788" y="373062"/>
                  <a:pt x="27513" y="371153"/>
                </a:cubicBezTo>
                <a:cubicBezTo>
                  <a:pt x="26717" y="373062"/>
                  <a:pt x="24964" y="374972"/>
                  <a:pt x="24964" y="376881"/>
                </a:cubicBezTo>
                <a:cubicBezTo>
                  <a:pt x="24804" y="399474"/>
                  <a:pt x="24804" y="422066"/>
                  <a:pt x="24804" y="444659"/>
                </a:cubicBezTo>
                <a:cubicBezTo>
                  <a:pt x="24804" y="446886"/>
                  <a:pt x="24964" y="449114"/>
                  <a:pt x="24804" y="451341"/>
                </a:cubicBezTo>
                <a:cubicBezTo>
                  <a:pt x="24167" y="458501"/>
                  <a:pt x="19227" y="463115"/>
                  <a:pt x="12374" y="463115"/>
                </a:cubicBezTo>
                <a:cubicBezTo>
                  <a:pt x="5681" y="463115"/>
                  <a:pt x="582" y="458342"/>
                  <a:pt x="263" y="451182"/>
                </a:cubicBezTo>
                <a:cubicBezTo>
                  <a:pt x="-215" y="442432"/>
                  <a:pt x="104" y="433522"/>
                  <a:pt x="104" y="424771"/>
                </a:cubicBezTo>
                <a:cubicBezTo>
                  <a:pt x="104" y="399633"/>
                  <a:pt x="104" y="374653"/>
                  <a:pt x="104" y="349515"/>
                </a:cubicBezTo>
                <a:cubicBezTo>
                  <a:pt x="104" y="331536"/>
                  <a:pt x="9665" y="322149"/>
                  <a:pt x="27673" y="321990"/>
                </a:cubicBezTo>
                <a:close/>
                <a:moveTo>
                  <a:pt x="302167" y="262362"/>
                </a:moveTo>
                <a:cubicBezTo>
                  <a:pt x="315865" y="262362"/>
                  <a:pt x="326856" y="273333"/>
                  <a:pt x="326697" y="287166"/>
                </a:cubicBezTo>
                <a:cubicBezTo>
                  <a:pt x="326537" y="300840"/>
                  <a:pt x="315706" y="311334"/>
                  <a:pt x="301689" y="311175"/>
                </a:cubicBezTo>
                <a:cubicBezTo>
                  <a:pt x="288469" y="311016"/>
                  <a:pt x="277478" y="300204"/>
                  <a:pt x="277478" y="287007"/>
                </a:cubicBezTo>
                <a:cubicBezTo>
                  <a:pt x="277319" y="273492"/>
                  <a:pt x="288469" y="262362"/>
                  <a:pt x="302167" y="262362"/>
                </a:cubicBezTo>
                <a:close/>
                <a:moveTo>
                  <a:pt x="64944" y="262362"/>
                </a:moveTo>
                <a:cubicBezTo>
                  <a:pt x="78483" y="262362"/>
                  <a:pt x="89474" y="273333"/>
                  <a:pt x="89315" y="287166"/>
                </a:cubicBezTo>
                <a:cubicBezTo>
                  <a:pt x="89315" y="300840"/>
                  <a:pt x="78324" y="311334"/>
                  <a:pt x="64307" y="311175"/>
                </a:cubicBezTo>
                <a:cubicBezTo>
                  <a:pt x="51087" y="311016"/>
                  <a:pt x="40256" y="300204"/>
                  <a:pt x="40096" y="287007"/>
                </a:cubicBezTo>
                <a:cubicBezTo>
                  <a:pt x="39937" y="273492"/>
                  <a:pt x="51246" y="262362"/>
                  <a:pt x="64944" y="262362"/>
                </a:cubicBezTo>
                <a:close/>
                <a:moveTo>
                  <a:pt x="389529" y="59698"/>
                </a:moveTo>
                <a:cubicBezTo>
                  <a:pt x="414704" y="59698"/>
                  <a:pt x="439719" y="59698"/>
                  <a:pt x="464894" y="59857"/>
                </a:cubicBezTo>
                <a:cubicBezTo>
                  <a:pt x="481625" y="59857"/>
                  <a:pt x="491185" y="69242"/>
                  <a:pt x="491185" y="85784"/>
                </a:cubicBezTo>
                <a:cubicBezTo>
                  <a:pt x="491344" y="119028"/>
                  <a:pt x="491185" y="152432"/>
                  <a:pt x="491185" y="185676"/>
                </a:cubicBezTo>
                <a:cubicBezTo>
                  <a:pt x="491185" y="195697"/>
                  <a:pt x="486883" y="200787"/>
                  <a:pt x="478916" y="200787"/>
                </a:cubicBezTo>
                <a:cubicBezTo>
                  <a:pt x="471108" y="200628"/>
                  <a:pt x="466647" y="195379"/>
                  <a:pt x="466647" y="185358"/>
                </a:cubicBezTo>
                <a:cubicBezTo>
                  <a:pt x="466488" y="164520"/>
                  <a:pt x="466647" y="143524"/>
                  <a:pt x="466647" y="122687"/>
                </a:cubicBezTo>
                <a:cubicBezTo>
                  <a:pt x="466647" y="119665"/>
                  <a:pt x="466966" y="116483"/>
                  <a:pt x="466488" y="113620"/>
                </a:cubicBezTo>
                <a:cubicBezTo>
                  <a:pt x="466169" y="111870"/>
                  <a:pt x="464416" y="110439"/>
                  <a:pt x="463460" y="108848"/>
                </a:cubicBezTo>
                <a:cubicBezTo>
                  <a:pt x="462504" y="110598"/>
                  <a:pt x="461389" y="112189"/>
                  <a:pt x="460752" y="113938"/>
                </a:cubicBezTo>
                <a:cubicBezTo>
                  <a:pt x="460274" y="114893"/>
                  <a:pt x="460752" y="116165"/>
                  <a:pt x="460752" y="117279"/>
                </a:cubicBezTo>
                <a:cubicBezTo>
                  <a:pt x="460752" y="184880"/>
                  <a:pt x="460911" y="252641"/>
                  <a:pt x="460592" y="320403"/>
                </a:cubicBezTo>
                <a:cubicBezTo>
                  <a:pt x="460433" y="325652"/>
                  <a:pt x="458202" y="332491"/>
                  <a:pt x="454378" y="335514"/>
                </a:cubicBezTo>
                <a:cubicBezTo>
                  <a:pt x="450713" y="338377"/>
                  <a:pt x="443543" y="338695"/>
                  <a:pt x="438604" y="337263"/>
                </a:cubicBezTo>
                <a:cubicBezTo>
                  <a:pt x="431753" y="335514"/>
                  <a:pt x="429681" y="328992"/>
                  <a:pt x="429681" y="321993"/>
                </a:cubicBezTo>
                <a:cubicBezTo>
                  <a:pt x="429841" y="285091"/>
                  <a:pt x="429841" y="248347"/>
                  <a:pt x="429841" y="211444"/>
                </a:cubicBezTo>
                <a:lnTo>
                  <a:pt x="429841" y="201582"/>
                </a:lnTo>
                <a:cubicBezTo>
                  <a:pt x="428885" y="201264"/>
                  <a:pt x="427769" y="200787"/>
                  <a:pt x="426813" y="200469"/>
                </a:cubicBezTo>
                <a:cubicBezTo>
                  <a:pt x="425698" y="202695"/>
                  <a:pt x="423626" y="204922"/>
                  <a:pt x="423626" y="207149"/>
                </a:cubicBezTo>
                <a:cubicBezTo>
                  <a:pt x="423308" y="225601"/>
                  <a:pt x="423467" y="244052"/>
                  <a:pt x="423467" y="262504"/>
                </a:cubicBezTo>
                <a:cubicBezTo>
                  <a:pt x="423467" y="281750"/>
                  <a:pt x="423467" y="300997"/>
                  <a:pt x="423467" y="320244"/>
                </a:cubicBezTo>
                <a:cubicBezTo>
                  <a:pt x="423467" y="332810"/>
                  <a:pt x="417890" y="339490"/>
                  <a:pt x="407852" y="339331"/>
                </a:cubicBezTo>
                <a:cubicBezTo>
                  <a:pt x="398451" y="339013"/>
                  <a:pt x="393034" y="332173"/>
                  <a:pt x="393034" y="320403"/>
                </a:cubicBezTo>
                <a:cubicBezTo>
                  <a:pt x="393034" y="253437"/>
                  <a:pt x="393034" y="186630"/>
                  <a:pt x="393034" y="119665"/>
                </a:cubicBezTo>
                <a:cubicBezTo>
                  <a:pt x="393034" y="118074"/>
                  <a:pt x="393512" y="116324"/>
                  <a:pt x="392875" y="114734"/>
                </a:cubicBezTo>
                <a:cubicBezTo>
                  <a:pt x="392078" y="112666"/>
                  <a:pt x="390644" y="110757"/>
                  <a:pt x="389369" y="108848"/>
                </a:cubicBezTo>
                <a:cubicBezTo>
                  <a:pt x="388573" y="110757"/>
                  <a:pt x="386820" y="112666"/>
                  <a:pt x="386820" y="114575"/>
                </a:cubicBezTo>
                <a:cubicBezTo>
                  <a:pt x="386661" y="137161"/>
                  <a:pt x="386661" y="159748"/>
                  <a:pt x="386661" y="182335"/>
                </a:cubicBezTo>
                <a:cubicBezTo>
                  <a:pt x="386661" y="184562"/>
                  <a:pt x="386820" y="186789"/>
                  <a:pt x="386661" y="189016"/>
                </a:cubicBezTo>
                <a:cubicBezTo>
                  <a:pt x="386023" y="196174"/>
                  <a:pt x="381084" y="200787"/>
                  <a:pt x="374233" y="200787"/>
                </a:cubicBezTo>
                <a:cubicBezTo>
                  <a:pt x="367540" y="200787"/>
                  <a:pt x="362442" y="196015"/>
                  <a:pt x="362123" y="188857"/>
                </a:cubicBezTo>
                <a:cubicBezTo>
                  <a:pt x="361645" y="179949"/>
                  <a:pt x="361964" y="171201"/>
                  <a:pt x="361964" y="162453"/>
                </a:cubicBezTo>
                <a:cubicBezTo>
                  <a:pt x="361964" y="137321"/>
                  <a:pt x="361964" y="112348"/>
                  <a:pt x="361964" y="87216"/>
                </a:cubicBezTo>
                <a:cubicBezTo>
                  <a:pt x="361964" y="69242"/>
                  <a:pt x="371524" y="59857"/>
                  <a:pt x="389529" y="59698"/>
                </a:cubicBezTo>
                <a:close/>
                <a:moveTo>
                  <a:pt x="152277" y="59698"/>
                </a:moveTo>
                <a:cubicBezTo>
                  <a:pt x="177282" y="59698"/>
                  <a:pt x="202447" y="59698"/>
                  <a:pt x="227453" y="59857"/>
                </a:cubicBezTo>
                <a:cubicBezTo>
                  <a:pt x="244176" y="59857"/>
                  <a:pt x="253733" y="69244"/>
                  <a:pt x="253892" y="85791"/>
                </a:cubicBezTo>
                <a:cubicBezTo>
                  <a:pt x="253892" y="119043"/>
                  <a:pt x="253892" y="152455"/>
                  <a:pt x="253892" y="185708"/>
                </a:cubicBezTo>
                <a:cubicBezTo>
                  <a:pt x="253892" y="195731"/>
                  <a:pt x="249592" y="200823"/>
                  <a:pt x="241469" y="200823"/>
                </a:cubicBezTo>
                <a:cubicBezTo>
                  <a:pt x="233664" y="200663"/>
                  <a:pt x="229364" y="195413"/>
                  <a:pt x="229205" y="185389"/>
                </a:cubicBezTo>
                <a:cubicBezTo>
                  <a:pt x="229205" y="164547"/>
                  <a:pt x="229205" y="143545"/>
                  <a:pt x="229205" y="122703"/>
                </a:cubicBezTo>
                <a:cubicBezTo>
                  <a:pt x="229205" y="119680"/>
                  <a:pt x="229523" y="116498"/>
                  <a:pt x="229046" y="113634"/>
                </a:cubicBezTo>
                <a:cubicBezTo>
                  <a:pt x="228727" y="111884"/>
                  <a:pt x="227134" y="110452"/>
                  <a:pt x="226019" y="108861"/>
                </a:cubicBezTo>
                <a:cubicBezTo>
                  <a:pt x="225064" y="110611"/>
                  <a:pt x="224108" y="112202"/>
                  <a:pt x="223312" y="113952"/>
                </a:cubicBezTo>
                <a:cubicBezTo>
                  <a:pt x="222993" y="114907"/>
                  <a:pt x="223312" y="116179"/>
                  <a:pt x="223312" y="117293"/>
                </a:cubicBezTo>
                <a:cubicBezTo>
                  <a:pt x="223471" y="185071"/>
                  <a:pt x="223471" y="252690"/>
                  <a:pt x="223153" y="320469"/>
                </a:cubicBezTo>
                <a:cubicBezTo>
                  <a:pt x="223153" y="325719"/>
                  <a:pt x="220763" y="332561"/>
                  <a:pt x="217100" y="335584"/>
                </a:cubicBezTo>
                <a:cubicBezTo>
                  <a:pt x="213437" y="338448"/>
                  <a:pt x="206110" y="338766"/>
                  <a:pt x="201173" y="337334"/>
                </a:cubicBezTo>
                <a:cubicBezTo>
                  <a:pt x="194484" y="335584"/>
                  <a:pt x="192413" y="329060"/>
                  <a:pt x="192413" y="322060"/>
                </a:cubicBezTo>
                <a:cubicBezTo>
                  <a:pt x="192413" y="285148"/>
                  <a:pt x="192413" y="248394"/>
                  <a:pt x="192413" y="211482"/>
                </a:cubicBezTo>
                <a:lnTo>
                  <a:pt x="192413" y="201618"/>
                </a:lnTo>
                <a:cubicBezTo>
                  <a:pt x="191457" y="201300"/>
                  <a:pt x="190502" y="200823"/>
                  <a:pt x="189546" y="200504"/>
                </a:cubicBezTo>
                <a:cubicBezTo>
                  <a:pt x="188431" y="202732"/>
                  <a:pt x="186361" y="204959"/>
                  <a:pt x="186201" y="207187"/>
                </a:cubicBezTo>
                <a:cubicBezTo>
                  <a:pt x="186042" y="225643"/>
                  <a:pt x="186201" y="244099"/>
                  <a:pt x="186201" y="262555"/>
                </a:cubicBezTo>
                <a:cubicBezTo>
                  <a:pt x="186201" y="281807"/>
                  <a:pt x="186201" y="301058"/>
                  <a:pt x="186042" y="320310"/>
                </a:cubicBezTo>
                <a:cubicBezTo>
                  <a:pt x="186042" y="332879"/>
                  <a:pt x="180468" y="339561"/>
                  <a:pt x="170593" y="339402"/>
                </a:cubicBezTo>
                <a:cubicBezTo>
                  <a:pt x="161196" y="339084"/>
                  <a:pt x="155621" y="332242"/>
                  <a:pt x="155621" y="320469"/>
                </a:cubicBezTo>
                <a:cubicBezTo>
                  <a:pt x="155621" y="253486"/>
                  <a:pt x="155621" y="186662"/>
                  <a:pt x="155621" y="119680"/>
                </a:cubicBezTo>
                <a:cubicBezTo>
                  <a:pt x="155621" y="118089"/>
                  <a:pt x="156099" y="116339"/>
                  <a:pt x="155621" y="114748"/>
                </a:cubicBezTo>
                <a:cubicBezTo>
                  <a:pt x="154825" y="112679"/>
                  <a:pt x="153232" y="110770"/>
                  <a:pt x="152117" y="108861"/>
                </a:cubicBezTo>
                <a:cubicBezTo>
                  <a:pt x="151162" y="110770"/>
                  <a:pt x="149569" y="112679"/>
                  <a:pt x="149410" y="114588"/>
                </a:cubicBezTo>
                <a:cubicBezTo>
                  <a:pt x="149250" y="137181"/>
                  <a:pt x="149410" y="159774"/>
                  <a:pt x="149410" y="182367"/>
                </a:cubicBezTo>
                <a:cubicBezTo>
                  <a:pt x="149410" y="184594"/>
                  <a:pt x="149410" y="186821"/>
                  <a:pt x="149250" y="189049"/>
                </a:cubicBezTo>
                <a:cubicBezTo>
                  <a:pt x="148613" y="196209"/>
                  <a:pt x="143835" y="200823"/>
                  <a:pt x="136986" y="200823"/>
                </a:cubicBezTo>
                <a:cubicBezTo>
                  <a:pt x="130297" y="200823"/>
                  <a:pt x="125041" y="196049"/>
                  <a:pt x="124723" y="188890"/>
                </a:cubicBezTo>
                <a:cubicBezTo>
                  <a:pt x="124404" y="179980"/>
                  <a:pt x="124563" y="171229"/>
                  <a:pt x="124563" y="162479"/>
                </a:cubicBezTo>
                <a:cubicBezTo>
                  <a:pt x="124563" y="137340"/>
                  <a:pt x="124563" y="112361"/>
                  <a:pt x="124723" y="87223"/>
                </a:cubicBezTo>
                <a:cubicBezTo>
                  <a:pt x="124723" y="69244"/>
                  <a:pt x="134120" y="59857"/>
                  <a:pt x="152277" y="59698"/>
                </a:cubicBezTo>
                <a:close/>
                <a:moveTo>
                  <a:pt x="426795" y="0"/>
                </a:moveTo>
                <a:cubicBezTo>
                  <a:pt x="440499" y="0"/>
                  <a:pt x="451334" y="10971"/>
                  <a:pt x="451334" y="24804"/>
                </a:cubicBezTo>
                <a:cubicBezTo>
                  <a:pt x="451175" y="38478"/>
                  <a:pt x="440180" y="48972"/>
                  <a:pt x="426158" y="48813"/>
                </a:cubicBezTo>
                <a:cubicBezTo>
                  <a:pt x="412933" y="48654"/>
                  <a:pt x="402097" y="37683"/>
                  <a:pt x="401938" y="24645"/>
                </a:cubicBezTo>
                <a:cubicBezTo>
                  <a:pt x="401938" y="11130"/>
                  <a:pt x="413092" y="0"/>
                  <a:pt x="426795" y="0"/>
                </a:cubicBezTo>
                <a:close/>
                <a:moveTo>
                  <a:pt x="189403" y="0"/>
                </a:moveTo>
                <a:cubicBezTo>
                  <a:pt x="203101" y="0"/>
                  <a:pt x="214092" y="10971"/>
                  <a:pt x="213933" y="24804"/>
                </a:cubicBezTo>
                <a:cubicBezTo>
                  <a:pt x="213773" y="38478"/>
                  <a:pt x="202942" y="48972"/>
                  <a:pt x="188925" y="48813"/>
                </a:cubicBezTo>
                <a:cubicBezTo>
                  <a:pt x="175705" y="48654"/>
                  <a:pt x="164714" y="37683"/>
                  <a:pt x="164714" y="24645"/>
                </a:cubicBezTo>
                <a:cubicBezTo>
                  <a:pt x="164555" y="11130"/>
                  <a:pt x="175705" y="0"/>
                  <a:pt x="189403" y="0"/>
                </a:cubicBezTo>
                <a:close/>
              </a:path>
            </a:pathLst>
          </a:custGeom>
          <a:gradFill>
            <a:gsLst>
              <a:gs pos="25000">
                <a:srgbClr val="FF566A"/>
              </a:gs>
              <a:gs pos="75000">
                <a:srgbClr val="F6AABA"/>
              </a:gs>
              <a:gs pos="0">
                <a:srgbClr val="EB3A48"/>
              </a:gs>
              <a:gs pos="100000">
                <a:srgbClr val="FFCFD9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92595" y="2860675"/>
            <a:ext cx="1626870" cy="1390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000" b="1" noProof="0" dirty="0">
                <a:ln>
                  <a:noFill/>
                </a:ln>
                <a:solidFill>
                  <a:srgbClr val="E2454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Post-Hoc Analysis  Endpoints:</a:t>
            </a: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rgbClr val="E2454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1000" b="1" noProof="0" dirty="0">
                <a:ln>
                  <a:noFill/>
                </a:ln>
                <a:solidFill>
                  <a:srgbClr val="E2454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HPV clearance rates at 12 months for</a:t>
            </a:r>
            <a:r>
              <a:rPr lang="en-US" altLang="zh-CN" sz="1000" b="1" dirty="0">
                <a:solidFill>
                  <a:srgbClr val="E2454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000" b="1" noProof="0" dirty="0">
                <a:ln>
                  <a:noFill/>
                </a:ln>
                <a:solidFill>
                  <a:srgbClr val="E2454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the total HSIL population, the CIN2 subgroup, and the CIN3 subgroup</a:t>
            </a:r>
          </a:p>
        </p:txBody>
      </p:sp>
      <p:pic>
        <p:nvPicPr>
          <p:cNvPr id="2" name="Media3">
            <a:hlinkClick r:id="" action="ppaction://media"/>
            <a:extLst>
              <a:ext uri="{FF2B5EF4-FFF2-40B4-BE49-F238E27FC236}">
                <a16:creationId xmlns:a16="http://schemas.microsoft.com/office/drawing/2014/main" id="{D475298A-86F6-4E98-8E10-6666863AD9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9591" y="445437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33"/>
    </mc:Choice>
    <mc:Fallback xmlns="">
      <p:transition spd="slow" advTm="31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75941" y="21671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Post-Hoc Analysis of the APRICITY Study: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Complete-case analysis of 12-month HPV clearance rate</a:t>
            </a:r>
          </a:p>
        </p:txBody>
      </p:sp>
      <p:pic>
        <p:nvPicPr>
          <p:cNvPr id="9" name="Picture 4" descr="护理行业年中招聘专场-丁香人才_丁香园生物医药科技网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2961" r="15570" b="10813"/>
          <a:stretch>
            <a:fillRect/>
          </a:stretch>
        </p:blipFill>
        <p:spPr bwMode="auto">
          <a:xfrm>
            <a:off x="8298389" y="55049"/>
            <a:ext cx="710135" cy="68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: 圆角 9"/>
          <p:cNvSpPr/>
          <p:nvPr/>
        </p:nvSpPr>
        <p:spPr>
          <a:xfrm>
            <a:off x="382905" y="913130"/>
            <a:ext cx="5424805" cy="1221105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680" y="951230"/>
            <a:ext cx="5372735" cy="11563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defTabSz="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100" kern="100" dirty="0"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This analysis used observed data, where only patients who complete follow-up are included, no data imputation applied. The 12-month HPV clearance rates were assessed in the total population, the CIN2 and the CIN3 subgroups.</a:t>
            </a:r>
          </a:p>
          <a:p>
            <a:pPr marL="285750" indent="-285750" defTabSz="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100" kern="100" dirty="0"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Among evaluable patients with HSIL, the 12-month HPV clearance rates were generally favorable. </a:t>
            </a:r>
            <a:r>
              <a:rPr lang="en-US" altLang="zh-CN" sz="1100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In CIN2 patients, HPV clearance rates were notably higher: </a:t>
            </a:r>
            <a:r>
              <a:rPr lang="en-US" altLang="zh-CN" sz="1100" b="1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64.3% </a:t>
            </a:r>
            <a:r>
              <a:rPr lang="en-US" altLang="zh-CN" sz="1100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for overall HPV, </a:t>
            </a:r>
            <a:r>
              <a:rPr lang="en-US" altLang="zh-CN" sz="1100" b="1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76.9% </a:t>
            </a:r>
            <a:r>
              <a:rPr lang="en-US" altLang="zh-CN" sz="1100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for HPV 16, and </a:t>
            </a:r>
            <a:r>
              <a:rPr lang="en-US" altLang="zh-CN" sz="1100" b="1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77.5%</a:t>
            </a:r>
            <a:r>
              <a:rPr lang="en-US" altLang="zh-CN" sz="1100" kern="100" dirty="0"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 for HPV 16/18  </a:t>
            </a: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382905" y="2200275"/>
            <a:ext cx="5424170" cy="2513330"/>
            <a:chOff x="304392" y="2056993"/>
            <a:chExt cx="3717645" cy="4313586"/>
          </a:xfrm>
        </p:grpSpPr>
        <p:sp>
          <p:nvSpPr>
            <p:cNvPr id="3" name="矩形: 对角圆角 2"/>
            <p:cNvSpPr/>
            <p:nvPr>
              <p:custDataLst>
                <p:tags r:id="rId13"/>
              </p:custDataLst>
            </p:nvPr>
          </p:nvSpPr>
          <p:spPr>
            <a:xfrm>
              <a:off x="304392" y="2240145"/>
              <a:ext cx="3717645" cy="4130434"/>
            </a:xfrm>
            <a:prstGeom prst="round2DiagRect">
              <a:avLst>
                <a:gd name="adj1" fmla="val 5278"/>
                <a:gd name="adj2" fmla="val 0"/>
              </a:avLst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1600" algn="ctr" rotWithShape="0">
                <a:srgbClr val="002060">
                  <a:alpha val="20000"/>
                </a:srgbClr>
              </a:outerShdw>
            </a:effectLst>
          </p:spPr>
          <p:txBody>
            <a:bodyPr vert="horz" wrap="none" lIns="45720" tIns="45720" rIns="45720" bIns="45720" numCol="1" rtlCol="0" anchor="ctr" anchorCtr="0" compatLnSpc="1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: 对角圆角 3"/>
            <p:cNvSpPr/>
            <p:nvPr>
              <p:custDataLst>
                <p:tags r:id="rId14"/>
              </p:custDataLst>
            </p:nvPr>
          </p:nvSpPr>
          <p:spPr>
            <a:xfrm>
              <a:off x="304392" y="2056993"/>
              <a:ext cx="3717645" cy="366304"/>
            </a:xfrm>
            <a:prstGeom prst="round2DiagRect">
              <a:avLst>
                <a:gd name="adj1" fmla="val 24413"/>
                <a:gd name="adj2" fmla="val 0"/>
              </a:avLst>
            </a:prstGeom>
            <a:solidFill>
              <a:srgbClr val="E24545"/>
            </a:solidFill>
            <a:ln w="12700" cap="flat" cmpd="sng" algn="ctr">
              <a:solidFill>
                <a:srgbClr val="E24545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E24545">
                  <a:alpha val="2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5"/>
              </p:custDataLst>
            </p:nvPr>
          </p:nvSpPr>
          <p:spPr>
            <a:xfrm>
              <a:off x="432062" y="2098896"/>
              <a:ext cx="3435060" cy="2637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HPV clearance (%)</a:t>
              </a:r>
            </a:p>
          </p:txBody>
        </p:sp>
      </p:grpSp>
      <p:graphicFrame>
        <p:nvGraphicFramePr>
          <p:cNvPr id="11" name="图表 10"/>
          <p:cNvGraphicFramePr/>
          <p:nvPr>
            <p:custDataLst>
              <p:tags r:id="rId2"/>
            </p:custDataLst>
          </p:nvPr>
        </p:nvGraphicFramePr>
        <p:xfrm>
          <a:off x="429012" y="2466297"/>
          <a:ext cx="1758903" cy="2179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056522" y="2466297"/>
            <a:ext cx="9811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Overall</a:t>
            </a:r>
            <a:r>
              <a:rPr lang="zh-CN" altLang="en-US" sz="1000" b="1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 </a:t>
            </a:r>
            <a:r>
              <a:rPr lang="en-US" altLang="zh-CN" sz="1000" b="1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HPV</a:t>
            </a:r>
          </a:p>
        </p:txBody>
      </p:sp>
      <p:graphicFrame>
        <p:nvGraphicFramePr>
          <p:cNvPr id="30" name="图表 29"/>
          <p:cNvGraphicFramePr/>
          <p:nvPr>
            <p:custDataLst>
              <p:tags r:id="rId3"/>
            </p:custDataLst>
          </p:nvPr>
        </p:nvGraphicFramePr>
        <p:xfrm>
          <a:off x="2151313" y="2466297"/>
          <a:ext cx="1758903" cy="2179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1" name="文本框 30"/>
          <p:cNvSpPr txBox="1"/>
          <p:nvPr/>
        </p:nvSpPr>
        <p:spPr>
          <a:xfrm>
            <a:off x="2946265" y="2466297"/>
            <a:ext cx="67428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HPV 16</a:t>
            </a:r>
          </a:p>
        </p:txBody>
      </p:sp>
      <p:graphicFrame>
        <p:nvGraphicFramePr>
          <p:cNvPr id="24" name="图表 23"/>
          <p:cNvGraphicFramePr/>
          <p:nvPr>
            <p:custDataLst>
              <p:tags r:id="rId4"/>
            </p:custDataLst>
          </p:nvPr>
        </p:nvGraphicFramePr>
        <p:xfrm>
          <a:off x="3854894" y="2466296"/>
          <a:ext cx="1758903" cy="2179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4541271" y="2466297"/>
            <a:ext cx="8386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HPV 16/18</a:t>
            </a:r>
          </a:p>
        </p:txBody>
      </p: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>
            <a:off x="2997505" y="2759330"/>
            <a:ext cx="467183" cy="1886473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6"/>
            </p:custDataLst>
          </p:nvPr>
        </p:nvSpPr>
        <p:spPr>
          <a:xfrm>
            <a:off x="4696400" y="2759330"/>
            <a:ext cx="467183" cy="1886473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: 对角圆角 42"/>
          <p:cNvSpPr/>
          <p:nvPr>
            <p:custDataLst>
              <p:tags r:id="rId7"/>
            </p:custDataLst>
          </p:nvPr>
        </p:nvSpPr>
        <p:spPr>
          <a:xfrm>
            <a:off x="5900420" y="913130"/>
            <a:ext cx="2764790" cy="3804920"/>
          </a:xfrm>
          <a:prstGeom prst="round2DiagRect">
            <a:avLst>
              <a:gd name="adj1" fmla="val 5278"/>
              <a:gd name="adj2" fmla="val 0"/>
            </a:avLst>
          </a:prstGeom>
          <a:solidFill>
            <a:sysClr val="window" lastClr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1600" algn="ctr" rotWithShape="0">
              <a:srgbClr val="002060">
                <a:alpha val="20000"/>
              </a:srgbClr>
            </a:outerShdw>
          </a:effectLst>
        </p:spPr>
        <p:txBody>
          <a:bodyPr vert="horz" wrap="none" lIns="45720" tIns="45720" rIns="45720" bIns="45720" numCol="1" rtlCol="0" anchor="ctr" anchorCtr="0" compatLnSpc="1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0" cap="none" spc="0" normalizeH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2"/>
          <p:cNvSpPr/>
          <p:nvPr/>
        </p:nvSpPr>
        <p:spPr>
          <a:xfrm>
            <a:off x="6264275" y="1459230"/>
            <a:ext cx="2275205" cy="981710"/>
          </a:xfrm>
          <a:prstGeom prst="roundRect">
            <a:avLst>
              <a:gd name="adj" fmla="val 8555"/>
            </a:avLst>
          </a:prstGeom>
          <a:solidFill>
            <a:srgbClr val="FCD4D4">
              <a:alpha val="19000"/>
            </a:srgb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Reflecting real-world clinical effectiveness, this analysis relies on observed data exclusively from patients who completed follow-up, with no imputation applied.</a:t>
            </a:r>
          </a:p>
        </p:txBody>
      </p:sp>
      <p:sp>
        <p:nvSpPr>
          <p:cNvPr id="13" name="iconfont-1016-723317"/>
          <p:cNvSpPr/>
          <p:nvPr/>
        </p:nvSpPr>
        <p:spPr>
          <a:xfrm>
            <a:off x="5994400" y="1838325"/>
            <a:ext cx="179070" cy="223520"/>
          </a:xfrm>
          <a:custGeom>
            <a:avLst/>
            <a:gdLst>
              <a:gd name="T0" fmla="*/ 7179 w 10168"/>
              <a:gd name="T1" fmla="*/ 1485 h 12792"/>
              <a:gd name="T2" fmla="*/ 6130 w 10168"/>
              <a:gd name="T3" fmla="*/ 0 h 12792"/>
              <a:gd name="T4" fmla="*/ 3291 w 10168"/>
              <a:gd name="T5" fmla="*/ 1028 h 12792"/>
              <a:gd name="T6" fmla="*/ 2588 w 10168"/>
              <a:gd name="T7" fmla="*/ 1485 h 12792"/>
              <a:gd name="T8" fmla="*/ 7765 w 10168"/>
              <a:gd name="T9" fmla="*/ 2741 h 12792"/>
              <a:gd name="T10" fmla="*/ 9059 w 10168"/>
              <a:gd name="T11" fmla="*/ 2010 h 12792"/>
              <a:gd name="T12" fmla="*/ 8319 w 10168"/>
              <a:gd name="T13" fmla="*/ 3107 h 12792"/>
              <a:gd name="T14" fmla="*/ 2034 w 10168"/>
              <a:gd name="T15" fmla="*/ 2010 h 12792"/>
              <a:gd name="T16" fmla="*/ 0 w 10168"/>
              <a:gd name="T17" fmla="*/ 3137 h 12792"/>
              <a:gd name="T18" fmla="*/ 1294 w 10168"/>
              <a:gd name="T19" fmla="*/ 12792 h 12792"/>
              <a:gd name="T20" fmla="*/ 10168 w 10168"/>
              <a:gd name="T21" fmla="*/ 11632 h 12792"/>
              <a:gd name="T22" fmla="*/ 9059 w 10168"/>
              <a:gd name="T23" fmla="*/ 2010 h 12792"/>
              <a:gd name="T24" fmla="*/ 2259 w 10168"/>
              <a:gd name="T25" fmla="*/ 9683 h 12792"/>
              <a:gd name="T26" fmla="*/ 1661 w 10168"/>
              <a:gd name="T27" fmla="*/ 9355 h 12792"/>
              <a:gd name="T28" fmla="*/ 1989 w 10168"/>
              <a:gd name="T29" fmla="*/ 8772 h 12792"/>
              <a:gd name="T30" fmla="*/ 2587 w 10168"/>
              <a:gd name="T31" fmla="*/ 9100 h 12792"/>
              <a:gd name="T32" fmla="*/ 2587 w 10168"/>
              <a:gd name="T33" fmla="*/ 7345 h 12792"/>
              <a:gd name="T34" fmla="*/ 1989 w 10168"/>
              <a:gd name="T35" fmla="*/ 7673 h 12792"/>
              <a:gd name="T36" fmla="*/ 1661 w 10168"/>
              <a:gd name="T37" fmla="*/ 7090 h 12792"/>
              <a:gd name="T38" fmla="*/ 2259 w 10168"/>
              <a:gd name="T39" fmla="*/ 6762 h 12792"/>
              <a:gd name="T40" fmla="*/ 2587 w 10168"/>
              <a:gd name="T41" fmla="*/ 7345 h 12792"/>
              <a:gd name="T42" fmla="*/ 2259 w 10168"/>
              <a:gd name="T43" fmla="*/ 5663 h 12792"/>
              <a:gd name="T44" fmla="*/ 1661 w 10168"/>
              <a:gd name="T45" fmla="*/ 5335 h 12792"/>
              <a:gd name="T46" fmla="*/ 1989 w 10168"/>
              <a:gd name="T47" fmla="*/ 4753 h 12792"/>
              <a:gd name="T48" fmla="*/ 2587 w 10168"/>
              <a:gd name="T49" fmla="*/ 5081 h 12792"/>
              <a:gd name="T50" fmla="*/ 8507 w 10168"/>
              <a:gd name="T51" fmla="*/ 9355 h 12792"/>
              <a:gd name="T52" fmla="*/ 3656 w 10168"/>
              <a:gd name="T53" fmla="*/ 9683 h 12792"/>
              <a:gd name="T54" fmla="*/ 3328 w 10168"/>
              <a:gd name="T55" fmla="*/ 9100 h 12792"/>
              <a:gd name="T56" fmla="*/ 8179 w 10168"/>
              <a:gd name="T57" fmla="*/ 8772 h 12792"/>
              <a:gd name="T58" fmla="*/ 8507 w 10168"/>
              <a:gd name="T59" fmla="*/ 9355 h 12792"/>
              <a:gd name="T60" fmla="*/ 8179 w 10168"/>
              <a:gd name="T61" fmla="*/ 7673 h 12792"/>
              <a:gd name="T62" fmla="*/ 3328 w 10168"/>
              <a:gd name="T63" fmla="*/ 7345 h 12792"/>
              <a:gd name="T64" fmla="*/ 3656 w 10168"/>
              <a:gd name="T65" fmla="*/ 6762 h 12792"/>
              <a:gd name="T66" fmla="*/ 8507 w 10168"/>
              <a:gd name="T67" fmla="*/ 7090 h 12792"/>
              <a:gd name="T68" fmla="*/ 8507 w 10168"/>
              <a:gd name="T69" fmla="*/ 5335 h 12792"/>
              <a:gd name="T70" fmla="*/ 3656 w 10168"/>
              <a:gd name="T71" fmla="*/ 5663 h 12792"/>
              <a:gd name="T72" fmla="*/ 3328 w 10168"/>
              <a:gd name="T73" fmla="*/ 5081 h 12792"/>
              <a:gd name="T74" fmla="*/ 8179 w 10168"/>
              <a:gd name="T75" fmla="*/ 4753 h 12792"/>
              <a:gd name="T76" fmla="*/ 8507 w 10168"/>
              <a:gd name="T77" fmla="*/ 5335 h 1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68" h="12792">
                <a:moveTo>
                  <a:pt x="7765" y="1485"/>
                </a:moveTo>
                <a:lnTo>
                  <a:pt x="7179" y="1485"/>
                </a:lnTo>
                <a:lnTo>
                  <a:pt x="7179" y="1028"/>
                </a:lnTo>
                <a:cubicBezTo>
                  <a:pt x="7179" y="430"/>
                  <a:pt x="6750" y="0"/>
                  <a:pt x="6130" y="0"/>
                </a:cubicBezTo>
                <a:lnTo>
                  <a:pt x="4334" y="0"/>
                </a:lnTo>
                <a:cubicBezTo>
                  <a:pt x="3715" y="0"/>
                  <a:pt x="3291" y="430"/>
                  <a:pt x="3291" y="1028"/>
                </a:cubicBezTo>
                <a:lnTo>
                  <a:pt x="3291" y="1485"/>
                </a:lnTo>
                <a:lnTo>
                  <a:pt x="2588" y="1485"/>
                </a:lnTo>
                <a:lnTo>
                  <a:pt x="2588" y="2741"/>
                </a:lnTo>
                <a:lnTo>
                  <a:pt x="7765" y="2741"/>
                </a:lnTo>
                <a:lnTo>
                  <a:pt x="7765" y="1485"/>
                </a:lnTo>
                <a:close/>
                <a:moveTo>
                  <a:pt x="9059" y="2010"/>
                </a:moveTo>
                <a:lnTo>
                  <a:pt x="8319" y="2010"/>
                </a:lnTo>
                <a:lnTo>
                  <a:pt x="8319" y="3107"/>
                </a:lnTo>
                <a:lnTo>
                  <a:pt x="2034" y="3107"/>
                </a:lnTo>
                <a:lnTo>
                  <a:pt x="2034" y="2010"/>
                </a:lnTo>
                <a:lnTo>
                  <a:pt x="1294" y="2010"/>
                </a:lnTo>
                <a:cubicBezTo>
                  <a:pt x="640" y="2010"/>
                  <a:pt x="0" y="2496"/>
                  <a:pt x="0" y="3137"/>
                </a:cubicBezTo>
                <a:lnTo>
                  <a:pt x="0" y="11632"/>
                </a:lnTo>
                <a:cubicBezTo>
                  <a:pt x="0" y="12273"/>
                  <a:pt x="640" y="12792"/>
                  <a:pt x="1294" y="12792"/>
                </a:cubicBezTo>
                <a:lnTo>
                  <a:pt x="8983" y="12792"/>
                </a:lnTo>
                <a:cubicBezTo>
                  <a:pt x="9638" y="12792"/>
                  <a:pt x="10168" y="12273"/>
                  <a:pt x="10168" y="11632"/>
                </a:cubicBezTo>
                <a:lnTo>
                  <a:pt x="10168" y="3137"/>
                </a:lnTo>
                <a:cubicBezTo>
                  <a:pt x="10168" y="2496"/>
                  <a:pt x="9713" y="2010"/>
                  <a:pt x="9059" y="2010"/>
                </a:cubicBezTo>
                <a:close/>
                <a:moveTo>
                  <a:pt x="2587" y="9355"/>
                </a:moveTo>
                <a:cubicBezTo>
                  <a:pt x="2587" y="9536"/>
                  <a:pt x="2440" y="9683"/>
                  <a:pt x="2259" y="9683"/>
                </a:cubicBezTo>
                <a:lnTo>
                  <a:pt x="1989" y="9683"/>
                </a:lnTo>
                <a:cubicBezTo>
                  <a:pt x="1808" y="9683"/>
                  <a:pt x="1661" y="9536"/>
                  <a:pt x="1661" y="9355"/>
                </a:cubicBezTo>
                <a:lnTo>
                  <a:pt x="1661" y="9100"/>
                </a:lnTo>
                <a:cubicBezTo>
                  <a:pt x="1661" y="8919"/>
                  <a:pt x="1808" y="8772"/>
                  <a:pt x="1989" y="8772"/>
                </a:cubicBezTo>
                <a:lnTo>
                  <a:pt x="2259" y="8772"/>
                </a:lnTo>
                <a:cubicBezTo>
                  <a:pt x="2440" y="8772"/>
                  <a:pt x="2587" y="8919"/>
                  <a:pt x="2587" y="9100"/>
                </a:cubicBezTo>
                <a:lnTo>
                  <a:pt x="2587" y="9355"/>
                </a:lnTo>
                <a:close/>
                <a:moveTo>
                  <a:pt x="2587" y="7345"/>
                </a:moveTo>
                <a:cubicBezTo>
                  <a:pt x="2587" y="7526"/>
                  <a:pt x="2440" y="7673"/>
                  <a:pt x="2259" y="7673"/>
                </a:cubicBezTo>
                <a:lnTo>
                  <a:pt x="1989" y="7673"/>
                </a:lnTo>
                <a:cubicBezTo>
                  <a:pt x="1808" y="7673"/>
                  <a:pt x="1661" y="7526"/>
                  <a:pt x="1661" y="7345"/>
                </a:cubicBezTo>
                <a:lnTo>
                  <a:pt x="1661" y="7090"/>
                </a:lnTo>
                <a:cubicBezTo>
                  <a:pt x="1661" y="6909"/>
                  <a:pt x="1808" y="6762"/>
                  <a:pt x="1989" y="6762"/>
                </a:cubicBezTo>
                <a:lnTo>
                  <a:pt x="2259" y="6762"/>
                </a:lnTo>
                <a:cubicBezTo>
                  <a:pt x="2440" y="6762"/>
                  <a:pt x="2587" y="6909"/>
                  <a:pt x="2587" y="7090"/>
                </a:cubicBezTo>
                <a:lnTo>
                  <a:pt x="2587" y="7345"/>
                </a:lnTo>
                <a:close/>
                <a:moveTo>
                  <a:pt x="2587" y="5335"/>
                </a:moveTo>
                <a:cubicBezTo>
                  <a:pt x="2587" y="5516"/>
                  <a:pt x="2440" y="5663"/>
                  <a:pt x="2259" y="5663"/>
                </a:cubicBezTo>
                <a:lnTo>
                  <a:pt x="1989" y="5663"/>
                </a:lnTo>
                <a:cubicBezTo>
                  <a:pt x="1808" y="5663"/>
                  <a:pt x="1661" y="5516"/>
                  <a:pt x="1661" y="5335"/>
                </a:cubicBezTo>
                <a:lnTo>
                  <a:pt x="1661" y="5081"/>
                </a:lnTo>
                <a:cubicBezTo>
                  <a:pt x="1661" y="4899"/>
                  <a:pt x="1808" y="4753"/>
                  <a:pt x="1989" y="4753"/>
                </a:cubicBezTo>
                <a:lnTo>
                  <a:pt x="2259" y="4753"/>
                </a:lnTo>
                <a:cubicBezTo>
                  <a:pt x="2440" y="4753"/>
                  <a:pt x="2587" y="4899"/>
                  <a:pt x="2587" y="5081"/>
                </a:cubicBezTo>
                <a:lnTo>
                  <a:pt x="2587" y="5335"/>
                </a:lnTo>
                <a:close/>
                <a:moveTo>
                  <a:pt x="8507" y="9355"/>
                </a:moveTo>
                <a:cubicBezTo>
                  <a:pt x="8507" y="9536"/>
                  <a:pt x="8360" y="9683"/>
                  <a:pt x="8179" y="9683"/>
                </a:cubicBezTo>
                <a:lnTo>
                  <a:pt x="3656" y="9683"/>
                </a:lnTo>
                <a:cubicBezTo>
                  <a:pt x="3475" y="9683"/>
                  <a:pt x="3328" y="9536"/>
                  <a:pt x="3328" y="9355"/>
                </a:cubicBezTo>
                <a:lnTo>
                  <a:pt x="3328" y="9100"/>
                </a:lnTo>
                <a:cubicBezTo>
                  <a:pt x="3328" y="8919"/>
                  <a:pt x="3475" y="8772"/>
                  <a:pt x="3656" y="8772"/>
                </a:cubicBezTo>
                <a:lnTo>
                  <a:pt x="8179" y="8772"/>
                </a:lnTo>
                <a:cubicBezTo>
                  <a:pt x="8360" y="8772"/>
                  <a:pt x="8507" y="8919"/>
                  <a:pt x="8507" y="9100"/>
                </a:cubicBezTo>
                <a:lnTo>
                  <a:pt x="8507" y="9355"/>
                </a:lnTo>
                <a:close/>
                <a:moveTo>
                  <a:pt x="8507" y="7345"/>
                </a:moveTo>
                <a:cubicBezTo>
                  <a:pt x="8507" y="7526"/>
                  <a:pt x="8360" y="7673"/>
                  <a:pt x="8179" y="7673"/>
                </a:cubicBezTo>
                <a:lnTo>
                  <a:pt x="3656" y="7673"/>
                </a:lnTo>
                <a:cubicBezTo>
                  <a:pt x="3475" y="7673"/>
                  <a:pt x="3328" y="7526"/>
                  <a:pt x="3328" y="7345"/>
                </a:cubicBezTo>
                <a:lnTo>
                  <a:pt x="3328" y="7090"/>
                </a:lnTo>
                <a:cubicBezTo>
                  <a:pt x="3328" y="6909"/>
                  <a:pt x="3475" y="6762"/>
                  <a:pt x="3656" y="6762"/>
                </a:cubicBezTo>
                <a:lnTo>
                  <a:pt x="8179" y="6762"/>
                </a:lnTo>
                <a:cubicBezTo>
                  <a:pt x="8360" y="6762"/>
                  <a:pt x="8507" y="6909"/>
                  <a:pt x="8507" y="7090"/>
                </a:cubicBezTo>
                <a:lnTo>
                  <a:pt x="8507" y="7345"/>
                </a:lnTo>
                <a:close/>
                <a:moveTo>
                  <a:pt x="8507" y="5335"/>
                </a:moveTo>
                <a:cubicBezTo>
                  <a:pt x="8507" y="5516"/>
                  <a:pt x="8360" y="5663"/>
                  <a:pt x="8179" y="5663"/>
                </a:cubicBezTo>
                <a:lnTo>
                  <a:pt x="3656" y="5663"/>
                </a:lnTo>
                <a:cubicBezTo>
                  <a:pt x="3475" y="5663"/>
                  <a:pt x="3328" y="5516"/>
                  <a:pt x="3328" y="5335"/>
                </a:cubicBezTo>
                <a:lnTo>
                  <a:pt x="3328" y="5081"/>
                </a:lnTo>
                <a:cubicBezTo>
                  <a:pt x="3328" y="4899"/>
                  <a:pt x="3475" y="4753"/>
                  <a:pt x="3656" y="4753"/>
                </a:cubicBezTo>
                <a:lnTo>
                  <a:pt x="8179" y="4753"/>
                </a:lnTo>
                <a:cubicBezTo>
                  <a:pt x="8360" y="4753"/>
                  <a:pt x="8507" y="4899"/>
                  <a:pt x="8507" y="5081"/>
                </a:cubicBezTo>
                <a:lnTo>
                  <a:pt x="8507" y="5335"/>
                </a:lnTo>
                <a:close/>
              </a:path>
            </a:pathLst>
          </a:custGeom>
          <a:solidFill>
            <a:srgbClr val="E2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2"/>
          <p:cNvSpPr/>
          <p:nvPr/>
        </p:nvSpPr>
        <p:spPr>
          <a:xfrm>
            <a:off x="6264275" y="2581910"/>
            <a:ext cx="2275205" cy="877570"/>
          </a:xfrm>
          <a:prstGeom prst="roundRect">
            <a:avLst>
              <a:gd name="adj" fmla="val 8555"/>
            </a:avLst>
          </a:prstGeom>
          <a:solidFill>
            <a:srgbClr val="FCD4D4">
              <a:alpha val="19000"/>
            </a:srgb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Given the prolonged course of HPV clearance, the 12-month follow-up in this analysis provides greater clinical guidance.</a:t>
            </a:r>
          </a:p>
        </p:txBody>
      </p:sp>
      <p:sp>
        <p:nvSpPr>
          <p:cNvPr id="16" name="iconfont-1016-723317"/>
          <p:cNvSpPr/>
          <p:nvPr/>
        </p:nvSpPr>
        <p:spPr>
          <a:xfrm>
            <a:off x="5994400" y="2908935"/>
            <a:ext cx="179070" cy="223520"/>
          </a:xfrm>
          <a:custGeom>
            <a:avLst/>
            <a:gdLst>
              <a:gd name="T0" fmla="*/ 7179 w 10168"/>
              <a:gd name="T1" fmla="*/ 1485 h 12792"/>
              <a:gd name="T2" fmla="*/ 6130 w 10168"/>
              <a:gd name="T3" fmla="*/ 0 h 12792"/>
              <a:gd name="T4" fmla="*/ 3291 w 10168"/>
              <a:gd name="T5" fmla="*/ 1028 h 12792"/>
              <a:gd name="T6" fmla="*/ 2588 w 10168"/>
              <a:gd name="T7" fmla="*/ 1485 h 12792"/>
              <a:gd name="T8" fmla="*/ 7765 w 10168"/>
              <a:gd name="T9" fmla="*/ 2741 h 12792"/>
              <a:gd name="T10" fmla="*/ 9059 w 10168"/>
              <a:gd name="T11" fmla="*/ 2010 h 12792"/>
              <a:gd name="T12" fmla="*/ 8319 w 10168"/>
              <a:gd name="T13" fmla="*/ 3107 h 12792"/>
              <a:gd name="T14" fmla="*/ 2034 w 10168"/>
              <a:gd name="T15" fmla="*/ 2010 h 12792"/>
              <a:gd name="T16" fmla="*/ 0 w 10168"/>
              <a:gd name="T17" fmla="*/ 3137 h 12792"/>
              <a:gd name="T18" fmla="*/ 1294 w 10168"/>
              <a:gd name="T19" fmla="*/ 12792 h 12792"/>
              <a:gd name="T20" fmla="*/ 10168 w 10168"/>
              <a:gd name="T21" fmla="*/ 11632 h 12792"/>
              <a:gd name="T22" fmla="*/ 9059 w 10168"/>
              <a:gd name="T23" fmla="*/ 2010 h 12792"/>
              <a:gd name="T24" fmla="*/ 2259 w 10168"/>
              <a:gd name="T25" fmla="*/ 9683 h 12792"/>
              <a:gd name="T26" fmla="*/ 1661 w 10168"/>
              <a:gd name="T27" fmla="*/ 9355 h 12792"/>
              <a:gd name="T28" fmla="*/ 1989 w 10168"/>
              <a:gd name="T29" fmla="*/ 8772 h 12792"/>
              <a:gd name="T30" fmla="*/ 2587 w 10168"/>
              <a:gd name="T31" fmla="*/ 9100 h 12792"/>
              <a:gd name="T32" fmla="*/ 2587 w 10168"/>
              <a:gd name="T33" fmla="*/ 7345 h 12792"/>
              <a:gd name="T34" fmla="*/ 1989 w 10168"/>
              <a:gd name="T35" fmla="*/ 7673 h 12792"/>
              <a:gd name="T36" fmla="*/ 1661 w 10168"/>
              <a:gd name="T37" fmla="*/ 7090 h 12792"/>
              <a:gd name="T38" fmla="*/ 2259 w 10168"/>
              <a:gd name="T39" fmla="*/ 6762 h 12792"/>
              <a:gd name="T40" fmla="*/ 2587 w 10168"/>
              <a:gd name="T41" fmla="*/ 7345 h 12792"/>
              <a:gd name="T42" fmla="*/ 2259 w 10168"/>
              <a:gd name="T43" fmla="*/ 5663 h 12792"/>
              <a:gd name="T44" fmla="*/ 1661 w 10168"/>
              <a:gd name="T45" fmla="*/ 5335 h 12792"/>
              <a:gd name="T46" fmla="*/ 1989 w 10168"/>
              <a:gd name="T47" fmla="*/ 4753 h 12792"/>
              <a:gd name="T48" fmla="*/ 2587 w 10168"/>
              <a:gd name="T49" fmla="*/ 5081 h 12792"/>
              <a:gd name="T50" fmla="*/ 8507 w 10168"/>
              <a:gd name="T51" fmla="*/ 9355 h 12792"/>
              <a:gd name="T52" fmla="*/ 3656 w 10168"/>
              <a:gd name="T53" fmla="*/ 9683 h 12792"/>
              <a:gd name="T54" fmla="*/ 3328 w 10168"/>
              <a:gd name="T55" fmla="*/ 9100 h 12792"/>
              <a:gd name="T56" fmla="*/ 8179 w 10168"/>
              <a:gd name="T57" fmla="*/ 8772 h 12792"/>
              <a:gd name="T58" fmla="*/ 8507 w 10168"/>
              <a:gd name="T59" fmla="*/ 9355 h 12792"/>
              <a:gd name="T60" fmla="*/ 8179 w 10168"/>
              <a:gd name="T61" fmla="*/ 7673 h 12792"/>
              <a:gd name="T62" fmla="*/ 3328 w 10168"/>
              <a:gd name="T63" fmla="*/ 7345 h 12792"/>
              <a:gd name="T64" fmla="*/ 3656 w 10168"/>
              <a:gd name="T65" fmla="*/ 6762 h 12792"/>
              <a:gd name="T66" fmla="*/ 8507 w 10168"/>
              <a:gd name="T67" fmla="*/ 7090 h 12792"/>
              <a:gd name="T68" fmla="*/ 8507 w 10168"/>
              <a:gd name="T69" fmla="*/ 5335 h 12792"/>
              <a:gd name="T70" fmla="*/ 3656 w 10168"/>
              <a:gd name="T71" fmla="*/ 5663 h 12792"/>
              <a:gd name="T72" fmla="*/ 3328 w 10168"/>
              <a:gd name="T73" fmla="*/ 5081 h 12792"/>
              <a:gd name="T74" fmla="*/ 8179 w 10168"/>
              <a:gd name="T75" fmla="*/ 4753 h 12792"/>
              <a:gd name="T76" fmla="*/ 8507 w 10168"/>
              <a:gd name="T77" fmla="*/ 5335 h 1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68" h="12792">
                <a:moveTo>
                  <a:pt x="7765" y="1485"/>
                </a:moveTo>
                <a:lnTo>
                  <a:pt x="7179" y="1485"/>
                </a:lnTo>
                <a:lnTo>
                  <a:pt x="7179" y="1028"/>
                </a:lnTo>
                <a:cubicBezTo>
                  <a:pt x="7179" y="430"/>
                  <a:pt x="6750" y="0"/>
                  <a:pt x="6130" y="0"/>
                </a:cubicBezTo>
                <a:lnTo>
                  <a:pt x="4334" y="0"/>
                </a:lnTo>
                <a:cubicBezTo>
                  <a:pt x="3715" y="0"/>
                  <a:pt x="3291" y="430"/>
                  <a:pt x="3291" y="1028"/>
                </a:cubicBezTo>
                <a:lnTo>
                  <a:pt x="3291" y="1485"/>
                </a:lnTo>
                <a:lnTo>
                  <a:pt x="2588" y="1485"/>
                </a:lnTo>
                <a:lnTo>
                  <a:pt x="2588" y="2741"/>
                </a:lnTo>
                <a:lnTo>
                  <a:pt x="7765" y="2741"/>
                </a:lnTo>
                <a:lnTo>
                  <a:pt x="7765" y="1485"/>
                </a:lnTo>
                <a:close/>
                <a:moveTo>
                  <a:pt x="9059" y="2010"/>
                </a:moveTo>
                <a:lnTo>
                  <a:pt x="8319" y="2010"/>
                </a:lnTo>
                <a:lnTo>
                  <a:pt x="8319" y="3107"/>
                </a:lnTo>
                <a:lnTo>
                  <a:pt x="2034" y="3107"/>
                </a:lnTo>
                <a:lnTo>
                  <a:pt x="2034" y="2010"/>
                </a:lnTo>
                <a:lnTo>
                  <a:pt x="1294" y="2010"/>
                </a:lnTo>
                <a:cubicBezTo>
                  <a:pt x="640" y="2010"/>
                  <a:pt x="0" y="2496"/>
                  <a:pt x="0" y="3137"/>
                </a:cubicBezTo>
                <a:lnTo>
                  <a:pt x="0" y="11632"/>
                </a:lnTo>
                <a:cubicBezTo>
                  <a:pt x="0" y="12273"/>
                  <a:pt x="640" y="12792"/>
                  <a:pt x="1294" y="12792"/>
                </a:cubicBezTo>
                <a:lnTo>
                  <a:pt x="8983" y="12792"/>
                </a:lnTo>
                <a:cubicBezTo>
                  <a:pt x="9638" y="12792"/>
                  <a:pt x="10168" y="12273"/>
                  <a:pt x="10168" y="11632"/>
                </a:cubicBezTo>
                <a:lnTo>
                  <a:pt x="10168" y="3137"/>
                </a:lnTo>
                <a:cubicBezTo>
                  <a:pt x="10168" y="2496"/>
                  <a:pt x="9713" y="2010"/>
                  <a:pt x="9059" y="2010"/>
                </a:cubicBezTo>
                <a:close/>
                <a:moveTo>
                  <a:pt x="2587" y="9355"/>
                </a:moveTo>
                <a:cubicBezTo>
                  <a:pt x="2587" y="9536"/>
                  <a:pt x="2440" y="9683"/>
                  <a:pt x="2259" y="9683"/>
                </a:cubicBezTo>
                <a:lnTo>
                  <a:pt x="1989" y="9683"/>
                </a:lnTo>
                <a:cubicBezTo>
                  <a:pt x="1808" y="9683"/>
                  <a:pt x="1661" y="9536"/>
                  <a:pt x="1661" y="9355"/>
                </a:cubicBezTo>
                <a:lnTo>
                  <a:pt x="1661" y="9100"/>
                </a:lnTo>
                <a:cubicBezTo>
                  <a:pt x="1661" y="8919"/>
                  <a:pt x="1808" y="8772"/>
                  <a:pt x="1989" y="8772"/>
                </a:cubicBezTo>
                <a:lnTo>
                  <a:pt x="2259" y="8772"/>
                </a:lnTo>
                <a:cubicBezTo>
                  <a:pt x="2440" y="8772"/>
                  <a:pt x="2587" y="8919"/>
                  <a:pt x="2587" y="9100"/>
                </a:cubicBezTo>
                <a:lnTo>
                  <a:pt x="2587" y="9355"/>
                </a:lnTo>
                <a:close/>
                <a:moveTo>
                  <a:pt x="2587" y="7345"/>
                </a:moveTo>
                <a:cubicBezTo>
                  <a:pt x="2587" y="7526"/>
                  <a:pt x="2440" y="7673"/>
                  <a:pt x="2259" y="7673"/>
                </a:cubicBezTo>
                <a:lnTo>
                  <a:pt x="1989" y="7673"/>
                </a:lnTo>
                <a:cubicBezTo>
                  <a:pt x="1808" y="7673"/>
                  <a:pt x="1661" y="7526"/>
                  <a:pt x="1661" y="7345"/>
                </a:cubicBezTo>
                <a:lnTo>
                  <a:pt x="1661" y="7090"/>
                </a:lnTo>
                <a:cubicBezTo>
                  <a:pt x="1661" y="6909"/>
                  <a:pt x="1808" y="6762"/>
                  <a:pt x="1989" y="6762"/>
                </a:cubicBezTo>
                <a:lnTo>
                  <a:pt x="2259" y="6762"/>
                </a:lnTo>
                <a:cubicBezTo>
                  <a:pt x="2440" y="6762"/>
                  <a:pt x="2587" y="6909"/>
                  <a:pt x="2587" y="7090"/>
                </a:cubicBezTo>
                <a:lnTo>
                  <a:pt x="2587" y="7345"/>
                </a:lnTo>
                <a:close/>
                <a:moveTo>
                  <a:pt x="2587" y="5335"/>
                </a:moveTo>
                <a:cubicBezTo>
                  <a:pt x="2587" y="5516"/>
                  <a:pt x="2440" y="5663"/>
                  <a:pt x="2259" y="5663"/>
                </a:cubicBezTo>
                <a:lnTo>
                  <a:pt x="1989" y="5663"/>
                </a:lnTo>
                <a:cubicBezTo>
                  <a:pt x="1808" y="5663"/>
                  <a:pt x="1661" y="5516"/>
                  <a:pt x="1661" y="5335"/>
                </a:cubicBezTo>
                <a:lnTo>
                  <a:pt x="1661" y="5081"/>
                </a:lnTo>
                <a:cubicBezTo>
                  <a:pt x="1661" y="4899"/>
                  <a:pt x="1808" y="4753"/>
                  <a:pt x="1989" y="4753"/>
                </a:cubicBezTo>
                <a:lnTo>
                  <a:pt x="2259" y="4753"/>
                </a:lnTo>
                <a:cubicBezTo>
                  <a:pt x="2440" y="4753"/>
                  <a:pt x="2587" y="4899"/>
                  <a:pt x="2587" y="5081"/>
                </a:cubicBezTo>
                <a:lnTo>
                  <a:pt x="2587" y="5335"/>
                </a:lnTo>
                <a:close/>
                <a:moveTo>
                  <a:pt x="8507" y="9355"/>
                </a:moveTo>
                <a:cubicBezTo>
                  <a:pt x="8507" y="9536"/>
                  <a:pt x="8360" y="9683"/>
                  <a:pt x="8179" y="9683"/>
                </a:cubicBezTo>
                <a:lnTo>
                  <a:pt x="3656" y="9683"/>
                </a:lnTo>
                <a:cubicBezTo>
                  <a:pt x="3475" y="9683"/>
                  <a:pt x="3328" y="9536"/>
                  <a:pt x="3328" y="9355"/>
                </a:cubicBezTo>
                <a:lnTo>
                  <a:pt x="3328" y="9100"/>
                </a:lnTo>
                <a:cubicBezTo>
                  <a:pt x="3328" y="8919"/>
                  <a:pt x="3475" y="8772"/>
                  <a:pt x="3656" y="8772"/>
                </a:cubicBezTo>
                <a:lnTo>
                  <a:pt x="8179" y="8772"/>
                </a:lnTo>
                <a:cubicBezTo>
                  <a:pt x="8360" y="8772"/>
                  <a:pt x="8507" y="8919"/>
                  <a:pt x="8507" y="9100"/>
                </a:cubicBezTo>
                <a:lnTo>
                  <a:pt x="8507" y="9355"/>
                </a:lnTo>
                <a:close/>
                <a:moveTo>
                  <a:pt x="8507" y="7345"/>
                </a:moveTo>
                <a:cubicBezTo>
                  <a:pt x="8507" y="7526"/>
                  <a:pt x="8360" y="7673"/>
                  <a:pt x="8179" y="7673"/>
                </a:cubicBezTo>
                <a:lnTo>
                  <a:pt x="3656" y="7673"/>
                </a:lnTo>
                <a:cubicBezTo>
                  <a:pt x="3475" y="7673"/>
                  <a:pt x="3328" y="7526"/>
                  <a:pt x="3328" y="7345"/>
                </a:cubicBezTo>
                <a:lnTo>
                  <a:pt x="3328" y="7090"/>
                </a:lnTo>
                <a:cubicBezTo>
                  <a:pt x="3328" y="6909"/>
                  <a:pt x="3475" y="6762"/>
                  <a:pt x="3656" y="6762"/>
                </a:cubicBezTo>
                <a:lnTo>
                  <a:pt x="8179" y="6762"/>
                </a:lnTo>
                <a:cubicBezTo>
                  <a:pt x="8360" y="6762"/>
                  <a:pt x="8507" y="6909"/>
                  <a:pt x="8507" y="7090"/>
                </a:cubicBezTo>
                <a:lnTo>
                  <a:pt x="8507" y="7345"/>
                </a:lnTo>
                <a:close/>
                <a:moveTo>
                  <a:pt x="8507" y="5335"/>
                </a:moveTo>
                <a:cubicBezTo>
                  <a:pt x="8507" y="5516"/>
                  <a:pt x="8360" y="5663"/>
                  <a:pt x="8179" y="5663"/>
                </a:cubicBezTo>
                <a:lnTo>
                  <a:pt x="3656" y="5663"/>
                </a:lnTo>
                <a:cubicBezTo>
                  <a:pt x="3475" y="5663"/>
                  <a:pt x="3328" y="5516"/>
                  <a:pt x="3328" y="5335"/>
                </a:cubicBezTo>
                <a:lnTo>
                  <a:pt x="3328" y="5081"/>
                </a:lnTo>
                <a:cubicBezTo>
                  <a:pt x="3328" y="4899"/>
                  <a:pt x="3475" y="4753"/>
                  <a:pt x="3656" y="4753"/>
                </a:cubicBezTo>
                <a:lnTo>
                  <a:pt x="8179" y="4753"/>
                </a:lnTo>
                <a:cubicBezTo>
                  <a:pt x="8360" y="4753"/>
                  <a:pt x="8507" y="4899"/>
                  <a:pt x="8507" y="5081"/>
                </a:cubicBezTo>
                <a:lnTo>
                  <a:pt x="8507" y="5335"/>
                </a:lnTo>
                <a:close/>
              </a:path>
            </a:pathLst>
          </a:custGeom>
          <a:solidFill>
            <a:srgbClr val="E2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2"/>
          <p:cNvSpPr/>
          <p:nvPr/>
        </p:nvSpPr>
        <p:spPr>
          <a:xfrm>
            <a:off x="6268085" y="3597910"/>
            <a:ext cx="2246630" cy="844550"/>
          </a:xfrm>
          <a:prstGeom prst="roundRect">
            <a:avLst>
              <a:gd name="adj" fmla="val 8555"/>
            </a:avLst>
          </a:prstGeom>
          <a:solidFill>
            <a:srgbClr val="FCD4D4">
              <a:alpha val="19000"/>
            </a:srgb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Furthermore, subgroup</a:t>
            </a:r>
            <a:r>
              <a:rPr lang="en-US" altLang="zh-CN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analyses stratified by CIN2 and CIN3 also helped provide more accurate and targeted patient data.</a:t>
            </a:r>
          </a:p>
        </p:txBody>
      </p:sp>
      <p:sp>
        <p:nvSpPr>
          <p:cNvPr id="21" name="iconfont-1016-723317"/>
          <p:cNvSpPr/>
          <p:nvPr/>
        </p:nvSpPr>
        <p:spPr>
          <a:xfrm>
            <a:off x="5994400" y="3923030"/>
            <a:ext cx="191135" cy="223520"/>
          </a:xfrm>
          <a:custGeom>
            <a:avLst/>
            <a:gdLst>
              <a:gd name="T0" fmla="*/ 7179 w 10168"/>
              <a:gd name="T1" fmla="*/ 1485 h 12792"/>
              <a:gd name="T2" fmla="*/ 6130 w 10168"/>
              <a:gd name="T3" fmla="*/ 0 h 12792"/>
              <a:gd name="T4" fmla="*/ 3291 w 10168"/>
              <a:gd name="T5" fmla="*/ 1028 h 12792"/>
              <a:gd name="T6" fmla="*/ 2588 w 10168"/>
              <a:gd name="T7" fmla="*/ 1485 h 12792"/>
              <a:gd name="T8" fmla="*/ 7765 w 10168"/>
              <a:gd name="T9" fmla="*/ 2741 h 12792"/>
              <a:gd name="T10" fmla="*/ 9059 w 10168"/>
              <a:gd name="T11" fmla="*/ 2010 h 12792"/>
              <a:gd name="T12" fmla="*/ 8319 w 10168"/>
              <a:gd name="T13" fmla="*/ 3107 h 12792"/>
              <a:gd name="T14" fmla="*/ 2034 w 10168"/>
              <a:gd name="T15" fmla="*/ 2010 h 12792"/>
              <a:gd name="T16" fmla="*/ 0 w 10168"/>
              <a:gd name="T17" fmla="*/ 3137 h 12792"/>
              <a:gd name="T18" fmla="*/ 1294 w 10168"/>
              <a:gd name="T19" fmla="*/ 12792 h 12792"/>
              <a:gd name="T20" fmla="*/ 10168 w 10168"/>
              <a:gd name="T21" fmla="*/ 11632 h 12792"/>
              <a:gd name="T22" fmla="*/ 9059 w 10168"/>
              <a:gd name="T23" fmla="*/ 2010 h 12792"/>
              <a:gd name="T24" fmla="*/ 2259 w 10168"/>
              <a:gd name="T25" fmla="*/ 9683 h 12792"/>
              <a:gd name="T26" fmla="*/ 1661 w 10168"/>
              <a:gd name="T27" fmla="*/ 9355 h 12792"/>
              <a:gd name="T28" fmla="*/ 1989 w 10168"/>
              <a:gd name="T29" fmla="*/ 8772 h 12792"/>
              <a:gd name="T30" fmla="*/ 2587 w 10168"/>
              <a:gd name="T31" fmla="*/ 9100 h 12792"/>
              <a:gd name="T32" fmla="*/ 2587 w 10168"/>
              <a:gd name="T33" fmla="*/ 7345 h 12792"/>
              <a:gd name="T34" fmla="*/ 1989 w 10168"/>
              <a:gd name="T35" fmla="*/ 7673 h 12792"/>
              <a:gd name="T36" fmla="*/ 1661 w 10168"/>
              <a:gd name="T37" fmla="*/ 7090 h 12792"/>
              <a:gd name="T38" fmla="*/ 2259 w 10168"/>
              <a:gd name="T39" fmla="*/ 6762 h 12792"/>
              <a:gd name="T40" fmla="*/ 2587 w 10168"/>
              <a:gd name="T41" fmla="*/ 7345 h 12792"/>
              <a:gd name="T42" fmla="*/ 2259 w 10168"/>
              <a:gd name="T43" fmla="*/ 5663 h 12792"/>
              <a:gd name="T44" fmla="*/ 1661 w 10168"/>
              <a:gd name="T45" fmla="*/ 5335 h 12792"/>
              <a:gd name="T46" fmla="*/ 1989 w 10168"/>
              <a:gd name="T47" fmla="*/ 4753 h 12792"/>
              <a:gd name="T48" fmla="*/ 2587 w 10168"/>
              <a:gd name="T49" fmla="*/ 5081 h 12792"/>
              <a:gd name="T50" fmla="*/ 8507 w 10168"/>
              <a:gd name="T51" fmla="*/ 9355 h 12792"/>
              <a:gd name="T52" fmla="*/ 3656 w 10168"/>
              <a:gd name="T53" fmla="*/ 9683 h 12792"/>
              <a:gd name="T54" fmla="*/ 3328 w 10168"/>
              <a:gd name="T55" fmla="*/ 9100 h 12792"/>
              <a:gd name="T56" fmla="*/ 8179 w 10168"/>
              <a:gd name="T57" fmla="*/ 8772 h 12792"/>
              <a:gd name="T58" fmla="*/ 8507 w 10168"/>
              <a:gd name="T59" fmla="*/ 9355 h 12792"/>
              <a:gd name="T60" fmla="*/ 8179 w 10168"/>
              <a:gd name="T61" fmla="*/ 7673 h 12792"/>
              <a:gd name="T62" fmla="*/ 3328 w 10168"/>
              <a:gd name="T63" fmla="*/ 7345 h 12792"/>
              <a:gd name="T64" fmla="*/ 3656 w 10168"/>
              <a:gd name="T65" fmla="*/ 6762 h 12792"/>
              <a:gd name="T66" fmla="*/ 8507 w 10168"/>
              <a:gd name="T67" fmla="*/ 7090 h 12792"/>
              <a:gd name="T68" fmla="*/ 8507 w 10168"/>
              <a:gd name="T69" fmla="*/ 5335 h 12792"/>
              <a:gd name="T70" fmla="*/ 3656 w 10168"/>
              <a:gd name="T71" fmla="*/ 5663 h 12792"/>
              <a:gd name="T72" fmla="*/ 3328 w 10168"/>
              <a:gd name="T73" fmla="*/ 5081 h 12792"/>
              <a:gd name="T74" fmla="*/ 8179 w 10168"/>
              <a:gd name="T75" fmla="*/ 4753 h 12792"/>
              <a:gd name="T76" fmla="*/ 8507 w 10168"/>
              <a:gd name="T77" fmla="*/ 5335 h 1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68" h="12792">
                <a:moveTo>
                  <a:pt x="7765" y="1485"/>
                </a:moveTo>
                <a:lnTo>
                  <a:pt x="7179" y="1485"/>
                </a:lnTo>
                <a:lnTo>
                  <a:pt x="7179" y="1028"/>
                </a:lnTo>
                <a:cubicBezTo>
                  <a:pt x="7179" y="430"/>
                  <a:pt x="6750" y="0"/>
                  <a:pt x="6130" y="0"/>
                </a:cubicBezTo>
                <a:lnTo>
                  <a:pt x="4334" y="0"/>
                </a:lnTo>
                <a:cubicBezTo>
                  <a:pt x="3715" y="0"/>
                  <a:pt x="3291" y="430"/>
                  <a:pt x="3291" y="1028"/>
                </a:cubicBezTo>
                <a:lnTo>
                  <a:pt x="3291" y="1485"/>
                </a:lnTo>
                <a:lnTo>
                  <a:pt x="2588" y="1485"/>
                </a:lnTo>
                <a:lnTo>
                  <a:pt x="2588" y="2741"/>
                </a:lnTo>
                <a:lnTo>
                  <a:pt x="7765" y="2741"/>
                </a:lnTo>
                <a:lnTo>
                  <a:pt x="7765" y="1485"/>
                </a:lnTo>
                <a:close/>
                <a:moveTo>
                  <a:pt x="9059" y="2010"/>
                </a:moveTo>
                <a:lnTo>
                  <a:pt x="8319" y="2010"/>
                </a:lnTo>
                <a:lnTo>
                  <a:pt x="8319" y="3107"/>
                </a:lnTo>
                <a:lnTo>
                  <a:pt x="2034" y="3107"/>
                </a:lnTo>
                <a:lnTo>
                  <a:pt x="2034" y="2010"/>
                </a:lnTo>
                <a:lnTo>
                  <a:pt x="1294" y="2010"/>
                </a:lnTo>
                <a:cubicBezTo>
                  <a:pt x="640" y="2010"/>
                  <a:pt x="0" y="2496"/>
                  <a:pt x="0" y="3137"/>
                </a:cubicBezTo>
                <a:lnTo>
                  <a:pt x="0" y="11632"/>
                </a:lnTo>
                <a:cubicBezTo>
                  <a:pt x="0" y="12273"/>
                  <a:pt x="640" y="12792"/>
                  <a:pt x="1294" y="12792"/>
                </a:cubicBezTo>
                <a:lnTo>
                  <a:pt x="8983" y="12792"/>
                </a:lnTo>
                <a:cubicBezTo>
                  <a:pt x="9638" y="12792"/>
                  <a:pt x="10168" y="12273"/>
                  <a:pt x="10168" y="11632"/>
                </a:cubicBezTo>
                <a:lnTo>
                  <a:pt x="10168" y="3137"/>
                </a:lnTo>
                <a:cubicBezTo>
                  <a:pt x="10168" y="2496"/>
                  <a:pt x="9713" y="2010"/>
                  <a:pt x="9059" y="2010"/>
                </a:cubicBezTo>
                <a:close/>
                <a:moveTo>
                  <a:pt x="2587" y="9355"/>
                </a:moveTo>
                <a:cubicBezTo>
                  <a:pt x="2587" y="9536"/>
                  <a:pt x="2440" y="9683"/>
                  <a:pt x="2259" y="9683"/>
                </a:cubicBezTo>
                <a:lnTo>
                  <a:pt x="1989" y="9683"/>
                </a:lnTo>
                <a:cubicBezTo>
                  <a:pt x="1808" y="9683"/>
                  <a:pt x="1661" y="9536"/>
                  <a:pt x="1661" y="9355"/>
                </a:cubicBezTo>
                <a:lnTo>
                  <a:pt x="1661" y="9100"/>
                </a:lnTo>
                <a:cubicBezTo>
                  <a:pt x="1661" y="8919"/>
                  <a:pt x="1808" y="8772"/>
                  <a:pt x="1989" y="8772"/>
                </a:cubicBezTo>
                <a:lnTo>
                  <a:pt x="2259" y="8772"/>
                </a:lnTo>
                <a:cubicBezTo>
                  <a:pt x="2440" y="8772"/>
                  <a:pt x="2587" y="8919"/>
                  <a:pt x="2587" y="9100"/>
                </a:cubicBezTo>
                <a:lnTo>
                  <a:pt x="2587" y="9355"/>
                </a:lnTo>
                <a:close/>
                <a:moveTo>
                  <a:pt x="2587" y="7345"/>
                </a:moveTo>
                <a:cubicBezTo>
                  <a:pt x="2587" y="7526"/>
                  <a:pt x="2440" y="7673"/>
                  <a:pt x="2259" y="7673"/>
                </a:cubicBezTo>
                <a:lnTo>
                  <a:pt x="1989" y="7673"/>
                </a:lnTo>
                <a:cubicBezTo>
                  <a:pt x="1808" y="7673"/>
                  <a:pt x="1661" y="7526"/>
                  <a:pt x="1661" y="7345"/>
                </a:cubicBezTo>
                <a:lnTo>
                  <a:pt x="1661" y="7090"/>
                </a:lnTo>
                <a:cubicBezTo>
                  <a:pt x="1661" y="6909"/>
                  <a:pt x="1808" y="6762"/>
                  <a:pt x="1989" y="6762"/>
                </a:cubicBezTo>
                <a:lnTo>
                  <a:pt x="2259" y="6762"/>
                </a:lnTo>
                <a:cubicBezTo>
                  <a:pt x="2440" y="6762"/>
                  <a:pt x="2587" y="6909"/>
                  <a:pt x="2587" y="7090"/>
                </a:cubicBezTo>
                <a:lnTo>
                  <a:pt x="2587" y="7345"/>
                </a:lnTo>
                <a:close/>
                <a:moveTo>
                  <a:pt x="2587" y="5335"/>
                </a:moveTo>
                <a:cubicBezTo>
                  <a:pt x="2587" y="5516"/>
                  <a:pt x="2440" y="5663"/>
                  <a:pt x="2259" y="5663"/>
                </a:cubicBezTo>
                <a:lnTo>
                  <a:pt x="1989" y="5663"/>
                </a:lnTo>
                <a:cubicBezTo>
                  <a:pt x="1808" y="5663"/>
                  <a:pt x="1661" y="5516"/>
                  <a:pt x="1661" y="5335"/>
                </a:cubicBezTo>
                <a:lnTo>
                  <a:pt x="1661" y="5081"/>
                </a:lnTo>
                <a:cubicBezTo>
                  <a:pt x="1661" y="4899"/>
                  <a:pt x="1808" y="4753"/>
                  <a:pt x="1989" y="4753"/>
                </a:cubicBezTo>
                <a:lnTo>
                  <a:pt x="2259" y="4753"/>
                </a:lnTo>
                <a:cubicBezTo>
                  <a:pt x="2440" y="4753"/>
                  <a:pt x="2587" y="4899"/>
                  <a:pt x="2587" y="5081"/>
                </a:cubicBezTo>
                <a:lnTo>
                  <a:pt x="2587" y="5335"/>
                </a:lnTo>
                <a:close/>
                <a:moveTo>
                  <a:pt x="8507" y="9355"/>
                </a:moveTo>
                <a:cubicBezTo>
                  <a:pt x="8507" y="9536"/>
                  <a:pt x="8360" y="9683"/>
                  <a:pt x="8179" y="9683"/>
                </a:cubicBezTo>
                <a:lnTo>
                  <a:pt x="3656" y="9683"/>
                </a:lnTo>
                <a:cubicBezTo>
                  <a:pt x="3475" y="9683"/>
                  <a:pt x="3328" y="9536"/>
                  <a:pt x="3328" y="9355"/>
                </a:cubicBezTo>
                <a:lnTo>
                  <a:pt x="3328" y="9100"/>
                </a:lnTo>
                <a:cubicBezTo>
                  <a:pt x="3328" y="8919"/>
                  <a:pt x="3475" y="8772"/>
                  <a:pt x="3656" y="8772"/>
                </a:cubicBezTo>
                <a:lnTo>
                  <a:pt x="8179" y="8772"/>
                </a:lnTo>
                <a:cubicBezTo>
                  <a:pt x="8360" y="8772"/>
                  <a:pt x="8507" y="8919"/>
                  <a:pt x="8507" y="9100"/>
                </a:cubicBezTo>
                <a:lnTo>
                  <a:pt x="8507" y="9355"/>
                </a:lnTo>
                <a:close/>
                <a:moveTo>
                  <a:pt x="8507" y="7345"/>
                </a:moveTo>
                <a:cubicBezTo>
                  <a:pt x="8507" y="7526"/>
                  <a:pt x="8360" y="7673"/>
                  <a:pt x="8179" y="7673"/>
                </a:cubicBezTo>
                <a:lnTo>
                  <a:pt x="3656" y="7673"/>
                </a:lnTo>
                <a:cubicBezTo>
                  <a:pt x="3475" y="7673"/>
                  <a:pt x="3328" y="7526"/>
                  <a:pt x="3328" y="7345"/>
                </a:cubicBezTo>
                <a:lnTo>
                  <a:pt x="3328" y="7090"/>
                </a:lnTo>
                <a:cubicBezTo>
                  <a:pt x="3328" y="6909"/>
                  <a:pt x="3475" y="6762"/>
                  <a:pt x="3656" y="6762"/>
                </a:cubicBezTo>
                <a:lnTo>
                  <a:pt x="8179" y="6762"/>
                </a:lnTo>
                <a:cubicBezTo>
                  <a:pt x="8360" y="6762"/>
                  <a:pt x="8507" y="6909"/>
                  <a:pt x="8507" y="7090"/>
                </a:cubicBezTo>
                <a:lnTo>
                  <a:pt x="8507" y="7345"/>
                </a:lnTo>
                <a:close/>
                <a:moveTo>
                  <a:pt x="8507" y="5335"/>
                </a:moveTo>
                <a:cubicBezTo>
                  <a:pt x="8507" y="5516"/>
                  <a:pt x="8360" y="5663"/>
                  <a:pt x="8179" y="5663"/>
                </a:cubicBezTo>
                <a:lnTo>
                  <a:pt x="3656" y="5663"/>
                </a:lnTo>
                <a:cubicBezTo>
                  <a:pt x="3475" y="5663"/>
                  <a:pt x="3328" y="5516"/>
                  <a:pt x="3328" y="5335"/>
                </a:cubicBezTo>
                <a:lnTo>
                  <a:pt x="3328" y="5081"/>
                </a:lnTo>
                <a:cubicBezTo>
                  <a:pt x="3328" y="4899"/>
                  <a:pt x="3475" y="4753"/>
                  <a:pt x="3656" y="4753"/>
                </a:cubicBezTo>
                <a:lnTo>
                  <a:pt x="8179" y="4753"/>
                </a:lnTo>
                <a:cubicBezTo>
                  <a:pt x="8360" y="4753"/>
                  <a:pt x="8507" y="4899"/>
                  <a:pt x="8507" y="5081"/>
                </a:cubicBezTo>
                <a:lnTo>
                  <a:pt x="8507" y="5335"/>
                </a:lnTo>
                <a:close/>
              </a:path>
            </a:pathLst>
          </a:custGeom>
          <a:solidFill>
            <a:srgbClr val="E2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: 对角圆角 11"/>
          <p:cNvSpPr/>
          <p:nvPr>
            <p:custDataLst>
              <p:tags r:id="rId8"/>
            </p:custDataLst>
          </p:nvPr>
        </p:nvSpPr>
        <p:spPr>
          <a:xfrm>
            <a:off x="5902960" y="913130"/>
            <a:ext cx="1970405" cy="274320"/>
          </a:xfrm>
          <a:prstGeom prst="round2DiagRect">
            <a:avLst>
              <a:gd name="adj1" fmla="val 24413"/>
              <a:gd name="adj2" fmla="val 0"/>
            </a:avLst>
          </a:prstGeom>
          <a:solidFill>
            <a:srgbClr val="E24545"/>
          </a:solidFill>
          <a:ln w="12700" cap="flat" cmpd="sng" algn="ctr">
            <a:solidFill>
              <a:srgbClr val="E24545"/>
            </a:solidFill>
            <a:prstDash val="solid"/>
            <a:miter lim="800000"/>
          </a:ln>
          <a:effectLst>
            <a:outerShdw blurRad="50800" dist="38100" dir="5400000" algn="t" rotWithShape="0">
              <a:srgbClr val="E24545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5905500" y="967105"/>
            <a:ext cx="1969770" cy="168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Significance of the Analysis</a:t>
            </a:r>
            <a:endParaRPr kumimoji="0" lang="zh-CN" altLang="en-US" sz="1100" b="1" i="0" u="none" strike="noStrike" kern="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1261745" y="2995295"/>
            <a:ext cx="467360" cy="1650365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Media4">
            <a:hlinkClick r:id="" action="ppaction://media"/>
            <a:extLst>
              <a:ext uri="{FF2B5EF4-FFF2-40B4-BE49-F238E27FC236}">
                <a16:creationId xmlns:a16="http://schemas.microsoft.com/office/drawing/2014/main" id="{AAB13F9A-1C11-4C54-98D4-5BDA6FAAA52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302625" y="434086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45"/>
    </mc:Choice>
    <mc:Fallback xmlns="">
      <p:transition spd="slow" advTm="99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5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75941" y="21671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altLang="zh-CN" sz="2400" b="1" dirty="0"/>
              <a:t>Conclusions</a:t>
            </a:r>
            <a:endParaRPr sz="2400" b="1" dirty="0"/>
          </a:p>
        </p:txBody>
      </p:sp>
      <p:sp>
        <p:nvSpPr>
          <p:cNvPr id="7" name="矩形: 圆角 6"/>
          <p:cNvSpPr/>
          <p:nvPr/>
        </p:nvSpPr>
        <p:spPr>
          <a:xfrm>
            <a:off x="339213" y="918537"/>
            <a:ext cx="8457328" cy="3929234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 w="6350">
            <a:gradFill>
              <a:gsLst>
                <a:gs pos="0">
                  <a:srgbClr val="E24545"/>
                </a:gs>
                <a:gs pos="53000">
                  <a:schemeClr val="bg1"/>
                </a:gs>
                <a:gs pos="100000">
                  <a:srgbClr val="00528C"/>
                </a:gs>
              </a:gsLst>
              <a:lin ang="0" scaled="0"/>
            </a:gradFill>
          </a:ln>
          <a:effectLst>
            <a:outerShdw blurRad="63500" sx="101000" sy="101000" algn="ctr" rotWithShape="0">
              <a:srgbClr val="FCD4D4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Biome" panose="020B05030302040208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5930" y="1151806"/>
            <a:ext cx="7900621" cy="1032594"/>
            <a:chOff x="1222637" y="1732461"/>
            <a:chExt cx="10783833" cy="1032412"/>
          </a:xfrm>
        </p:grpSpPr>
        <p:sp>
          <p:nvSpPr>
            <p:cNvPr id="10" name="圆角矩形 1"/>
            <p:cNvSpPr/>
            <p:nvPr/>
          </p:nvSpPr>
          <p:spPr>
            <a:xfrm>
              <a:off x="1222637" y="1732461"/>
              <a:ext cx="10783833" cy="10324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srgbClr val="E2454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1979118" y="1762851"/>
              <a:ext cx="9813113" cy="9218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500" kern="100" dirty="0">
                  <a:effectLst/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ea typeface="等线" panose="02010600030101010101" charset="-122"/>
                  <a:cs typeface="Times New Roman" panose="02020603050405020304" pitchFamily="18" charset="0"/>
                </a:rPr>
                <a:t>HAL-PDT demonstrated high HPV clearance rates in the overall HSIL population as well as in the CIN2 and CIN3 subgroups, with particularly pronounced efficacy against HPV 16 and HPV 16/18 infections.</a:t>
              </a:r>
            </a:p>
          </p:txBody>
        </p:sp>
        <p:sp>
          <p:nvSpPr>
            <p:cNvPr id="12" name="燕尾形 8"/>
            <p:cNvSpPr/>
            <p:nvPr>
              <p:custDataLst>
                <p:tags r:id="rId8"/>
              </p:custDataLst>
            </p:nvPr>
          </p:nvSpPr>
          <p:spPr>
            <a:xfrm>
              <a:off x="1422499" y="2064517"/>
              <a:ext cx="368300" cy="368300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5930" y="2342155"/>
            <a:ext cx="7900621" cy="1032594"/>
            <a:chOff x="1222637" y="1732461"/>
            <a:chExt cx="10783833" cy="1032412"/>
          </a:xfrm>
        </p:grpSpPr>
        <p:sp>
          <p:nvSpPr>
            <p:cNvPr id="3" name="圆角矩形 1"/>
            <p:cNvSpPr/>
            <p:nvPr/>
          </p:nvSpPr>
          <p:spPr>
            <a:xfrm>
              <a:off x="1222637" y="1732461"/>
              <a:ext cx="10783833" cy="10324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srgbClr val="E2454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901816" y="1923589"/>
              <a:ext cx="9813113" cy="620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500" kern="100" dirty="0">
                  <a:effectLst/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ea typeface="等线" panose="02010600030101010101" charset="-122"/>
                  <a:cs typeface="Times New Roman" panose="02020603050405020304" pitchFamily="18" charset="0"/>
                </a:rPr>
                <a:t>The CIN2 subgroup presented favorable clinical outcomes, with HPV clearance rates exceeding 76%.</a:t>
              </a:r>
            </a:p>
          </p:txBody>
        </p:sp>
        <p:sp>
          <p:nvSpPr>
            <p:cNvPr id="5" name="燕尾形 8"/>
            <p:cNvSpPr/>
            <p:nvPr>
              <p:custDataLst>
                <p:tags r:id="rId6"/>
              </p:custDataLst>
            </p:nvPr>
          </p:nvSpPr>
          <p:spPr>
            <a:xfrm>
              <a:off x="1422499" y="2064517"/>
              <a:ext cx="368300" cy="368300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5930" y="3554513"/>
            <a:ext cx="7900621" cy="1032594"/>
            <a:chOff x="1222637" y="1732461"/>
            <a:chExt cx="10783833" cy="1032412"/>
          </a:xfrm>
        </p:grpSpPr>
        <p:sp>
          <p:nvSpPr>
            <p:cNvPr id="19" name="圆角矩形 1"/>
            <p:cNvSpPr/>
            <p:nvPr/>
          </p:nvSpPr>
          <p:spPr>
            <a:xfrm>
              <a:off x="1222637" y="1732461"/>
              <a:ext cx="10783833" cy="10324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srgbClr val="E2454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979118" y="1762851"/>
              <a:ext cx="9813113" cy="64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spcAft>
                  <a:spcPts val="800"/>
                </a:spcAft>
              </a:pPr>
              <a:r>
                <a:rPr lang="en-US" altLang="zh-CN" sz="1500" kern="100" dirty="0"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ea typeface="等线" panose="02010600030101010101" charset="-122"/>
                  <a:cs typeface="Times New Roman" panose="02020603050405020304" pitchFamily="18" charset="0"/>
                </a:rPr>
                <a:t>These findings suggested the therapeutic potential of HAL-PDT, especially in treating CIN2 patients, indicating promising prospects for its application.</a:t>
              </a:r>
            </a:p>
          </p:txBody>
        </p:sp>
        <p:sp>
          <p:nvSpPr>
            <p:cNvPr id="21" name="燕尾形 8"/>
            <p:cNvSpPr/>
            <p:nvPr>
              <p:custDataLst>
                <p:tags r:id="rId4"/>
              </p:custDataLst>
            </p:nvPr>
          </p:nvSpPr>
          <p:spPr>
            <a:xfrm>
              <a:off x="1422499" y="2064517"/>
              <a:ext cx="368300" cy="368300"/>
            </a:xfrm>
            <a:prstGeom prst="chevron">
              <a:avLst/>
            </a:prstGeom>
            <a:gradFill>
              <a:gsLst>
                <a:gs pos="68000">
                  <a:srgbClr val="E24545"/>
                </a:gs>
                <a:gs pos="0">
                  <a:srgbClr val="00528C"/>
                </a:gs>
                <a:gs pos="100000">
                  <a:srgbClr val="E24545">
                    <a:alpha val="3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8" name="Picture 4" descr="护理行业年中招聘专场-丁香人才_丁香园生物医药科技网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2961" r="15570" b="10813"/>
          <a:stretch>
            <a:fillRect/>
          </a:stretch>
        </p:blipFill>
        <p:spPr bwMode="auto">
          <a:xfrm>
            <a:off x="8298389" y="55049"/>
            <a:ext cx="710135" cy="68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Media5">
            <a:hlinkClick r:id="" action="ppaction://media"/>
            <a:extLst>
              <a:ext uri="{FF2B5EF4-FFF2-40B4-BE49-F238E27FC236}">
                <a16:creationId xmlns:a16="http://schemas.microsoft.com/office/drawing/2014/main" id="{C32E406C-5866-40A0-A2FD-6BD1864AA4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28468" y="4412639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58"/>
    </mc:Choice>
    <mc:Fallback xmlns="">
      <p:transition spd="slow" advTm="23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5716535433066,&quot;left&quot;:27.783700787401575,&quot;top&quot;:144.27015748031496,&quot;width&quot;:660.027637795275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5716535433066,&quot;left&quot;:27.783700787401575,&quot;top&quot;:144.27015748031496,&quot;width&quot;:660.027637795275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5716535433066,&quot;left&quot;:27.783700787401575,&quot;top&quot;:144.27015748031496,&quot;width&quot;:660.027637795275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5716535433066,&quot;left&quot;:27.783700787401575,&quot;top&quot;:144.27015748031496,&quot;width&quot;:660.0276377952756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5716535433066,&quot;left&quot;:27.783700787401575,&quot;top&quot;:144.27015748031496,&quot;width&quot;:660.0276377952756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30740157480307,&quot;left&quot;:23.96787401574803,&quot;top&quot;:161.63377952755906,&quot;width&quot;:901.601338582677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PP_GENERATETEXT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7100859"/>
  <p:tag name="MH_LIBRARY" val="GRAPHIC"/>
  <p:tag name="MH_ORDER" val="Chevron 4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PP_GENERATETEXT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7100859"/>
  <p:tag name="MH_LIBRARY" val="GRAPHIC"/>
  <p:tag name="MH_ORDER" val="Chevron 4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PP_GENERATETEXT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7100859"/>
  <p:tag name="MH_LIBRARY" val="GRAPHIC"/>
  <p:tag name="MH_ORDER" val="Chevron 47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18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002060"/>
    </a:accent1>
    <a:accent2>
      <a:srgbClr val="0063A1"/>
    </a:accent2>
    <a:accent3>
      <a:srgbClr val="08377C"/>
    </a:accent3>
    <a:accent4>
      <a:srgbClr val="FAD08B"/>
    </a:accent4>
    <a:accent5>
      <a:srgbClr val="D5B6B9"/>
    </a:accent5>
    <a:accent6>
      <a:srgbClr val="565656"/>
    </a:accent6>
    <a:hlink>
      <a:srgbClr val="467886"/>
    </a:hlink>
    <a:folHlink>
      <a:srgbClr val="96607D"/>
    </a:folHlink>
  </a:clrScheme>
  <a:fontScheme name="WPS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218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002060"/>
    </a:accent1>
    <a:accent2>
      <a:srgbClr val="0063A1"/>
    </a:accent2>
    <a:accent3>
      <a:srgbClr val="08377C"/>
    </a:accent3>
    <a:accent4>
      <a:srgbClr val="FAD08B"/>
    </a:accent4>
    <a:accent5>
      <a:srgbClr val="D5B6B9"/>
    </a:accent5>
    <a:accent6>
      <a:srgbClr val="565656"/>
    </a:accent6>
    <a:hlink>
      <a:srgbClr val="467886"/>
    </a:hlink>
    <a:folHlink>
      <a:srgbClr val="96607D"/>
    </a:folHlink>
  </a:clrScheme>
  <a:fontScheme name="WPS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218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002060"/>
    </a:accent1>
    <a:accent2>
      <a:srgbClr val="0063A1"/>
    </a:accent2>
    <a:accent3>
      <a:srgbClr val="08377C"/>
    </a:accent3>
    <a:accent4>
      <a:srgbClr val="FAD08B"/>
    </a:accent4>
    <a:accent5>
      <a:srgbClr val="D5B6B9"/>
    </a:accent5>
    <a:accent6>
      <a:srgbClr val="565656"/>
    </a:accent6>
    <a:hlink>
      <a:srgbClr val="467886"/>
    </a:hlink>
    <a:folHlink>
      <a:srgbClr val="96607D"/>
    </a:folHlink>
  </a:clrScheme>
  <a:fontScheme name="WPS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1090</Words>
  <Application>Microsoft Office PowerPoint</Application>
  <PresentationFormat>On-screen Show (16:9)</PresentationFormat>
  <Paragraphs>80</Paragraphs>
  <Slides>5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Long-term HPV Clearance of APL-1702  in Patients with HSIL: A Post-Hoc Analysis  of the APRICITY Study</vt:lpstr>
      <vt:lpstr>Background</vt:lpstr>
      <vt:lpstr>APRICITY Study</vt:lpstr>
      <vt:lpstr>Post-Hoc Analysis of the APRICITY Study: Complete-case analysis of 12-month HPV clearance rate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Jinghan Su</cp:lastModifiedBy>
  <cp:revision>153</cp:revision>
  <dcterms:created xsi:type="dcterms:W3CDTF">2026-04-14T09:16:00Z</dcterms:created>
  <dcterms:modified xsi:type="dcterms:W3CDTF">2026-04-28T10:32:03Z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FB64111CD8C34E4A9FC1B0B635DA746E_13</vt:lpwstr>
  </property>
</Properties>
</file>