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7"/>
  </p:notesMasterIdLst>
  <p:sldIdLst>
    <p:sldId id="257" r:id="rId2"/>
    <p:sldId id="259" r:id="rId3"/>
    <p:sldId id="262" r:id="rId4"/>
    <p:sldId id="263" r:id="rId5"/>
    <p:sldId id="264" r:id="rId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CBD2"/>
    <a:srgbClr val="C81A1C"/>
    <a:srgbClr val="154B33"/>
    <a:srgbClr val="ECB1B1"/>
    <a:srgbClr val="301050"/>
    <a:srgbClr val="BF0000"/>
    <a:srgbClr val="076477"/>
    <a:srgbClr val="26441C"/>
    <a:srgbClr val="13442E"/>
    <a:srgbClr val="2E5C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Estilo Médio 2 - Ênfas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Estilo Médio 2 - Ênfas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Estilo Médio 2 - Ênfas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Estilo Médio 3 - Ênfase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E9639D4-E3E2-4D34-9284-5A2195B3D0D7}" styleName="Estilo Cl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17292A2E-F333-43FB-9621-5CBBE7FDCDCB}" styleName="Estilo Claro 2 - Ênfase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940" y="52"/>
      </p:cViewPr>
      <p:guideLst>
        <p:guide orient="horz" pos="1620"/>
        <p:guide pos="2880"/>
      </p:guideLst>
    </p:cSldViewPr>
  </p:slideViewPr>
  <p:notesTextViewPr>
    <p:cViewPr>
      <p:scale>
        <a:sx n="200" d="100"/>
        <a:sy n="2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fia Albuquerque" userId="7707241c97377fa0" providerId="LiveId" clId="{7A0E5D2B-55A1-46D7-80AD-3FF36D026EC4}"/>
    <pc:docChg chg="modSld">
      <pc:chgData name="Sofia Albuquerque" userId="7707241c97377fa0" providerId="LiveId" clId="{7A0E5D2B-55A1-46D7-80AD-3FF36D026EC4}" dt="2026-04-21T00:42:06.527" v="3" actId="14100"/>
      <pc:docMkLst>
        <pc:docMk/>
      </pc:docMkLst>
      <pc:sldChg chg="modSp mod">
        <pc:chgData name="Sofia Albuquerque" userId="7707241c97377fa0" providerId="LiveId" clId="{7A0E5D2B-55A1-46D7-80AD-3FF36D026EC4}" dt="2026-04-21T00:42:06.527" v="3" actId="14100"/>
        <pc:sldMkLst>
          <pc:docMk/>
          <pc:sldMk cId="0" sldId="259"/>
        </pc:sldMkLst>
        <pc:spChg chg="mod">
          <ac:chgData name="Sofia Albuquerque" userId="7707241c97377fa0" providerId="LiveId" clId="{7A0E5D2B-55A1-46D7-80AD-3FF36D026EC4}" dt="2026-04-21T00:41:50.017" v="2" actId="207"/>
          <ac:spMkLst>
            <pc:docMk/>
            <pc:sldMk cId="0" sldId="259"/>
            <ac:spMk id="24" creationId="{57BC687D-AAFF-D970-8F5A-D23C95FE0A80}"/>
          </ac:spMkLst>
        </pc:spChg>
        <pc:spChg chg="mod">
          <ac:chgData name="Sofia Albuquerque" userId="7707241c97377fa0" providerId="LiveId" clId="{7A0E5D2B-55A1-46D7-80AD-3FF36D026EC4}" dt="2026-04-21T00:42:06.527" v="3" actId="14100"/>
          <ac:spMkLst>
            <pc:docMk/>
            <pc:sldMk cId="0" sldId="259"/>
            <ac:spMk id="27" creationId="{78829AC8-7ACC-EB5F-6EC9-0C690F5FAE6F}"/>
          </ac:spMkLst>
        </pc:spChg>
      </pc:sldChg>
      <pc:sldChg chg="modSp mod">
        <pc:chgData name="Sofia Albuquerque" userId="7707241c97377fa0" providerId="LiveId" clId="{7A0E5D2B-55A1-46D7-80AD-3FF36D026EC4}" dt="2026-04-21T00:40:32.427" v="0" actId="14100"/>
        <pc:sldMkLst>
          <pc:docMk/>
          <pc:sldMk cId="3882703917" sldId="262"/>
        </pc:sldMkLst>
        <pc:spChg chg="mod">
          <ac:chgData name="Sofia Albuquerque" userId="7707241c97377fa0" providerId="LiveId" clId="{7A0E5D2B-55A1-46D7-80AD-3FF36D026EC4}" dt="2026-04-21T00:40:32.427" v="0" actId="14100"/>
          <ac:spMkLst>
            <pc:docMk/>
            <pc:sldMk cId="3882703917" sldId="262"/>
            <ac:spMk id="6" creationId="{61DE9C89-3483-EB33-B58F-0ED83CB3C82C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797520124578933"/>
          <c:y val="0.35563582003037891"/>
          <c:w val="0.56078005816707632"/>
          <c:h val="0.64040839525861459"/>
        </c:manualLayout>
      </c:layout>
      <c:doughnutChart>
        <c:varyColors val="1"/>
        <c:ser>
          <c:idx val="0"/>
          <c:order val="0"/>
          <c:tx>
            <c:strRef>
              <c:f>Planilha1!$B$1</c:f>
              <c:strCache>
                <c:ptCount val="1"/>
                <c:pt idx="0">
                  <c:v>Vendas</c:v>
                </c:pt>
              </c:strCache>
            </c:strRef>
          </c:tx>
          <c:spPr>
            <a:ln>
              <a:solidFill>
                <a:srgbClr val="154B33"/>
              </a:solidFill>
            </a:ln>
          </c:spPr>
          <c:dPt>
            <c:idx val="0"/>
            <c:bubble3D val="0"/>
            <c:spPr>
              <a:solidFill>
                <a:srgbClr val="26441C"/>
              </a:solidFill>
              <a:ln>
                <a:solidFill>
                  <a:srgbClr val="154B33"/>
                </a:solidFill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C062-4D38-83CE-A3914AEAAA4C}"/>
              </c:ext>
            </c:extLst>
          </c:dPt>
          <c:dPt>
            <c:idx val="1"/>
            <c:bubble3D val="0"/>
            <c:spPr>
              <a:solidFill>
                <a:srgbClr val="29A372"/>
              </a:solidFill>
              <a:ln>
                <a:solidFill>
                  <a:srgbClr val="154B33"/>
                </a:solidFill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C062-4D38-83CE-A3914AEAAA4C}"/>
              </c:ext>
            </c:extLst>
          </c:dPt>
          <c:dPt>
            <c:idx val="2"/>
            <c:bubble3D val="0"/>
            <c:spPr>
              <a:solidFill>
                <a:schemeClr val="accent5">
                  <a:shade val="86000"/>
                </a:schemeClr>
              </a:solidFill>
              <a:ln>
                <a:solidFill>
                  <a:srgbClr val="154B33"/>
                </a:solidFill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C598-4442-836B-EE7CBD55F018}"/>
              </c:ext>
            </c:extLst>
          </c:dPt>
          <c:dPt>
            <c:idx val="3"/>
            <c:bubble3D val="0"/>
            <c:spPr>
              <a:solidFill>
                <a:schemeClr val="accent5">
                  <a:shade val="58000"/>
                </a:schemeClr>
              </a:solidFill>
              <a:ln>
                <a:solidFill>
                  <a:srgbClr val="154B33"/>
                </a:solidFill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C598-4442-836B-EE7CBD55F018}"/>
              </c:ext>
            </c:extLst>
          </c:dPt>
          <c:dLbls>
            <c:delete val="1"/>
          </c:dLbls>
          <c:cat>
            <c:strRef>
              <c:f>Planilha1!$A$2:$A$5</c:f>
              <c:strCache>
                <c:ptCount val="2"/>
                <c:pt idx="0">
                  <c:v>1º Tri</c:v>
                </c:pt>
                <c:pt idx="1">
                  <c:v>2º Tri</c:v>
                </c:pt>
              </c:strCache>
            </c:strRef>
          </c:cat>
          <c:val>
            <c:numRef>
              <c:f>Planilha1!$B$2:$B$5</c:f>
              <c:numCache>
                <c:formatCode>General</c:formatCode>
                <c:ptCount val="4"/>
                <c:pt idx="0">
                  <c:v>37.5</c:v>
                </c:pt>
                <c:pt idx="1">
                  <c:v>62.5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62-4D38-83CE-A3914AEAAA4C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pt-B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809505697491236"/>
          <c:y val="6.4516158827052819E-2"/>
          <c:w val="0.56571432513795283"/>
          <c:h val="0.87096768234589439"/>
        </c:manualLayout>
      </c:layout>
      <c:doughnutChart>
        <c:varyColors val="1"/>
        <c:ser>
          <c:idx val="0"/>
          <c:order val="0"/>
          <c:tx>
            <c:strRef>
              <c:f>Planilha1!$B$1</c:f>
              <c:strCache>
                <c:ptCount val="1"/>
                <c:pt idx="0">
                  <c:v>Vendas</c:v>
                </c:pt>
              </c:strCache>
            </c:strRef>
          </c:tx>
          <c:dPt>
            <c:idx val="0"/>
            <c:bubble3D val="0"/>
            <c:spPr>
              <a:solidFill>
                <a:srgbClr val="C00000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20B7-4C28-9E87-53AA54FBCB8C}"/>
              </c:ext>
            </c:extLst>
          </c:dPt>
          <c:dPt>
            <c:idx val="1"/>
            <c:bubble3D val="0"/>
            <c:spPr>
              <a:solidFill>
                <a:srgbClr val="FF5050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20B7-4C28-9E87-53AA54FBCB8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EDF7-4E4F-B4FA-CEB9EFD6EE7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EDF7-4E4F-B4FA-CEB9EFD6EE7C}"/>
              </c:ext>
            </c:extLst>
          </c:dPt>
          <c:dLbls>
            <c:delete val="1"/>
          </c:dLbls>
          <c:cat>
            <c:strRef>
              <c:f>Planilha1!$A$2:$A$5</c:f>
              <c:strCache>
                <c:ptCount val="2"/>
                <c:pt idx="0">
                  <c:v>1º Tri</c:v>
                </c:pt>
                <c:pt idx="1">
                  <c:v>2º Tri</c:v>
                </c:pt>
              </c:strCache>
            </c:strRef>
          </c:cat>
          <c:val>
            <c:numRef>
              <c:f>Planilha1!$B$2:$B$5</c:f>
              <c:numCache>
                <c:formatCode>General</c:formatCode>
                <c:ptCount val="4"/>
                <c:pt idx="0">
                  <c:v>66.7</c:v>
                </c:pt>
                <c:pt idx="1">
                  <c:v>33.299999999999997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B7-4C28-9E87-53AA54FBCB8C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69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85828267848249E-2"/>
          <c:y val="0.12316742832057842"/>
          <c:w val="0.63577436613840232"/>
          <c:h val="0.87096768234589439"/>
        </c:manualLayout>
      </c:layout>
      <c:doughnutChart>
        <c:varyColors val="1"/>
        <c:ser>
          <c:idx val="0"/>
          <c:order val="0"/>
          <c:tx>
            <c:strRef>
              <c:f>Planilha1!$B$1</c:f>
              <c:strCache>
                <c:ptCount val="1"/>
                <c:pt idx="0">
                  <c:v>Vendas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</c:spPr>
          <c:dPt>
            <c:idx val="0"/>
            <c:bubble3D val="0"/>
            <c:spPr>
              <a:solidFill>
                <a:srgbClr val="301050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26E4-4BF3-AA65-82D18AEDB962}"/>
              </c:ext>
            </c:extLst>
          </c:dPt>
          <c:dPt>
            <c:idx val="1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26E4-4BF3-AA65-82D18AEDB962}"/>
              </c:ext>
            </c:extLst>
          </c:dPt>
          <c:dPt>
            <c:idx val="2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360B-47F8-B4F7-9579D6407560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360B-47F8-B4F7-9579D6407560}"/>
              </c:ext>
            </c:extLst>
          </c:dPt>
          <c:dLbls>
            <c:delete val="1"/>
          </c:dLbls>
          <c:cat>
            <c:strRef>
              <c:f>Planilha1!$A$2:$A$5</c:f>
              <c:strCache>
                <c:ptCount val="2"/>
                <c:pt idx="0">
                  <c:v>1º Tri</c:v>
                </c:pt>
                <c:pt idx="1">
                  <c:v>2º Tri</c:v>
                </c:pt>
              </c:strCache>
            </c:strRef>
          </c:cat>
          <c:val>
            <c:numRef>
              <c:f>Planilha1!$B$2:$B$5</c:f>
              <c:numCache>
                <c:formatCode>General</c:formatCode>
                <c:ptCount val="4"/>
                <c:pt idx="0">
                  <c:v>50</c:v>
                </c:pt>
                <c:pt idx="1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E4-4BF3-AA65-82D18AEDB962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69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5">
  <a:schemeClr val="accent5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d2ac42361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d2ac423613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d2ac42361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d2ac423613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>
          <a:extLst>
            <a:ext uri="{FF2B5EF4-FFF2-40B4-BE49-F238E27FC236}">
              <a16:creationId xmlns:a16="http://schemas.microsoft.com/office/drawing/2014/main" id="{261122CE-57F3-7DEE-B66A-F64352A6E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d2ac423613_0_5:notes">
            <a:extLst>
              <a:ext uri="{FF2B5EF4-FFF2-40B4-BE49-F238E27FC236}">
                <a16:creationId xmlns:a16="http://schemas.microsoft.com/office/drawing/2014/main" id="{75E65DB9-72AD-89F0-8DF5-920315B2CF5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d2ac423613_0_5:notes">
            <a:extLst>
              <a:ext uri="{FF2B5EF4-FFF2-40B4-BE49-F238E27FC236}">
                <a16:creationId xmlns:a16="http://schemas.microsoft.com/office/drawing/2014/main" id="{229EA2A2-3E00-19CE-F12B-8350ECA9B3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995076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>
          <a:extLst>
            <a:ext uri="{FF2B5EF4-FFF2-40B4-BE49-F238E27FC236}">
              <a16:creationId xmlns:a16="http://schemas.microsoft.com/office/drawing/2014/main" id="{08CF4C07-10D3-CBBB-989F-9D285A641F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d2ac423613_0_5:notes">
            <a:extLst>
              <a:ext uri="{FF2B5EF4-FFF2-40B4-BE49-F238E27FC236}">
                <a16:creationId xmlns:a16="http://schemas.microsoft.com/office/drawing/2014/main" id="{43E799FE-8733-4847-A784-0F7837B84D1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d2ac423613_0_5:notes">
            <a:extLst>
              <a:ext uri="{FF2B5EF4-FFF2-40B4-BE49-F238E27FC236}">
                <a16:creationId xmlns:a16="http://schemas.microsoft.com/office/drawing/2014/main" id="{F5B323E6-934F-705D-7476-370EE2B8537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054339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>
          <a:extLst>
            <a:ext uri="{FF2B5EF4-FFF2-40B4-BE49-F238E27FC236}">
              <a16:creationId xmlns:a16="http://schemas.microsoft.com/office/drawing/2014/main" id="{91EEB2D6-6300-3733-437D-EA67AFFF6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d2ac423613_0_5:notes">
            <a:extLst>
              <a:ext uri="{FF2B5EF4-FFF2-40B4-BE49-F238E27FC236}">
                <a16:creationId xmlns:a16="http://schemas.microsoft.com/office/drawing/2014/main" id="{3CE69D72-171D-651B-5793-037E4F0BAF1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d2ac423613_0_5:notes">
            <a:extLst>
              <a:ext uri="{FF2B5EF4-FFF2-40B4-BE49-F238E27FC236}">
                <a16:creationId xmlns:a16="http://schemas.microsoft.com/office/drawing/2014/main" id="{9FE22B35-06E8-0E04-40CC-CC5F1FEC639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62749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‹nº›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sv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5.sv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.xml"/><Relationship Id="rId3" Type="http://schemas.openxmlformats.org/officeDocument/2006/relationships/slideLayout" Target="../slideLayouts/slideLayout2.xml"/><Relationship Id="rId7" Type="http://schemas.openxmlformats.org/officeDocument/2006/relationships/chart" Target="../charts/char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chart" Target="../charts/chart1.xm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7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sv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8.sv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title"/>
          </p:nvPr>
        </p:nvSpPr>
        <p:spPr>
          <a:xfrm>
            <a:off x="150422" y="152849"/>
            <a:ext cx="8832301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2700" b="1" noProof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The clinical features, management, and outcomes of cervical cancer in pregnancy: a single-center cohort</a:t>
            </a:r>
            <a:endParaRPr lang="en-US" sz="2700" noProof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60" name="Google Shape;60;p14"/>
          <p:cNvSpPr txBox="1">
            <a:spLocks noGrp="1"/>
          </p:cNvSpPr>
          <p:nvPr>
            <p:ph type="body" idx="1"/>
          </p:nvPr>
        </p:nvSpPr>
        <p:spPr>
          <a:xfrm>
            <a:off x="376130" y="1138290"/>
            <a:ext cx="8380887" cy="86152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14300" indent="0" algn="ctr">
              <a:buNone/>
            </a:pPr>
            <a:r>
              <a:rPr lang="en-US" sz="1500" noProof="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Sofia Lizarzaburu, Francisco dos Reis, Silvana Quintana</a:t>
            </a:r>
          </a:p>
          <a:p>
            <a:pPr marL="114300" indent="0" algn="ctr">
              <a:buNone/>
            </a:pPr>
            <a:r>
              <a:rPr lang="en-US" sz="1500" noProof="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Ribeirão Preto Medical School, University of São Paulo, Brazil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89C802D7-CABD-4107-485D-06468B8B5F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925" y="4391398"/>
            <a:ext cx="717728" cy="717728"/>
          </a:xfrm>
          <a:prstGeom prst="rect">
            <a:avLst/>
          </a:prstGeom>
        </p:spPr>
      </p:pic>
      <p:pic>
        <p:nvPicPr>
          <p:cNvPr id="3" name="Picture 2" descr="Logo Fapesp — Intercontinental Academia">
            <a:extLst>
              <a:ext uri="{FF2B5EF4-FFF2-40B4-BE49-F238E27FC236}">
                <a16:creationId xmlns:a16="http://schemas.microsoft.com/office/drawing/2014/main" id="{903D07F0-83BF-EEBA-E2E9-9575F00C1D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140" y="4695861"/>
            <a:ext cx="1071964" cy="294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Google Shape;60;p14">
            <a:extLst>
              <a:ext uri="{FF2B5EF4-FFF2-40B4-BE49-F238E27FC236}">
                <a16:creationId xmlns:a16="http://schemas.microsoft.com/office/drawing/2014/main" id="{1BA3A205-3C50-4120-CBF2-E6068EF68F47}"/>
              </a:ext>
            </a:extLst>
          </p:cNvPr>
          <p:cNvSpPr txBox="1">
            <a:spLocks/>
          </p:cNvSpPr>
          <p:nvPr/>
        </p:nvSpPr>
        <p:spPr>
          <a:xfrm>
            <a:off x="376130" y="2034651"/>
            <a:ext cx="8380887" cy="669745"/>
          </a:xfrm>
          <a:prstGeom prst="rect">
            <a:avLst/>
          </a:prstGeom>
          <a:solidFill>
            <a:schemeClr val="tx1"/>
          </a:solidFill>
          <a:ln w="5715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14300" indent="0" algn="ctr">
              <a:buNone/>
            </a:pPr>
            <a:r>
              <a:rPr lang="en-US" sz="1600" b="1" noProof="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Primary Objective</a:t>
            </a:r>
            <a:r>
              <a:rPr lang="en-US" sz="1600" noProof="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: To analyze Overall Survival (OS) of pregnancy-associated cervical cancer (PACC) in a high-burden setting across three clinical cohorts:</a:t>
            </a:r>
          </a:p>
        </p:txBody>
      </p:sp>
      <p:sp>
        <p:nvSpPr>
          <p:cNvPr id="6" name="Fluxograma: Conector 5">
            <a:extLst>
              <a:ext uri="{FF2B5EF4-FFF2-40B4-BE49-F238E27FC236}">
                <a16:creationId xmlns:a16="http://schemas.microsoft.com/office/drawing/2014/main" id="{84F96AE2-E987-FD7C-0009-E4D8FA62CEFD}"/>
              </a:ext>
            </a:extLst>
          </p:cNvPr>
          <p:cNvSpPr/>
          <p:nvPr/>
        </p:nvSpPr>
        <p:spPr>
          <a:xfrm>
            <a:off x="894140" y="2986922"/>
            <a:ext cx="1900700" cy="1649358"/>
          </a:xfrm>
          <a:prstGeom prst="flowChartConnector">
            <a:avLst/>
          </a:prstGeom>
          <a:solidFill>
            <a:srgbClr val="154B33"/>
          </a:solidFill>
          <a:ln w="28575">
            <a:solidFill>
              <a:srgbClr val="154B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b="1" noProof="0" dirty="0">
                <a:solidFill>
                  <a:schemeClr val="bg1"/>
                </a:solidFill>
              </a:rPr>
              <a:t>Postnatal</a:t>
            </a:r>
            <a:r>
              <a:rPr lang="en-US" sz="1500" noProof="0" dirty="0">
                <a:solidFill>
                  <a:schemeClr val="bg1"/>
                </a:solidFill>
              </a:rPr>
              <a:t> </a:t>
            </a:r>
            <a:r>
              <a:rPr lang="en-US" sz="1500" b="1" noProof="0" dirty="0">
                <a:solidFill>
                  <a:schemeClr val="bg1"/>
                </a:solidFill>
              </a:rPr>
              <a:t>Diagnosis </a:t>
            </a:r>
            <a:r>
              <a:rPr lang="en-US" sz="1600" i="1" noProof="0" dirty="0">
                <a:solidFill>
                  <a:schemeClr val="bg1"/>
                </a:solidFill>
              </a:rPr>
              <a:t>(n=8)</a:t>
            </a:r>
            <a:endParaRPr lang="en-US" sz="1600" noProof="0" dirty="0">
              <a:solidFill>
                <a:schemeClr val="bg1"/>
              </a:solidFill>
            </a:endParaRPr>
          </a:p>
        </p:txBody>
      </p:sp>
      <p:sp>
        <p:nvSpPr>
          <p:cNvPr id="7" name="Fluxograma: Conector 6">
            <a:extLst>
              <a:ext uri="{FF2B5EF4-FFF2-40B4-BE49-F238E27FC236}">
                <a16:creationId xmlns:a16="http://schemas.microsoft.com/office/drawing/2014/main" id="{1C61779B-ED6C-4EF2-44AE-7273577571A1}"/>
              </a:ext>
            </a:extLst>
          </p:cNvPr>
          <p:cNvSpPr/>
          <p:nvPr/>
        </p:nvSpPr>
        <p:spPr>
          <a:xfrm>
            <a:off x="3482754" y="2986922"/>
            <a:ext cx="1900700" cy="1649358"/>
          </a:xfrm>
          <a:prstGeom prst="flowChartConnector">
            <a:avLst/>
          </a:prstGeom>
          <a:solidFill>
            <a:srgbClr val="C81A1C"/>
          </a:solidFill>
          <a:ln w="28575">
            <a:solidFill>
              <a:srgbClr val="C81A1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b="1" noProof="0" dirty="0">
                <a:solidFill>
                  <a:schemeClr val="bg1"/>
                </a:solidFill>
              </a:rPr>
              <a:t>Antenatal Pregnancy</a:t>
            </a:r>
            <a:r>
              <a:rPr lang="en-US" sz="1500" noProof="0" dirty="0">
                <a:solidFill>
                  <a:schemeClr val="bg1"/>
                </a:solidFill>
              </a:rPr>
              <a:t> </a:t>
            </a:r>
            <a:r>
              <a:rPr lang="en-US" sz="1500" b="1" noProof="0" dirty="0">
                <a:solidFill>
                  <a:schemeClr val="bg1"/>
                </a:solidFill>
              </a:rPr>
              <a:t>Interruption </a:t>
            </a:r>
            <a:r>
              <a:rPr lang="en-US" i="1" noProof="0" dirty="0">
                <a:solidFill>
                  <a:schemeClr val="bg1"/>
                </a:solidFill>
              </a:rPr>
              <a:t>(n=6)</a:t>
            </a:r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8" name="Fluxograma: Conector 7">
            <a:extLst>
              <a:ext uri="{FF2B5EF4-FFF2-40B4-BE49-F238E27FC236}">
                <a16:creationId xmlns:a16="http://schemas.microsoft.com/office/drawing/2014/main" id="{EBF8E2DE-B2C5-A029-B3F1-5FF60D455533}"/>
              </a:ext>
            </a:extLst>
          </p:cNvPr>
          <p:cNvSpPr/>
          <p:nvPr/>
        </p:nvSpPr>
        <p:spPr>
          <a:xfrm>
            <a:off x="6071368" y="2986922"/>
            <a:ext cx="1900700" cy="1666484"/>
          </a:xfrm>
          <a:prstGeom prst="flowChartConnector">
            <a:avLst/>
          </a:prstGeom>
          <a:solidFill>
            <a:srgbClr val="002060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b="1" noProof="0" dirty="0">
                <a:solidFill>
                  <a:schemeClr val="bg1"/>
                </a:solidFill>
              </a:rPr>
              <a:t>Antenatal Pregnancy</a:t>
            </a:r>
            <a:r>
              <a:rPr lang="en-US" sz="1500" noProof="0" dirty="0">
                <a:solidFill>
                  <a:schemeClr val="bg1"/>
                </a:solidFill>
              </a:rPr>
              <a:t> </a:t>
            </a:r>
            <a:r>
              <a:rPr lang="en-US" sz="1500" b="1" noProof="0" dirty="0">
                <a:solidFill>
                  <a:schemeClr val="bg1"/>
                </a:solidFill>
              </a:rPr>
              <a:t>Preservation</a:t>
            </a:r>
            <a:r>
              <a:rPr lang="en-US" sz="1500" noProof="0" dirty="0">
                <a:solidFill>
                  <a:schemeClr val="bg1"/>
                </a:solidFill>
              </a:rPr>
              <a:t> </a:t>
            </a:r>
            <a:r>
              <a:rPr lang="en-US" sz="1600" i="1" noProof="0" dirty="0">
                <a:solidFill>
                  <a:schemeClr val="bg1"/>
                </a:solidFill>
              </a:rPr>
              <a:t>(n=12)</a:t>
            </a:r>
            <a:endParaRPr lang="en-US" sz="1600" noProof="0" dirty="0">
              <a:solidFill>
                <a:schemeClr val="bg1"/>
              </a:solidFill>
            </a:endParaRPr>
          </a:p>
        </p:txBody>
      </p:sp>
      <p:pic>
        <p:nvPicPr>
          <p:cNvPr id="51" name="Áudio 50">
            <a:hlinkClick r:id="" action="ppaction://media"/>
            <a:extLst>
              <a:ext uri="{FF2B5EF4-FFF2-40B4-BE49-F238E27FC236}">
                <a16:creationId xmlns:a16="http://schemas.microsoft.com/office/drawing/2014/main" id="{36C57897-4557-A294-0C13-C52CB371F14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-139844" t="-139844" r="-139844" b="-139844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315"/>
    </mc:Choice>
    <mc:Fallback xmlns="">
      <p:transition spd="slow" advTm="383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59;p14">
            <a:extLst>
              <a:ext uri="{FF2B5EF4-FFF2-40B4-BE49-F238E27FC236}">
                <a16:creationId xmlns:a16="http://schemas.microsoft.com/office/drawing/2014/main" id="{7537491B-C3DD-7900-EC9F-66EF765CCE4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0422" y="152849"/>
            <a:ext cx="8832301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2400" b="1" noProof="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Study Design and Patient Triage</a:t>
            </a: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ECE51ECD-7EB5-E830-AFDD-75C2FFB32137}"/>
              </a:ext>
            </a:extLst>
          </p:cNvPr>
          <p:cNvSpPr/>
          <p:nvPr/>
        </p:nvSpPr>
        <p:spPr>
          <a:xfrm>
            <a:off x="1028823" y="858674"/>
            <a:ext cx="3422248" cy="572700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noProof="0" dirty="0">
                <a:solidFill>
                  <a:schemeClr val="tx1"/>
                </a:solidFill>
              </a:rPr>
              <a:t>Brazilian Tertiary Referral Center</a:t>
            </a:r>
          </a:p>
        </p:txBody>
      </p:sp>
      <p:pic>
        <p:nvPicPr>
          <p:cNvPr id="14" name="Gráfico 13" descr="Hospital estrutura de tópicos">
            <a:extLst>
              <a:ext uri="{FF2B5EF4-FFF2-40B4-BE49-F238E27FC236}">
                <a16:creationId xmlns:a16="http://schemas.microsoft.com/office/drawing/2014/main" id="{61D5C951-14E6-3D81-4026-A26E1883C48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08044" y="878805"/>
            <a:ext cx="532435" cy="532435"/>
          </a:xfrm>
          <a:prstGeom prst="rect">
            <a:avLst/>
          </a:prstGeom>
        </p:spPr>
      </p:pic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B82615C2-F114-F1D4-066D-3DE149CF7F1E}"/>
              </a:ext>
            </a:extLst>
          </p:cNvPr>
          <p:cNvSpPr/>
          <p:nvPr/>
        </p:nvSpPr>
        <p:spPr>
          <a:xfrm>
            <a:off x="5090218" y="858674"/>
            <a:ext cx="3024959" cy="572700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noProof="0" dirty="0">
                <a:solidFill>
                  <a:schemeClr val="tx1"/>
                </a:solidFill>
              </a:rPr>
              <a:t>Historical Cohort: 2000-2025</a:t>
            </a:r>
          </a:p>
        </p:txBody>
      </p:sp>
      <p:pic>
        <p:nvPicPr>
          <p:cNvPr id="18" name="Gráfico 17" descr="Calendário diário estrutura de tópicos">
            <a:extLst>
              <a:ext uri="{FF2B5EF4-FFF2-40B4-BE49-F238E27FC236}">
                <a16:creationId xmlns:a16="http://schemas.microsoft.com/office/drawing/2014/main" id="{33D07963-A805-739D-9D9F-52C04AA4580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090218" y="858673"/>
            <a:ext cx="572701" cy="572701"/>
          </a:xfrm>
          <a:prstGeom prst="rect">
            <a:avLst/>
          </a:prstGeom>
        </p:spPr>
      </p:pic>
      <p:sp>
        <p:nvSpPr>
          <p:cNvPr id="19" name="Retângulo 18">
            <a:extLst>
              <a:ext uri="{FF2B5EF4-FFF2-40B4-BE49-F238E27FC236}">
                <a16:creationId xmlns:a16="http://schemas.microsoft.com/office/drawing/2014/main" id="{861CB2CA-EA30-192F-42D5-C7FB6F202FAE}"/>
              </a:ext>
            </a:extLst>
          </p:cNvPr>
          <p:cNvSpPr/>
          <p:nvPr/>
        </p:nvSpPr>
        <p:spPr>
          <a:xfrm>
            <a:off x="2419109" y="1683513"/>
            <a:ext cx="3727048" cy="752355"/>
          </a:xfrm>
          <a:prstGeom prst="rect">
            <a:avLst/>
          </a:prstGeom>
          <a:solidFill>
            <a:schemeClr val="bg1"/>
          </a:solidFill>
          <a:ln>
            <a:solidFill>
              <a:srgbClr val="301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noProof="0" dirty="0">
                <a:solidFill>
                  <a:schemeClr val="tx1"/>
                </a:solidFill>
              </a:rPr>
              <a:t>1,627 Screened</a:t>
            </a:r>
          </a:p>
          <a:p>
            <a:pPr algn="ctr"/>
            <a:r>
              <a:rPr lang="en-US" noProof="0" dirty="0">
                <a:solidFill>
                  <a:schemeClr val="tx1"/>
                </a:solidFill>
              </a:rPr>
              <a:t>Patients with uterine cervical diseases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9E9C5FA0-540B-28C4-BB03-38D668900B8F}"/>
              </a:ext>
            </a:extLst>
          </p:cNvPr>
          <p:cNvSpPr/>
          <p:nvPr/>
        </p:nvSpPr>
        <p:spPr>
          <a:xfrm>
            <a:off x="2419109" y="2896262"/>
            <a:ext cx="3727048" cy="752355"/>
          </a:xfrm>
          <a:prstGeom prst="rect">
            <a:avLst/>
          </a:prstGeom>
          <a:solidFill>
            <a:schemeClr val="tx1"/>
          </a:solidFill>
          <a:ln>
            <a:solidFill>
              <a:srgbClr val="301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noProof="0" dirty="0"/>
              <a:t>N = 26 Analyzed</a:t>
            </a:r>
          </a:p>
          <a:p>
            <a:pPr algn="ctr"/>
            <a:r>
              <a:rPr lang="en-US" noProof="0" dirty="0"/>
              <a:t>Histopathologically confirmed invasive PACC</a:t>
            </a: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47CD64A2-5958-C9FF-6820-9EB3E201860B}"/>
              </a:ext>
            </a:extLst>
          </p:cNvPr>
          <p:cNvSpPr/>
          <p:nvPr/>
        </p:nvSpPr>
        <p:spPr>
          <a:xfrm>
            <a:off x="6036807" y="4109011"/>
            <a:ext cx="1978000" cy="66844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noProof="0" dirty="0"/>
              <a:t>Antenatal Pregnancy Preservation</a:t>
            </a:r>
          </a:p>
          <a:p>
            <a:pPr algn="ctr"/>
            <a:r>
              <a:rPr lang="en-US" i="1" noProof="0" dirty="0"/>
              <a:t>(n = 12)</a:t>
            </a:r>
            <a:endParaRPr lang="en-US" noProof="0" dirty="0"/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7ABA3419-A008-7E0E-5B4C-572C38F79FA9}"/>
              </a:ext>
            </a:extLst>
          </p:cNvPr>
          <p:cNvSpPr/>
          <p:nvPr/>
        </p:nvSpPr>
        <p:spPr>
          <a:xfrm>
            <a:off x="3053430" y="4109012"/>
            <a:ext cx="2458403" cy="651275"/>
          </a:xfrm>
          <a:prstGeom prst="rect">
            <a:avLst/>
          </a:prstGeom>
          <a:solidFill>
            <a:srgbClr val="B60A0A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noProof="0" dirty="0"/>
              <a:t>Antenatal Pregnancy Interruption</a:t>
            </a:r>
          </a:p>
          <a:p>
            <a:pPr algn="ctr"/>
            <a:r>
              <a:rPr lang="en-US" i="1" noProof="0" dirty="0"/>
              <a:t>(n = 6)</a:t>
            </a: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1CF189D8-337C-D906-4FBA-AD7109EF7447}"/>
              </a:ext>
            </a:extLst>
          </p:cNvPr>
          <p:cNvSpPr/>
          <p:nvPr/>
        </p:nvSpPr>
        <p:spPr>
          <a:xfrm>
            <a:off x="397396" y="4109012"/>
            <a:ext cx="2154209" cy="651275"/>
          </a:xfrm>
          <a:prstGeom prst="rect">
            <a:avLst/>
          </a:prstGeom>
          <a:solidFill>
            <a:srgbClr val="26441C"/>
          </a:solidFill>
          <a:ln>
            <a:solidFill>
              <a:srgbClr val="26441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noProof="0" dirty="0"/>
              <a:t>Postnatal Diagnosis</a:t>
            </a:r>
          </a:p>
          <a:p>
            <a:pPr algn="ctr"/>
            <a:r>
              <a:rPr lang="en-US" i="1" noProof="0" dirty="0"/>
              <a:t>(n = 8)</a:t>
            </a:r>
          </a:p>
        </p:txBody>
      </p:sp>
      <p:sp>
        <p:nvSpPr>
          <p:cNvPr id="24" name="Seta: para Baixo 23">
            <a:extLst>
              <a:ext uri="{FF2B5EF4-FFF2-40B4-BE49-F238E27FC236}">
                <a16:creationId xmlns:a16="http://schemas.microsoft.com/office/drawing/2014/main" id="{57BC687D-AAFF-D970-8F5A-D23C95FE0A80}"/>
              </a:ext>
            </a:extLst>
          </p:cNvPr>
          <p:cNvSpPr/>
          <p:nvPr/>
        </p:nvSpPr>
        <p:spPr>
          <a:xfrm>
            <a:off x="4085204" y="2453032"/>
            <a:ext cx="394857" cy="443230"/>
          </a:xfrm>
          <a:prstGeom prst="downArrow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5" name="Seta: para Baixo 24">
            <a:extLst>
              <a:ext uri="{FF2B5EF4-FFF2-40B4-BE49-F238E27FC236}">
                <a16:creationId xmlns:a16="http://schemas.microsoft.com/office/drawing/2014/main" id="{E6E6412C-6CEA-B614-3971-FD8B3EB235A5}"/>
              </a:ext>
            </a:extLst>
          </p:cNvPr>
          <p:cNvSpPr/>
          <p:nvPr/>
        </p:nvSpPr>
        <p:spPr>
          <a:xfrm>
            <a:off x="4085204" y="3648617"/>
            <a:ext cx="394857" cy="443230"/>
          </a:xfrm>
          <a:prstGeom prst="downArrow">
            <a:avLst/>
          </a:prstGeom>
          <a:solidFill>
            <a:srgbClr val="B60A0A"/>
          </a:solidFill>
          <a:ln>
            <a:solidFill>
              <a:srgbClr val="B60A0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7" name="Seta: Dobrada para Cima 26">
            <a:extLst>
              <a:ext uri="{FF2B5EF4-FFF2-40B4-BE49-F238E27FC236}">
                <a16:creationId xmlns:a16="http://schemas.microsoft.com/office/drawing/2014/main" id="{78829AC8-7ACC-EB5F-6EC9-0C690F5FAE6F}"/>
              </a:ext>
            </a:extLst>
          </p:cNvPr>
          <p:cNvSpPr/>
          <p:nvPr/>
        </p:nvSpPr>
        <p:spPr>
          <a:xfrm rot="10800000">
            <a:off x="1228723" y="3205786"/>
            <a:ext cx="1182663" cy="883091"/>
          </a:xfrm>
          <a:prstGeom prst="bentUpArrow">
            <a:avLst/>
          </a:prstGeom>
          <a:solidFill>
            <a:srgbClr val="26441C"/>
          </a:solidFill>
          <a:ln>
            <a:solidFill>
              <a:srgbClr val="26441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8" name="Seta: Dobrada para Cima 27">
            <a:extLst>
              <a:ext uri="{FF2B5EF4-FFF2-40B4-BE49-F238E27FC236}">
                <a16:creationId xmlns:a16="http://schemas.microsoft.com/office/drawing/2014/main" id="{D74C3764-ADE7-EFEA-E71D-DB7A0DBF24F3}"/>
              </a:ext>
            </a:extLst>
          </p:cNvPr>
          <p:cNvSpPr/>
          <p:nvPr/>
        </p:nvSpPr>
        <p:spPr>
          <a:xfrm rot="10800000" flipH="1">
            <a:off x="6153878" y="3205787"/>
            <a:ext cx="1103450" cy="885660"/>
          </a:xfrm>
          <a:prstGeom prst="bentUp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136" name="Áudio 135">
            <a:hlinkClick r:id="" action="ppaction://media"/>
            <a:extLst>
              <a:ext uri="{FF2B5EF4-FFF2-40B4-BE49-F238E27FC236}">
                <a16:creationId xmlns:a16="http://schemas.microsoft.com/office/drawing/2014/main" id="{3E99AF95-D72F-D8A0-8750-840A8228B9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-139844" t="-139844" r="-139844" b="-139844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755"/>
    </mc:Choice>
    <mc:Fallback xmlns="">
      <p:transition spd="slow" advTm="437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58">
          <a:extLst>
            <a:ext uri="{FF2B5EF4-FFF2-40B4-BE49-F238E27FC236}">
              <a16:creationId xmlns:a16="http://schemas.microsoft.com/office/drawing/2014/main" id="{1BA2A84F-94E6-D38C-66BF-B0C4731B42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9;p14">
            <a:extLst>
              <a:ext uri="{FF2B5EF4-FFF2-40B4-BE49-F238E27FC236}">
                <a16:creationId xmlns:a16="http://schemas.microsoft.com/office/drawing/2014/main" id="{3143CFFE-00BA-29BC-4A40-C700363A693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4295" y="88545"/>
            <a:ext cx="8832301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2400" b="1" noProof="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Divergent Clinical Severities at Presentation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06097733-C376-B0BE-6EDF-A9272D00E534}"/>
              </a:ext>
            </a:extLst>
          </p:cNvPr>
          <p:cNvSpPr/>
          <p:nvPr/>
        </p:nvSpPr>
        <p:spPr>
          <a:xfrm>
            <a:off x="0" y="706164"/>
            <a:ext cx="2767549" cy="390525"/>
          </a:xfrm>
          <a:prstGeom prst="rect">
            <a:avLst/>
          </a:prstGeom>
          <a:solidFill>
            <a:srgbClr val="154B33"/>
          </a:solidFill>
          <a:ln>
            <a:solidFill>
              <a:srgbClr val="2E5C0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noProof="0" dirty="0"/>
              <a:t>Postnatal Diagnosis (n=8)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61DE9C89-3483-EB33-B58F-0ED83CB3C82C}"/>
              </a:ext>
            </a:extLst>
          </p:cNvPr>
          <p:cNvSpPr/>
          <p:nvPr/>
        </p:nvSpPr>
        <p:spPr>
          <a:xfrm>
            <a:off x="2792150" y="705082"/>
            <a:ext cx="2733996" cy="390525"/>
          </a:xfrm>
          <a:prstGeom prst="rect">
            <a:avLst/>
          </a:prstGeom>
          <a:solidFill>
            <a:srgbClr val="B60A0A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noProof="0" dirty="0"/>
              <a:t>Pregnancy Interruption (n=6)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8BCB8B7E-0055-10BF-7E71-5FA9E5E0ABE3}"/>
              </a:ext>
            </a:extLst>
          </p:cNvPr>
          <p:cNvSpPr/>
          <p:nvPr/>
        </p:nvSpPr>
        <p:spPr>
          <a:xfrm>
            <a:off x="5542546" y="705082"/>
            <a:ext cx="3601454" cy="390525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noProof="0" dirty="0"/>
              <a:t>Pregnancy Preservation (n=12)</a:t>
            </a:r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66148F24-E204-94D1-977F-ECD35EEEFEA9}"/>
              </a:ext>
            </a:extLst>
          </p:cNvPr>
          <p:cNvCxnSpPr>
            <a:cxnSpLocks/>
          </p:cNvCxnSpPr>
          <p:nvPr/>
        </p:nvCxnSpPr>
        <p:spPr>
          <a:xfrm>
            <a:off x="2767549" y="1275402"/>
            <a:ext cx="0" cy="360116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C5317FD0-A103-B5C7-D4B7-BB58B16D30AB}"/>
              </a:ext>
            </a:extLst>
          </p:cNvPr>
          <p:cNvCxnSpPr>
            <a:cxnSpLocks/>
          </p:cNvCxnSpPr>
          <p:nvPr/>
        </p:nvCxnSpPr>
        <p:spPr>
          <a:xfrm>
            <a:off x="5547907" y="1280130"/>
            <a:ext cx="0" cy="359644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aphicFrame>
        <p:nvGraphicFramePr>
          <p:cNvPr id="18" name="Gráfico 17">
            <a:extLst>
              <a:ext uri="{FF2B5EF4-FFF2-40B4-BE49-F238E27FC236}">
                <a16:creationId xmlns:a16="http://schemas.microsoft.com/office/drawing/2014/main" id="{31EFB0A9-7886-7884-19E3-4624A58982F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61624180"/>
              </p:ext>
            </p:extLst>
          </p:nvPr>
        </p:nvGraphicFramePr>
        <p:xfrm>
          <a:off x="-390008" y="320748"/>
          <a:ext cx="3182157" cy="26862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1" name="Gráfico 20">
            <a:extLst>
              <a:ext uri="{FF2B5EF4-FFF2-40B4-BE49-F238E27FC236}">
                <a16:creationId xmlns:a16="http://schemas.microsoft.com/office/drawing/2014/main" id="{700592A6-F9BD-32CB-E28C-8B018D3E61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7641019"/>
              </p:ext>
            </p:extLst>
          </p:nvPr>
        </p:nvGraphicFramePr>
        <p:xfrm>
          <a:off x="2653825" y="1150509"/>
          <a:ext cx="3095907" cy="19580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24" name="Gráfico 23">
            <a:extLst>
              <a:ext uri="{FF2B5EF4-FFF2-40B4-BE49-F238E27FC236}">
                <a16:creationId xmlns:a16="http://schemas.microsoft.com/office/drawing/2014/main" id="{1137C374-F0E1-AE2F-7E9B-B3C9ACA28C6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36865392"/>
              </p:ext>
            </p:extLst>
          </p:nvPr>
        </p:nvGraphicFramePr>
        <p:xfrm>
          <a:off x="6223230" y="1032969"/>
          <a:ext cx="2867116" cy="19772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5" name="CaixaDeTexto 24">
            <a:extLst>
              <a:ext uri="{FF2B5EF4-FFF2-40B4-BE49-F238E27FC236}">
                <a16:creationId xmlns:a16="http://schemas.microsoft.com/office/drawing/2014/main" id="{C47A9057-34EC-7BB8-5766-AE2D70397562}"/>
              </a:ext>
            </a:extLst>
          </p:cNvPr>
          <p:cNvSpPr txBox="1"/>
          <p:nvPr/>
        </p:nvSpPr>
        <p:spPr>
          <a:xfrm>
            <a:off x="700211" y="1673603"/>
            <a:ext cx="1330814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noProof="0" dirty="0">
                <a:solidFill>
                  <a:srgbClr val="1344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cs typeface="Helvetica" panose="020B0604020202020204" pitchFamily="34" charset="0"/>
              </a:rPr>
              <a:t>37.5% </a:t>
            </a:r>
          </a:p>
          <a:p>
            <a:pPr algn="ctr"/>
            <a:r>
              <a:rPr lang="en-US" sz="1100" noProof="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cs typeface="Helvetica" panose="020B0604020202020204" pitchFamily="34" charset="0"/>
              </a:rPr>
              <a:t>Locally Advanced </a:t>
            </a:r>
          </a:p>
          <a:p>
            <a:pPr algn="ctr"/>
            <a:r>
              <a:rPr lang="en-US" sz="1100" noProof="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cs typeface="Helvetica" panose="020B0604020202020204" pitchFamily="34" charset="0"/>
              </a:rPr>
              <a:t>(IB3 – IIIB)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6563F3B3-729B-D2F4-F0A0-9B69A4432508}"/>
              </a:ext>
            </a:extLst>
          </p:cNvPr>
          <p:cNvSpPr txBox="1"/>
          <p:nvPr/>
        </p:nvSpPr>
        <p:spPr>
          <a:xfrm>
            <a:off x="3482222" y="1673603"/>
            <a:ext cx="1330814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noProof="0" dirty="0">
                <a:solidFill>
                  <a:srgbClr val="B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cs typeface="Helvetica" panose="020B0604020202020204" pitchFamily="34" charset="0"/>
              </a:rPr>
              <a:t>66.7%</a:t>
            </a:r>
            <a:r>
              <a:rPr lang="en-US" sz="2400" noProof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</a:p>
          <a:p>
            <a:pPr algn="ctr"/>
            <a:r>
              <a:rPr lang="en-US" sz="1100" noProof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cs typeface="Helvetica" panose="020B0604020202020204" pitchFamily="34" charset="0"/>
              </a:rPr>
              <a:t>Locally Advanced </a:t>
            </a:r>
          </a:p>
          <a:p>
            <a:pPr algn="ctr"/>
            <a:r>
              <a:rPr lang="en-US" sz="1100" noProof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cs typeface="Helvetica" panose="020B0604020202020204" pitchFamily="34" charset="0"/>
              </a:rPr>
              <a:t>(IIIB – IIIC1)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BDFEB393-BCDC-136D-E14B-DD91E4C22D94}"/>
              </a:ext>
            </a:extLst>
          </p:cNvPr>
          <p:cNvSpPr txBox="1"/>
          <p:nvPr/>
        </p:nvSpPr>
        <p:spPr>
          <a:xfrm>
            <a:off x="6554684" y="1673603"/>
            <a:ext cx="1330814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noProof="0" dirty="0">
                <a:solidFill>
                  <a:srgbClr val="301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cs typeface="Helvetica" panose="020B0604020202020204" pitchFamily="34" charset="0"/>
              </a:rPr>
              <a:t>50%</a:t>
            </a:r>
            <a:r>
              <a:rPr lang="en-US" sz="2400" noProof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</a:p>
          <a:p>
            <a:pPr algn="ctr"/>
            <a:r>
              <a:rPr lang="en-US" sz="1100" noProof="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cs typeface="Helvetica" panose="020B0604020202020204" pitchFamily="34" charset="0"/>
              </a:rPr>
              <a:t>Locally Advanced </a:t>
            </a:r>
          </a:p>
          <a:p>
            <a:pPr algn="ctr"/>
            <a:r>
              <a:rPr lang="en-US" sz="1100" noProof="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cs typeface="Helvetica" panose="020B0604020202020204" pitchFamily="34" charset="0"/>
              </a:rPr>
              <a:t>(IB3 – IIIC1)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A8FF8258-DF9E-B9AF-99FD-46AD1334AE1D}"/>
              </a:ext>
            </a:extLst>
          </p:cNvPr>
          <p:cNvSpPr txBox="1"/>
          <p:nvPr/>
        </p:nvSpPr>
        <p:spPr>
          <a:xfrm>
            <a:off x="-146732" y="3104192"/>
            <a:ext cx="3041926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b="1" noProof="0" dirty="0">
                <a:solidFill>
                  <a:srgbClr val="26441C"/>
                </a:solidFill>
              </a:rPr>
              <a:t>Histology: </a:t>
            </a:r>
          </a:p>
          <a:p>
            <a:pPr algn="ctr"/>
            <a:r>
              <a:rPr lang="en-US" sz="1300" noProof="0" dirty="0">
                <a:solidFill>
                  <a:schemeClr val="tx1"/>
                </a:solidFill>
              </a:rPr>
              <a:t>Predominantly Squamous Cell Carcinoma </a:t>
            </a:r>
            <a:r>
              <a:rPr lang="en-US" sz="1300" noProof="0" dirty="0"/>
              <a:t>(75%)</a:t>
            </a:r>
          </a:p>
          <a:p>
            <a:pPr algn="ctr"/>
            <a:endParaRPr lang="en-US" sz="1300" noProof="0" dirty="0"/>
          </a:p>
          <a:p>
            <a:pPr algn="ctr"/>
            <a:r>
              <a:rPr lang="en-US" sz="1300" b="1" noProof="0" dirty="0">
                <a:solidFill>
                  <a:srgbClr val="154B33"/>
                </a:solidFill>
              </a:rPr>
              <a:t>Management: </a:t>
            </a:r>
          </a:p>
          <a:p>
            <a:pPr algn="ctr"/>
            <a:r>
              <a:rPr lang="en-US" sz="1300" noProof="0" dirty="0"/>
              <a:t>Primary Surgery (Stage I) or Multimodal CRT (Bulky/Advanced)</a:t>
            </a:r>
          </a:p>
          <a:p>
            <a:endParaRPr lang="en-US" noProof="0" dirty="0"/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89027621-0C1B-2A7D-D43F-58D014B05193}"/>
              </a:ext>
            </a:extLst>
          </p:cNvPr>
          <p:cNvSpPr txBox="1"/>
          <p:nvPr/>
        </p:nvSpPr>
        <p:spPr>
          <a:xfrm>
            <a:off x="2859781" y="3104192"/>
            <a:ext cx="2626926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b="1" noProof="0" dirty="0">
                <a:solidFill>
                  <a:srgbClr val="C00000"/>
                </a:solidFill>
              </a:rPr>
              <a:t>Histology: </a:t>
            </a:r>
          </a:p>
          <a:p>
            <a:pPr algn="ctr"/>
            <a:r>
              <a:rPr lang="en-US" sz="1300" noProof="0" dirty="0"/>
              <a:t>Predominantly Squamous Cell Carcinoma (66.7%)</a:t>
            </a:r>
          </a:p>
          <a:p>
            <a:pPr algn="ctr"/>
            <a:endParaRPr lang="en-US" sz="1300" noProof="0" dirty="0"/>
          </a:p>
          <a:p>
            <a:pPr algn="ctr"/>
            <a:r>
              <a:rPr lang="en-US" sz="1300" b="1" noProof="0" dirty="0">
                <a:solidFill>
                  <a:srgbClr val="C00000"/>
                </a:solidFill>
              </a:rPr>
              <a:t>Management: </a:t>
            </a:r>
          </a:p>
          <a:p>
            <a:pPr algn="ctr"/>
            <a:r>
              <a:rPr lang="en-US" sz="1300" noProof="0" dirty="0"/>
              <a:t>Termination followed by Stage-Adapted Therapy (RH or CRT)</a:t>
            </a:r>
          </a:p>
          <a:p>
            <a:endParaRPr lang="en-US" noProof="0" dirty="0"/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9003E018-82E7-1020-EF52-727B6907E058}"/>
              </a:ext>
            </a:extLst>
          </p:cNvPr>
          <p:cNvSpPr txBox="1"/>
          <p:nvPr/>
        </p:nvSpPr>
        <p:spPr>
          <a:xfrm>
            <a:off x="5542545" y="3010245"/>
            <a:ext cx="3211516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b="1" noProof="0" dirty="0">
                <a:solidFill>
                  <a:srgbClr val="301050"/>
                </a:solidFill>
              </a:rPr>
              <a:t>Histology:</a:t>
            </a:r>
            <a:r>
              <a:rPr lang="en-US" sz="1300" noProof="0" dirty="0">
                <a:solidFill>
                  <a:srgbClr val="301050"/>
                </a:solidFill>
              </a:rPr>
              <a:t> </a:t>
            </a:r>
          </a:p>
          <a:p>
            <a:pPr algn="ctr"/>
            <a:r>
              <a:rPr lang="en-US" sz="1300" noProof="0" dirty="0">
                <a:solidFill>
                  <a:schemeClr val="tx1"/>
                </a:solidFill>
              </a:rPr>
              <a:t>Predominantly Adenocarcinoma (58.3%)</a:t>
            </a:r>
          </a:p>
          <a:p>
            <a:pPr algn="ctr"/>
            <a:endParaRPr lang="en-US" sz="1300" noProof="0" dirty="0"/>
          </a:p>
          <a:p>
            <a:pPr algn="ctr"/>
            <a:r>
              <a:rPr lang="en-US" sz="1300" b="1" noProof="0" dirty="0">
                <a:solidFill>
                  <a:srgbClr val="301050"/>
                </a:solidFill>
              </a:rPr>
              <a:t>Management:</a:t>
            </a:r>
            <a:r>
              <a:rPr lang="en-US" sz="1300" noProof="0" dirty="0"/>
              <a:t> </a:t>
            </a:r>
          </a:p>
          <a:p>
            <a:pPr algn="ctr"/>
            <a:r>
              <a:rPr lang="en-US" sz="1300" noProof="0" dirty="0">
                <a:solidFill>
                  <a:schemeClr val="tx1"/>
                </a:solidFill>
              </a:rPr>
              <a:t>Observation (Early) or Neoadjuvant Chemotherapy (Advanced) → Postpartum RH/CRT</a:t>
            </a:r>
          </a:p>
          <a:p>
            <a:pPr algn="ctr"/>
            <a:endParaRPr lang="en-US" sz="1300" noProof="0" dirty="0"/>
          </a:p>
          <a:p>
            <a:pPr algn="ctr"/>
            <a:r>
              <a:rPr lang="en-US" sz="1300" b="1" noProof="0" dirty="0">
                <a:solidFill>
                  <a:srgbClr val="301050"/>
                </a:solidFill>
              </a:rPr>
              <a:t>100% Live Birth Rate</a:t>
            </a:r>
            <a:r>
              <a:rPr lang="en-US" sz="1300" noProof="0" dirty="0">
                <a:solidFill>
                  <a:srgbClr val="301050"/>
                </a:solidFill>
              </a:rPr>
              <a:t> </a:t>
            </a:r>
          </a:p>
          <a:p>
            <a:pPr algn="ctr"/>
            <a:r>
              <a:rPr lang="en-US" sz="1300" noProof="0" dirty="0">
                <a:solidFill>
                  <a:schemeClr val="tx1"/>
                </a:solidFill>
              </a:rPr>
              <a:t>(75% Prematurity)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BEAEBFED-70F7-D72C-978E-3059ED573947}"/>
              </a:ext>
            </a:extLst>
          </p:cNvPr>
          <p:cNvSpPr txBox="1"/>
          <p:nvPr/>
        </p:nvSpPr>
        <p:spPr>
          <a:xfrm>
            <a:off x="-51928" y="4909594"/>
            <a:ext cx="587524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i="1" noProof="0" dirty="0"/>
              <a:t>Note: Locally advanced disease is defined as FIGO Stages IB3–IIIC2. CRT: chemoradiotherapy; RH: radical hysterectomy; </a:t>
            </a:r>
            <a:endParaRPr lang="en-US" sz="800" noProof="0" dirty="0"/>
          </a:p>
        </p:txBody>
      </p:sp>
      <p:pic>
        <p:nvPicPr>
          <p:cNvPr id="195" name="Áudio 194">
            <a:hlinkClick r:id="" action="ppaction://media"/>
            <a:extLst>
              <a:ext uri="{FF2B5EF4-FFF2-40B4-BE49-F238E27FC236}">
                <a16:creationId xmlns:a16="http://schemas.microsoft.com/office/drawing/2014/main" id="{B8ABE47C-AFF1-3131-2BBB-FB18A07A912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-139844" t="-139844" r="-139844" b="-139844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882703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563"/>
    </mc:Choice>
    <mc:Fallback xmlns="">
      <p:transition spd="slow" advTm="385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58">
          <a:extLst>
            <a:ext uri="{FF2B5EF4-FFF2-40B4-BE49-F238E27FC236}">
              <a16:creationId xmlns:a16="http://schemas.microsoft.com/office/drawing/2014/main" id="{8952435B-42F4-B809-4FC8-30683F2BB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>
            <a:extLst>
              <a:ext uri="{FF2B5EF4-FFF2-40B4-BE49-F238E27FC236}">
                <a16:creationId xmlns:a16="http://schemas.microsoft.com/office/drawing/2014/main" id="{ADAF4B34-6091-FFAC-779A-E8E8FA9566A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514975" y="2846945"/>
            <a:ext cx="2644167" cy="1657836"/>
          </a:xfrm>
          <a:prstGeom prst="rect">
            <a:avLst/>
          </a:prstGeom>
          <a:solidFill>
            <a:schemeClr val="accent2">
              <a:lumMod val="10000"/>
              <a:lumOff val="90000"/>
            </a:schemeClr>
          </a:solidFill>
          <a:ln>
            <a:solidFill>
              <a:schemeClr val="accent2">
                <a:lumMod val="75000"/>
                <a:lumOff val="25000"/>
              </a:schemeClr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spcFirstLastPara="1" wrap="square" lIns="91425" tIns="91425" rIns="91425" bIns="91425" anchor="t" anchorCtr="0">
            <a:normAutofit fontScale="85000" lnSpcReduction="10000"/>
          </a:bodyPr>
          <a:lstStyle/>
          <a:p>
            <a:pPr marL="114300" indent="0" algn="just">
              <a:buNone/>
            </a:pPr>
            <a:r>
              <a:rPr lang="en-US" noProof="0" dirty="0">
                <a:solidFill>
                  <a:schemeClr val="tx1"/>
                </a:solidFill>
              </a:rPr>
              <a:t>Despite significant variance in initial tumor burden and necessary treatment delays for fetal maturation, survival probabilities stabilize at comparable 5-year levels.</a:t>
            </a:r>
          </a:p>
        </p:txBody>
      </p:sp>
      <p:sp>
        <p:nvSpPr>
          <p:cNvPr id="2" name="Google Shape;59;p14">
            <a:extLst>
              <a:ext uri="{FF2B5EF4-FFF2-40B4-BE49-F238E27FC236}">
                <a16:creationId xmlns:a16="http://schemas.microsoft.com/office/drawing/2014/main" id="{9E84D7D2-AC2F-AECF-FA47-1D6B7F38BD8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5849" y="138098"/>
            <a:ext cx="8832301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2400" b="1" noProof="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Oncologic Outcomes and Overall Survival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166DA45-48B8-24AC-A72F-C8AA6857FF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874241"/>
            <a:ext cx="5488507" cy="3945409"/>
          </a:xfrm>
          <a:prstGeom prst="rect">
            <a:avLst/>
          </a:prstGeom>
        </p:spPr>
      </p:pic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E5C542F2-E8E6-5353-47D8-E15553ADB2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3613025"/>
              </p:ext>
            </p:extLst>
          </p:nvPr>
        </p:nvGraphicFramePr>
        <p:xfrm>
          <a:off x="5172074" y="1301764"/>
          <a:ext cx="3971926" cy="1269986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3971926">
                  <a:extLst>
                    <a:ext uri="{9D8B030D-6E8A-4147-A177-3AD203B41FA5}">
                      <a16:colId xmlns:a16="http://schemas.microsoft.com/office/drawing/2014/main" val="2801293000"/>
                    </a:ext>
                  </a:extLst>
                </a:gridCol>
              </a:tblGrid>
              <a:tr h="219890"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/>
                        <a:t>Outcomes Snapshot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9921616"/>
                  </a:ext>
                </a:extLst>
              </a:tr>
              <a:tr h="337813">
                <a:tc>
                  <a:txBody>
                    <a:bodyPr/>
                    <a:lstStyle/>
                    <a:p>
                      <a:pPr algn="ctr"/>
                      <a:r>
                        <a:rPr lang="en-US" sz="1300" noProof="0" dirty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Postnatal Diagnosis (Surgical): </a:t>
                      </a:r>
                      <a:r>
                        <a:rPr lang="en-US" sz="1300" b="1" noProof="0" dirty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100% NED (5 of 5)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319384"/>
                  </a:ext>
                </a:extLst>
              </a:tr>
              <a:tr h="337813">
                <a:tc>
                  <a:txBody>
                    <a:bodyPr/>
                    <a:lstStyle/>
                    <a:p>
                      <a:pPr algn="ctr"/>
                      <a:r>
                        <a:rPr lang="en-US" sz="1300" noProof="0" dirty="0">
                          <a:solidFill>
                            <a:srgbClr val="BF0000"/>
                          </a:solidFill>
                        </a:rPr>
                        <a:t>Antenatal Interruption: </a:t>
                      </a:r>
                      <a:r>
                        <a:rPr lang="en-US" sz="1300" b="1" noProof="0" dirty="0">
                          <a:solidFill>
                            <a:srgbClr val="BF0000"/>
                          </a:solidFill>
                        </a:rPr>
                        <a:t>66.7% NED (4 of 6)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2747359"/>
                  </a:ext>
                </a:extLst>
              </a:tr>
              <a:tr h="212646">
                <a:tc>
                  <a:txBody>
                    <a:bodyPr/>
                    <a:lstStyle/>
                    <a:p>
                      <a:pPr algn="ctr"/>
                      <a:r>
                        <a:rPr lang="en-US" sz="13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Antenatal Preservation: </a:t>
                      </a:r>
                      <a:r>
                        <a:rPr lang="en-US" sz="1300" b="1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58.3% NED (7 of 12)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767171"/>
                  </a:ext>
                </a:extLst>
              </a:tr>
            </a:tbl>
          </a:graphicData>
        </a:graphic>
      </p:graphicFrame>
      <p:pic>
        <p:nvPicPr>
          <p:cNvPr id="147" name="Áudio 146">
            <a:hlinkClick r:id="" action="ppaction://media"/>
            <a:extLst>
              <a:ext uri="{FF2B5EF4-FFF2-40B4-BE49-F238E27FC236}">
                <a16:creationId xmlns:a16="http://schemas.microsoft.com/office/drawing/2014/main" id="{13B10129-859D-FF88-34A3-AB08956DCB6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139844" t="-139844" r="-139844" b="-139844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55979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446"/>
    </mc:Choice>
    <mc:Fallback xmlns="">
      <p:transition spd="slow" advTm="274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58">
          <a:extLst>
            <a:ext uri="{FF2B5EF4-FFF2-40B4-BE49-F238E27FC236}">
              <a16:creationId xmlns:a16="http://schemas.microsoft.com/office/drawing/2014/main" id="{7716FBC3-0B5F-7DDE-5A58-CA8CCD9C05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9;p14">
            <a:extLst>
              <a:ext uri="{FF2B5EF4-FFF2-40B4-BE49-F238E27FC236}">
                <a16:creationId xmlns:a16="http://schemas.microsoft.com/office/drawing/2014/main" id="{E545594B-47B1-24BA-B5DC-895E736C295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0422" y="152849"/>
            <a:ext cx="8832301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2400" b="1" noProof="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Conclusions for High-Burden Settings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137A82E4-28BF-7C6E-D51F-4ECB168D042C}"/>
              </a:ext>
            </a:extLst>
          </p:cNvPr>
          <p:cNvSpPr/>
          <p:nvPr/>
        </p:nvSpPr>
        <p:spPr>
          <a:xfrm rot="10800000" flipH="1" flipV="1">
            <a:off x="150421" y="938813"/>
            <a:ext cx="2647951" cy="3023588"/>
          </a:xfrm>
          <a:prstGeom prst="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noProof="0" dirty="0">
              <a:solidFill>
                <a:srgbClr val="7030A0"/>
              </a:solidFill>
            </a:endParaRPr>
          </a:p>
          <a:p>
            <a:pPr algn="ctr"/>
            <a:endParaRPr lang="en-US" sz="1600" b="1" noProof="0" dirty="0">
              <a:solidFill>
                <a:srgbClr val="7030A0"/>
              </a:solidFill>
            </a:endParaRPr>
          </a:p>
          <a:p>
            <a:pPr algn="ctr"/>
            <a:r>
              <a:rPr lang="en-US" sz="1600" b="1" noProof="0" dirty="0">
                <a:solidFill>
                  <a:srgbClr val="7030A0"/>
                </a:solidFill>
              </a:rPr>
              <a:t>High Clinical Severity</a:t>
            </a:r>
          </a:p>
          <a:p>
            <a:pPr algn="ctr"/>
            <a:r>
              <a:rPr lang="en-US" noProof="0" dirty="0">
                <a:solidFill>
                  <a:schemeClr val="tx1"/>
                </a:solidFill>
              </a:rPr>
              <a:t>50% presented with locally advanced disease, reflecting systemic barriers to early detection in a developing country setting, despite the window of opportunity provided by prenatal care</a:t>
            </a:r>
            <a:endParaRPr lang="en-US" b="1" noProof="0" dirty="0">
              <a:solidFill>
                <a:schemeClr val="tx1"/>
              </a:solidFill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55F09383-6FA4-EDEF-5005-0EB57834B6E2}"/>
              </a:ext>
            </a:extLst>
          </p:cNvPr>
          <p:cNvSpPr/>
          <p:nvPr/>
        </p:nvSpPr>
        <p:spPr>
          <a:xfrm rot="10800000" flipH="1" flipV="1">
            <a:off x="2943224" y="933451"/>
            <a:ext cx="2647952" cy="3023590"/>
          </a:xfrm>
          <a:prstGeom prst="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noProof="0" dirty="0">
              <a:solidFill>
                <a:srgbClr val="7030A0"/>
              </a:solidFill>
            </a:endParaRPr>
          </a:p>
          <a:p>
            <a:pPr algn="ctr"/>
            <a:endParaRPr lang="en-US" sz="1600" b="1" noProof="0" dirty="0">
              <a:solidFill>
                <a:srgbClr val="7030A0"/>
              </a:solidFill>
            </a:endParaRPr>
          </a:p>
          <a:p>
            <a:pPr algn="ctr"/>
            <a:r>
              <a:rPr lang="en-US" sz="1600" b="1" noProof="0" dirty="0">
                <a:solidFill>
                  <a:srgbClr val="7030A0"/>
                </a:solidFill>
              </a:rPr>
              <a:t>Equivalent Survival</a:t>
            </a:r>
          </a:p>
          <a:p>
            <a:pPr algn="ctr"/>
            <a:r>
              <a:rPr lang="en-US" noProof="0" dirty="0">
                <a:solidFill>
                  <a:schemeClr val="tx1"/>
                </a:solidFill>
              </a:rPr>
              <a:t>Despite divergent clinical presentations and necessary treatment delays for fetal maturation, 5-year overall survival stabilized at comparable levels across all cohorts (p=0.65)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D37E1AB6-6525-250B-15B3-1F2FA6BA1C12}"/>
              </a:ext>
            </a:extLst>
          </p:cNvPr>
          <p:cNvSpPr/>
          <p:nvPr/>
        </p:nvSpPr>
        <p:spPr>
          <a:xfrm rot="10800000" flipH="1" flipV="1">
            <a:off x="5736027" y="938809"/>
            <a:ext cx="2647953" cy="3018233"/>
          </a:xfrm>
          <a:prstGeom prst="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noProof="0" dirty="0">
              <a:solidFill>
                <a:srgbClr val="7030A0"/>
              </a:solidFill>
            </a:endParaRPr>
          </a:p>
          <a:p>
            <a:pPr algn="ctr"/>
            <a:endParaRPr lang="en-US" sz="1600" b="1" noProof="0" dirty="0">
              <a:solidFill>
                <a:srgbClr val="7030A0"/>
              </a:solidFill>
            </a:endParaRPr>
          </a:p>
          <a:p>
            <a:pPr algn="ctr"/>
            <a:r>
              <a:rPr lang="en-US" sz="1600" b="1" noProof="0" dirty="0">
                <a:solidFill>
                  <a:srgbClr val="7030A0"/>
                </a:solidFill>
              </a:rPr>
              <a:t>Centralized Care</a:t>
            </a:r>
          </a:p>
          <a:p>
            <a:pPr algn="ctr"/>
            <a:r>
              <a:rPr lang="en-US" noProof="0" dirty="0">
                <a:solidFill>
                  <a:schemeClr val="tx1"/>
                </a:solidFill>
              </a:rPr>
              <a:t>Integrated multidisciplinary management at an expert tertiary referral center is essential to mitigate these extreme oncologic risks and optimize outcomes</a:t>
            </a:r>
          </a:p>
        </p:txBody>
      </p:sp>
      <p:pic>
        <p:nvPicPr>
          <p:cNvPr id="11" name="Gráfico 10" descr="Aviso com preenchimento sólido">
            <a:extLst>
              <a:ext uri="{FF2B5EF4-FFF2-40B4-BE49-F238E27FC236}">
                <a16:creationId xmlns:a16="http://schemas.microsoft.com/office/drawing/2014/main" id="{A283755D-2EDE-38B0-EC97-EBFB9E81A0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1971" y="1019175"/>
            <a:ext cx="704850" cy="704850"/>
          </a:xfrm>
          <a:prstGeom prst="rect">
            <a:avLst/>
          </a:prstGeom>
        </p:spPr>
      </p:pic>
      <p:pic>
        <p:nvPicPr>
          <p:cNvPr id="13" name="Gráfico 12" descr="Gráfico de barras com preenchimento sólido">
            <a:extLst>
              <a:ext uri="{FF2B5EF4-FFF2-40B4-BE49-F238E27FC236}">
                <a16:creationId xmlns:a16="http://schemas.microsoft.com/office/drawing/2014/main" id="{42B73046-5F34-BF08-E6CC-4C7DFB52EE0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879056" y="983456"/>
            <a:ext cx="776288" cy="776288"/>
          </a:xfrm>
          <a:prstGeom prst="rect">
            <a:avLst/>
          </a:prstGeom>
        </p:spPr>
      </p:pic>
      <p:pic>
        <p:nvPicPr>
          <p:cNvPr id="15" name="Gráfico 14" descr="Hospital com preenchimento sólido">
            <a:extLst>
              <a:ext uri="{FF2B5EF4-FFF2-40B4-BE49-F238E27FC236}">
                <a16:creationId xmlns:a16="http://schemas.microsoft.com/office/drawing/2014/main" id="{A92ECF49-7FC0-BCF9-FA52-17C4A40C7C4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02803" y="983456"/>
            <a:ext cx="914400" cy="914400"/>
          </a:xfrm>
          <a:prstGeom prst="rect">
            <a:avLst/>
          </a:prstGeom>
        </p:spPr>
      </p:pic>
      <p:pic>
        <p:nvPicPr>
          <p:cNvPr id="175" name="Áudio 174">
            <a:hlinkClick r:id="" action="ppaction://media"/>
            <a:extLst>
              <a:ext uri="{FF2B5EF4-FFF2-40B4-BE49-F238E27FC236}">
                <a16:creationId xmlns:a16="http://schemas.microsoft.com/office/drawing/2014/main" id="{1589A1F3-5928-F83B-798A-91FD64C390E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-139844" t="-139844" r="-139844" b="-139844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284712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411"/>
    </mc:Choice>
    <mc:Fallback xmlns="">
      <p:transition spd="slow" advTm="304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445</Words>
  <Application>Microsoft Office PowerPoint</Application>
  <PresentationFormat>Apresentação na tela (16:9)</PresentationFormat>
  <Paragraphs>71</Paragraphs>
  <Slides>5</Slides>
  <Notes>5</Notes>
  <HiddenSlides>0</HiddenSlides>
  <MMClips>5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8" baseType="lpstr">
      <vt:lpstr>Arial</vt:lpstr>
      <vt:lpstr>Helvetica</vt:lpstr>
      <vt:lpstr>Simple Light</vt:lpstr>
      <vt:lpstr>The clinical features, management, and outcomes of cervical cancer in pregnancy: a single-center cohort</vt:lpstr>
      <vt:lpstr>Study Design and Patient Triage</vt:lpstr>
      <vt:lpstr>Divergent Clinical Severities at Presentation</vt:lpstr>
      <vt:lpstr>Oncologic Outcomes and Overall Survival</vt:lpstr>
      <vt:lpstr>Conclusions for High-Burden Settings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clinical features, management, and outcomes of cervical cancer in pregnancy: a single-center cohort</dc:title>
  <dc:creator>Odilo Lizarzaburu</dc:creator>
  <cp:lastModifiedBy>Sofia Albuquerque</cp:lastModifiedBy>
  <cp:revision>3</cp:revision>
  <dcterms:modified xsi:type="dcterms:W3CDTF">2026-04-21T00:42:17Z</dcterms:modified>
</cp:coreProperties>
</file>