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6" r:id="rId2"/>
    <p:sldId id="257" r:id="rId3"/>
    <p:sldId id="259" r:id="rId4"/>
    <p:sldId id="261" r:id="rId5"/>
    <p:sldId id="260"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A3A3A3"/>
    <a:srgbClr val="575399"/>
    <a:srgbClr val="D6DC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Estilo Médio 2 - Destaqu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Estilo Mé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202B0CA-FC54-4496-8BCA-5EF66A818D29}" styleName="Estilo E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1"/>
    <p:restoredTop sz="83211"/>
  </p:normalViewPr>
  <p:slideViewPr>
    <p:cSldViewPr snapToGrid="0">
      <p:cViewPr varScale="1">
        <p:scale>
          <a:sx n="130" d="100"/>
          <a:sy n="130" d="100"/>
        </p:scale>
        <p:origin x="1056"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9568705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9100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d2ac42361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2ac42361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86049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a:extLst>
            <a:ext uri="{FF2B5EF4-FFF2-40B4-BE49-F238E27FC236}">
              <a16:creationId xmlns:a16="http://schemas.microsoft.com/office/drawing/2014/main" id="{1DF97579-605D-7D55-DCD0-B7227A3D5403}"/>
            </a:ext>
          </a:extLst>
        </p:cNvPr>
        <p:cNvGrpSpPr/>
        <p:nvPr/>
      </p:nvGrpSpPr>
      <p:grpSpPr>
        <a:xfrm>
          <a:off x="0" y="0"/>
          <a:ext cx="0" cy="0"/>
          <a:chOff x="0" y="0"/>
          <a:chExt cx="0" cy="0"/>
        </a:xfrm>
      </p:grpSpPr>
      <p:sp>
        <p:nvSpPr>
          <p:cNvPr id="56" name="Google Shape;56;g3d2ac423613_0_5:notes">
            <a:extLst>
              <a:ext uri="{FF2B5EF4-FFF2-40B4-BE49-F238E27FC236}">
                <a16:creationId xmlns:a16="http://schemas.microsoft.com/office/drawing/2014/main" id="{DEDFBC5F-1233-9325-1559-699BD85EDD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2ac423613_0_5:notes">
            <a:extLst>
              <a:ext uri="{FF2B5EF4-FFF2-40B4-BE49-F238E27FC236}">
                <a16:creationId xmlns:a16="http://schemas.microsoft.com/office/drawing/2014/main" id="{7D724623-92C0-BF48-4827-CCD5CB40A2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7263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a:extLst>
            <a:ext uri="{FF2B5EF4-FFF2-40B4-BE49-F238E27FC236}">
              <a16:creationId xmlns:a16="http://schemas.microsoft.com/office/drawing/2014/main" id="{4186F6EE-52C5-D0AB-0E7F-FF6481B2C218}"/>
            </a:ext>
          </a:extLst>
        </p:cNvPr>
        <p:cNvGrpSpPr/>
        <p:nvPr/>
      </p:nvGrpSpPr>
      <p:grpSpPr>
        <a:xfrm>
          <a:off x="0" y="0"/>
          <a:ext cx="0" cy="0"/>
          <a:chOff x="0" y="0"/>
          <a:chExt cx="0" cy="0"/>
        </a:xfrm>
      </p:grpSpPr>
      <p:sp>
        <p:nvSpPr>
          <p:cNvPr id="56" name="Google Shape;56;g3d2ac423613_0_5:notes">
            <a:extLst>
              <a:ext uri="{FF2B5EF4-FFF2-40B4-BE49-F238E27FC236}">
                <a16:creationId xmlns:a16="http://schemas.microsoft.com/office/drawing/2014/main" id="{EB1B1C57-1576-307B-C618-3964465626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2ac423613_0_5:notes">
            <a:extLst>
              <a:ext uri="{FF2B5EF4-FFF2-40B4-BE49-F238E27FC236}">
                <a16:creationId xmlns:a16="http://schemas.microsoft.com/office/drawing/2014/main" id="{1A6CB02D-97DA-457D-EEE1-A19FF7B4CF0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588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a:extLst>
            <a:ext uri="{FF2B5EF4-FFF2-40B4-BE49-F238E27FC236}">
              <a16:creationId xmlns:a16="http://schemas.microsoft.com/office/drawing/2014/main" id="{AE464EF2-A33B-31D3-8E4B-E14FFFF4CB32}"/>
            </a:ext>
          </a:extLst>
        </p:cNvPr>
        <p:cNvGrpSpPr/>
        <p:nvPr/>
      </p:nvGrpSpPr>
      <p:grpSpPr>
        <a:xfrm>
          <a:off x="0" y="0"/>
          <a:ext cx="0" cy="0"/>
          <a:chOff x="0" y="0"/>
          <a:chExt cx="0" cy="0"/>
        </a:xfrm>
      </p:grpSpPr>
      <p:sp>
        <p:nvSpPr>
          <p:cNvPr id="56" name="Google Shape;56;g3d2ac423613_0_5:notes">
            <a:extLst>
              <a:ext uri="{FF2B5EF4-FFF2-40B4-BE49-F238E27FC236}">
                <a16:creationId xmlns:a16="http://schemas.microsoft.com/office/drawing/2014/main" id="{B14AA700-D964-27A9-6298-72BD10B480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2ac423613_0_5:notes">
            <a:extLst>
              <a:ext uri="{FF2B5EF4-FFF2-40B4-BE49-F238E27FC236}">
                <a16:creationId xmlns:a16="http://schemas.microsoft.com/office/drawing/2014/main" id="{14CB6BF8-B169-A530-44C0-08EFC6B717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84951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dpi="0" rotWithShape="1">
          <a:blip r:embed="rId2">
            <a:lum/>
          </a:blip>
          <a:srcRect/>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lnSpc>
                <a:spcPct val="100000"/>
              </a:lnSpc>
              <a:spcBef>
                <a:spcPts val="60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lnSpc>
                <a:spcPct val="100000"/>
              </a:lnSpc>
              <a:spcBef>
                <a:spcPts val="60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dirty="0"/>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lnSpc>
                <a:spcPct val="100000"/>
              </a:lnSpc>
              <a:spcBef>
                <a:spcPts val="60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405366"/>
            <a:ext cx="2808000" cy="3179400"/>
          </a:xfrm>
          <a:prstGeom prst="rect">
            <a:avLst/>
          </a:prstGeom>
        </p:spPr>
        <p:txBody>
          <a:bodyPr spcFirstLastPara="1" wrap="square" lIns="91425" tIns="91425" rIns="91425" bIns="91425" anchor="t" anchorCtr="0">
            <a:normAutofit/>
          </a:bodyPr>
          <a:lstStyle>
            <a:lvl1pPr marL="457200" lvl="0" indent="-304800">
              <a:lnSpc>
                <a:spcPct val="100000"/>
              </a:lnSpc>
              <a:spcBef>
                <a:spcPts val="60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lnSpc>
                <a:spcPct val="100000"/>
              </a:lnSpc>
              <a:spcBef>
                <a:spcPts val="60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12">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60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4.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idx="4294967295"/>
          </p:nvPr>
        </p:nvSpPr>
        <p:spPr>
          <a:xfrm>
            <a:off x="311700" y="1412896"/>
            <a:ext cx="8520600" cy="572700"/>
          </a:xfrm>
          <a:prstGeom prst="rect">
            <a:avLst/>
          </a:prstGeom>
        </p:spPr>
        <p:txBody>
          <a:bodyPr spcFirstLastPara="1" wrap="square" lIns="91425" tIns="91425" rIns="91425" bIns="91425" anchor="t" anchorCtr="0">
            <a:normAutofit fontScale="90000"/>
          </a:bodyPr>
          <a:lstStyle/>
          <a:p>
            <a:r>
              <a:rPr lang="pt-PT" i="1" dirty="0" err="1"/>
              <a:t>From</a:t>
            </a:r>
            <a:r>
              <a:rPr lang="pt-PT" i="1" dirty="0"/>
              <a:t> </a:t>
            </a:r>
            <a:r>
              <a:rPr lang="pt-PT" i="1" dirty="0" err="1"/>
              <a:t>Treatment</a:t>
            </a:r>
            <a:r>
              <a:rPr lang="pt-PT" i="1" dirty="0"/>
              <a:t> to HPV Clearance: </a:t>
            </a:r>
            <a:r>
              <a:rPr lang="pt-PT" i="1" dirty="0" err="1"/>
              <a:t>Persistence</a:t>
            </a:r>
            <a:r>
              <a:rPr lang="pt-PT" i="1" dirty="0"/>
              <a:t> </a:t>
            </a:r>
            <a:r>
              <a:rPr lang="pt-PT" i="1" dirty="0" err="1"/>
              <a:t>of</a:t>
            </a:r>
            <a:r>
              <a:rPr lang="pt-PT" i="1" dirty="0"/>
              <a:t> </a:t>
            </a:r>
            <a:r>
              <a:rPr lang="pt-PT" i="1" dirty="0" err="1"/>
              <a:t>Human</a:t>
            </a:r>
            <a:r>
              <a:rPr lang="pt-PT" i="1" dirty="0"/>
              <a:t> </a:t>
            </a:r>
            <a:r>
              <a:rPr lang="pt-PT" i="1" dirty="0" err="1"/>
              <a:t>Papillomavirus</a:t>
            </a:r>
            <a:r>
              <a:rPr lang="pt-PT" i="1" dirty="0"/>
              <a:t> </a:t>
            </a:r>
            <a:r>
              <a:rPr lang="pt-PT" i="1" dirty="0" err="1"/>
              <a:t>After</a:t>
            </a:r>
            <a:r>
              <a:rPr lang="pt-PT" i="1" dirty="0"/>
              <a:t> Cervical </a:t>
            </a:r>
            <a:r>
              <a:rPr lang="pt-PT" i="1" dirty="0" err="1"/>
              <a:t>Conization</a:t>
            </a:r>
            <a:br>
              <a:rPr lang="pt-PT" i="1" dirty="0"/>
            </a:br>
            <a:br>
              <a:rPr lang="pt-PT" i="1" dirty="0"/>
            </a:br>
            <a:r>
              <a:rPr lang="pt-PT" sz="1300" b="1" dirty="0">
                <a:ea typeface="Aptos" panose="020B0004020202020204" pitchFamily="34" charset="0"/>
              </a:rPr>
              <a:t>Joana Machado Gomes</a:t>
            </a:r>
            <a:r>
              <a:rPr lang="pt-PT" sz="1300" dirty="0">
                <a:ea typeface="Aptos" panose="020B0004020202020204" pitchFamily="34" charset="0"/>
              </a:rPr>
              <a:t>, Maria João Carinhas, Manuela Montalvão Machado, Inês </a:t>
            </a:r>
            <a:r>
              <a:rPr lang="pt-PT" sz="1300" dirty="0" err="1">
                <a:ea typeface="Aptos" panose="020B0004020202020204" pitchFamily="34" charset="0"/>
              </a:rPr>
              <a:t>Alencoão</a:t>
            </a:r>
            <a:r>
              <a:rPr lang="pt-PT" sz="1300" dirty="0">
                <a:ea typeface="Aptos" panose="020B0004020202020204" pitchFamily="34" charset="0"/>
              </a:rPr>
              <a:t>, Isabel Rodrigues, </a:t>
            </a:r>
            <a:r>
              <a:rPr lang="pt-PT" sz="1300" dirty="0" err="1">
                <a:ea typeface="Aptos" panose="020B0004020202020204" pitchFamily="34" charset="0"/>
              </a:rPr>
              <a:t>Concepcion</a:t>
            </a:r>
            <a:r>
              <a:rPr lang="pt-PT" sz="1300" dirty="0">
                <a:ea typeface="Aptos" panose="020B0004020202020204" pitchFamily="34" charset="0"/>
              </a:rPr>
              <a:t> Arantes, Tânia Lima</a:t>
            </a:r>
            <a:r>
              <a:rPr lang="pt-PT" sz="1300" dirty="0"/>
              <a:t> </a:t>
            </a:r>
            <a:br>
              <a:rPr lang="pt-PT" sz="1300" dirty="0"/>
            </a:br>
            <a:br>
              <a:rPr lang="pt-PT" sz="1000" dirty="0"/>
            </a:br>
            <a:r>
              <a:rPr lang="pt-PT" sz="1000" dirty="0"/>
              <a:t>Unidade Local de Saúde de Santo António, Centro Materno Infantil do Norte</a:t>
            </a:r>
            <a:br>
              <a:rPr lang="en-US" sz="900" dirty="0"/>
            </a:br>
            <a:endParaRPr dirty="0"/>
          </a:p>
        </p:txBody>
      </p:sp>
      <p:pic>
        <p:nvPicPr>
          <p:cNvPr id="10" name="Áudio 9">
            <a:extLst>
              <a:ext uri="{FF2B5EF4-FFF2-40B4-BE49-F238E27FC236}">
                <a16:creationId xmlns:a16="http://schemas.microsoft.com/office/drawing/2014/main" id="{F69725E3-27E7-2FE8-6C97-117FD1BF87E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3110"/>
    </mc:Choice>
    <mc:Fallback xmlns="">
      <p:transition spd="slow" advTm="23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lvl="0"/>
            <a:r>
              <a:rPr lang="pt-PT" dirty="0" err="1"/>
              <a:t>Objective</a:t>
            </a:r>
            <a:endParaRPr dirty="0"/>
          </a:p>
        </p:txBody>
      </p:sp>
      <p:sp>
        <p:nvSpPr>
          <p:cNvPr id="60" name="Google Shape;60;p14"/>
          <p:cNvSpPr txBox="1">
            <a:spLocks noGrp="1"/>
          </p:cNvSpPr>
          <p:nvPr>
            <p:ph type="body" idx="1"/>
          </p:nvPr>
        </p:nvSpPr>
        <p:spPr>
          <a:xfrm>
            <a:off x="311700" y="1152474"/>
            <a:ext cx="8520600" cy="3991025"/>
          </a:xfrm>
          <a:prstGeom prst="rect">
            <a:avLst/>
          </a:prstGeom>
        </p:spPr>
        <p:txBody>
          <a:bodyPr spcFirstLastPara="1" wrap="square" lIns="91425" tIns="91425" rIns="91425" bIns="91425" anchor="t" anchorCtr="0">
            <a:normAutofit fontScale="92500" lnSpcReduction="10000"/>
          </a:bodyPr>
          <a:lstStyle/>
          <a:p>
            <a:pPr marL="285750" indent="-285750">
              <a:spcBef>
                <a:spcPts val="0"/>
              </a:spcBef>
              <a:spcAft>
                <a:spcPts val="1200"/>
              </a:spcAft>
              <a:buFont typeface="Wingdings" pitchFamily="2" charset="2"/>
              <a:buChar char="§"/>
            </a:pPr>
            <a:r>
              <a:rPr lang="pt-PT" dirty="0" err="1"/>
              <a:t>Evaluate</a:t>
            </a:r>
            <a:r>
              <a:rPr lang="pt-PT" dirty="0"/>
              <a:t> </a:t>
            </a:r>
            <a:r>
              <a:rPr lang="pt-PT" dirty="0" err="1"/>
              <a:t>the</a:t>
            </a:r>
            <a:r>
              <a:rPr lang="pt-PT" dirty="0"/>
              <a:t> rate </a:t>
            </a:r>
            <a:r>
              <a:rPr lang="pt-PT" dirty="0" err="1"/>
              <a:t>of</a:t>
            </a:r>
            <a:r>
              <a:rPr lang="pt-PT" dirty="0"/>
              <a:t> </a:t>
            </a:r>
            <a:r>
              <a:rPr lang="pt-PT" dirty="0" err="1"/>
              <a:t>human</a:t>
            </a:r>
            <a:r>
              <a:rPr lang="pt-PT" dirty="0"/>
              <a:t> </a:t>
            </a:r>
            <a:r>
              <a:rPr lang="pt-PT" dirty="0" err="1"/>
              <a:t>papillomavirus</a:t>
            </a:r>
            <a:r>
              <a:rPr lang="pt-PT" dirty="0"/>
              <a:t> (HPV) </a:t>
            </a:r>
            <a:r>
              <a:rPr lang="pt-PT" dirty="0" err="1"/>
              <a:t>persistence</a:t>
            </a:r>
            <a:r>
              <a:rPr lang="pt-PT" dirty="0"/>
              <a:t> </a:t>
            </a:r>
            <a:r>
              <a:rPr lang="pt-PT" dirty="0" err="1"/>
              <a:t>and</a:t>
            </a:r>
            <a:r>
              <a:rPr lang="pt-PT" dirty="0"/>
              <a:t> time to HPV clearance </a:t>
            </a:r>
            <a:r>
              <a:rPr lang="pt-PT" dirty="0" err="1"/>
              <a:t>after</a:t>
            </a:r>
            <a:r>
              <a:rPr lang="pt-PT" dirty="0"/>
              <a:t> cervical </a:t>
            </a:r>
            <a:r>
              <a:rPr lang="pt-PT" dirty="0" err="1"/>
              <a:t>conization</a:t>
            </a:r>
            <a:endParaRPr lang="pt-PT" dirty="0"/>
          </a:p>
          <a:p>
            <a:pPr marL="285750" indent="-285750">
              <a:spcBef>
                <a:spcPts val="0"/>
              </a:spcBef>
              <a:spcAft>
                <a:spcPts val="1200"/>
              </a:spcAft>
              <a:buFont typeface="Wingdings" pitchFamily="2" charset="2"/>
              <a:buChar char="§"/>
            </a:pPr>
            <a:r>
              <a:rPr lang="pt-PT" dirty="0" err="1"/>
              <a:t>Identify</a:t>
            </a:r>
            <a:r>
              <a:rPr lang="pt-PT" dirty="0"/>
              <a:t> </a:t>
            </a:r>
            <a:r>
              <a:rPr lang="pt-PT" dirty="0" err="1"/>
              <a:t>clinical</a:t>
            </a:r>
            <a:r>
              <a:rPr lang="pt-PT" dirty="0"/>
              <a:t> </a:t>
            </a:r>
            <a:r>
              <a:rPr lang="pt-PT" dirty="0" err="1"/>
              <a:t>and</a:t>
            </a:r>
            <a:r>
              <a:rPr lang="pt-PT" dirty="0"/>
              <a:t> </a:t>
            </a:r>
            <a:r>
              <a:rPr lang="pt-PT" dirty="0" err="1"/>
              <a:t>behavioral</a:t>
            </a:r>
            <a:r>
              <a:rPr lang="pt-PT" dirty="0"/>
              <a:t> </a:t>
            </a:r>
            <a:r>
              <a:rPr lang="pt-PT" dirty="0" err="1"/>
              <a:t>factors</a:t>
            </a:r>
            <a:r>
              <a:rPr lang="pt-PT" dirty="0"/>
              <a:t> </a:t>
            </a:r>
            <a:r>
              <a:rPr lang="pt-PT" dirty="0" err="1"/>
              <a:t>associated</a:t>
            </a:r>
            <a:r>
              <a:rPr lang="pt-PT" dirty="0"/>
              <a:t> </a:t>
            </a:r>
            <a:r>
              <a:rPr lang="pt-PT" dirty="0" err="1"/>
              <a:t>with</a:t>
            </a:r>
            <a:r>
              <a:rPr lang="pt-PT" dirty="0"/>
              <a:t> </a:t>
            </a:r>
            <a:r>
              <a:rPr lang="pt-PT" dirty="0" err="1"/>
              <a:t>persistence</a:t>
            </a:r>
            <a:endParaRPr lang="pt-PT" dirty="0"/>
          </a:p>
          <a:p>
            <a:pPr marL="285750" indent="-285750">
              <a:spcBef>
                <a:spcPts val="0"/>
              </a:spcBef>
              <a:spcAft>
                <a:spcPts val="1200"/>
              </a:spcAft>
              <a:buFont typeface="Wingdings" pitchFamily="2" charset="2"/>
              <a:buChar char="§"/>
            </a:pPr>
            <a:endParaRPr lang="pt-PT" dirty="0"/>
          </a:p>
          <a:p>
            <a:pPr marL="285750" indent="-285750">
              <a:spcBef>
                <a:spcPts val="0"/>
              </a:spcBef>
              <a:spcAft>
                <a:spcPts val="1200"/>
              </a:spcAft>
              <a:buFont typeface="Wingdings" pitchFamily="2" charset="2"/>
              <a:buChar char="§"/>
            </a:pPr>
            <a:endParaRPr lang="pt-PT" dirty="0"/>
          </a:p>
          <a:p>
            <a:pPr marL="0" indent="0">
              <a:spcBef>
                <a:spcPts val="0"/>
              </a:spcBef>
              <a:spcAft>
                <a:spcPts val="1200"/>
              </a:spcAft>
              <a:buNone/>
            </a:pPr>
            <a:r>
              <a:rPr lang="pt-PT" altLang="pt-PT" dirty="0" err="1">
                <a:solidFill>
                  <a:schemeClr val="tx1">
                    <a:lumMod val="65000"/>
                    <a:lumOff val="35000"/>
                  </a:schemeClr>
                </a:solidFill>
                <a:latin typeface="Arial" panose="020B0604020202020204" pitchFamily="34" charset="0"/>
              </a:rPr>
              <a:t>Retrospective</a:t>
            </a:r>
            <a:r>
              <a:rPr lang="pt-PT" altLang="pt-PT" dirty="0">
                <a:solidFill>
                  <a:schemeClr val="tx1">
                    <a:lumMod val="65000"/>
                    <a:lumOff val="35000"/>
                  </a:schemeClr>
                </a:solidFill>
                <a:latin typeface="Arial" panose="020B0604020202020204" pitchFamily="34" charset="0"/>
              </a:rPr>
              <a:t> </a:t>
            </a:r>
            <a:r>
              <a:rPr lang="pt-PT" altLang="pt-PT" dirty="0" err="1">
                <a:solidFill>
                  <a:schemeClr val="tx1">
                    <a:lumMod val="65000"/>
                    <a:lumOff val="35000"/>
                  </a:schemeClr>
                </a:solidFill>
                <a:latin typeface="Arial" panose="020B0604020202020204" pitchFamily="34" charset="0"/>
              </a:rPr>
              <a:t>observational</a:t>
            </a:r>
            <a:r>
              <a:rPr lang="pt-PT" altLang="pt-PT" dirty="0">
                <a:solidFill>
                  <a:schemeClr val="tx1">
                    <a:lumMod val="65000"/>
                    <a:lumOff val="35000"/>
                  </a:schemeClr>
                </a:solidFill>
                <a:latin typeface="Arial" panose="020B0604020202020204" pitchFamily="34" charset="0"/>
              </a:rPr>
              <a:t> </a:t>
            </a:r>
            <a:r>
              <a:rPr lang="pt-PT" altLang="pt-PT" dirty="0" err="1">
                <a:solidFill>
                  <a:schemeClr val="tx1">
                    <a:lumMod val="65000"/>
                    <a:lumOff val="35000"/>
                  </a:schemeClr>
                </a:solidFill>
                <a:latin typeface="Arial" panose="020B0604020202020204" pitchFamily="34" charset="0"/>
              </a:rPr>
              <a:t>study</a:t>
            </a:r>
            <a:r>
              <a:rPr lang="pt-PT" altLang="pt-PT" dirty="0">
                <a:solidFill>
                  <a:schemeClr val="tx1">
                    <a:lumMod val="65000"/>
                    <a:lumOff val="35000"/>
                  </a:schemeClr>
                </a:solidFill>
                <a:latin typeface="Arial" panose="020B0604020202020204" pitchFamily="34" charset="0"/>
              </a:rPr>
              <a:t> Jan–</a:t>
            </a:r>
            <a:r>
              <a:rPr lang="pt-PT" altLang="pt-PT" dirty="0" err="1">
                <a:solidFill>
                  <a:schemeClr val="tx1">
                    <a:lumMod val="65000"/>
                    <a:lumOff val="35000"/>
                  </a:schemeClr>
                </a:solidFill>
                <a:latin typeface="Arial" panose="020B0604020202020204" pitchFamily="34" charset="0"/>
              </a:rPr>
              <a:t>Dec</a:t>
            </a:r>
            <a:r>
              <a:rPr lang="pt-PT" altLang="pt-PT" dirty="0">
                <a:solidFill>
                  <a:schemeClr val="tx1">
                    <a:lumMod val="65000"/>
                    <a:lumOff val="35000"/>
                  </a:schemeClr>
                </a:solidFill>
                <a:latin typeface="Arial" panose="020B0604020202020204" pitchFamily="34" charset="0"/>
              </a:rPr>
              <a:t> 2023 </a:t>
            </a:r>
          </a:p>
          <a:p>
            <a:pPr marL="0" indent="0">
              <a:spcBef>
                <a:spcPts val="0"/>
              </a:spcBef>
              <a:spcAft>
                <a:spcPts val="1200"/>
              </a:spcAft>
              <a:buNone/>
            </a:pPr>
            <a:r>
              <a:rPr lang="pt-PT" altLang="pt-PT" dirty="0" err="1">
                <a:solidFill>
                  <a:schemeClr val="tx1">
                    <a:lumMod val="65000"/>
                    <a:lumOff val="35000"/>
                  </a:schemeClr>
                </a:solidFill>
                <a:latin typeface="Arial" panose="020B0604020202020204" pitchFamily="34" charset="0"/>
              </a:rPr>
              <a:t>Tertiary</a:t>
            </a:r>
            <a:r>
              <a:rPr lang="pt-PT" altLang="pt-PT" dirty="0">
                <a:solidFill>
                  <a:schemeClr val="tx1">
                    <a:lumMod val="65000"/>
                    <a:lumOff val="35000"/>
                  </a:schemeClr>
                </a:solidFill>
                <a:latin typeface="Arial" panose="020B0604020202020204" pitchFamily="34" charset="0"/>
              </a:rPr>
              <a:t> hospital </a:t>
            </a:r>
            <a:r>
              <a:rPr lang="pt-PT" altLang="pt-PT" dirty="0" err="1">
                <a:solidFill>
                  <a:schemeClr val="tx1">
                    <a:lumMod val="65000"/>
                    <a:lumOff val="35000"/>
                  </a:schemeClr>
                </a:solidFill>
                <a:latin typeface="Arial" panose="020B0604020202020204" pitchFamily="34" charset="0"/>
              </a:rPr>
              <a:t>center</a:t>
            </a:r>
            <a:r>
              <a:rPr lang="pt-PT" altLang="pt-PT" dirty="0">
                <a:solidFill>
                  <a:schemeClr val="tx1">
                    <a:lumMod val="65000"/>
                    <a:lumOff val="35000"/>
                  </a:schemeClr>
                </a:solidFill>
                <a:latin typeface="Arial" panose="020B0604020202020204" pitchFamily="34" charset="0"/>
              </a:rPr>
              <a:t> </a:t>
            </a:r>
          </a:p>
          <a:p>
            <a:pPr marL="0" indent="0">
              <a:spcBef>
                <a:spcPts val="0"/>
              </a:spcBef>
              <a:spcAft>
                <a:spcPts val="1200"/>
              </a:spcAft>
              <a:buNone/>
            </a:pPr>
            <a:r>
              <a:rPr lang="pt-PT" altLang="pt-PT" dirty="0" err="1">
                <a:solidFill>
                  <a:schemeClr val="tx1">
                    <a:lumMod val="65000"/>
                    <a:lumOff val="35000"/>
                  </a:schemeClr>
                </a:solidFill>
                <a:latin typeface="Arial" panose="020B0604020202020204" pitchFamily="34" charset="0"/>
              </a:rPr>
              <a:t>Inclusion</a:t>
            </a:r>
            <a:r>
              <a:rPr lang="pt-PT" altLang="pt-PT" dirty="0">
                <a:solidFill>
                  <a:schemeClr val="tx1">
                    <a:lumMod val="65000"/>
                    <a:lumOff val="35000"/>
                  </a:schemeClr>
                </a:solidFill>
                <a:latin typeface="Arial" panose="020B0604020202020204" pitchFamily="34" charset="0"/>
              </a:rPr>
              <a:t>: </a:t>
            </a:r>
            <a:r>
              <a:rPr lang="pt-PT" altLang="pt-PT" dirty="0" err="1">
                <a:solidFill>
                  <a:schemeClr val="tx1">
                    <a:lumMod val="65000"/>
                    <a:lumOff val="35000"/>
                  </a:schemeClr>
                </a:solidFill>
                <a:latin typeface="Arial" panose="020B0604020202020204" pitchFamily="34" charset="0"/>
              </a:rPr>
              <a:t>all</a:t>
            </a:r>
            <a:r>
              <a:rPr lang="pt-PT" altLang="pt-PT" dirty="0">
                <a:solidFill>
                  <a:schemeClr val="tx1">
                    <a:lumMod val="65000"/>
                    <a:lumOff val="35000"/>
                  </a:schemeClr>
                </a:solidFill>
                <a:latin typeface="Arial" panose="020B0604020202020204" pitchFamily="34" charset="0"/>
              </a:rPr>
              <a:t> HPV-positive </a:t>
            </a:r>
            <a:r>
              <a:rPr lang="pt-PT" altLang="pt-PT" dirty="0" err="1">
                <a:solidFill>
                  <a:schemeClr val="tx1">
                    <a:lumMod val="65000"/>
                    <a:lumOff val="35000"/>
                  </a:schemeClr>
                </a:solidFill>
                <a:latin typeface="Arial" panose="020B0604020202020204" pitchFamily="34" charset="0"/>
              </a:rPr>
              <a:t>women</a:t>
            </a:r>
            <a:r>
              <a:rPr lang="pt-PT" altLang="pt-PT" dirty="0">
                <a:solidFill>
                  <a:schemeClr val="tx1">
                    <a:lumMod val="65000"/>
                    <a:lumOff val="35000"/>
                  </a:schemeClr>
                </a:solidFill>
                <a:latin typeface="Arial" panose="020B0604020202020204" pitchFamily="34" charset="0"/>
              </a:rPr>
              <a:t> </a:t>
            </a:r>
            <a:r>
              <a:rPr lang="pt-PT" altLang="pt-PT" dirty="0" err="1">
                <a:solidFill>
                  <a:schemeClr val="tx1">
                    <a:lumMod val="65000"/>
                    <a:lumOff val="35000"/>
                  </a:schemeClr>
                </a:solidFill>
                <a:latin typeface="Arial" panose="020B0604020202020204" pitchFamily="34" charset="0"/>
              </a:rPr>
              <a:t>undergoing</a:t>
            </a:r>
            <a:r>
              <a:rPr lang="pt-PT" altLang="pt-PT" dirty="0">
                <a:solidFill>
                  <a:schemeClr val="tx1">
                    <a:lumMod val="65000"/>
                    <a:lumOff val="35000"/>
                  </a:schemeClr>
                </a:solidFill>
                <a:latin typeface="Arial" panose="020B0604020202020204" pitchFamily="34" charset="0"/>
              </a:rPr>
              <a:t> cervical </a:t>
            </a:r>
            <a:r>
              <a:rPr lang="pt-PT" altLang="pt-PT" dirty="0" err="1">
                <a:solidFill>
                  <a:schemeClr val="tx1">
                    <a:lumMod val="65000"/>
                    <a:lumOff val="35000"/>
                  </a:schemeClr>
                </a:solidFill>
                <a:latin typeface="Arial" panose="020B0604020202020204" pitchFamily="34" charset="0"/>
              </a:rPr>
              <a:t>conization</a:t>
            </a:r>
            <a:r>
              <a:rPr lang="pt-PT" altLang="pt-PT" dirty="0">
                <a:solidFill>
                  <a:schemeClr val="tx1">
                    <a:lumMod val="65000"/>
                    <a:lumOff val="35000"/>
                  </a:schemeClr>
                </a:solidFill>
                <a:latin typeface="Arial" panose="020B0604020202020204" pitchFamily="34" charset="0"/>
              </a:rPr>
              <a:t> </a:t>
            </a:r>
          </a:p>
          <a:p>
            <a:pPr marL="285750" indent="-285750">
              <a:spcBef>
                <a:spcPts val="0"/>
              </a:spcBef>
              <a:spcAft>
                <a:spcPts val="1200"/>
              </a:spcAft>
              <a:buFont typeface="Wingdings" pitchFamily="2" charset="2"/>
              <a:buChar char="§"/>
            </a:pPr>
            <a:r>
              <a:rPr lang="pt-PT" altLang="pt-PT" dirty="0" err="1">
                <a:solidFill>
                  <a:schemeClr val="tx1">
                    <a:lumMod val="65000"/>
                    <a:lumOff val="35000"/>
                  </a:schemeClr>
                </a:solidFill>
                <a:latin typeface="Arial" panose="020B0604020202020204" pitchFamily="34" charset="0"/>
              </a:rPr>
              <a:t>Exclusion</a:t>
            </a:r>
            <a:r>
              <a:rPr lang="pt-PT" altLang="pt-PT" dirty="0">
                <a:solidFill>
                  <a:schemeClr val="tx1">
                    <a:lumMod val="65000"/>
                    <a:lumOff val="35000"/>
                  </a:schemeClr>
                </a:solidFill>
                <a:latin typeface="Arial" panose="020B0604020202020204" pitchFamily="34" charset="0"/>
              </a:rPr>
              <a:t> </a:t>
            </a:r>
            <a:r>
              <a:rPr lang="pt-PT" altLang="pt-PT" dirty="0" err="1">
                <a:solidFill>
                  <a:schemeClr val="tx1">
                    <a:lumMod val="65000"/>
                    <a:lumOff val="35000"/>
                  </a:schemeClr>
                </a:solidFill>
                <a:latin typeface="Arial" panose="020B0604020202020204" pitchFamily="34" charset="0"/>
              </a:rPr>
              <a:t>criteria</a:t>
            </a:r>
            <a:r>
              <a:rPr lang="pt-PT" altLang="pt-PT" dirty="0">
                <a:solidFill>
                  <a:schemeClr val="tx1">
                    <a:lumMod val="65000"/>
                    <a:lumOff val="35000"/>
                  </a:schemeClr>
                </a:solidFill>
                <a:latin typeface="Arial" panose="020B0604020202020204" pitchFamily="34" charset="0"/>
              </a:rPr>
              <a:t>: </a:t>
            </a:r>
            <a:r>
              <a:rPr lang="pt-PT" altLang="pt-PT" dirty="0" err="1">
                <a:solidFill>
                  <a:schemeClr val="tx1">
                    <a:lumMod val="65000"/>
                    <a:lumOff val="35000"/>
                  </a:schemeClr>
                </a:solidFill>
                <a:latin typeface="Arial" panose="020B0604020202020204" pitchFamily="34" charset="0"/>
              </a:rPr>
              <a:t>lost</a:t>
            </a:r>
            <a:r>
              <a:rPr lang="pt-PT" altLang="pt-PT" dirty="0">
                <a:solidFill>
                  <a:schemeClr val="tx1">
                    <a:lumMod val="65000"/>
                    <a:lumOff val="35000"/>
                  </a:schemeClr>
                </a:solidFill>
                <a:latin typeface="Arial" panose="020B0604020202020204" pitchFamily="34" charset="0"/>
              </a:rPr>
              <a:t> to follow-up </a:t>
            </a:r>
            <a:r>
              <a:rPr lang="pt-PT" altLang="pt-PT" dirty="0" err="1">
                <a:solidFill>
                  <a:schemeClr val="tx1">
                    <a:lumMod val="65000"/>
                    <a:lumOff val="35000"/>
                  </a:schemeClr>
                </a:solidFill>
                <a:latin typeface="Arial" panose="020B0604020202020204" pitchFamily="34" charset="0"/>
              </a:rPr>
              <a:t>and</a:t>
            </a:r>
            <a:r>
              <a:rPr lang="pt-PT" altLang="pt-PT" dirty="0">
                <a:solidFill>
                  <a:schemeClr val="tx1">
                    <a:lumMod val="65000"/>
                    <a:lumOff val="35000"/>
                  </a:schemeClr>
                </a:solidFill>
                <a:latin typeface="Arial" panose="020B0604020202020204" pitchFamily="34" charset="0"/>
              </a:rPr>
              <a:t> </a:t>
            </a:r>
            <a:r>
              <a:rPr lang="pt-PT" altLang="pt-PT" dirty="0" err="1">
                <a:solidFill>
                  <a:schemeClr val="tx1">
                    <a:lumMod val="65000"/>
                    <a:lumOff val="35000"/>
                  </a:schemeClr>
                </a:solidFill>
                <a:latin typeface="Arial" panose="020B0604020202020204" pitchFamily="34" charset="0"/>
              </a:rPr>
              <a:t>hysterectomy</a:t>
            </a:r>
            <a:r>
              <a:rPr lang="pt-PT" altLang="pt-PT" dirty="0">
                <a:solidFill>
                  <a:schemeClr val="tx1">
                    <a:lumMod val="65000"/>
                    <a:lumOff val="35000"/>
                  </a:schemeClr>
                </a:solidFill>
                <a:latin typeface="Arial" panose="020B0604020202020204" pitchFamily="34" charset="0"/>
              </a:rPr>
              <a:t> </a:t>
            </a:r>
            <a:r>
              <a:rPr lang="pt-PT" altLang="pt-PT" dirty="0" err="1">
                <a:solidFill>
                  <a:schemeClr val="tx1">
                    <a:lumMod val="65000"/>
                    <a:lumOff val="35000"/>
                  </a:schemeClr>
                </a:solidFill>
                <a:latin typeface="Arial" panose="020B0604020202020204" pitchFamily="34" charset="0"/>
              </a:rPr>
              <a:t>after</a:t>
            </a:r>
            <a:r>
              <a:rPr lang="pt-PT" altLang="pt-PT" dirty="0">
                <a:solidFill>
                  <a:schemeClr val="tx1">
                    <a:lumMod val="65000"/>
                    <a:lumOff val="35000"/>
                  </a:schemeClr>
                </a:solidFill>
                <a:latin typeface="Arial" panose="020B0604020202020204" pitchFamily="34" charset="0"/>
              </a:rPr>
              <a:t> </a:t>
            </a:r>
            <a:r>
              <a:rPr lang="pt-PT" altLang="pt-PT" dirty="0" err="1">
                <a:solidFill>
                  <a:schemeClr val="tx1">
                    <a:lumMod val="65000"/>
                    <a:lumOff val="35000"/>
                  </a:schemeClr>
                </a:solidFill>
                <a:latin typeface="Arial" panose="020B0604020202020204" pitchFamily="34" charset="0"/>
              </a:rPr>
              <a:t>conization</a:t>
            </a:r>
            <a:endParaRPr lang="pt-PT" altLang="pt-PT" dirty="0">
              <a:solidFill>
                <a:schemeClr val="tx1">
                  <a:lumMod val="65000"/>
                  <a:lumOff val="35000"/>
                </a:schemeClr>
              </a:solidFill>
              <a:latin typeface="Arial" panose="020B0604020202020204" pitchFamily="34" charset="0"/>
            </a:endParaRPr>
          </a:p>
          <a:p>
            <a:pPr marL="0" indent="0" algn="ctr">
              <a:spcBef>
                <a:spcPts val="0"/>
              </a:spcBef>
              <a:spcAft>
                <a:spcPts val="1200"/>
              </a:spcAft>
              <a:buNone/>
            </a:pPr>
            <a:r>
              <a:rPr lang="pt-PT" altLang="pt-PT" dirty="0" err="1">
                <a:solidFill>
                  <a:schemeClr val="tx1">
                    <a:lumMod val="65000"/>
                    <a:lumOff val="35000"/>
                  </a:schemeClr>
                </a:solidFill>
                <a:latin typeface="Arial" panose="020B0604020202020204" pitchFamily="34" charset="0"/>
              </a:rPr>
              <a:t>Significance</a:t>
            </a:r>
            <a:r>
              <a:rPr lang="pt-PT" altLang="pt-PT" dirty="0">
                <a:solidFill>
                  <a:schemeClr val="tx1">
                    <a:lumMod val="65000"/>
                    <a:lumOff val="35000"/>
                  </a:schemeClr>
                </a:solidFill>
                <a:latin typeface="Arial" panose="020B0604020202020204" pitchFamily="34" charset="0"/>
              </a:rPr>
              <a:t> </a:t>
            </a:r>
            <a:r>
              <a:rPr lang="pt-PT" altLang="pt-PT" dirty="0" err="1">
                <a:solidFill>
                  <a:schemeClr val="tx1">
                    <a:lumMod val="65000"/>
                    <a:lumOff val="35000"/>
                  </a:schemeClr>
                </a:solidFill>
                <a:latin typeface="Arial" panose="020B0604020202020204" pitchFamily="34" charset="0"/>
              </a:rPr>
              <a:t>level</a:t>
            </a:r>
            <a:r>
              <a:rPr lang="pt-PT" altLang="pt-PT" dirty="0">
                <a:solidFill>
                  <a:schemeClr val="tx1">
                    <a:lumMod val="65000"/>
                    <a:lumOff val="35000"/>
                  </a:schemeClr>
                </a:solidFill>
                <a:latin typeface="Arial" panose="020B0604020202020204" pitchFamily="34" charset="0"/>
              </a:rPr>
              <a:t> set </a:t>
            </a:r>
            <a:r>
              <a:rPr lang="pt-PT" altLang="pt-PT" dirty="0" err="1">
                <a:solidFill>
                  <a:schemeClr val="tx1">
                    <a:lumMod val="65000"/>
                    <a:lumOff val="35000"/>
                  </a:schemeClr>
                </a:solidFill>
                <a:latin typeface="Arial" panose="020B0604020202020204" pitchFamily="34" charset="0"/>
              </a:rPr>
              <a:t>at</a:t>
            </a:r>
            <a:r>
              <a:rPr lang="pt-PT" altLang="pt-PT" dirty="0">
                <a:solidFill>
                  <a:schemeClr val="tx1">
                    <a:lumMod val="65000"/>
                    <a:lumOff val="35000"/>
                  </a:schemeClr>
                </a:solidFill>
                <a:latin typeface="Arial" panose="020B0604020202020204" pitchFamily="34" charset="0"/>
              </a:rPr>
              <a:t> p ≤ 0.05 </a:t>
            </a:r>
            <a:endParaRPr lang="pt-PT" dirty="0"/>
          </a:p>
          <a:p>
            <a:pPr marL="0" indent="0">
              <a:spcBef>
                <a:spcPts val="0"/>
              </a:spcBef>
              <a:spcAft>
                <a:spcPts val="1200"/>
              </a:spcAft>
              <a:buNone/>
            </a:pPr>
            <a:endParaRPr lang="pt-PT" dirty="0"/>
          </a:p>
          <a:p>
            <a:pPr marL="0" lvl="0" indent="0" eaLnBrk="0" fontAlgn="base" hangingPunct="0">
              <a:spcBef>
                <a:spcPct val="0"/>
              </a:spcBef>
              <a:spcAft>
                <a:spcPct val="0"/>
              </a:spcAft>
              <a:buClrTx/>
              <a:buSzTx/>
              <a:buNone/>
            </a:pPr>
            <a:endParaRPr lang="pt-PT" altLang="pt-PT" dirty="0">
              <a:solidFill>
                <a:schemeClr val="tx1"/>
              </a:solidFill>
              <a:latin typeface="Arial" panose="020B0604020202020204" pitchFamily="34" charset="0"/>
            </a:endParaRPr>
          </a:p>
          <a:p>
            <a:pPr marL="0" lvl="0" indent="0" eaLnBrk="0" fontAlgn="base" hangingPunct="0">
              <a:spcBef>
                <a:spcPct val="0"/>
              </a:spcBef>
              <a:spcAft>
                <a:spcPct val="0"/>
              </a:spcAft>
              <a:buClrTx/>
              <a:buSzTx/>
              <a:buNone/>
            </a:pPr>
            <a:endParaRPr lang="pt-PT" altLang="pt-PT" dirty="0">
              <a:solidFill>
                <a:schemeClr val="tx1"/>
              </a:solidFill>
              <a:latin typeface="Arial" panose="020B0604020202020204" pitchFamily="34" charset="0"/>
            </a:endParaRPr>
          </a:p>
          <a:p>
            <a:pPr marL="0" lvl="0" indent="0" eaLnBrk="0" fontAlgn="base" hangingPunct="0">
              <a:spcBef>
                <a:spcPct val="0"/>
              </a:spcBef>
              <a:spcAft>
                <a:spcPct val="0"/>
              </a:spcAft>
              <a:buClrTx/>
              <a:buSzTx/>
              <a:buNone/>
            </a:pPr>
            <a:endParaRPr lang="pt-PT" altLang="pt-PT" dirty="0">
              <a:solidFill>
                <a:schemeClr val="tx1"/>
              </a:solidFill>
              <a:latin typeface="Arial" panose="020B0604020202020204" pitchFamily="34" charset="0"/>
            </a:endParaRPr>
          </a:p>
          <a:p>
            <a:pPr marL="285750" indent="-285750">
              <a:spcBef>
                <a:spcPts val="0"/>
              </a:spcBef>
              <a:spcAft>
                <a:spcPts val="1200"/>
              </a:spcAft>
              <a:buFont typeface="Wingdings" pitchFamily="2" charset="2"/>
              <a:buChar char="§"/>
            </a:pPr>
            <a:endParaRPr lang="pt-PT" dirty="0"/>
          </a:p>
          <a:p>
            <a:pPr marL="285750" indent="-285750">
              <a:spcBef>
                <a:spcPts val="0"/>
              </a:spcBef>
              <a:spcAft>
                <a:spcPts val="1200"/>
              </a:spcAft>
              <a:buFont typeface="Wingdings" pitchFamily="2" charset="2"/>
              <a:buChar char="§"/>
            </a:pPr>
            <a:endParaRPr dirty="0"/>
          </a:p>
        </p:txBody>
      </p:sp>
      <p:sp>
        <p:nvSpPr>
          <p:cNvPr id="4" name="Google Shape;59;p14">
            <a:extLst>
              <a:ext uri="{FF2B5EF4-FFF2-40B4-BE49-F238E27FC236}">
                <a16:creationId xmlns:a16="http://schemas.microsoft.com/office/drawing/2014/main" id="{01B7398B-3937-2DF3-2CD0-6C6E19CE0938}"/>
              </a:ext>
            </a:extLst>
          </p:cNvPr>
          <p:cNvSpPr txBox="1">
            <a:spLocks/>
          </p:cNvSpPr>
          <p:nvPr/>
        </p:nvSpPr>
        <p:spPr>
          <a:xfrm>
            <a:off x="311700" y="2345094"/>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pt-PT" dirty="0" err="1"/>
              <a:t>Methods</a:t>
            </a:r>
            <a:endParaRPr lang="pt-PT" dirty="0"/>
          </a:p>
        </p:txBody>
      </p:sp>
      <p:pic>
        <p:nvPicPr>
          <p:cNvPr id="19" name="Áudio 18">
            <a:extLst>
              <a:ext uri="{FF2B5EF4-FFF2-40B4-BE49-F238E27FC236}">
                <a16:creationId xmlns:a16="http://schemas.microsoft.com/office/drawing/2014/main" id="{51DE66B8-C4E3-BEEE-88DC-AEA7AC9E808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4560"/>
    </mc:Choice>
    <mc:Fallback xmlns="">
      <p:transition spd="slow" advTm="74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a:extLst>
            <a:ext uri="{FF2B5EF4-FFF2-40B4-BE49-F238E27FC236}">
              <a16:creationId xmlns:a16="http://schemas.microsoft.com/office/drawing/2014/main" id="{9C9C9E86-F237-8300-CFEE-B6E19E5BDDD2}"/>
            </a:ext>
          </a:extLst>
        </p:cNvPr>
        <p:cNvGrpSpPr/>
        <p:nvPr/>
      </p:nvGrpSpPr>
      <p:grpSpPr>
        <a:xfrm>
          <a:off x="0" y="0"/>
          <a:ext cx="0" cy="0"/>
          <a:chOff x="0" y="0"/>
          <a:chExt cx="0" cy="0"/>
        </a:xfrm>
      </p:grpSpPr>
      <p:sp>
        <p:nvSpPr>
          <p:cNvPr id="59" name="Google Shape;59;p14">
            <a:extLst>
              <a:ext uri="{FF2B5EF4-FFF2-40B4-BE49-F238E27FC236}">
                <a16:creationId xmlns:a16="http://schemas.microsoft.com/office/drawing/2014/main" id="{FEB74A32-53CC-D626-44AF-B255DF3EAFC4}"/>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lvl="0"/>
            <a:r>
              <a:rPr lang="pt-PT" dirty="0" err="1"/>
              <a:t>Results</a:t>
            </a:r>
            <a:endParaRPr dirty="0"/>
          </a:p>
        </p:txBody>
      </p:sp>
      <p:sp>
        <p:nvSpPr>
          <p:cNvPr id="60" name="Google Shape;60;p14">
            <a:extLst>
              <a:ext uri="{FF2B5EF4-FFF2-40B4-BE49-F238E27FC236}">
                <a16:creationId xmlns:a16="http://schemas.microsoft.com/office/drawing/2014/main" id="{BC542745-5861-ACF1-A750-15162147D8CF}"/>
              </a:ext>
            </a:extLst>
          </p:cNvPr>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spcBef>
                <a:spcPts val="0"/>
              </a:spcBef>
              <a:spcAft>
                <a:spcPts val="1200"/>
              </a:spcAft>
              <a:buNone/>
            </a:pPr>
            <a:r>
              <a:rPr lang="pt-PT" dirty="0" err="1"/>
              <a:t>Conization</a:t>
            </a:r>
            <a:r>
              <a:rPr lang="pt-PT" dirty="0"/>
              <a:t>: 200 </a:t>
            </a:r>
            <a:r>
              <a:rPr lang="pt-PT" dirty="0" err="1"/>
              <a:t>women</a:t>
            </a:r>
            <a:endParaRPr lang="pt-PT" dirty="0"/>
          </a:p>
          <a:p>
            <a:pPr marL="0" lvl="0" indent="0">
              <a:spcBef>
                <a:spcPts val="0"/>
              </a:spcBef>
              <a:spcAft>
                <a:spcPts val="1200"/>
              </a:spcAft>
              <a:buNone/>
            </a:pPr>
            <a:r>
              <a:rPr lang="pt-PT" dirty="0" err="1"/>
              <a:t>Excluded</a:t>
            </a:r>
            <a:r>
              <a:rPr lang="pt-PT" dirty="0"/>
              <a:t>: 9 </a:t>
            </a:r>
            <a:r>
              <a:rPr lang="pt-PT" altLang="pt-PT" dirty="0" err="1">
                <a:solidFill>
                  <a:schemeClr val="tx1">
                    <a:lumMod val="65000"/>
                    <a:lumOff val="35000"/>
                  </a:schemeClr>
                </a:solidFill>
                <a:latin typeface="Arial" panose="020B0604020202020204" pitchFamily="34" charset="0"/>
              </a:rPr>
              <a:t>hysterectomies</a:t>
            </a:r>
            <a:r>
              <a:rPr lang="pt-PT" dirty="0"/>
              <a:t> + 8 </a:t>
            </a:r>
            <a:r>
              <a:rPr lang="pt-PT" altLang="pt-PT" dirty="0" err="1">
                <a:solidFill>
                  <a:schemeClr val="tx1">
                    <a:lumMod val="65000"/>
                    <a:lumOff val="35000"/>
                  </a:schemeClr>
                </a:solidFill>
                <a:latin typeface="Arial" panose="020B0604020202020204" pitchFamily="34" charset="0"/>
              </a:rPr>
              <a:t>lost</a:t>
            </a:r>
            <a:r>
              <a:rPr lang="pt-PT" altLang="pt-PT" dirty="0">
                <a:solidFill>
                  <a:schemeClr val="tx1">
                    <a:lumMod val="65000"/>
                    <a:lumOff val="35000"/>
                  </a:schemeClr>
                </a:solidFill>
                <a:latin typeface="Arial" panose="020B0604020202020204" pitchFamily="34" charset="0"/>
              </a:rPr>
              <a:t> to follow-up </a:t>
            </a:r>
            <a:endParaRPr lang="pt-PT" dirty="0"/>
          </a:p>
          <a:p>
            <a:pPr marL="0" lvl="0" indent="0">
              <a:spcBef>
                <a:spcPts val="0"/>
              </a:spcBef>
              <a:spcAft>
                <a:spcPts val="1200"/>
              </a:spcAft>
              <a:buNone/>
            </a:pPr>
            <a:r>
              <a:rPr lang="pt-PT" dirty="0" err="1"/>
              <a:t>Study</a:t>
            </a:r>
            <a:r>
              <a:rPr lang="pt-PT" dirty="0"/>
              <a:t> </a:t>
            </a:r>
            <a:r>
              <a:rPr lang="pt-PT" dirty="0" err="1"/>
              <a:t>group</a:t>
            </a:r>
            <a:r>
              <a:rPr lang="pt-PT" dirty="0"/>
              <a:t>: 183 </a:t>
            </a:r>
            <a:r>
              <a:rPr lang="pt-PT" dirty="0" err="1"/>
              <a:t>women</a:t>
            </a:r>
            <a:endParaRPr lang="pt-PT" dirty="0"/>
          </a:p>
          <a:p>
            <a:pPr marL="285750" indent="-285750">
              <a:spcBef>
                <a:spcPts val="0"/>
              </a:spcBef>
              <a:spcAft>
                <a:spcPts val="1200"/>
              </a:spcAft>
              <a:buFont typeface="Wingdings" pitchFamily="2" charset="2"/>
              <a:buChar char="§"/>
            </a:pPr>
            <a:r>
              <a:rPr lang="pt-PT" dirty="0">
                <a:solidFill>
                  <a:srgbClr val="595959"/>
                </a:solidFill>
                <a:ea typeface="Times New Roman" panose="02020603050405020304" pitchFamily="18" charset="0"/>
                <a:cs typeface="Times New Roman" panose="02020603050405020304" pitchFamily="18" charset="0"/>
              </a:rPr>
              <a:t>HPV 16 [n=65 (</a:t>
            </a:r>
            <a:r>
              <a:rPr lang="pt-PT" b="1" dirty="0">
                <a:solidFill>
                  <a:srgbClr val="595959"/>
                </a:solidFill>
                <a:ea typeface="Times New Roman" panose="02020603050405020304" pitchFamily="18" charset="0"/>
                <a:cs typeface="Times New Roman" panose="02020603050405020304" pitchFamily="18" charset="0"/>
              </a:rPr>
              <a:t>36%</a:t>
            </a:r>
            <a:r>
              <a:rPr lang="pt-PT" dirty="0">
                <a:solidFill>
                  <a:srgbClr val="595959"/>
                </a:solidFill>
                <a:ea typeface="Times New Roman" panose="02020603050405020304" pitchFamily="18" charset="0"/>
                <a:cs typeface="Times New Roman" panose="02020603050405020304" pitchFamily="18" charset="0"/>
              </a:rPr>
              <a:t>)] &gt; HPV 31 [n=26 (14%)] &gt; HPV 18 [n=23 (13%)]</a:t>
            </a:r>
          </a:p>
          <a:p>
            <a:pPr marL="285750" lvl="0" indent="-285750">
              <a:spcBef>
                <a:spcPts val="0"/>
              </a:spcBef>
              <a:spcAft>
                <a:spcPts val="1200"/>
              </a:spcAft>
              <a:buFont typeface="Wingdings" pitchFamily="2" charset="2"/>
              <a:buChar char="§"/>
            </a:pPr>
            <a:endParaRPr lang="pt-PT" dirty="0"/>
          </a:p>
          <a:p>
            <a:pPr marL="0" lvl="0" indent="0">
              <a:spcBef>
                <a:spcPts val="0"/>
              </a:spcBef>
              <a:spcAft>
                <a:spcPts val="1200"/>
              </a:spcAft>
              <a:buNone/>
            </a:pPr>
            <a:endParaRPr dirty="0"/>
          </a:p>
        </p:txBody>
      </p:sp>
      <p:graphicFrame>
        <p:nvGraphicFramePr>
          <p:cNvPr id="2" name="Tabela 1">
            <a:extLst>
              <a:ext uri="{FF2B5EF4-FFF2-40B4-BE49-F238E27FC236}">
                <a16:creationId xmlns:a16="http://schemas.microsoft.com/office/drawing/2014/main" id="{AEFAE8AD-916E-FD25-A6CF-50CF4272F6E4}"/>
              </a:ext>
            </a:extLst>
          </p:cNvPr>
          <p:cNvGraphicFramePr>
            <a:graphicFrameLocks noGrp="1"/>
          </p:cNvGraphicFramePr>
          <p:nvPr>
            <p:extLst>
              <p:ext uri="{D42A27DB-BD31-4B8C-83A1-F6EECF244321}">
                <p14:modId xmlns:p14="http://schemas.microsoft.com/office/powerpoint/2010/main" val="3818269683"/>
              </p:ext>
            </p:extLst>
          </p:nvPr>
        </p:nvGraphicFramePr>
        <p:xfrm>
          <a:off x="1815119" y="2928806"/>
          <a:ext cx="5513761" cy="2062294"/>
        </p:xfrm>
        <a:graphic>
          <a:graphicData uri="http://schemas.openxmlformats.org/drawingml/2006/table">
            <a:tbl>
              <a:tblPr firstRow="1" firstCol="1" bandRow="1">
                <a:tableStyleId>{F5AB1C69-6EDB-4FF4-983F-18BD219EF322}</a:tableStyleId>
              </a:tblPr>
              <a:tblGrid>
                <a:gridCol w="3513023">
                  <a:extLst>
                    <a:ext uri="{9D8B030D-6E8A-4147-A177-3AD203B41FA5}">
                      <a16:colId xmlns:a16="http://schemas.microsoft.com/office/drawing/2014/main" val="3911510297"/>
                    </a:ext>
                  </a:extLst>
                </a:gridCol>
                <a:gridCol w="2000738">
                  <a:extLst>
                    <a:ext uri="{9D8B030D-6E8A-4147-A177-3AD203B41FA5}">
                      <a16:colId xmlns:a16="http://schemas.microsoft.com/office/drawing/2014/main" val="3735993145"/>
                    </a:ext>
                  </a:extLst>
                </a:gridCol>
              </a:tblGrid>
              <a:tr h="573942">
                <a:tc gridSpan="2">
                  <a:txBody>
                    <a:bodyPr/>
                    <a:lstStyle/>
                    <a:p>
                      <a:pPr algn="ctr"/>
                      <a:r>
                        <a:rPr lang="pt-PT" sz="1400" b="0" kern="0" dirty="0" err="1">
                          <a:solidFill>
                            <a:schemeClr val="tx1"/>
                          </a:solidFill>
                          <a:effectLst/>
                        </a:rPr>
                        <a:t>Table</a:t>
                      </a:r>
                      <a:r>
                        <a:rPr lang="pt-PT" sz="1400" b="0" kern="0" dirty="0">
                          <a:solidFill>
                            <a:schemeClr val="tx1"/>
                          </a:solidFill>
                          <a:effectLst/>
                        </a:rPr>
                        <a:t> 1. Time to negative HPV </a:t>
                      </a:r>
                      <a:r>
                        <a:rPr lang="pt-PT" sz="1400" b="0" kern="0" dirty="0" err="1">
                          <a:solidFill>
                            <a:schemeClr val="tx1"/>
                          </a:solidFill>
                          <a:effectLst/>
                        </a:rPr>
                        <a:t>after</a:t>
                      </a:r>
                      <a:r>
                        <a:rPr lang="pt-PT" sz="1400" b="0" kern="0" dirty="0">
                          <a:solidFill>
                            <a:schemeClr val="tx1"/>
                          </a:solidFill>
                          <a:effectLst/>
                        </a:rPr>
                        <a:t> </a:t>
                      </a:r>
                      <a:r>
                        <a:rPr lang="pt-PT" sz="1400" b="0" kern="0" dirty="0" err="1">
                          <a:solidFill>
                            <a:schemeClr val="tx1"/>
                          </a:solidFill>
                          <a:effectLst/>
                        </a:rPr>
                        <a:t>conization</a:t>
                      </a:r>
                      <a:r>
                        <a:rPr lang="pt-PT" sz="1400" b="0" kern="0" dirty="0">
                          <a:solidFill>
                            <a:schemeClr val="tx1"/>
                          </a:solidFill>
                          <a:effectLst/>
                        </a:rPr>
                        <a:t> (N = 183)</a:t>
                      </a:r>
                      <a:endParaRPr lang="pt-PT" sz="1400" b="0" kern="100" dirty="0">
                        <a:solidFill>
                          <a:schemeClr val="tx1"/>
                        </a:solidFill>
                        <a:effectLst/>
                      </a:endParaRPr>
                    </a:p>
                  </a:txBody>
                  <a:tcPr marL="68580" marR="68580" marT="0" marB="0" anchor="ctr">
                    <a:noFill/>
                  </a:tcPr>
                </a:tc>
                <a:tc hMerge="1">
                  <a:txBody>
                    <a:bodyPr/>
                    <a:lstStyle/>
                    <a:p>
                      <a:endParaRPr lang="pt-PT"/>
                    </a:p>
                  </a:txBody>
                  <a:tcPr/>
                </a:tc>
                <a:extLst>
                  <a:ext uri="{0D108BD9-81ED-4DB2-BD59-A6C34878D82A}">
                    <a16:rowId xmlns:a16="http://schemas.microsoft.com/office/drawing/2014/main" val="1569768599"/>
                  </a:ext>
                </a:extLst>
              </a:tr>
              <a:tr h="382627">
                <a:tc>
                  <a:txBody>
                    <a:bodyPr/>
                    <a:lstStyle/>
                    <a:p>
                      <a:r>
                        <a:rPr lang="pt-PT" sz="1400" kern="0" dirty="0">
                          <a:solidFill>
                            <a:schemeClr val="tx1"/>
                          </a:solidFill>
                          <a:effectLst/>
                        </a:rPr>
                        <a:t>Negative HPV </a:t>
                      </a:r>
                      <a:r>
                        <a:rPr lang="pt-PT" sz="1400" kern="0" dirty="0" err="1">
                          <a:solidFill>
                            <a:schemeClr val="tx1"/>
                          </a:solidFill>
                          <a:effectLst/>
                        </a:rPr>
                        <a:t>at</a:t>
                      </a:r>
                      <a:r>
                        <a:rPr lang="pt-PT" sz="1400" kern="0" dirty="0">
                          <a:solidFill>
                            <a:schemeClr val="tx1"/>
                          </a:solidFill>
                          <a:effectLst/>
                        </a:rPr>
                        <a:t> 6 </a:t>
                      </a:r>
                      <a:r>
                        <a:rPr lang="pt-PT" sz="1400" kern="0" dirty="0" err="1">
                          <a:solidFill>
                            <a:schemeClr val="tx1"/>
                          </a:solidFill>
                          <a:effectLst/>
                        </a:rPr>
                        <a:t>months</a:t>
                      </a:r>
                      <a:r>
                        <a:rPr lang="pt-PT" sz="1400" kern="0" dirty="0">
                          <a:solidFill>
                            <a:schemeClr val="tx1"/>
                          </a:solidFill>
                          <a:effectLst/>
                        </a:rPr>
                        <a:t> - n (%)</a:t>
                      </a:r>
                      <a:endParaRPr lang="pt-PT"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algn="ctr"/>
                      <a:r>
                        <a:rPr lang="pt-PT" sz="1400" kern="0" dirty="0">
                          <a:effectLst/>
                        </a:rPr>
                        <a:t>46 (25.1)</a:t>
                      </a:r>
                      <a:endParaRPr lang="pt-PT"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04235418"/>
                  </a:ext>
                </a:extLst>
              </a:tr>
              <a:tr h="3615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400" b="0" kern="0" dirty="0">
                          <a:solidFill>
                            <a:schemeClr val="tx1"/>
                          </a:solidFill>
                          <a:effectLst/>
                        </a:rPr>
                        <a:t>Negative HPV </a:t>
                      </a:r>
                      <a:r>
                        <a:rPr lang="pt-PT" sz="1400" b="0" kern="0" dirty="0" err="1">
                          <a:solidFill>
                            <a:schemeClr val="tx1"/>
                          </a:solidFill>
                          <a:effectLst/>
                        </a:rPr>
                        <a:t>at</a:t>
                      </a:r>
                      <a:r>
                        <a:rPr lang="pt-PT" sz="1400" b="0" kern="0" dirty="0">
                          <a:solidFill>
                            <a:schemeClr val="tx1"/>
                          </a:solidFill>
                          <a:effectLst/>
                        </a:rPr>
                        <a:t> 12 </a:t>
                      </a:r>
                      <a:r>
                        <a:rPr lang="pt-PT" sz="1400" b="0" kern="0" dirty="0" err="1">
                          <a:solidFill>
                            <a:schemeClr val="tx1"/>
                          </a:solidFill>
                          <a:effectLst/>
                        </a:rPr>
                        <a:t>months</a:t>
                      </a:r>
                      <a:r>
                        <a:rPr lang="pt-PT" sz="1400" b="0" kern="0" dirty="0">
                          <a:solidFill>
                            <a:schemeClr val="tx1"/>
                          </a:solidFill>
                          <a:effectLst/>
                        </a:rPr>
                        <a:t> - n (%)</a:t>
                      </a:r>
                      <a:endParaRPr lang="pt-PT"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PT" sz="1400" b="0" kern="0" dirty="0">
                          <a:effectLst/>
                        </a:rPr>
                        <a:t>106 (57.9)</a:t>
                      </a:r>
                      <a:endParaRPr lang="pt-PT"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26437423"/>
                  </a:ext>
                </a:extLst>
              </a:tr>
              <a:tr h="382627">
                <a:tc>
                  <a:txBody>
                    <a:bodyPr/>
                    <a:lstStyle/>
                    <a:p>
                      <a:r>
                        <a:rPr lang="pt-PT" sz="1400" kern="0" dirty="0">
                          <a:solidFill>
                            <a:schemeClr val="tx1"/>
                          </a:solidFill>
                          <a:effectLst/>
                        </a:rPr>
                        <a:t>Negative HPV </a:t>
                      </a:r>
                      <a:r>
                        <a:rPr lang="pt-PT" sz="1400" kern="0" dirty="0" err="1">
                          <a:solidFill>
                            <a:schemeClr val="tx1"/>
                          </a:solidFill>
                          <a:effectLst/>
                        </a:rPr>
                        <a:t>at</a:t>
                      </a:r>
                      <a:r>
                        <a:rPr lang="pt-PT" sz="1400" kern="0" dirty="0">
                          <a:solidFill>
                            <a:schemeClr val="tx1"/>
                          </a:solidFill>
                          <a:effectLst/>
                        </a:rPr>
                        <a:t> 18 </a:t>
                      </a:r>
                      <a:r>
                        <a:rPr lang="pt-PT" sz="1400" kern="0" dirty="0" err="1">
                          <a:solidFill>
                            <a:schemeClr val="tx1"/>
                          </a:solidFill>
                          <a:effectLst/>
                        </a:rPr>
                        <a:t>months</a:t>
                      </a:r>
                      <a:r>
                        <a:rPr lang="pt-PT" sz="1400" kern="0" dirty="0">
                          <a:solidFill>
                            <a:schemeClr val="tx1"/>
                          </a:solidFill>
                          <a:effectLst/>
                        </a:rPr>
                        <a:t> - n (%)</a:t>
                      </a:r>
                      <a:endParaRPr lang="pt-PT"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algn="ctr"/>
                      <a:r>
                        <a:rPr lang="pt-PT" sz="1400" kern="0" dirty="0">
                          <a:effectLst/>
                        </a:rPr>
                        <a:t>126 (68.9)</a:t>
                      </a:r>
                      <a:endParaRPr lang="pt-PT"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99410126"/>
                  </a:ext>
                </a:extLst>
              </a:tr>
              <a:tr h="3615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400" b="0" kern="0" dirty="0">
                          <a:solidFill>
                            <a:schemeClr val="tx1"/>
                          </a:solidFill>
                          <a:effectLst/>
                        </a:rPr>
                        <a:t>Negative HPV </a:t>
                      </a:r>
                      <a:r>
                        <a:rPr lang="pt-PT" sz="1400" b="0" kern="0" dirty="0" err="1">
                          <a:solidFill>
                            <a:schemeClr val="tx1"/>
                          </a:solidFill>
                          <a:effectLst/>
                        </a:rPr>
                        <a:t>at</a:t>
                      </a:r>
                      <a:r>
                        <a:rPr lang="pt-PT" sz="1400" b="0" kern="0" dirty="0">
                          <a:solidFill>
                            <a:schemeClr val="tx1"/>
                          </a:solidFill>
                          <a:effectLst/>
                        </a:rPr>
                        <a:t> 24 </a:t>
                      </a:r>
                      <a:r>
                        <a:rPr lang="pt-PT" sz="1400" b="0" kern="0" dirty="0" err="1">
                          <a:solidFill>
                            <a:schemeClr val="tx1"/>
                          </a:solidFill>
                          <a:effectLst/>
                        </a:rPr>
                        <a:t>months</a:t>
                      </a:r>
                      <a:r>
                        <a:rPr lang="pt-PT" sz="1400" b="0" kern="0" dirty="0">
                          <a:solidFill>
                            <a:schemeClr val="tx1"/>
                          </a:solidFill>
                          <a:effectLst/>
                        </a:rPr>
                        <a:t> - n (%)</a:t>
                      </a:r>
                      <a:endParaRPr lang="pt-PT"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PT" sz="1400" b="0" kern="0" dirty="0">
                          <a:effectLst/>
                        </a:rPr>
                        <a:t>136 (74.3)</a:t>
                      </a:r>
                      <a:endParaRPr lang="pt-PT"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39370780"/>
                  </a:ext>
                </a:extLst>
              </a:tr>
            </a:tbl>
          </a:graphicData>
        </a:graphic>
      </p:graphicFrame>
      <p:pic>
        <p:nvPicPr>
          <p:cNvPr id="13" name="Áudio 12">
            <a:extLst>
              <a:ext uri="{FF2B5EF4-FFF2-40B4-BE49-F238E27FC236}">
                <a16:creationId xmlns:a16="http://schemas.microsoft.com/office/drawing/2014/main" id="{73A44612-DBE6-9AB8-BA13-F1D3873EDF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680341805"/>
      </p:ext>
    </p:extLst>
  </p:cSld>
  <p:clrMapOvr>
    <a:masterClrMapping/>
  </p:clrMapOvr>
  <mc:AlternateContent xmlns:mc="http://schemas.openxmlformats.org/markup-compatibility/2006" xmlns:p14="http://schemas.microsoft.com/office/powerpoint/2010/main">
    <mc:Choice Requires="p14">
      <p:transition spd="slow" p14:dur="2000" advTm="24940"/>
    </mc:Choice>
    <mc:Fallback xmlns="">
      <p:transition spd="slow" advTm="249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
          <a:extLst>
            <a:ext uri="{FF2B5EF4-FFF2-40B4-BE49-F238E27FC236}">
              <a16:creationId xmlns:a16="http://schemas.microsoft.com/office/drawing/2014/main" id="{50F2C85C-254C-6BC4-7D8C-5EBE9B70E43D}"/>
            </a:ext>
          </a:extLst>
        </p:cNvPr>
        <p:cNvGrpSpPr/>
        <p:nvPr/>
      </p:nvGrpSpPr>
      <p:grpSpPr>
        <a:xfrm>
          <a:off x="0" y="0"/>
          <a:ext cx="0" cy="0"/>
          <a:chOff x="0" y="0"/>
          <a:chExt cx="0" cy="0"/>
        </a:xfrm>
      </p:grpSpPr>
      <p:sp>
        <p:nvSpPr>
          <p:cNvPr id="59" name="Google Shape;59;p14">
            <a:extLst>
              <a:ext uri="{FF2B5EF4-FFF2-40B4-BE49-F238E27FC236}">
                <a16:creationId xmlns:a16="http://schemas.microsoft.com/office/drawing/2014/main" id="{84471883-C9B2-59FD-5B70-DCA1771F3AA1}"/>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lvl="0"/>
            <a:r>
              <a:rPr lang="pt-PT" dirty="0" err="1"/>
              <a:t>Results</a:t>
            </a:r>
            <a:endParaRPr dirty="0"/>
          </a:p>
        </p:txBody>
      </p:sp>
      <p:sp>
        <p:nvSpPr>
          <p:cNvPr id="60" name="Google Shape;60;p14">
            <a:extLst>
              <a:ext uri="{FF2B5EF4-FFF2-40B4-BE49-F238E27FC236}">
                <a16:creationId xmlns:a16="http://schemas.microsoft.com/office/drawing/2014/main" id="{04D93600-D7A0-5D9A-EBE3-A79E979D45CB}"/>
              </a:ext>
            </a:extLst>
          </p:cNvPr>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spcBef>
                <a:spcPts val="0"/>
              </a:spcBef>
              <a:spcAft>
                <a:spcPts val="1200"/>
              </a:spcAft>
              <a:buNone/>
            </a:pPr>
            <a:endParaRPr dirty="0"/>
          </a:p>
        </p:txBody>
      </p:sp>
      <p:graphicFrame>
        <p:nvGraphicFramePr>
          <p:cNvPr id="2" name="Marcador de Posição de Conteúdo 3">
            <a:extLst>
              <a:ext uri="{FF2B5EF4-FFF2-40B4-BE49-F238E27FC236}">
                <a16:creationId xmlns:a16="http://schemas.microsoft.com/office/drawing/2014/main" id="{BC389FE7-E87A-236F-C62E-A19A3C80E2CF}"/>
              </a:ext>
            </a:extLst>
          </p:cNvPr>
          <p:cNvGraphicFramePr>
            <a:graphicFrameLocks/>
          </p:cNvGraphicFramePr>
          <p:nvPr>
            <p:extLst>
              <p:ext uri="{D42A27DB-BD31-4B8C-83A1-F6EECF244321}">
                <p14:modId xmlns:p14="http://schemas.microsoft.com/office/powerpoint/2010/main" val="2319435459"/>
              </p:ext>
            </p:extLst>
          </p:nvPr>
        </p:nvGraphicFramePr>
        <p:xfrm>
          <a:off x="311700" y="1006814"/>
          <a:ext cx="7877908" cy="4136686"/>
        </p:xfrm>
        <a:graphic>
          <a:graphicData uri="http://schemas.openxmlformats.org/drawingml/2006/table">
            <a:tbl>
              <a:tblPr firstRow="1" firstCol="1" bandRow="1">
                <a:tableStyleId>{F5AB1C69-6EDB-4FF4-983F-18BD219EF322}</a:tableStyleId>
              </a:tblPr>
              <a:tblGrid>
                <a:gridCol w="2369125">
                  <a:extLst>
                    <a:ext uri="{9D8B030D-6E8A-4147-A177-3AD203B41FA5}">
                      <a16:colId xmlns:a16="http://schemas.microsoft.com/office/drawing/2014/main" val="1014496006"/>
                    </a:ext>
                  </a:extLst>
                </a:gridCol>
                <a:gridCol w="1573540">
                  <a:extLst>
                    <a:ext uri="{9D8B030D-6E8A-4147-A177-3AD203B41FA5}">
                      <a16:colId xmlns:a16="http://schemas.microsoft.com/office/drawing/2014/main" val="38865569"/>
                    </a:ext>
                  </a:extLst>
                </a:gridCol>
                <a:gridCol w="1573540">
                  <a:extLst>
                    <a:ext uri="{9D8B030D-6E8A-4147-A177-3AD203B41FA5}">
                      <a16:colId xmlns:a16="http://schemas.microsoft.com/office/drawing/2014/main" val="110625353"/>
                    </a:ext>
                  </a:extLst>
                </a:gridCol>
                <a:gridCol w="1573540">
                  <a:extLst>
                    <a:ext uri="{9D8B030D-6E8A-4147-A177-3AD203B41FA5}">
                      <a16:colId xmlns:a16="http://schemas.microsoft.com/office/drawing/2014/main" val="2805218603"/>
                    </a:ext>
                  </a:extLst>
                </a:gridCol>
                <a:gridCol w="788163">
                  <a:extLst>
                    <a:ext uri="{9D8B030D-6E8A-4147-A177-3AD203B41FA5}">
                      <a16:colId xmlns:a16="http://schemas.microsoft.com/office/drawing/2014/main" val="172134808"/>
                    </a:ext>
                  </a:extLst>
                </a:gridCol>
              </a:tblGrid>
              <a:tr h="265718">
                <a:tc gridSpan="5">
                  <a:txBody>
                    <a:bodyPr/>
                    <a:lstStyle/>
                    <a:p>
                      <a:pPr algn="ctr"/>
                      <a:r>
                        <a:rPr lang="pt-PT" sz="1000" b="0" dirty="0" err="1">
                          <a:solidFill>
                            <a:schemeClr val="tx1"/>
                          </a:solidFill>
                        </a:rPr>
                        <a:t>Table</a:t>
                      </a:r>
                      <a:r>
                        <a:rPr lang="pt-PT" sz="1000" b="0" dirty="0">
                          <a:solidFill>
                            <a:schemeClr val="tx1"/>
                          </a:solidFill>
                        </a:rPr>
                        <a:t> 2. </a:t>
                      </a:r>
                      <a:r>
                        <a:rPr lang="pt-PT" sz="1000" b="0" dirty="0" err="1">
                          <a:solidFill>
                            <a:schemeClr val="tx1"/>
                          </a:solidFill>
                        </a:rPr>
                        <a:t>Population</a:t>
                      </a:r>
                      <a:r>
                        <a:rPr lang="pt-PT" sz="1000" b="0" dirty="0">
                          <a:solidFill>
                            <a:schemeClr val="tx1"/>
                          </a:solidFill>
                        </a:rPr>
                        <a:t> </a:t>
                      </a:r>
                      <a:r>
                        <a:rPr lang="pt-PT" sz="1000" b="0" dirty="0" err="1">
                          <a:solidFill>
                            <a:schemeClr val="tx1"/>
                          </a:solidFill>
                        </a:rPr>
                        <a:t>characteristics</a:t>
                      </a:r>
                      <a:r>
                        <a:rPr lang="pt-PT" sz="1000" b="0" dirty="0">
                          <a:solidFill>
                            <a:schemeClr val="tx1"/>
                          </a:solidFill>
                        </a:rPr>
                        <a:t> </a:t>
                      </a:r>
                      <a:r>
                        <a:rPr lang="pt-PT" sz="1000" b="0" dirty="0" err="1">
                          <a:solidFill>
                            <a:schemeClr val="tx1"/>
                          </a:solidFill>
                        </a:rPr>
                        <a:t>according</a:t>
                      </a:r>
                      <a:r>
                        <a:rPr lang="pt-PT" sz="1000" b="0" dirty="0">
                          <a:solidFill>
                            <a:schemeClr val="tx1"/>
                          </a:solidFill>
                        </a:rPr>
                        <a:t> to HPV </a:t>
                      </a:r>
                      <a:r>
                        <a:rPr lang="pt-PT" sz="1000" b="0" dirty="0" err="1">
                          <a:solidFill>
                            <a:schemeClr val="tx1"/>
                          </a:solidFill>
                        </a:rPr>
                        <a:t>test</a:t>
                      </a:r>
                      <a:r>
                        <a:rPr lang="pt-PT" sz="1000" b="0" dirty="0">
                          <a:solidFill>
                            <a:schemeClr val="tx1"/>
                          </a:solidFill>
                        </a:rPr>
                        <a:t> </a:t>
                      </a:r>
                      <a:r>
                        <a:rPr lang="pt-PT" sz="1000" b="0" dirty="0" err="1">
                          <a:solidFill>
                            <a:schemeClr val="tx1"/>
                          </a:solidFill>
                        </a:rPr>
                        <a:t>results</a:t>
                      </a:r>
                      <a:r>
                        <a:rPr lang="pt-PT" sz="1000" b="0" dirty="0">
                          <a:solidFill>
                            <a:schemeClr val="tx1"/>
                          </a:solidFill>
                        </a:rPr>
                        <a:t> </a:t>
                      </a:r>
                      <a:r>
                        <a:rPr lang="pt-PT" sz="1000" b="0" dirty="0" err="1">
                          <a:solidFill>
                            <a:schemeClr val="tx1"/>
                          </a:solidFill>
                        </a:rPr>
                        <a:t>after</a:t>
                      </a:r>
                      <a:r>
                        <a:rPr lang="pt-PT" sz="1000" b="0" dirty="0">
                          <a:solidFill>
                            <a:schemeClr val="tx1"/>
                          </a:solidFill>
                        </a:rPr>
                        <a:t> </a:t>
                      </a:r>
                      <a:r>
                        <a:rPr lang="pt-PT" sz="1000" b="0" dirty="0" err="1">
                          <a:solidFill>
                            <a:schemeClr val="tx1"/>
                          </a:solidFill>
                        </a:rPr>
                        <a:t>conization</a:t>
                      </a:r>
                      <a:r>
                        <a:rPr lang="pt-PT" sz="1000" b="0" dirty="0">
                          <a:solidFill>
                            <a:schemeClr val="tx1"/>
                          </a:solidFill>
                        </a:rPr>
                        <a:t> </a:t>
                      </a:r>
                      <a:r>
                        <a:rPr lang="pt-PT" sz="1000" b="0" dirty="0" err="1">
                          <a:solidFill>
                            <a:schemeClr val="tx1"/>
                          </a:solidFill>
                        </a:rPr>
                        <a:t>at</a:t>
                      </a:r>
                      <a:r>
                        <a:rPr lang="pt-PT" sz="1000" b="0" dirty="0">
                          <a:solidFill>
                            <a:schemeClr val="tx1"/>
                          </a:solidFill>
                        </a:rPr>
                        <a:t> </a:t>
                      </a:r>
                      <a:r>
                        <a:rPr lang="pt-PT" sz="1000" b="0" dirty="0" err="1">
                          <a:solidFill>
                            <a:schemeClr val="tx1"/>
                          </a:solidFill>
                        </a:rPr>
                        <a:t>the</a:t>
                      </a:r>
                      <a:r>
                        <a:rPr lang="pt-PT" sz="1000" b="0" dirty="0">
                          <a:solidFill>
                            <a:schemeClr val="tx1"/>
                          </a:solidFill>
                        </a:rPr>
                        <a:t> </a:t>
                      </a:r>
                      <a:r>
                        <a:rPr lang="pt-PT" sz="1000" b="0" dirty="0" err="1">
                          <a:solidFill>
                            <a:schemeClr val="tx1"/>
                          </a:solidFill>
                        </a:rPr>
                        <a:t>end</a:t>
                      </a:r>
                      <a:r>
                        <a:rPr lang="pt-PT" sz="1000" b="0" dirty="0">
                          <a:solidFill>
                            <a:schemeClr val="tx1"/>
                          </a:solidFill>
                        </a:rPr>
                        <a:t> </a:t>
                      </a:r>
                      <a:r>
                        <a:rPr lang="pt-PT" sz="1000" b="0" dirty="0" err="1">
                          <a:solidFill>
                            <a:schemeClr val="tx1"/>
                          </a:solidFill>
                        </a:rPr>
                        <a:t>of</a:t>
                      </a:r>
                      <a:r>
                        <a:rPr lang="pt-PT" sz="1000" b="0" dirty="0">
                          <a:solidFill>
                            <a:schemeClr val="tx1"/>
                          </a:solidFill>
                        </a:rPr>
                        <a:t> </a:t>
                      </a:r>
                      <a:r>
                        <a:rPr lang="pt-PT" sz="1000" b="0" dirty="0" err="1">
                          <a:solidFill>
                            <a:schemeClr val="tx1"/>
                          </a:solidFill>
                        </a:rPr>
                        <a:t>the</a:t>
                      </a:r>
                      <a:r>
                        <a:rPr lang="pt-PT" sz="1000" b="0" dirty="0">
                          <a:solidFill>
                            <a:schemeClr val="tx1"/>
                          </a:solidFill>
                        </a:rPr>
                        <a:t> follow-up </a:t>
                      </a:r>
                      <a:r>
                        <a:rPr lang="pt-PT" sz="1000" b="0" dirty="0" err="1">
                          <a:solidFill>
                            <a:schemeClr val="tx1"/>
                          </a:solidFill>
                        </a:rPr>
                        <a:t>period</a:t>
                      </a:r>
                      <a:endParaRPr lang="pt-PT" sz="10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noFill/>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extLst>
                  <a:ext uri="{0D108BD9-81ED-4DB2-BD59-A6C34878D82A}">
                    <a16:rowId xmlns:a16="http://schemas.microsoft.com/office/drawing/2014/main" val="2559479723"/>
                  </a:ext>
                </a:extLst>
              </a:tr>
              <a:tr h="636317">
                <a:tc>
                  <a:txBody>
                    <a:bodyPr/>
                    <a:lstStyle/>
                    <a:p>
                      <a:pPr algn="ctr"/>
                      <a:endParaRPr lang="pt-PT"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noFill/>
                  </a:tcPr>
                </a:tc>
                <a:tc>
                  <a:txBody>
                    <a:bodyPr/>
                    <a:lstStyle/>
                    <a:p>
                      <a:pPr algn="ctr"/>
                      <a:r>
                        <a:rPr lang="pt-PT" sz="1100" b="1" kern="0" dirty="0">
                          <a:effectLst/>
                        </a:rPr>
                        <a:t>Negative HPV </a:t>
                      </a:r>
                      <a:r>
                        <a:rPr lang="pt-PT" sz="1100" b="1" kern="0" dirty="0" err="1">
                          <a:effectLst/>
                        </a:rPr>
                        <a:t>after</a:t>
                      </a:r>
                      <a:r>
                        <a:rPr lang="pt-PT" sz="1100" b="1" kern="0" dirty="0">
                          <a:effectLst/>
                        </a:rPr>
                        <a:t> </a:t>
                      </a:r>
                      <a:r>
                        <a:rPr lang="pt-PT" sz="1100" b="1" kern="0" dirty="0" err="1">
                          <a:effectLst/>
                        </a:rPr>
                        <a:t>conization</a:t>
                      </a:r>
                      <a:endParaRPr lang="pt-PT" sz="1100" b="1" kern="0" dirty="0">
                        <a:effectLst/>
                      </a:endParaRPr>
                    </a:p>
                    <a:p>
                      <a:pPr algn="ctr"/>
                      <a:r>
                        <a:rPr lang="pt-PT" sz="1050" b="1" kern="0" dirty="0">
                          <a:effectLst/>
                        </a:rPr>
                        <a:t>(n = 138)</a:t>
                      </a:r>
                      <a:endParaRPr lang="pt-PT"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b="1" kern="0" dirty="0">
                          <a:effectLst/>
                        </a:rPr>
                        <a:t>Positive HPV </a:t>
                      </a:r>
                      <a:r>
                        <a:rPr lang="pt-PT" sz="1100" b="1" kern="0" dirty="0" err="1">
                          <a:effectLst/>
                        </a:rPr>
                        <a:t>after</a:t>
                      </a:r>
                      <a:r>
                        <a:rPr lang="pt-PT" sz="1100" b="1" kern="0" dirty="0">
                          <a:effectLst/>
                        </a:rPr>
                        <a:t> </a:t>
                      </a:r>
                      <a:r>
                        <a:rPr lang="pt-PT" sz="1100" b="1" kern="0" dirty="0" err="1">
                          <a:effectLst/>
                        </a:rPr>
                        <a:t>conization</a:t>
                      </a:r>
                      <a:endParaRPr lang="pt-PT" sz="1100" b="1" kern="0" dirty="0">
                        <a:effectLst/>
                      </a:endParaRPr>
                    </a:p>
                    <a:p>
                      <a:pPr algn="ctr"/>
                      <a:r>
                        <a:rPr lang="pt-PT" sz="1050" b="1" kern="0" dirty="0">
                          <a:effectLst/>
                        </a:rPr>
                        <a:t>(n = 45)</a:t>
                      </a:r>
                      <a:endParaRPr lang="pt-PT"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b="1" kern="0" dirty="0">
                          <a:effectLst/>
                        </a:rPr>
                        <a:t>Total </a:t>
                      </a:r>
                    </a:p>
                    <a:p>
                      <a:pPr algn="ctr"/>
                      <a:r>
                        <a:rPr lang="pt-PT" sz="1050" b="1" kern="0" dirty="0">
                          <a:effectLst/>
                        </a:rPr>
                        <a:t>(n = 183)</a:t>
                      </a:r>
                      <a:endParaRPr lang="pt-PT"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b="1" i="1" kern="0" dirty="0">
                          <a:effectLst/>
                        </a:rPr>
                        <a:t>p</a:t>
                      </a:r>
                      <a:endParaRPr lang="pt-PT" sz="2000" b="1" i="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34140458"/>
                  </a:ext>
                </a:extLst>
              </a:tr>
              <a:tr h="320040">
                <a:tc>
                  <a:txBody>
                    <a:bodyPr/>
                    <a:lstStyle/>
                    <a:p>
                      <a:pPr algn="ctr"/>
                      <a:r>
                        <a:rPr lang="pt-PT" sz="1100" b="0" kern="0" dirty="0">
                          <a:solidFill>
                            <a:schemeClr val="tx1"/>
                          </a:solidFill>
                          <a:effectLst/>
                        </a:rPr>
                        <a:t>Age (</a:t>
                      </a:r>
                      <a:r>
                        <a:rPr lang="pt-PT" sz="1100" b="0" kern="0" dirty="0" err="1">
                          <a:solidFill>
                            <a:schemeClr val="tx1"/>
                          </a:solidFill>
                          <a:effectLst/>
                        </a:rPr>
                        <a:t>years</a:t>
                      </a:r>
                      <a:r>
                        <a:rPr lang="pt-PT" sz="1100" b="0" kern="0" dirty="0">
                          <a:solidFill>
                            <a:schemeClr val="tx1"/>
                          </a:solidFill>
                          <a:effectLst/>
                        </a:rPr>
                        <a:t>) </a:t>
                      </a:r>
                      <a:r>
                        <a:rPr lang="pt-PT" sz="1000" b="0" kern="0" dirty="0">
                          <a:solidFill>
                            <a:schemeClr val="tx1"/>
                          </a:solidFill>
                          <a:effectLst/>
                        </a:rPr>
                        <a:t>- </a:t>
                      </a:r>
                      <a:r>
                        <a:rPr lang="pt-PT" sz="1000" b="0" kern="0" dirty="0" err="1">
                          <a:solidFill>
                            <a:schemeClr val="tx1"/>
                          </a:solidFill>
                          <a:effectLst/>
                        </a:rPr>
                        <a:t>mean</a:t>
                      </a:r>
                      <a:r>
                        <a:rPr lang="pt-PT" sz="1000" b="0" kern="0" dirty="0">
                          <a:solidFill>
                            <a:schemeClr val="tx1"/>
                          </a:solidFill>
                          <a:effectLst/>
                        </a:rPr>
                        <a:t> (SD)</a:t>
                      </a:r>
                      <a:endParaRPr lang="pt-PT" sz="20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algn="ctr"/>
                      <a:r>
                        <a:rPr lang="pt-PT" sz="1100" b="0" kern="0" dirty="0">
                          <a:effectLst/>
                        </a:rPr>
                        <a:t>41.7 (± 9.6)</a:t>
                      </a:r>
                      <a:endParaRPr lang="pt-PT"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b="0" kern="0" dirty="0">
                          <a:effectLst/>
                        </a:rPr>
                        <a:t>47.3 (± 10.0)</a:t>
                      </a:r>
                      <a:endParaRPr lang="pt-PT"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b="0" kern="0" dirty="0">
                          <a:effectLst/>
                        </a:rPr>
                        <a:t>43.1 (± 10.0)</a:t>
                      </a:r>
                      <a:endParaRPr lang="pt-PT"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b="1" kern="0" dirty="0">
                          <a:effectLst/>
                        </a:rPr>
                        <a:t>&lt; 0.001</a:t>
                      </a:r>
                      <a:endParaRPr lang="pt-PT"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89986233"/>
                  </a:ext>
                </a:extLst>
              </a:tr>
              <a:tr h="320040">
                <a:tc>
                  <a:txBody>
                    <a:bodyPr/>
                    <a:lstStyle/>
                    <a:p>
                      <a:pPr algn="ctr"/>
                      <a:r>
                        <a:rPr lang="pt-PT" sz="1100" b="0" kern="0" dirty="0">
                          <a:solidFill>
                            <a:schemeClr val="tx1"/>
                          </a:solidFill>
                          <a:effectLst/>
                        </a:rPr>
                        <a:t>Age </a:t>
                      </a:r>
                      <a:r>
                        <a:rPr lang="pt-PT" sz="1100" b="0" kern="0" dirty="0" err="1">
                          <a:solidFill>
                            <a:schemeClr val="tx1"/>
                          </a:solidFill>
                          <a:effectLst/>
                        </a:rPr>
                        <a:t>at</a:t>
                      </a:r>
                      <a:r>
                        <a:rPr lang="pt-PT" sz="1100" b="0" kern="0" dirty="0">
                          <a:solidFill>
                            <a:schemeClr val="tx1"/>
                          </a:solidFill>
                          <a:effectLst/>
                        </a:rPr>
                        <a:t> </a:t>
                      </a:r>
                      <a:r>
                        <a:rPr lang="pt-PT" sz="1100" b="0" kern="0" dirty="0" err="1">
                          <a:solidFill>
                            <a:schemeClr val="tx1"/>
                          </a:solidFill>
                          <a:effectLst/>
                        </a:rPr>
                        <a:t>first</a:t>
                      </a:r>
                      <a:r>
                        <a:rPr lang="pt-PT" sz="1100" b="0" kern="0" dirty="0">
                          <a:solidFill>
                            <a:schemeClr val="tx1"/>
                          </a:solidFill>
                          <a:effectLst/>
                        </a:rPr>
                        <a:t> sexual </a:t>
                      </a:r>
                      <a:r>
                        <a:rPr lang="pt-PT" sz="1100" b="0" kern="0" dirty="0" err="1">
                          <a:solidFill>
                            <a:schemeClr val="tx1"/>
                          </a:solidFill>
                          <a:effectLst/>
                        </a:rPr>
                        <a:t>intercourse</a:t>
                      </a:r>
                      <a:r>
                        <a:rPr lang="pt-PT" sz="1100" b="0" kern="0" dirty="0">
                          <a:solidFill>
                            <a:schemeClr val="tx1"/>
                          </a:solidFill>
                          <a:effectLst/>
                        </a:rPr>
                        <a:t>* </a:t>
                      </a:r>
                      <a:r>
                        <a:rPr lang="pt-PT" sz="1000" b="0" kern="0" dirty="0">
                          <a:solidFill>
                            <a:schemeClr val="tx1"/>
                          </a:solidFill>
                          <a:effectLst/>
                        </a:rPr>
                        <a:t>- </a:t>
                      </a:r>
                      <a:r>
                        <a:rPr lang="pt-PT" sz="1000" b="0" kern="0" dirty="0" err="1">
                          <a:solidFill>
                            <a:schemeClr val="tx1"/>
                          </a:solidFill>
                          <a:effectLst/>
                        </a:rPr>
                        <a:t>median</a:t>
                      </a:r>
                      <a:r>
                        <a:rPr lang="pt-PT" sz="1000" b="0" kern="0" dirty="0">
                          <a:solidFill>
                            <a:schemeClr val="tx1"/>
                          </a:solidFill>
                          <a:effectLst/>
                        </a:rPr>
                        <a:t> [P25-P75]</a:t>
                      </a:r>
                      <a:endParaRPr lang="pt-PT" sz="20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algn="ctr"/>
                      <a:r>
                        <a:rPr lang="pt-PT" sz="1100" kern="0" dirty="0">
                          <a:effectLst/>
                        </a:rPr>
                        <a:t>18.0 [17-19]</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dirty="0">
                          <a:effectLst/>
                        </a:rPr>
                        <a:t>18.0 [16-20]</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dirty="0">
                          <a:effectLst/>
                        </a:rPr>
                        <a:t>18.0 [17-19]</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dirty="0">
                          <a:effectLst/>
                        </a:rPr>
                        <a:t>0.118</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71364968"/>
                  </a:ext>
                </a:extLst>
              </a:tr>
              <a:tr h="320040">
                <a:tc>
                  <a:txBody>
                    <a:bodyPr/>
                    <a:lstStyle/>
                    <a:p>
                      <a:pPr algn="ctr"/>
                      <a:r>
                        <a:rPr lang="pt-PT" sz="1100" b="0" kern="0" dirty="0">
                          <a:solidFill>
                            <a:schemeClr val="tx1"/>
                          </a:solidFill>
                          <a:effectLst/>
                        </a:rPr>
                        <a:t>Gesta </a:t>
                      </a:r>
                      <a:r>
                        <a:rPr lang="pt-PT" sz="1000" b="0" kern="0" dirty="0">
                          <a:solidFill>
                            <a:schemeClr val="tx1"/>
                          </a:solidFill>
                          <a:effectLst/>
                        </a:rPr>
                        <a:t>- </a:t>
                      </a:r>
                      <a:r>
                        <a:rPr lang="pt-PT" sz="1000" b="0" kern="0" dirty="0" err="1">
                          <a:solidFill>
                            <a:schemeClr val="tx1"/>
                          </a:solidFill>
                          <a:effectLst/>
                        </a:rPr>
                        <a:t>mean</a:t>
                      </a:r>
                      <a:r>
                        <a:rPr lang="pt-PT" sz="1000" b="0" kern="0" dirty="0">
                          <a:solidFill>
                            <a:schemeClr val="tx1"/>
                          </a:solidFill>
                          <a:effectLst/>
                        </a:rPr>
                        <a:t> (SD)</a:t>
                      </a:r>
                      <a:endParaRPr lang="pt-PT" sz="20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algn="ctr"/>
                      <a:r>
                        <a:rPr lang="pt-PT" sz="1100" kern="0" dirty="0">
                          <a:effectLst/>
                        </a:rPr>
                        <a:t>1.5 (± 1.4)</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dirty="0">
                          <a:effectLst/>
                        </a:rPr>
                        <a:t>1.5 (± 1.0)</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a:effectLst/>
                        </a:rPr>
                        <a:t>1.5 (± 1.3)</a:t>
                      </a:r>
                      <a:endParaRPr lang="pt-PT"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a:effectLst/>
                        </a:rPr>
                        <a:t>0.726</a:t>
                      </a:r>
                      <a:endParaRPr lang="pt-PT"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0282995"/>
                  </a:ext>
                </a:extLst>
              </a:tr>
              <a:tr h="320040">
                <a:tc>
                  <a:txBody>
                    <a:bodyPr/>
                    <a:lstStyle/>
                    <a:p>
                      <a:pPr algn="ctr"/>
                      <a:r>
                        <a:rPr lang="pt-PT" sz="1100" b="0" kern="0" dirty="0">
                          <a:solidFill>
                            <a:schemeClr val="tx1"/>
                          </a:solidFill>
                          <a:effectLst/>
                        </a:rPr>
                        <a:t>Para </a:t>
                      </a:r>
                      <a:r>
                        <a:rPr lang="pt-PT" sz="1000" b="0" kern="0" dirty="0">
                          <a:solidFill>
                            <a:schemeClr val="tx1"/>
                          </a:solidFill>
                          <a:effectLst/>
                        </a:rPr>
                        <a:t>- </a:t>
                      </a:r>
                      <a:r>
                        <a:rPr lang="pt-PT" sz="1000" b="0" kern="0" dirty="0" err="1">
                          <a:solidFill>
                            <a:schemeClr val="tx1"/>
                          </a:solidFill>
                          <a:effectLst/>
                        </a:rPr>
                        <a:t>mean</a:t>
                      </a:r>
                      <a:r>
                        <a:rPr lang="pt-PT" sz="1000" b="0" kern="0" dirty="0">
                          <a:solidFill>
                            <a:schemeClr val="tx1"/>
                          </a:solidFill>
                          <a:effectLst/>
                        </a:rPr>
                        <a:t> (SD)</a:t>
                      </a:r>
                      <a:endParaRPr lang="pt-PT" sz="20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algn="ctr"/>
                      <a:r>
                        <a:rPr lang="pt-PT" sz="1100" kern="0" dirty="0">
                          <a:effectLst/>
                        </a:rPr>
                        <a:t>1.1 (± 1.1)</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dirty="0">
                          <a:effectLst/>
                        </a:rPr>
                        <a:t>1.2 (± 0.9)</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a:effectLst/>
                        </a:rPr>
                        <a:t>1.2 (± 1.0)</a:t>
                      </a:r>
                      <a:endParaRPr lang="pt-PT"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a:effectLst/>
                        </a:rPr>
                        <a:t>0.782</a:t>
                      </a:r>
                      <a:endParaRPr lang="pt-PT"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38705352"/>
                  </a:ext>
                </a:extLst>
              </a:tr>
              <a:tr h="320040">
                <a:tc>
                  <a:txBody>
                    <a:bodyPr/>
                    <a:lstStyle/>
                    <a:p>
                      <a:pPr algn="ctr"/>
                      <a:r>
                        <a:rPr lang="pt-PT" sz="1100" b="0" kern="0" dirty="0" err="1">
                          <a:solidFill>
                            <a:schemeClr val="tx1"/>
                          </a:solidFill>
                          <a:effectLst/>
                        </a:rPr>
                        <a:t>Menopausal</a:t>
                      </a:r>
                      <a:r>
                        <a:rPr lang="pt-PT" sz="1100" b="0" kern="0" dirty="0">
                          <a:solidFill>
                            <a:schemeClr val="tx1"/>
                          </a:solidFill>
                          <a:effectLst/>
                        </a:rPr>
                        <a:t> status </a:t>
                      </a:r>
                      <a:r>
                        <a:rPr lang="pt-PT" sz="1000" b="0" kern="0" dirty="0">
                          <a:solidFill>
                            <a:schemeClr val="tx1"/>
                          </a:solidFill>
                          <a:effectLst/>
                        </a:rPr>
                        <a:t>- n (%)</a:t>
                      </a:r>
                      <a:endParaRPr lang="pt-PT" sz="20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algn="ctr"/>
                      <a:r>
                        <a:rPr lang="pt-PT" sz="1100" b="0" kern="0" dirty="0">
                          <a:effectLst/>
                        </a:rPr>
                        <a:t>21 (15.2)</a:t>
                      </a:r>
                      <a:endParaRPr lang="pt-PT"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b="0" kern="0" dirty="0">
                          <a:effectLst/>
                        </a:rPr>
                        <a:t>16 (35.6)</a:t>
                      </a:r>
                      <a:endParaRPr lang="pt-PT"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b="0" kern="0" dirty="0">
                          <a:effectLst/>
                        </a:rPr>
                        <a:t>37 (20.2)</a:t>
                      </a:r>
                      <a:endParaRPr lang="pt-PT"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b="1" kern="0" dirty="0">
                          <a:effectLst/>
                        </a:rPr>
                        <a:t>0.003</a:t>
                      </a:r>
                      <a:endParaRPr lang="pt-PT"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81497730"/>
                  </a:ext>
                </a:extLst>
              </a:tr>
              <a:tr h="320040">
                <a:tc>
                  <a:txBody>
                    <a:bodyPr/>
                    <a:lstStyle/>
                    <a:p>
                      <a:pPr algn="ctr"/>
                      <a:r>
                        <a:rPr lang="pt-PT" sz="1100" b="0" kern="0" dirty="0">
                          <a:solidFill>
                            <a:schemeClr val="tx1"/>
                          </a:solidFill>
                          <a:effectLst/>
                        </a:rPr>
                        <a:t>Smoking </a:t>
                      </a:r>
                      <a:r>
                        <a:rPr lang="pt-PT" sz="1000" b="0" kern="0" dirty="0">
                          <a:solidFill>
                            <a:schemeClr val="tx1"/>
                          </a:solidFill>
                          <a:effectLst/>
                        </a:rPr>
                        <a:t>- n (%)</a:t>
                      </a:r>
                      <a:endParaRPr lang="pt-PT" sz="20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algn="ctr"/>
                      <a:r>
                        <a:rPr lang="pt-PT" sz="1100" kern="0" dirty="0">
                          <a:effectLst/>
                        </a:rPr>
                        <a:t>47 (34.3)</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dirty="0">
                          <a:effectLst/>
                        </a:rPr>
                        <a:t>15 (34.1)</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dirty="0">
                          <a:effectLst/>
                        </a:rPr>
                        <a:t>62 (34.3)</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a:effectLst/>
                        </a:rPr>
                        <a:t>0.979</a:t>
                      </a:r>
                      <a:endParaRPr lang="pt-PT"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52131650"/>
                  </a:ext>
                </a:extLst>
              </a:tr>
              <a:tr h="320040">
                <a:tc>
                  <a:txBody>
                    <a:bodyPr/>
                    <a:lstStyle/>
                    <a:p>
                      <a:pPr algn="ctr"/>
                      <a:r>
                        <a:rPr lang="pt-PT" sz="1100" b="0" kern="0" dirty="0" err="1">
                          <a:solidFill>
                            <a:schemeClr val="tx1"/>
                          </a:solidFill>
                          <a:effectLst/>
                        </a:rPr>
                        <a:t>Previous</a:t>
                      </a:r>
                      <a:r>
                        <a:rPr lang="pt-PT" sz="1100" b="0" kern="0" dirty="0">
                          <a:solidFill>
                            <a:schemeClr val="tx1"/>
                          </a:solidFill>
                          <a:effectLst/>
                        </a:rPr>
                        <a:t> HPV vacine </a:t>
                      </a:r>
                      <a:r>
                        <a:rPr lang="pt-PT" sz="1000" b="0" kern="0" dirty="0">
                          <a:solidFill>
                            <a:schemeClr val="tx1"/>
                          </a:solidFill>
                          <a:effectLst/>
                        </a:rPr>
                        <a:t>- n (%)</a:t>
                      </a:r>
                      <a:endParaRPr lang="pt-PT" sz="20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algn="ctr"/>
                      <a:r>
                        <a:rPr lang="pt-PT" sz="1100" kern="0" dirty="0">
                          <a:effectLst/>
                        </a:rPr>
                        <a:t>20 (18.7)</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dirty="0">
                          <a:effectLst/>
                        </a:rPr>
                        <a:t>5 (13.9)</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dirty="0">
                          <a:effectLst/>
                        </a:rPr>
                        <a:t>25 (17.5)</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a:effectLst/>
                        </a:rPr>
                        <a:t>0.512</a:t>
                      </a:r>
                      <a:endParaRPr lang="pt-PT"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19818135"/>
                  </a:ext>
                </a:extLst>
              </a:tr>
              <a:tr h="320040">
                <a:tc>
                  <a:txBody>
                    <a:bodyPr/>
                    <a:lstStyle/>
                    <a:p>
                      <a:pPr algn="ctr"/>
                      <a:r>
                        <a:rPr lang="pt-PT" sz="1100" b="0" kern="0" dirty="0">
                          <a:solidFill>
                            <a:schemeClr val="tx1"/>
                          </a:solidFill>
                          <a:effectLst/>
                        </a:rPr>
                        <a:t>Posterior HPV vacine </a:t>
                      </a:r>
                      <a:r>
                        <a:rPr lang="pt-PT" sz="1000" b="0" kern="0" dirty="0">
                          <a:solidFill>
                            <a:schemeClr val="tx1"/>
                          </a:solidFill>
                          <a:effectLst/>
                        </a:rPr>
                        <a:t>- n (%)</a:t>
                      </a:r>
                      <a:endParaRPr lang="pt-PT" sz="20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algn="ctr"/>
                      <a:r>
                        <a:rPr lang="pt-PT" sz="1100" b="0" kern="0" dirty="0">
                          <a:effectLst/>
                        </a:rPr>
                        <a:t>45 (41.3)</a:t>
                      </a:r>
                      <a:endParaRPr lang="pt-PT"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b="0" kern="0" dirty="0">
                          <a:effectLst/>
                        </a:rPr>
                        <a:t>23 (65.7)</a:t>
                      </a:r>
                      <a:endParaRPr lang="pt-PT"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b="0" kern="0" dirty="0">
                          <a:effectLst/>
                        </a:rPr>
                        <a:t>68 (47.2)</a:t>
                      </a:r>
                      <a:endParaRPr lang="pt-PT"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b="1" kern="0" dirty="0">
                          <a:effectLst/>
                        </a:rPr>
                        <a:t>0.012</a:t>
                      </a:r>
                      <a:endParaRPr lang="pt-PT"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11918351"/>
                  </a:ext>
                </a:extLst>
              </a:tr>
              <a:tr h="320040">
                <a:tc>
                  <a:txBody>
                    <a:bodyPr/>
                    <a:lstStyle/>
                    <a:p>
                      <a:pPr algn="ctr"/>
                      <a:r>
                        <a:rPr lang="pt-PT" sz="1100" b="0" kern="0" dirty="0" err="1">
                          <a:solidFill>
                            <a:schemeClr val="tx1"/>
                          </a:solidFill>
                          <a:effectLst/>
                        </a:rPr>
                        <a:t>Baseline</a:t>
                      </a:r>
                      <a:r>
                        <a:rPr lang="pt-PT" sz="1100" b="0" kern="0" dirty="0">
                          <a:solidFill>
                            <a:schemeClr val="tx1"/>
                          </a:solidFill>
                          <a:effectLst/>
                        </a:rPr>
                        <a:t> HPV 16/18 </a:t>
                      </a:r>
                      <a:r>
                        <a:rPr lang="pt-PT" sz="1100" b="0" kern="0" dirty="0" err="1">
                          <a:solidFill>
                            <a:schemeClr val="tx1"/>
                          </a:solidFill>
                          <a:effectLst/>
                        </a:rPr>
                        <a:t>infection</a:t>
                      </a:r>
                      <a:r>
                        <a:rPr lang="pt-PT" sz="1100" b="0" kern="0" dirty="0">
                          <a:solidFill>
                            <a:schemeClr val="tx1"/>
                          </a:solidFill>
                          <a:effectLst/>
                        </a:rPr>
                        <a:t> </a:t>
                      </a:r>
                      <a:r>
                        <a:rPr lang="pt-PT" sz="1000" b="0" kern="0" dirty="0">
                          <a:solidFill>
                            <a:schemeClr val="tx1"/>
                          </a:solidFill>
                          <a:effectLst/>
                        </a:rPr>
                        <a:t>- n (%)</a:t>
                      </a:r>
                      <a:endParaRPr lang="pt-PT" sz="20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D6DCDF"/>
                    </a:solidFill>
                  </a:tcPr>
                </a:tc>
                <a:tc>
                  <a:txBody>
                    <a:bodyPr/>
                    <a:lstStyle/>
                    <a:p>
                      <a:pPr algn="ctr"/>
                      <a:r>
                        <a:rPr lang="pt-PT" sz="1100" kern="0" dirty="0">
                          <a:effectLst/>
                        </a:rPr>
                        <a:t>61 (44.2)</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dirty="0">
                          <a:effectLst/>
                        </a:rPr>
                        <a:t>15 (33.3)</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dirty="0">
                          <a:effectLst/>
                        </a:rPr>
                        <a:t>76 (41.5)</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r>
                        <a:rPr lang="pt-PT" sz="1100" kern="0" dirty="0">
                          <a:effectLst/>
                        </a:rPr>
                        <a:t>0.199</a:t>
                      </a:r>
                      <a:endParaRPr lang="pt-PT"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37976016"/>
                  </a:ext>
                </a:extLst>
              </a:tr>
              <a:tr h="354291">
                <a:tc gridSpan="5">
                  <a:txBody>
                    <a:bodyPr/>
                    <a:lstStyle/>
                    <a:p>
                      <a:pPr algn="just"/>
                      <a:r>
                        <a:rPr lang="pt-PT" sz="900" b="0" kern="0" dirty="0">
                          <a:solidFill>
                            <a:schemeClr val="tx1"/>
                          </a:solidFill>
                          <a:effectLst/>
                        </a:rPr>
                        <a:t>HPV = </a:t>
                      </a:r>
                      <a:r>
                        <a:rPr lang="pt-PT" sz="900" b="0" kern="0" dirty="0" err="1">
                          <a:solidFill>
                            <a:schemeClr val="tx1"/>
                          </a:solidFill>
                          <a:effectLst/>
                        </a:rPr>
                        <a:t>Human</a:t>
                      </a:r>
                      <a:r>
                        <a:rPr lang="pt-PT" sz="900" b="0" kern="0" dirty="0">
                          <a:solidFill>
                            <a:schemeClr val="tx1"/>
                          </a:solidFill>
                          <a:effectLst/>
                        </a:rPr>
                        <a:t> </a:t>
                      </a:r>
                      <a:r>
                        <a:rPr lang="pt-PT" sz="900" b="0" kern="0" dirty="0" err="1">
                          <a:solidFill>
                            <a:schemeClr val="tx1"/>
                          </a:solidFill>
                          <a:effectLst/>
                        </a:rPr>
                        <a:t>Papillomavirus</a:t>
                      </a:r>
                      <a:r>
                        <a:rPr lang="pt-PT" sz="900" b="0" kern="0" dirty="0">
                          <a:solidFill>
                            <a:schemeClr val="tx1"/>
                          </a:solidFill>
                          <a:effectLst/>
                        </a:rPr>
                        <a:t>; SD = standard </a:t>
                      </a:r>
                      <a:r>
                        <a:rPr lang="pt-PT" sz="900" b="0" kern="0" dirty="0" err="1">
                          <a:solidFill>
                            <a:schemeClr val="tx1"/>
                          </a:solidFill>
                          <a:effectLst/>
                        </a:rPr>
                        <a:t>deviation</a:t>
                      </a:r>
                      <a:r>
                        <a:rPr lang="pt-PT" sz="900" b="0" kern="0" dirty="0">
                          <a:solidFill>
                            <a:schemeClr val="tx1"/>
                          </a:solidFill>
                          <a:effectLst/>
                        </a:rPr>
                        <a:t>.</a:t>
                      </a:r>
                      <a:endParaRPr lang="pt-PT" sz="1400" b="0" kern="100" dirty="0">
                        <a:solidFill>
                          <a:schemeClr val="tx1"/>
                        </a:solidFill>
                        <a:effectLst/>
                      </a:endParaRPr>
                    </a:p>
                    <a:p>
                      <a:pPr algn="just"/>
                      <a:r>
                        <a:rPr lang="pt-PT" sz="800" b="0" kern="0" dirty="0" err="1">
                          <a:solidFill>
                            <a:schemeClr val="tx1"/>
                          </a:solidFill>
                          <a:effectLst/>
                        </a:rPr>
                        <a:t>Values</a:t>
                      </a:r>
                      <a:r>
                        <a:rPr lang="pt-PT" sz="800" b="0" kern="0" dirty="0">
                          <a:solidFill>
                            <a:schemeClr val="tx1"/>
                          </a:solidFill>
                          <a:effectLst/>
                        </a:rPr>
                        <a:t> </a:t>
                      </a:r>
                      <a:r>
                        <a:rPr lang="pt-PT" sz="800" b="0" kern="0" dirty="0" err="1">
                          <a:solidFill>
                            <a:schemeClr val="tx1"/>
                          </a:solidFill>
                          <a:effectLst/>
                        </a:rPr>
                        <a:t>correspond</a:t>
                      </a:r>
                      <a:r>
                        <a:rPr lang="pt-PT" sz="800" b="0" kern="0" dirty="0">
                          <a:solidFill>
                            <a:schemeClr val="tx1"/>
                          </a:solidFill>
                          <a:effectLst/>
                        </a:rPr>
                        <a:t> to </a:t>
                      </a:r>
                      <a:r>
                        <a:rPr lang="pt-PT" sz="800" b="0" kern="0" dirty="0" err="1">
                          <a:solidFill>
                            <a:schemeClr val="tx1"/>
                          </a:solidFill>
                          <a:effectLst/>
                        </a:rPr>
                        <a:t>mean</a:t>
                      </a:r>
                      <a:r>
                        <a:rPr lang="pt-PT" sz="800" b="0" kern="0" dirty="0">
                          <a:solidFill>
                            <a:schemeClr val="tx1"/>
                          </a:solidFill>
                          <a:effectLst/>
                        </a:rPr>
                        <a:t> (SD) </a:t>
                      </a:r>
                      <a:r>
                        <a:rPr lang="pt-PT" sz="800" b="0" kern="0" dirty="0" err="1">
                          <a:solidFill>
                            <a:schemeClr val="tx1"/>
                          </a:solidFill>
                          <a:effectLst/>
                        </a:rPr>
                        <a:t>or</a:t>
                      </a:r>
                      <a:r>
                        <a:rPr lang="pt-PT" sz="800" b="0" kern="0" dirty="0">
                          <a:solidFill>
                            <a:schemeClr val="tx1"/>
                          </a:solidFill>
                          <a:effectLst/>
                        </a:rPr>
                        <a:t> n (%) </a:t>
                      </a:r>
                      <a:r>
                        <a:rPr lang="pt-PT" sz="800" b="0" kern="0" dirty="0" err="1">
                          <a:solidFill>
                            <a:schemeClr val="tx1"/>
                          </a:solidFill>
                          <a:effectLst/>
                        </a:rPr>
                        <a:t>where</a:t>
                      </a:r>
                      <a:r>
                        <a:rPr lang="pt-PT" sz="800" b="0" kern="0" dirty="0">
                          <a:solidFill>
                            <a:schemeClr val="tx1"/>
                          </a:solidFill>
                          <a:effectLst/>
                        </a:rPr>
                        <a:t> </a:t>
                      </a:r>
                      <a:r>
                        <a:rPr lang="pt-PT" sz="800" b="0" kern="0" dirty="0" err="1">
                          <a:solidFill>
                            <a:schemeClr val="tx1"/>
                          </a:solidFill>
                          <a:effectLst/>
                        </a:rPr>
                        <a:t>appropriate</a:t>
                      </a:r>
                      <a:r>
                        <a:rPr lang="pt-PT" sz="800" b="0" kern="0" dirty="0">
                          <a:solidFill>
                            <a:schemeClr val="tx1"/>
                          </a:solidFill>
                          <a:effectLst/>
                        </a:rPr>
                        <a:t>. </a:t>
                      </a:r>
                      <a:r>
                        <a:rPr lang="en-US" sz="800" b="0" kern="0" dirty="0">
                          <a:solidFill>
                            <a:schemeClr val="tx1"/>
                          </a:solidFill>
                          <a:effectLst/>
                        </a:rPr>
                        <a:t>* Variable with a non-normal distribution: Values correspond to median [percentile 25 – percentile 75]</a:t>
                      </a:r>
                      <a:endParaRPr lang="pt-PT" sz="1200" b="0" kern="100" dirty="0">
                        <a:solidFill>
                          <a:schemeClr val="tx1"/>
                        </a:solidFill>
                        <a:effectLst/>
                      </a:endParaRPr>
                    </a:p>
                  </a:txBody>
                  <a:tcPr marL="68580" marR="68580" marT="0" marB="0" anchor="ctr">
                    <a:noFill/>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extLst>
                  <a:ext uri="{0D108BD9-81ED-4DB2-BD59-A6C34878D82A}">
                    <a16:rowId xmlns:a16="http://schemas.microsoft.com/office/drawing/2014/main" val="4139950304"/>
                  </a:ext>
                </a:extLst>
              </a:tr>
            </a:tbl>
          </a:graphicData>
        </a:graphic>
      </p:graphicFrame>
      <p:sp>
        <p:nvSpPr>
          <p:cNvPr id="3" name="Retângulo 2">
            <a:extLst>
              <a:ext uri="{FF2B5EF4-FFF2-40B4-BE49-F238E27FC236}">
                <a16:creationId xmlns:a16="http://schemas.microsoft.com/office/drawing/2014/main" id="{A4443A06-6AC2-7FFE-ED31-33DF956956F6}"/>
              </a:ext>
            </a:extLst>
          </p:cNvPr>
          <p:cNvSpPr/>
          <p:nvPr/>
        </p:nvSpPr>
        <p:spPr>
          <a:xfrm>
            <a:off x="226646" y="1899622"/>
            <a:ext cx="8034216" cy="328772"/>
          </a:xfrm>
          <a:prstGeom prst="rect">
            <a:avLst/>
          </a:prstGeom>
          <a:noFill/>
          <a:ln w="19050">
            <a:solidFill>
              <a:srgbClr val="575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6" name="Retângulo 5">
            <a:extLst>
              <a:ext uri="{FF2B5EF4-FFF2-40B4-BE49-F238E27FC236}">
                <a16:creationId xmlns:a16="http://schemas.microsoft.com/office/drawing/2014/main" id="{D44955B1-2B22-E884-0D49-1BCEA6F81EA5}"/>
              </a:ext>
            </a:extLst>
          </p:cNvPr>
          <p:cNvSpPr/>
          <p:nvPr/>
        </p:nvSpPr>
        <p:spPr>
          <a:xfrm>
            <a:off x="233546" y="3192789"/>
            <a:ext cx="8034216" cy="328772"/>
          </a:xfrm>
          <a:prstGeom prst="rect">
            <a:avLst/>
          </a:prstGeom>
          <a:noFill/>
          <a:ln w="19050">
            <a:solidFill>
              <a:srgbClr val="575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7" name="Retângulo 6">
            <a:extLst>
              <a:ext uri="{FF2B5EF4-FFF2-40B4-BE49-F238E27FC236}">
                <a16:creationId xmlns:a16="http://schemas.microsoft.com/office/drawing/2014/main" id="{8168357D-B894-689F-C3D6-9E61485B1F52}"/>
              </a:ext>
            </a:extLst>
          </p:cNvPr>
          <p:cNvSpPr/>
          <p:nvPr/>
        </p:nvSpPr>
        <p:spPr>
          <a:xfrm>
            <a:off x="233546" y="4136686"/>
            <a:ext cx="8034216" cy="328772"/>
          </a:xfrm>
          <a:prstGeom prst="rect">
            <a:avLst/>
          </a:prstGeom>
          <a:noFill/>
          <a:ln w="19050">
            <a:solidFill>
              <a:srgbClr val="575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7" name="Áudio 16">
            <a:extLst>
              <a:ext uri="{FF2B5EF4-FFF2-40B4-BE49-F238E27FC236}">
                <a16:creationId xmlns:a16="http://schemas.microsoft.com/office/drawing/2014/main" id="{793E0346-0AE4-0086-9F76-74C43F2667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330863102"/>
      </p:ext>
    </p:extLst>
  </p:cSld>
  <p:clrMapOvr>
    <a:masterClrMapping/>
  </p:clrMapOvr>
  <mc:AlternateContent xmlns:mc="http://schemas.openxmlformats.org/markup-compatibility/2006" xmlns:p14="http://schemas.microsoft.com/office/powerpoint/2010/main">
    <mc:Choice Requires="p14">
      <p:transition spd="slow" p14:dur="2000" advTm="29753"/>
    </mc:Choice>
    <mc:Fallback xmlns="">
      <p:transition spd="slow" advTm="29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
          <a:extLst>
            <a:ext uri="{FF2B5EF4-FFF2-40B4-BE49-F238E27FC236}">
              <a16:creationId xmlns:a16="http://schemas.microsoft.com/office/drawing/2014/main" id="{A4E0AF39-922A-1EA9-A02F-D2D87EA4FCEE}"/>
            </a:ext>
          </a:extLst>
        </p:cNvPr>
        <p:cNvGrpSpPr/>
        <p:nvPr/>
      </p:nvGrpSpPr>
      <p:grpSpPr>
        <a:xfrm>
          <a:off x="0" y="0"/>
          <a:ext cx="0" cy="0"/>
          <a:chOff x="0" y="0"/>
          <a:chExt cx="0" cy="0"/>
        </a:xfrm>
      </p:grpSpPr>
      <p:sp>
        <p:nvSpPr>
          <p:cNvPr id="59" name="Google Shape;59;p14">
            <a:extLst>
              <a:ext uri="{FF2B5EF4-FFF2-40B4-BE49-F238E27FC236}">
                <a16:creationId xmlns:a16="http://schemas.microsoft.com/office/drawing/2014/main" id="{B3A06562-4BCF-FD60-739C-AF16C66A1AAA}"/>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lvl="0"/>
            <a:r>
              <a:rPr lang="pt-PT" dirty="0" err="1"/>
              <a:t>Conclusion</a:t>
            </a:r>
            <a:endParaRPr dirty="0"/>
          </a:p>
        </p:txBody>
      </p:sp>
      <p:sp>
        <p:nvSpPr>
          <p:cNvPr id="60" name="Google Shape;60;p14">
            <a:extLst>
              <a:ext uri="{FF2B5EF4-FFF2-40B4-BE49-F238E27FC236}">
                <a16:creationId xmlns:a16="http://schemas.microsoft.com/office/drawing/2014/main" id="{7666B4F3-292F-5741-C23C-4508711E4392}"/>
              </a:ext>
            </a:extLst>
          </p:cNvPr>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ctr" eaLnBrk="0" fontAlgn="base" hangingPunct="0">
              <a:spcBef>
                <a:spcPct val="0"/>
              </a:spcBef>
              <a:spcAft>
                <a:spcPct val="0"/>
              </a:spcAft>
              <a:buClrTx/>
              <a:buSzTx/>
              <a:buNone/>
            </a:pPr>
            <a:r>
              <a:rPr lang="pt-PT" altLang="pt-PT" dirty="0">
                <a:solidFill>
                  <a:srgbClr val="595959"/>
                </a:solidFill>
                <a:latin typeface="Arial" panose="020B0604020202020204" pitchFamily="34" charset="0"/>
              </a:rPr>
              <a:t>69% HPV </a:t>
            </a:r>
            <a:r>
              <a:rPr lang="pt-PT" altLang="pt-PT" dirty="0" err="1">
                <a:solidFill>
                  <a:srgbClr val="595959"/>
                </a:solidFill>
                <a:latin typeface="Arial" panose="020B0604020202020204" pitchFamily="34" charset="0"/>
              </a:rPr>
              <a:t>negativity</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at</a:t>
            </a:r>
            <a:r>
              <a:rPr lang="pt-PT" altLang="pt-PT" dirty="0">
                <a:solidFill>
                  <a:srgbClr val="595959"/>
                </a:solidFill>
                <a:latin typeface="Arial" panose="020B0604020202020204" pitchFamily="34" charset="0"/>
              </a:rPr>
              <a:t> 18 </a:t>
            </a:r>
            <a:r>
              <a:rPr lang="pt-PT" altLang="pt-PT" dirty="0" err="1">
                <a:solidFill>
                  <a:srgbClr val="595959"/>
                </a:solidFill>
                <a:latin typeface="Arial" panose="020B0604020202020204" pitchFamily="34" charset="0"/>
              </a:rPr>
              <a:t>months</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after</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conization</a:t>
            </a:r>
            <a:r>
              <a:rPr lang="pt-PT" altLang="pt-PT" dirty="0">
                <a:solidFill>
                  <a:srgbClr val="595959"/>
                </a:solidFill>
                <a:latin typeface="Arial" panose="020B0604020202020204" pitchFamily="34" charset="0"/>
              </a:rPr>
              <a:t> </a:t>
            </a:r>
            <a:r>
              <a:rPr lang="pt-PT" altLang="pt-PT" dirty="0">
                <a:solidFill>
                  <a:srgbClr val="595959"/>
                </a:solidFill>
                <a:latin typeface="Arial" panose="020B0604020202020204" pitchFamily="34" charset="0"/>
                <a:sym typeface="Wingdings" pitchFamily="2" charset="2"/>
              </a:rPr>
              <a:t></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effectiveness</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of</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excisional</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treatment</a:t>
            </a:r>
            <a:r>
              <a:rPr lang="pt-PT" altLang="pt-PT" dirty="0">
                <a:solidFill>
                  <a:srgbClr val="595959"/>
                </a:solidFill>
                <a:latin typeface="Arial" panose="020B0604020202020204" pitchFamily="34" charset="0"/>
              </a:rPr>
              <a:t> </a:t>
            </a:r>
          </a:p>
          <a:p>
            <a:pPr marL="0" lvl="0" indent="0" algn="ctr" eaLnBrk="0" fontAlgn="base" hangingPunct="0">
              <a:spcBef>
                <a:spcPct val="0"/>
              </a:spcBef>
              <a:spcAft>
                <a:spcPct val="0"/>
              </a:spcAft>
              <a:buClrTx/>
              <a:buSzTx/>
              <a:buNone/>
            </a:pPr>
            <a:endParaRPr lang="pt-PT" altLang="pt-PT" sz="1000" dirty="0">
              <a:solidFill>
                <a:srgbClr val="595959"/>
              </a:solidFill>
              <a:latin typeface="Arial" panose="020B0604020202020204" pitchFamily="34" charset="0"/>
            </a:endParaRPr>
          </a:p>
          <a:p>
            <a:pPr marL="0" lvl="0" indent="0" algn="ctr" eaLnBrk="0" fontAlgn="base" hangingPunct="0">
              <a:spcBef>
                <a:spcPct val="0"/>
              </a:spcBef>
              <a:spcAft>
                <a:spcPct val="0"/>
              </a:spcAft>
              <a:buClrTx/>
              <a:buSzTx/>
              <a:buNone/>
            </a:pPr>
            <a:r>
              <a:rPr lang="pt-PT" altLang="pt-PT" dirty="0">
                <a:solidFill>
                  <a:srgbClr val="595959"/>
                </a:solidFill>
                <a:latin typeface="Arial" panose="020B0604020202020204" pitchFamily="34" charset="0"/>
              </a:rPr>
              <a:t>HPV </a:t>
            </a:r>
            <a:r>
              <a:rPr lang="pt-PT" altLang="pt-PT" dirty="0" err="1">
                <a:solidFill>
                  <a:srgbClr val="595959"/>
                </a:solidFill>
                <a:latin typeface="Arial" panose="020B0604020202020204" pitchFamily="34" charset="0"/>
              </a:rPr>
              <a:t>positivity</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after</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conization</a:t>
            </a:r>
            <a:r>
              <a:rPr lang="pt-PT" altLang="pt-PT" dirty="0">
                <a:solidFill>
                  <a:srgbClr val="595959"/>
                </a:solidFill>
                <a:latin typeface="Arial" panose="020B0604020202020204" pitchFamily="34" charset="0"/>
              </a:rPr>
              <a:t> </a:t>
            </a:r>
            <a:r>
              <a:rPr lang="pt-PT" altLang="pt-PT" dirty="0">
                <a:solidFill>
                  <a:srgbClr val="595959"/>
                </a:solidFill>
                <a:latin typeface="Arial" panose="020B0604020202020204" pitchFamily="34" charset="0"/>
                <a:sym typeface="Wingdings" pitchFamily="2" charset="2"/>
              </a:rPr>
              <a:t> </a:t>
            </a:r>
            <a:r>
              <a:rPr lang="pt-PT" altLang="pt-PT" dirty="0" err="1">
                <a:solidFill>
                  <a:srgbClr val="595959"/>
                </a:solidFill>
                <a:latin typeface="Arial" panose="020B0604020202020204" pitchFamily="34" charset="0"/>
              </a:rPr>
              <a:t>older</a:t>
            </a:r>
            <a:r>
              <a:rPr lang="pt-PT" altLang="pt-PT" dirty="0">
                <a:solidFill>
                  <a:srgbClr val="595959"/>
                </a:solidFill>
                <a:latin typeface="Arial" panose="020B0604020202020204" pitchFamily="34" charset="0"/>
              </a:rPr>
              <a:t> age </a:t>
            </a:r>
            <a:r>
              <a:rPr lang="pt-PT" altLang="pt-PT" dirty="0" err="1">
                <a:solidFill>
                  <a:srgbClr val="595959"/>
                </a:solidFill>
                <a:latin typeface="Arial" panose="020B0604020202020204" pitchFamily="34" charset="0"/>
              </a:rPr>
              <a:t>and</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postmenopausal</a:t>
            </a:r>
            <a:r>
              <a:rPr lang="pt-PT" altLang="pt-PT" dirty="0">
                <a:solidFill>
                  <a:srgbClr val="595959"/>
                </a:solidFill>
                <a:latin typeface="Arial" panose="020B0604020202020204" pitchFamily="34" charset="0"/>
              </a:rPr>
              <a:t> status </a:t>
            </a:r>
          </a:p>
          <a:p>
            <a:pPr marL="285750" lvl="0" indent="-285750" eaLnBrk="0" fontAlgn="base" hangingPunct="0">
              <a:spcBef>
                <a:spcPct val="0"/>
              </a:spcBef>
              <a:spcAft>
                <a:spcPct val="0"/>
              </a:spcAft>
              <a:buClrTx/>
              <a:buSzTx/>
              <a:buFont typeface="Wingdings" pitchFamily="2" charset="2"/>
              <a:buChar char="§"/>
            </a:pPr>
            <a:endParaRPr lang="pt-PT" altLang="pt-PT" dirty="0">
              <a:solidFill>
                <a:srgbClr val="595959"/>
              </a:solidFill>
              <a:latin typeface="Arial" panose="020B0604020202020204" pitchFamily="34" charset="0"/>
            </a:endParaRPr>
          </a:p>
          <a:p>
            <a:pPr marL="285750" lvl="0" indent="-285750" eaLnBrk="0" fontAlgn="base" hangingPunct="0">
              <a:spcBef>
                <a:spcPct val="0"/>
              </a:spcBef>
              <a:spcAft>
                <a:spcPct val="0"/>
              </a:spcAft>
              <a:buClrTx/>
              <a:buSzTx/>
              <a:buFont typeface="Wingdings" pitchFamily="2" charset="2"/>
              <a:buChar char="§"/>
            </a:pPr>
            <a:endParaRPr lang="pt-PT" altLang="pt-PT" dirty="0">
              <a:solidFill>
                <a:srgbClr val="595959"/>
              </a:solidFill>
              <a:latin typeface="Arial" panose="020B0604020202020204" pitchFamily="34" charset="0"/>
            </a:endParaRPr>
          </a:p>
          <a:p>
            <a:pPr marL="285750" lvl="0" indent="-285750" eaLnBrk="0" fontAlgn="base" hangingPunct="0">
              <a:spcBef>
                <a:spcPct val="0"/>
              </a:spcBef>
              <a:spcAft>
                <a:spcPct val="0"/>
              </a:spcAft>
              <a:buClrTx/>
              <a:buSzTx/>
              <a:buFont typeface="Wingdings" pitchFamily="2" charset="2"/>
              <a:buChar char="§"/>
            </a:pPr>
            <a:r>
              <a:rPr lang="pt-PT" altLang="pt-PT" dirty="0" err="1">
                <a:solidFill>
                  <a:srgbClr val="595959"/>
                </a:solidFill>
                <a:latin typeface="Arial" panose="020B0604020202020204" pitchFamily="34" charset="0"/>
              </a:rPr>
              <a:t>Persistent</a:t>
            </a:r>
            <a:r>
              <a:rPr lang="pt-PT" altLang="pt-PT" dirty="0">
                <a:solidFill>
                  <a:srgbClr val="595959"/>
                </a:solidFill>
                <a:latin typeface="Arial" panose="020B0604020202020204" pitchFamily="34" charset="0"/>
              </a:rPr>
              <a:t> HPV </a:t>
            </a:r>
            <a:r>
              <a:rPr lang="pt-PT" altLang="pt-PT" dirty="0" err="1">
                <a:solidFill>
                  <a:srgbClr val="595959"/>
                </a:solidFill>
                <a:latin typeface="Arial" panose="020B0604020202020204" pitchFamily="34" charset="0"/>
              </a:rPr>
              <a:t>after</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conization</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is</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associated</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with</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specific</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risk</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factors</a:t>
            </a:r>
            <a:r>
              <a:rPr lang="pt-PT" altLang="pt-PT" dirty="0">
                <a:solidFill>
                  <a:srgbClr val="595959"/>
                </a:solidFill>
                <a:latin typeface="Arial" panose="020B0604020202020204" pitchFamily="34" charset="0"/>
              </a:rPr>
              <a:t> </a:t>
            </a:r>
          </a:p>
          <a:p>
            <a:pPr marL="285750" lvl="0" indent="-285750" eaLnBrk="0" fontAlgn="base" hangingPunct="0">
              <a:spcBef>
                <a:spcPct val="0"/>
              </a:spcBef>
              <a:spcAft>
                <a:spcPct val="0"/>
              </a:spcAft>
              <a:buClrTx/>
              <a:buSzTx/>
              <a:buFont typeface="Wingdings" pitchFamily="2" charset="2"/>
              <a:buChar char="§"/>
            </a:pPr>
            <a:endParaRPr lang="pt-PT" altLang="pt-PT" sz="1000" dirty="0">
              <a:solidFill>
                <a:srgbClr val="595959"/>
              </a:solidFill>
              <a:latin typeface="Arial" panose="020B0604020202020204" pitchFamily="34" charset="0"/>
            </a:endParaRPr>
          </a:p>
          <a:p>
            <a:pPr marL="285750" lvl="0" indent="-285750" eaLnBrk="0" fontAlgn="base" hangingPunct="0">
              <a:spcBef>
                <a:spcPct val="0"/>
              </a:spcBef>
              <a:spcAft>
                <a:spcPct val="0"/>
              </a:spcAft>
              <a:buClrTx/>
              <a:buSzTx/>
              <a:buFont typeface="Wingdings" pitchFamily="2" charset="2"/>
              <a:buChar char="§"/>
            </a:pPr>
            <a:r>
              <a:rPr lang="pt-PT" altLang="pt-PT" dirty="0" err="1">
                <a:solidFill>
                  <a:srgbClr val="595959"/>
                </a:solidFill>
                <a:latin typeface="Arial" panose="020B0604020202020204" pitchFamily="34" charset="0"/>
              </a:rPr>
              <a:t>Identification</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of</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high-risk</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patients</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is</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essential</a:t>
            </a:r>
            <a:endParaRPr lang="pt-PT" altLang="pt-PT" dirty="0">
              <a:solidFill>
                <a:srgbClr val="595959"/>
              </a:solidFill>
              <a:latin typeface="Arial" panose="020B0604020202020204" pitchFamily="34" charset="0"/>
            </a:endParaRPr>
          </a:p>
          <a:p>
            <a:pPr marL="285750" lvl="0" indent="-285750" eaLnBrk="0" fontAlgn="base" hangingPunct="0">
              <a:spcBef>
                <a:spcPct val="0"/>
              </a:spcBef>
              <a:spcAft>
                <a:spcPct val="0"/>
              </a:spcAft>
              <a:buClrTx/>
              <a:buSzTx/>
              <a:buFont typeface="Wingdings" pitchFamily="2" charset="2"/>
              <a:buChar char="§"/>
            </a:pPr>
            <a:endParaRPr lang="pt-PT" altLang="pt-PT" sz="1000" dirty="0">
              <a:solidFill>
                <a:srgbClr val="595959"/>
              </a:solidFill>
              <a:latin typeface="Arial" panose="020B0604020202020204" pitchFamily="34" charset="0"/>
            </a:endParaRPr>
          </a:p>
          <a:p>
            <a:pPr marL="285750" lvl="0" indent="-285750" eaLnBrk="0" fontAlgn="base" hangingPunct="0">
              <a:spcBef>
                <a:spcPct val="0"/>
              </a:spcBef>
              <a:spcAft>
                <a:spcPct val="0"/>
              </a:spcAft>
              <a:buClrTx/>
              <a:buSzTx/>
              <a:buFont typeface="Wingdings" pitchFamily="2" charset="2"/>
              <a:buChar char="§"/>
            </a:pPr>
            <a:r>
              <a:rPr lang="pt-PT" altLang="pt-PT" dirty="0">
                <a:solidFill>
                  <a:srgbClr val="595959"/>
                </a:solidFill>
                <a:latin typeface="Arial" panose="020B0604020202020204" pitchFamily="34" charset="0"/>
              </a:rPr>
              <a:t>More </a:t>
            </a:r>
            <a:r>
              <a:rPr lang="pt-PT" altLang="pt-PT" dirty="0" err="1">
                <a:solidFill>
                  <a:srgbClr val="595959"/>
                </a:solidFill>
                <a:latin typeface="Arial" panose="020B0604020202020204" pitchFamily="34" charset="0"/>
              </a:rPr>
              <a:t>frequent</a:t>
            </a:r>
            <a:r>
              <a:rPr lang="pt-PT" altLang="pt-PT" dirty="0">
                <a:solidFill>
                  <a:srgbClr val="595959"/>
                </a:solidFill>
                <a:latin typeface="Arial" panose="020B0604020202020204" pitchFamily="34" charset="0"/>
              </a:rPr>
              <a:t> HPV </a:t>
            </a:r>
            <a:r>
              <a:rPr lang="pt-PT" altLang="pt-PT" dirty="0" err="1">
                <a:solidFill>
                  <a:srgbClr val="595959"/>
                </a:solidFill>
                <a:latin typeface="Arial" panose="020B0604020202020204" pitchFamily="34" charset="0"/>
              </a:rPr>
              <a:t>persistence</a:t>
            </a:r>
            <a:r>
              <a:rPr lang="pt-PT" altLang="pt-PT" dirty="0">
                <a:solidFill>
                  <a:srgbClr val="595959"/>
                </a:solidFill>
                <a:latin typeface="Arial" panose="020B0604020202020204" pitchFamily="34" charset="0"/>
              </a:rPr>
              <a:t> in </a:t>
            </a:r>
            <a:r>
              <a:rPr lang="pt-PT" altLang="pt-PT" dirty="0" err="1">
                <a:solidFill>
                  <a:srgbClr val="595959"/>
                </a:solidFill>
                <a:latin typeface="Arial" panose="020B0604020202020204" pitchFamily="34" charset="0"/>
              </a:rPr>
              <a:t>older</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women</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reflects</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reduced</a:t>
            </a:r>
            <a:r>
              <a:rPr lang="pt-PT" altLang="pt-PT" dirty="0">
                <a:solidFill>
                  <a:srgbClr val="595959"/>
                </a:solidFill>
                <a:latin typeface="Arial" panose="020B0604020202020204" pitchFamily="34" charset="0"/>
              </a:rPr>
              <a:t> viral clearance </a:t>
            </a:r>
            <a:r>
              <a:rPr lang="pt-PT" altLang="pt-PT" dirty="0" err="1">
                <a:solidFill>
                  <a:srgbClr val="595959"/>
                </a:solidFill>
                <a:latin typeface="Arial" panose="020B0604020202020204" pitchFamily="34" charset="0"/>
              </a:rPr>
              <a:t>capacity</a:t>
            </a:r>
            <a:r>
              <a:rPr lang="pt-PT" altLang="pt-PT" dirty="0">
                <a:solidFill>
                  <a:srgbClr val="595959"/>
                </a:solidFill>
                <a:latin typeface="Arial" panose="020B0604020202020204" pitchFamily="34" charset="0"/>
              </a:rPr>
              <a:t> in </a:t>
            </a:r>
            <a:r>
              <a:rPr lang="pt-PT" altLang="pt-PT" dirty="0" err="1">
                <a:solidFill>
                  <a:srgbClr val="595959"/>
                </a:solidFill>
                <a:latin typeface="Arial" panose="020B0604020202020204" pitchFamily="34" charset="0"/>
              </a:rPr>
              <a:t>this</a:t>
            </a:r>
            <a:r>
              <a:rPr lang="pt-PT" altLang="pt-PT" dirty="0">
                <a:solidFill>
                  <a:srgbClr val="595959"/>
                </a:solidFill>
                <a:latin typeface="Arial" panose="020B0604020202020204" pitchFamily="34" charset="0"/>
              </a:rPr>
              <a:t> </a:t>
            </a:r>
            <a:r>
              <a:rPr lang="pt-PT" altLang="pt-PT" dirty="0" err="1">
                <a:solidFill>
                  <a:srgbClr val="595959"/>
                </a:solidFill>
                <a:latin typeface="Arial" panose="020B0604020202020204" pitchFamily="34" charset="0"/>
              </a:rPr>
              <a:t>group</a:t>
            </a:r>
            <a:r>
              <a:rPr lang="pt-PT" altLang="pt-PT" dirty="0">
                <a:solidFill>
                  <a:srgbClr val="595959"/>
                </a:solidFill>
                <a:latin typeface="Arial" panose="020B0604020202020204" pitchFamily="34" charset="0"/>
              </a:rPr>
              <a:t> </a:t>
            </a:r>
          </a:p>
          <a:p>
            <a:pPr marL="0" lvl="0" indent="0">
              <a:spcBef>
                <a:spcPts val="0"/>
              </a:spcBef>
              <a:spcAft>
                <a:spcPts val="1200"/>
              </a:spcAft>
              <a:buNone/>
            </a:pPr>
            <a:endParaRPr lang="pt-PT" dirty="0"/>
          </a:p>
          <a:p>
            <a:pPr marL="0" lvl="0" indent="0">
              <a:spcBef>
                <a:spcPts val="0"/>
              </a:spcBef>
              <a:spcAft>
                <a:spcPts val="1200"/>
              </a:spcAft>
              <a:buNone/>
            </a:pPr>
            <a:endParaRPr dirty="0"/>
          </a:p>
        </p:txBody>
      </p:sp>
      <p:pic>
        <p:nvPicPr>
          <p:cNvPr id="12" name="Áudio 11">
            <a:extLst>
              <a:ext uri="{FF2B5EF4-FFF2-40B4-BE49-F238E27FC236}">
                <a16:creationId xmlns:a16="http://schemas.microsoft.com/office/drawing/2014/main" id="{AC391E4F-0539-C14C-FE2D-B6A3B7A76C5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749658366"/>
      </p:ext>
    </p:extLst>
  </p:cSld>
  <p:clrMapOvr>
    <a:masterClrMapping/>
  </p:clrMapOvr>
  <mc:AlternateContent xmlns:mc="http://schemas.openxmlformats.org/markup-compatibility/2006" xmlns:p14="http://schemas.microsoft.com/office/powerpoint/2010/main">
    <mc:Choice Requires="p14">
      <p:transition spd="slow" p14:dur="2000" advTm="26655"/>
    </mc:Choice>
    <mc:Fallback xmlns="">
      <p:transition spd="slow" advTm="266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TotalTime>
  <Words>547</Words>
  <Application>Microsoft Macintosh PowerPoint</Application>
  <PresentationFormat>Apresentação no Ecrã (16:9)</PresentationFormat>
  <Paragraphs>97</Paragraphs>
  <Slides>5</Slides>
  <Notes>5</Notes>
  <HiddenSlides>0</HiddenSlides>
  <MMClips>5</MMClips>
  <ScaleCrop>false</ScaleCrop>
  <HeadingPairs>
    <vt:vector size="6" baseType="variant">
      <vt:variant>
        <vt:lpstr>Tipos de letra usados</vt:lpstr>
      </vt:variant>
      <vt:variant>
        <vt:i4>4</vt:i4>
      </vt:variant>
      <vt:variant>
        <vt:lpstr>Tema</vt:lpstr>
      </vt:variant>
      <vt:variant>
        <vt:i4>1</vt:i4>
      </vt:variant>
      <vt:variant>
        <vt:lpstr>Títulos dos diapositivos</vt:lpstr>
      </vt:variant>
      <vt:variant>
        <vt:i4>5</vt:i4>
      </vt:variant>
    </vt:vector>
  </HeadingPairs>
  <TitlesOfParts>
    <vt:vector size="10" baseType="lpstr">
      <vt:lpstr>Aptos</vt:lpstr>
      <vt:lpstr>Arial</vt:lpstr>
      <vt:lpstr>Times New Roman</vt:lpstr>
      <vt:lpstr>Wingdings</vt:lpstr>
      <vt:lpstr>Simple Light</vt:lpstr>
      <vt:lpstr>From Treatment to HPV Clearance: Persistence of Human Papillomavirus After Cervical Conization  Joana Machado Gomes, Maria João Carinhas, Manuela Montalvão Machado, Inês Alencoão, Isabel Rodrigues, Concepcion Arantes, Tânia Lima   Unidade Local de Saúde de Santo António, Centro Materno Infantil do Norte </vt:lpstr>
      <vt:lpstr>Objective</vt:lpstr>
      <vt:lpstr>Results</vt:lpstr>
      <vt:lpstr>Results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Dr. Edward Mayeaux</dc:creator>
  <cp:lastModifiedBy>Joana Machado Gomes</cp:lastModifiedBy>
  <cp:revision>4</cp:revision>
  <dcterms:modified xsi:type="dcterms:W3CDTF">2026-04-02T21:17:49Z</dcterms:modified>
</cp:coreProperties>
</file>