
<file path=[Content_Types].xml><?xml version="1.0" encoding="utf-8"?>
<Types xmlns="http://schemas.openxmlformats.org/package/2006/content-types">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7"/>
  </p:notesMasterIdLst>
  <p:sldIdLst>
    <p:sldId id="256" r:id="rId2"/>
    <p:sldId id="257" r:id="rId3"/>
    <p:sldId id="258" r:id="rId4"/>
    <p:sldId id="259" r:id="rId5"/>
    <p:sldId id="260" r:id="rId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202" d="100"/>
          <a:sy n="202" d="100"/>
        </p:scale>
        <p:origin x="620" y="11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59568705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9100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3d2ac423613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3d2ac42361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86049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a:extLst>
            <a:ext uri="{FF2B5EF4-FFF2-40B4-BE49-F238E27FC236}">
              <a16:creationId xmlns:a16="http://schemas.microsoft.com/office/drawing/2014/main" id="{A70F4406-9EF6-8887-D38B-15736FC74FC0}"/>
            </a:ext>
          </a:extLst>
        </p:cNvPr>
        <p:cNvGrpSpPr/>
        <p:nvPr/>
      </p:nvGrpSpPr>
      <p:grpSpPr>
        <a:xfrm>
          <a:off x="0" y="0"/>
          <a:ext cx="0" cy="0"/>
          <a:chOff x="0" y="0"/>
          <a:chExt cx="0" cy="0"/>
        </a:xfrm>
      </p:grpSpPr>
      <p:sp>
        <p:nvSpPr>
          <p:cNvPr id="56" name="Google Shape;56;g3d2ac423613_0_5:notes">
            <a:extLst>
              <a:ext uri="{FF2B5EF4-FFF2-40B4-BE49-F238E27FC236}">
                <a16:creationId xmlns:a16="http://schemas.microsoft.com/office/drawing/2014/main" id="{9A514151-92BE-F6EF-E6FF-B38EDFC3B43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3d2ac423613_0_5:notes">
            <a:extLst>
              <a:ext uri="{FF2B5EF4-FFF2-40B4-BE49-F238E27FC236}">
                <a16:creationId xmlns:a16="http://schemas.microsoft.com/office/drawing/2014/main" id="{F5EF3C7C-43ED-312A-85EE-084371BD355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96809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a:extLst>
            <a:ext uri="{FF2B5EF4-FFF2-40B4-BE49-F238E27FC236}">
              <a16:creationId xmlns:a16="http://schemas.microsoft.com/office/drawing/2014/main" id="{CFCA7E0B-77DD-4284-96B6-02D7A7B93354}"/>
            </a:ext>
          </a:extLst>
        </p:cNvPr>
        <p:cNvGrpSpPr/>
        <p:nvPr/>
      </p:nvGrpSpPr>
      <p:grpSpPr>
        <a:xfrm>
          <a:off x="0" y="0"/>
          <a:ext cx="0" cy="0"/>
          <a:chOff x="0" y="0"/>
          <a:chExt cx="0" cy="0"/>
        </a:xfrm>
      </p:grpSpPr>
      <p:sp>
        <p:nvSpPr>
          <p:cNvPr id="56" name="Google Shape;56;g3d2ac423613_0_5:notes">
            <a:extLst>
              <a:ext uri="{FF2B5EF4-FFF2-40B4-BE49-F238E27FC236}">
                <a16:creationId xmlns:a16="http://schemas.microsoft.com/office/drawing/2014/main" id="{CD27EFC5-72F9-3235-297B-A7536175E9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3d2ac423613_0_5:notes">
            <a:extLst>
              <a:ext uri="{FF2B5EF4-FFF2-40B4-BE49-F238E27FC236}">
                <a16:creationId xmlns:a16="http://schemas.microsoft.com/office/drawing/2014/main" id="{4259A09C-A346-BE90-6827-5A3CFEA149E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095349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a:extLst>
            <a:ext uri="{FF2B5EF4-FFF2-40B4-BE49-F238E27FC236}">
              <a16:creationId xmlns:a16="http://schemas.microsoft.com/office/drawing/2014/main" id="{436224D4-C0AA-72EA-B863-EF7814B6632B}"/>
            </a:ext>
          </a:extLst>
        </p:cNvPr>
        <p:cNvGrpSpPr/>
        <p:nvPr/>
      </p:nvGrpSpPr>
      <p:grpSpPr>
        <a:xfrm>
          <a:off x="0" y="0"/>
          <a:ext cx="0" cy="0"/>
          <a:chOff x="0" y="0"/>
          <a:chExt cx="0" cy="0"/>
        </a:xfrm>
      </p:grpSpPr>
      <p:sp>
        <p:nvSpPr>
          <p:cNvPr id="56" name="Google Shape;56;g3d2ac423613_0_5:notes">
            <a:extLst>
              <a:ext uri="{FF2B5EF4-FFF2-40B4-BE49-F238E27FC236}">
                <a16:creationId xmlns:a16="http://schemas.microsoft.com/office/drawing/2014/main" id="{E84AE4F8-F62D-B8EE-19A3-CC79D05C23E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3d2ac423613_0_5:notes">
            <a:extLst>
              <a:ext uri="{FF2B5EF4-FFF2-40B4-BE49-F238E27FC236}">
                <a16:creationId xmlns:a16="http://schemas.microsoft.com/office/drawing/2014/main" id="{43CCB62C-9D6F-B889-B2CA-CE6AD480E20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862857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dpi="0" rotWithShape="1">
          <a:blip r:embed="rId2">
            <a:lum/>
          </a:blip>
          <a:srcRect/>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lnSpc>
                <a:spcPct val="100000"/>
              </a:lnSpc>
              <a:spcBef>
                <a:spcPts val="60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lnSpc>
                <a:spcPct val="100000"/>
              </a:lnSpc>
              <a:spcBef>
                <a:spcPts val="60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dirty="0"/>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lnSpc>
                <a:spcPct val="100000"/>
              </a:lnSpc>
              <a:spcBef>
                <a:spcPts val="60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405366"/>
            <a:ext cx="2808000" cy="3179400"/>
          </a:xfrm>
          <a:prstGeom prst="rect">
            <a:avLst/>
          </a:prstGeom>
        </p:spPr>
        <p:txBody>
          <a:bodyPr spcFirstLastPara="1" wrap="square" lIns="91425" tIns="91425" rIns="91425" bIns="91425" anchor="t" anchorCtr="0">
            <a:normAutofit/>
          </a:bodyPr>
          <a:lstStyle>
            <a:lvl1pPr marL="457200" lvl="0" indent="-304800">
              <a:lnSpc>
                <a:spcPct val="100000"/>
              </a:lnSpc>
              <a:spcBef>
                <a:spcPts val="60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lnSpc>
                <a:spcPct val="100000"/>
              </a:lnSpc>
              <a:spcBef>
                <a:spcPts val="60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dpi="0" rotWithShape="1">
          <a:blip r:embed="rId12">
            <a:lum/>
          </a:blip>
          <a:srcRect/>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60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4.png"/><Relationship Id="rId4"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title" idx="4294967295"/>
          </p:nvPr>
        </p:nvSpPr>
        <p:spPr>
          <a:xfrm>
            <a:off x="311700" y="440337"/>
            <a:ext cx="8520600" cy="572700"/>
          </a:xfrm>
          <a:prstGeom prst="rect">
            <a:avLst/>
          </a:prstGeom>
        </p:spPr>
        <p:txBody>
          <a:bodyPr spcFirstLastPara="1" wrap="square" lIns="91425" tIns="91425" rIns="91425" bIns="91425" anchor="t" anchorCtr="0">
            <a:normAutofit fontScale="90000"/>
          </a:bodyPr>
          <a:lstStyle/>
          <a:p>
            <a:pPr lvl="0" algn="ctr"/>
            <a:r>
              <a:rPr lang="en-US" altLang="ja-JP" dirty="0"/>
              <a:t>Peripartum Outcomes of Cervical Intraepithelial Neoplasia Diagnosed During Pregnancy</a:t>
            </a:r>
            <a:endParaRPr dirty="0"/>
          </a:p>
        </p:txBody>
      </p:sp>
      <p:sp>
        <p:nvSpPr>
          <p:cNvPr id="2" name="テキスト ボックス 1">
            <a:extLst>
              <a:ext uri="{FF2B5EF4-FFF2-40B4-BE49-F238E27FC236}">
                <a16:creationId xmlns:a16="http://schemas.microsoft.com/office/drawing/2014/main" id="{8B733435-40EC-C6D5-3AB6-EA6CE62432D6}"/>
              </a:ext>
            </a:extLst>
          </p:cNvPr>
          <p:cNvSpPr txBox="1"/>
          <p:nvPr/>
        </p:nvSpPr>
        <p:spPr>
          <a:xfrm>
            <a:off x="622995" y="2048530"/>
            <a:ext cx="8098973" cy="523220"/>
          </a:xfrm>
          <a:prstGeom prst="rect">
            <a:avLst/>
          </a:prstGeom>
          <a:noFill/>
        </p:spPr>
        <p:txBody>
          <a:bodyPr wrap="square" rtlCol="0">
            <a:spAutoFit/>
          </a:bodyPr>
          <a:lstStyle/>
          <a:p>
            <a:pPr algn="ctr"/>
            <a:r>
              <a:rPr kumimoji="1" lang="en-US" altLang="ja-JP" dirty="0"/>
              <a:t>Yoshimichi Tanaka, Noriko Ogawa, Haruka Wada, Hiromitsu Tsuchihashi, Akihiko Toji,</a:t>
            </a:r>
          </a:p>
          <a:p>
            <a:pPr algn="ctr"/>
            <a:r>
              <a:rPr kumimoji="1" lang="en-US" altLang="ja-JP" dirty="0"/>
              <a:t>Ruri Nishie, Hiroshi Ohta, Sosuke Hashida, Shinichi Terada, Satoe Fujiwara and Tomohito Tanaka</a:t>
            </a:r>
            <a:endParaRPr kumimoji="1" lang="ja-JP" altLang="en-US" dirty="0"/>
          </a:p>
        </p:txBody>
      </p:sp>
      <p:sp>
        <p:nvSpPr>
          <p:cNvPr id="3" name="テキスト ボックス 2">
            <a:extLst>
              <a:ext uri="{FF2B5EF4-FFF2-40B4-BE49-F238E27FC236}">
                <a16:creationId xmlns:a16="http://schemas.microsoft.com/office/drawing/2014/main" id="{4801F983-D90A-41B9-E531-5EC9C32007CE}"/>
              </a:ext>
            </a:extLst>
          </p:cNvPr>
          <p:cNvSpPr txBox="1"/>
          <p:nvPr/>
        </p:nvSpPr>
        <p:spPr>
          <a:xfrm>
            <a:off x="1448637" y="3000126"/>
            <a:ext cx="6695553" cy="338554"/>
          </a:xfrm>
          <a:prstGeom prst="rect">
            <a:avLst/>
          </a:prstGeom>
          <a:noFill/>
        </p:spPr>
        <p:txBody>
          <a:bodyPr wrap="square" rtlCol="0">
            <a:spAutoFit/>
          </a:bodyPr>
          <a:lstStyle/>
          <a:p>
            <a:pPr algn="ctr"/>
            <a:r>
              <a:rPr kumimoji="1" lang="en-US" altLang="ja-JP" sz="1600" dirty="0"/>
              <a:t>Osaka Medical and Pharmaceutical University, Osaka, Japan</a:t>
            </a:r>
            <a:endParaRPr kumimoji="1" lang="ja-JP" altLang="en-US" sz="1600" dirty="0"/>
          </a:p>
        </p:txBody>
      </p:sp>
      <p:pic>
        <p:nvPicPr>
          <p:cNvPr id="6" name="録音したサウンド">
            <a:hlinkClick r:id="" action="ppaction://media"/>
            <a:extLst>
              <a:ext uri="{FF2B5EF4-FFF2-40B4-BE49-F238E27FC236}">
                <a16:creationId xmlns:a16="http://schemas.microsoft.com/office/drawing/2014/main" id="{ADD9A81D-486F-C6E4-4924-58A66FA4B9E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37785" y="71420"/>
            <a:ext cx="487363" cy="48736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21000"/>
    </mc:Choice>
    <mc:Fallback>
      <p:transition spd="slow" advClick="0" advTm="2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11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3602535" y="88309"/>
            <a:ext cx="1818551"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u="sng" dirty="0"/>
              <a:t>Objectives</a:t>
            </a:r>
            <a:endParaRPr u="sng" dirty="0"/>
          </a:p>
        </p:txBody>
      </p:sp>
      <p:sp>
        <p:nvSpPr>
          <p:cNvPr id="3" name="テキスト ボックス 2">
            <a:extLst>
              <a:ext uri="{FF2B5EF4-FFF2-40B4-BE49-F238E27FC236}">
                <a16:creationId xmlns:a16="http://schemas.microsoft.com/office/drawing/2014/main" id="{3AF29836-20C1-71A1-795D-2A4AF5039BC3}"/>
              </a:ext>
            </a:extLst>
          </p:cNvPr>
          <p:cNvSpPr txBox="1"/>
          <p:nvPr/>
        </p:nvSpPr>
        <p:spPr>
          <a:xfrm>
            <a:off x="683285" y="816758"/>
            <a:ext cx="8309987" cy="954107"/>
          </a:xfrm>
          <a:prstGeom prst="rect">
            <a:avLst/>
          </a:prstGeom>
          <a:noFill/>
        </p:spPr>
        <p:txBody>
          <a:bodyPr wrap="square">
            <a:spAutoFit/>
          </a:bodyPr>
          <a:lstStyle/>
          <a:p>
            <a:r>
              <a:rPr lang="ja-JP" altLang="en-US" dirty="0"/>
              <a:t>Physiological changes of the cervix during pregnancy, including epithelial thinning, decidual reaction, and altered vascular patterns, may compromise diagnostic accuracy for cervical intraepithelial neoplasia (CIN). Moreover, spontaneous regression of cervical lesions after delivery has been reported. This retrospective study aimed to clarify peripartum outcomes of CIN diagnosed during pregnancy.</a:t>
            </a:r>
          </a:p>
        </p:txBody>
      </p:sp>
      <p:sp>
        <p:nvSpPr>
          <p:cNvPr id="4" name="Google Shape;59;p14">
            <a:extLst>
              <a:ext uri="{FF2B5EF4-FFF2-40B4-BE49-F238E27FC236}">
                <a16:creationId xmlns:a16="http://schemas.microsoft.com/office/drawing/2014/main" id="{F7A393EB-304C-E25D-ECB4-B902BB6A0869}"/>
              </a:ext>
            </a:extLst>
          </p:cNvPr>
          <p:cNvSpPr txBox="1">
            <a:spLocks/>
          </p:cNvSpPr>
          <p:nvPr/>
        </p:nvSpPr>
        <p:spPr>
          <a:xfrm>
            <a:off x="3662724" y="2079557"/>
            <a:ext cx="1818551" cy="572700"/>
          </a:xfrm>
          <a:prstGeom prst="rect">
            <a:avLst/>
          </a:prstGeom>
          <a:noFill/>
          <a:ln>
            <a:noFill/>
          </a:ln>
        </p:spPr>
        <p:txBody>
          <a:bodyPr spcFirstLastPara="1" wrap="square" lIns="91425" tIns="91425" rIns="91425" bIns="91425"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u="sng" dirty="0"/>
              <a:t>Methods</a:t>
            </a:r>
          </a:p>
        </p:txBody>
      </p:sp>
      <p:sp>
        <p:nvSpPr>
          <p:cNvPr id="6" name="テキスト ボックス 5">
            <a:extLst>
              <a:ext uri="{FF2B5EF4-FFF2-40B4-BE49-F238E27FC236}">
                <a16:creationId xmlns:a16="http://schemas.microsoft.com/office/drawing/2014/main" id="{E3E6761E-B605-B8F3-CB10-E2469CFCE996}"/>
              </a:ext>
            </a:extLst>
          </p:cNvPr>
          <p:cNvSpPr txBox="1"/>
          <p:nvPr/>
        </p:nvSpPr>
        <p:spPr>
          <a:xfrm>
            <a:off x="683286" y="2714765"/>
            <a:ext cx="8309987" cy="954107"/>
          </a:xfrm>
          <a:prstGeom prst="rect">
            <a:avLst/>
          </a:prstGeom>
          <a:noFill/>
        </p:spPr>
        <p:txBody>
          <a:bodyPr wrap="square">
            <a:spAutoFit/>
          </a:bodyPr>
          <a:lstStyle/>
          <a:p>
            <a:r>
              <a:rPr lang="ja-JP" altLang="en-US" dirty="0"/>
              <a:t>We reviewed 77 pregnant women diagnosed with CIN following abnormal cervical cytology and subsequent colposcopic and histopathological evaluation at our institution. </a:t>
            </a:r>
            <a:endParaRPr lang="en-US" altLang="ja-JP" dirty="0"/>
          </a:p>
          <a:p>
            <a:r>
              <a:rPr lang="ja-JP" altLang="en-US" dirty="0"/>
              <a:t>All patients were managed expectantly during pregnancy and classified as CIN1 (n = 28), CIN2 (n = 16), or CIN3 (n = 33). Changes in lesion status before and after delivery were analyzed.</a:t>
            </a:r>
          </a:p>
        </p:txBody>
      </p:sp>
      <p:pic>
        <p:nvPicPr>
          <p:cNvPr id="8" name="録音したサウンド">
            <a:hlinkClick r:id="" action="ppaction://media"/>
            <a:extLst>
              <a:ext uri="{FF2B5EF4-FFF2-40B4-BE49-F238E27FC236}">
                <a16:creationId xmlns:a16="http://schemas.microsoft.com/office/drawing/2014/main" id="{3CF20DC7-DFDA-361D-4CF6-E7C8080EDEF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0985" y="88309"/>
            <a:ext cx="487363" cy="48736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0000"/>
    </mc:Choice>
    <mc:Fallback>
      <p:transition spd="slow" advClick="0"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36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8">
          <a:extLst>
            <a:ext uri="{FF2B5EF4-FFF2-40B4-BE49-F238E27FC236}">
              <a16:creationId xmlns:a16="http://schemas.microsoft.com/office/drawing/2014/main" id="{15F8D072-5220-AD36-7A42-664376DB08AA}"/>
            </a:ext>
          </a:extLst>
        </p:cNvPr>
        <p:cNvGrpSpPr/>
        <p:nvPr/>
      </p:nvGrpSpPr>
      <p:grpSpPr>
        <a:xfrm>
          <a:off x="0" y="0"/>
          <a:ext cx="0" cy="0"/>
          <a:chOff x="0" y="0"/>
          <a:chExt cx="0" cy="0"/>
        </a:xfrm>
      </p:grpSpPr>
      <p:sp>
        <p:nvSpPr>
          <p:cNvPr id="3" name="Google Shape;59;p14">
            <a:extLst>
              <a:ext uri="{FF2B5EF4-FFF2-40B4-BE49-F238E27FC236}">
                <a16:creationId xmlns:a16="http://schemas.microsoft.com/office/drawing/2014/main" id="{648C698B-7AD0-C0E8-36DD-4E633AB3EE8C}"/>
              </a:ext>
            </a:extLst>
          </p:cNvPr>
          <p:cNvSpPr txBox="1">
            <a:spLocks noGrp="1"/>
          </p:cNvSpPr>
          <p:nvPr>
            <p:ph type="title"/>
          </p:nvPr>
        </p:nvSpPr>
        <p:spPr>
          <a:xfrm>
            <a:off x="3996780" y="123478"/>
            <a:ext cx="1268555"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u="sng" dirty="0"/>
              <a:t>Results </a:t>
            </a:r>
            <a:endParaRPr u="sng" dirty="0"/>
          </a:p>
        </p:txBody>
      </p:sp>
      <p:graphicFrame>
        <p:nvGraphicFramePr>
          <p:cNvPr id="2" name="表 1">
            <a:extLst>
              <a:ext uri="{FF2B5EF4-FFF2-40B4-BE49-F238E27FC236}">
                <a16:creationId xmlns:a16="http://schemas.microsoft.com/office/drawing/2014/main" id="{A0DA45EA-27DA-1251-D5CE-33CECEAB1729}"/>
              </a:ext>
            </a:extLst>
          </p:cNvPr>
          <p:cNvGraphicFramePr>
            <a:graphicFrameLocks noGrp="1"/>
          </p:cNvGraphicFramePr>
          <p:nvPr>
            <p:extLst>
              <p:ext uri="{D42A27DB-BD31-4B8C-83A1-F6EECF244321}">
                <p14:modId xmlns:p14="http://schemas.microsoft.com/office/powerpoint/2010/main" val="591928814"/>
              </p:ext>
            </p:extLst>
          </p:nvPr>
        </p:nvGraphicFramePr>
        <p:xfrm>
          <a:off x="330891" y="1179775"/>
          <a:ext cx="8552554" cy="1854200"/>
        </p:xfrm>
        <a:graphic>
          <a:graphicData uri="http://schemas.openxmlformats.org/drawingml/2006/table">
            <a:tbl>
              <a:tblPr firstRow="1" bandRow="1">
                <a:tableStyleId>{5C22544A-7EE6-4342-B048-85BDC9FD1C3A}</a:tableStyleId>
              </a:tblPr>
              <a:tblGrid>
                <a:gridCol w="1580208">
                  <a:extLst>
                    <a:ext uri="{9D8B030D-6E8A-4147-A177-3AD203B41FA5}">
                      <a16:colId xmlns:a16="http://schemas.microsoft.com/office/drawing/2014/main" val="20000"/>
                    </a:ext>
                  </a:extLst>
                </a:gridCol>
                <a:gridCol w="1580208">
                  <a:extLst>
                    <a:ext uri="{9D8B030D-6E8A-4147-A177-3AD203B41FA5}">
                      <a16:colId xmlns:a16="http://schemas.microsoft.com/office/drawing/2014/main" val="20001"/>
                    </a:ext>
                  </a:extLst>
                </a:gridCol>
                <a:gridCol w="1340532">
                  <a:extLst>
                    <a:ext uri="{9D8B030D-6E8A-4147-A177-3AD203B41FA5}">
                      <a16:colId xmlns:a16="http://schemas.microsoft.com/office/drawing/2014/main" val="20002"/>
                    </a:ext>
                  </a:extLst>
                </a:gridCol>
                <a:gridCol w="1333568">
                  <a:extLst>
                    <a:ext uri="{9D8B030D-6E8A-4147-A177-3AD203B41FA5}">
                      <a16:colId xmlns:a16="http://schemas.microsoft.com/office/drawing/2014/main" val="20003"/>
                    </a:ext>
                  </a:extLst>
                </a:gridCol>
                <a:gridCol w="1359019">
                  <a:extLst>
                    <a:ext uri="{9D8B030D-6E8A-4147-A177-3AD203B41FA5}">
                      <a16:colId xmlns:a16="http://schemas.microsoft.com/office/drawing/2014/main" val="20004"/>
                    </a:ext>
                  </a:extLst>
                </a:gridCol>
                <a:gridCol w="1359019">
                  <a:extLst>
                    <a:ext uri="{9D8B030D-6E8A-4147-A177-3AD203B41FA5}">
                      <a16:colId xmlns:a16="http://schemas.microsoft.com/office/drawing/2014/main" val="2360850030"/>
                    </a:ext>
                  </a:extLst>
                </a:gridCol>
              </a:tblGrid>
              <a:tr h="370840">
                <a:tc>
                  <a:txBody>
                    <a:bodyPr/>
                    <a:lstStyle/>
                    <a:p>
                      <a:pPr algn="ctr"/>
                      <a:endParaRPr kumimoji="1" lang="ja-JP" altLang="en-US" sz="1800" dirty="0">
                        <a:solidFill>
                          <a:schemeClr val="tx1"/>
                        </a:solidFill>
                        <a:latin typeface="+mn-lt"/>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kumimoji="1" lang="ja-JP" altLang="en-US" sz="1800" b="0" dirty="0">
                        <a:solidFill>
                          <a:schemeClr val="tx1"/>
                        </a:solidFill>
                        <a:latin typeface="+mn-lt"/>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kumimoji="1" lang="ja-JP" altLang="en-US" sz="1800" b="0" dirty="0">
                        <a:solidFill>
                          <a:schemeClr val="tx1"/>
                        </a:solidFill>
                        <a:latin typeface="+mn-lt"/>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kumimoji="1" lang="ja-JP" altLang="en-US" sz="1800" b="0" dirty="0">
                        <a:solidFill>
                          <a:schemeClr val="tx1"/>
                        </a:solidFill>
                        <a:latin typeface="+mn-lt"/>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kumimoji="1" lang="ja-JP" altLang="en-US" sz="1800" b="0" dirty="0">
                        <a:solidFill>
                          <a:schemeClr val="tx1"/>
                        </a:solidFill>
                        <a:latin typeface="+mn-lt"/>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kumimoji="1" lang="ja-JP" altLang="en-US" sz="1800" b="0" dirty="0">
                        <a:solidFill>
                          <a:schemeClr val="tx1"/>
                        </a:solidFill>
                        <a:latin typeface="+mn-lt"/>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79098979"/>
                  </a:ext>
                </a:extLst>
              </a:tr>
              <a:tr h="370840">
                <a:tc>
                  <a:txBody>
                    <a:bodyPr/>
                    <a:lstStyle/>
                    <a:p>
                      <a:pPr algn="ctr"/>
                      <a:endParaRPr kumimoji="1" lang="ja-JP" altLang="en-US" sz="1800" dirty="0">
                        <a:solidFill>
                          <a:schemeClr val="tx1"/>
                        </a:solidFill>
                        <a:latin typeface="+mn-lt"/>
                      </a:endParaRPr>
                    </a:p>
                  </a:txBody>
                  <a:tcP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800" b="0" dirty="0">
                          <a:solidFill>
                            <a:schemeClr val="tx1"/>
                          </a:solidFill>
                          <a:latin typeface="+mn-lt"/>
                        </a:rPr>
                        <a:t>No lesion</a:t>
                      </a:r>
                      <a:endParaRPr kumimoji="1" lang="ja-JP" altLang="en-US" sz="1800" b="0" dirty="0">
                        <a:solidFill>
                          <a:schemeClr val="tx1"/>
                        </a:solidFill>
                        <a:latin typeface="+mn-lt"/>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800" b="0" dirty="0">
                          <a:solidFill>
                            <a:schemeClr val="tx1"/>
                          </a:solidFill>
                          <a:latin typeface="+mn-lt"/>
                        </a:rPr>
                        <a:t>CIN1</a:t>
                      </a:r>
                      <a:endParaRPr kumimoji="1" lang="ja-JP" altLang="en-US" sz="1800" b="0" dirty="0">
                        <a:solidFill>
                          <a:schemeClr val="tx1"/>
                        </a:solidFill>
                        <a:latin typeface="+mn-lt"/>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800" b="0" dirty="0">
                          <a:solidFill>
                            <a:schemeClr val="tx1"/>
                          </a:solidFill>
                          <a:latin typeface="+mn-lt"/>
                        </a:rPr>
                        <a:t>CIN2</a:t>
                      </a:r>
                      <a:endParaRPr kumimoji="1" lang="ja-JP" altLang="en-US" sz="1800" b="0" dirty="0">
                        <a:solidFill>
                          <a:schemeClr val="tx1"/>
                        </a:solidFill>
                        <a:latin typeface="+mn-lt"/>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800" b="0" dirty="0">
                          <a:solidFill>
                            <a:schemeClr val="tx1"/>
                          </a:solidFill>
                          <a:latin typeface="+mn-lt"/>
                        </a:rPr>
                        <a:t>CIN3</a:t>
                      </a:r>
                      <a:endParaRPr kumimoji="1" lang="ja-JP" altLang="en-US" sz="1800" b="0" dirty="0">
                        <a:solidFill>
                          <a:schemeClr val="tx1"/>
                        </a:solidFill>
                        <a:latin typeface="+mn-lt"/>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800" b="0" dirty="0">
                          <a:solidFill>
                            <a:schemeClr val="tx1"/>
                          </a:solidFill>
                          <a:latin typeface="+mn-lt"/>
                        </a:rPr>
                        <a:t>invasive</a:t>
                      </a:r>
                      <a:endParaRPr kumimoji="1" lang="ja-JP" altLang="en-US" sz="1800" b="0" dirty="0">
                        <a:solidFill>
                          <a:schemeClr val="tx1"/>
                        </a:solidFill>
                        <a:latin typeface="+mn-lt"/>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70840">
                <a:tc>
                  <a:txBody>
                    <a:bodyPr/>
                    <a:lstStyle/>
                    <a:p>
                      <a:pPr algn="ctr"/>
                      <a:r>
                        <a:rPr kumimoji="1" lang="en-US" altLang="ja-JP" sz="1800" dirty="0">
                          <a:solidFill>
                            <a:schemeClr val="tx1"/>
                          </a:solidFill>
                          <a:latin typeface="+mn-lt"/>
                        </a:rPr>
                        <a:t>CIN1</a:t>
                      </a:r>
                      <a:r>
                        <a:rPr kumimoji="1" lang="ja-JP" altLang="en-US" sz="1800" dirty="0">
                          <a:solidFill>
                            <a:schemeClr val="tx1"/>
                          </a:solidFill>
                          <a:latin typeface="+mn-lt"/>
                        </a:rPr>
                        <a:t>　</a:t>
                      </a:r>
                      <a:r>
                        <a:rPr kumimoji="1" lang="en-US" altLang="ja-JP" sz="1800" dirty="0">
                          <a:solidFill>
                            <a:schemeClr val="tx1"/>
                          </a:solidFill>
                          <a:latin typeface="+mn-lt"/>
                        </a:rPr>
                        <a:t>n=28</a:t>
                      </a:r>
                      <a:endParaRPr kumimoji="1" lang="ja-JP" altLang="en-US" sz="1800" dirty="0">
                        <a:solidFill>
                          <a:schemeClr val="tx1"/>
                        </a:solidFill>
                        <a:latin typeface="+mn-lt"/>
                      </a:endParaRPr>
                    </a:p>
                  </a:txBody>
                  <a:tcPr>
                    <a:lnT w="12700" cap="flat" cmpd="sng" algn="ctr">
                      <a:solidFill>
                        <a:schemeClr val="tx1"/>
                      </a:solidFill>
                      <a:prstDash val="solid"/>
                      <a:round/>
                      <a:headEnd type="none" w="med" len="med"/>
                      <a:tailEnd type="none" w="med" len="med"/>
                    </a:lnT>
                    <a:noFill/>
                  </a:tcPr>
                </a:tc>
                <a:tc>
                  <a:txBody>
                    <a:bodyPr/>
                    <a:lstStyle/>
                    <a:p>
                      <a:pPr algn="ctr"/>
                      <a:r>
                        <a:rPr kumimoji="1" lang="en-US" altLang="ja-JP" sz="1800" dirty="0">
                          <a:solidFill>
                            <a:schemeClr val="tx1"/>
                          </a:solidFill>
                          <a:latin typeface="+mn-lt"/>
                        </a:rPr>
                        <a:t>19</a:t>
                      </a:r>
                      <a:endParaRPr kumimoji="1" lang="ja-JP" altLang="en-US" sz="1800" dirty="0">
                        <a:solidFill>
                          <a:schemeClr val="tx1"/>
                        </a:solidFill>
                        <a:latin typeface="+mn-lt"/>
                      </a:endParaRPr>
                    </a:p>
                  </a:txBody>
                  <a:tcPr>
                    <a:lnT w="12700" cap="flat" cmpd="sng" algn="ctr">
                      <a:solidFill>
                        <a:schemeClr val="tx1"/>
                      </a:solidFill>
                      <a:prstDash val="solid"/>
                      <a:round/>
                      <a:headEnd type="none" w="med" len="med"/>
                      <a:tailEnd type="none" w="med" len="med"/>
                    </a:lnT>
                    <a:noFill/>
                  </a:tcPr>
                </a:tc>
                <a:tc>
                  <a:txBody>
                    <a:bodyPr/>
                    <a:lstStyle/>
                    <a:p>
                      <a:pPr algn="ctr"/>
                      <a:r>
                        <a:rPr kumimoji="1" lang="en-US" altLang="ja-JP" sz="1800" dirty="0">
                          <a:solidFill>
                            <a:schemeClr val="tx1"/>
                          </a:solidFill>
                          <a:latin typeface="+mn-lt"/>
                        </a:rPr>
                        <a:t>7</a:t>
                      </a:r>
                      <a:endParaRPr kumimoji="1" lang="ja-JP" altLang="en-US" sz="1800" dirty="0">
                        <a:solidFill>
                          <a:schemeClr val="tx1"/>
                        </a:solidFill>
                        <a:latin typeface="+mn-lt"/>
                      </a:endParaRPr>
                    </a:p>
                  </a:txBody>
                  <a:tcPr>
                    <a:lnT w="12700" cap="flat" cmpd="sng" algn="ctr">
                      <a:solidFill>
                        <a:schemeClr val="tx1"/>
                      </a:solidFill>
                      <a:prstDash val="solid"/>
                      <a:round/>
                      <a:headEnd type="none" w="med" len="med"/>
                      <a:tailEnd type="none" w="med" len="med"/>
                    </a:lnT>
                    <a:noFill/>
                  </a:tcPr>
                </a:tc>
                <a:tc>
                  <a:txBody>
                    <a:bodyPr/>
                    <a:lstStyle/>
                    <a:p>
                      <a:pPr algn="ctr"/>
                      <a:r>
                        <a:rPr kumimoji="1" lang="en-US" altLang="ja-JP" sz="1800" dirty="0">
                          <a:solidFill>
                            <a:schemeClr val="tx1"/>
                          </a:solidFill>
                          <a:latin typeface="+mn-lt"/>
                        </a:rPr>
                        <a:t>0</a:t>
                      </a:r>
                      <a:endParaRPr kumimoji="1" lang="ja-JP" altLang="en-US" sz="1800" dirty="0">
                        <a:solidFill>
                          <a:schemeClr val="tx1"/>
                        </a:solidFill>
                        <a:latin typeface="+mn-lt"/>
                      </a:endParaRPr>
                    </a:p>
                  </a:txBody>
                  <a:tcPr>
                    <a:lnT w="12700" cap="flat" cmpd="sng" algn="ctr">
                      <a:solidFill>
                        <a:schemeClr val="tx1"/>
                      </a:solidFill>
                      <a:prstDash val="solid"/>
                      <a:round/>
                      <a:headEnd type="none" w="med" len="med"/>
                      <a:tailEnd type="none" w="med" len="med"/>
                    </a:lnT>
                    <a:noFill/>
                  </a:tcPr>
                </a:tc>
                <a:tc>
                  <a:txBody>
                    <a:bodyPr/>
                    <a:lstStyle/>
                    <a:p>
                      <a:pPr algn="ctr"/>
                      <a:r>
                        <a:rPr kumimoji="1" lang="en-US" altLang="ja-JP" sz="1800" dirty="0">
                          <a:solidFill>
                            <a:schemeClr val="tx1"/>
                          </a:solidFill>
                          <a:latin typeface="+mn-lt"/>
                        </a:rPr>
                        <a:t>2</a:t>
                      </a:r>
                      <a:endParaRPr kumimoji="1" lang="ja-JP" altLang="en-US" sz="1800" dirty="0">
                        <a:solidFill>
                          <a:schemeClr val="tx1"/>
                        </a:solidFill>
                        <a:latin typeface="+mn-lt"/>
                      </a:endParaRPr>
                    </a:p>
                  </a:txBody>
                  <a:tcPr>
                    <a:lnT w="12700" cap="flat" cmpd="sng" algn="ctr">
                      <a:solidFill>
                        <a:schemeClr val="tx1"/>
                      </a:solidFill>
                      <a:prstDash val="solid"/>
                      <a:round/>
                      <a:headEnd type="none" w="med" len="med"/>
                      <a:tailEnd type="none" w="med" len="med"/>
                    </a:lnT>
                    <a:noFill/>
                  </a:tcPr>
                </a:tc>
                <a:tc>
                  <a:txBody>
                    <a:bodyPr/>
                    <a:lstStyle/>
                    <a:p>
                      <a:pPr algn="ctr"/>
                      <a:r>
                        <a:rPr kumimoji="1" lang="en-US" altLang="ja-JP" sz="1800" dirty="0">
                          <a:solidFill>
                            <a:schemeClr val="tx1"/>
                          </a:solidFill>
                          <a:latin typeface="+mn-lt"/>
                        </a:rPr>
                        <a:t>0</a:t>
                      </a:r>
                      <a:endParaRPr kumimoji="1" lang="ja-JP" altLang="en-US" sz="1800" dirty="0">
                        <a:solidFill>
                          <a:schemeClr val="tx1"/>
                        </a:solidFill>
                        <a:latin typeface="+mn-lt"/>
                      </a:endParaRPr>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370840">
                <a:tc>
                  <a:txBody>
                    <a:bodyPr/>
                    <a:lstStyle/>
                    <a:p>
                      <a:pPr algn="ctr"/>
                      <a:r>
                        <a:rPr kumimoji="1" lang="en-US" altLang="ja-JP" sz="1800" dirty="0">
                          <a:solidFill>
                            <a:schemeClr val="tx1"/>
                          </a:solidFill>
                          <a:latin typeface="+mn-lt"/>
                        </a:rPr>
                        <a:t>CIN2</a:t>
                      </a:r>
                      <a:r>
                        <a:rPr kumimoji="1" lang="en-US" altLang="ja-JP" sz="1800" baseline="0" dirty="0">
                          <a:solidFill>
                            <a:schemeClr val="tx1"/>
                          </a:solidFill>
                          <a:latin typeface="+mn-lt"/>
                        </a:rPr>
                        <a:t>   n=16</a:t>
                      </a:r>
                      <a:endParaRPr kumimoji="1" lang="ja-JP" altLang="en-US" sz="1800" dirty="0">
                        <a:solidFill>
                          <a:schemeClr val="tx1"/>
                        </a:solidFill>
                        <a:latin typeface="+mn-lt"/>
                      </a:endParaRPr>
                    </a:p>
                  </a:txBody>
                  <a:tcPr>
                    <a:noFill/>
                  </a:tcPr>
                </a:tc>
                <a:tc>
                  <a:txBody>
                    <a:bodyPr/>
                    <a:lstStyle/>
                    <a:p>
                      <a:pPr algn="ctr"/>
                      <a:r>
                        <a:rPr kumimoji="1" lang="en-US" altLang="ja-JP" sz="1800" dirty="0">
                          <a:solidFill>
                            <a:schemeClr val="tx1"/>
                          </a:solidFill>
                          <a:latin typeface="+mn-lt"/>
                        </a:rPr>
                        <a:t>6</a:t>
                      </a:r>
                      <a:endParaRPr kumimoji="1" lang="ja-JP" altLang="en-US" sz="1800" dirty="0">
                        <a:solidFill>
                          <a:schemeClr val="tx1"/>
                        </a:solidFill>
                        <a:latin typeface="+mn-lt"/>
                      </a:endParaRPr>
                    </a:p>
                  </a:txBody>
                  <a:tcPr>
                    <a:noFill/>
                  </a:tcPr>
                </a:tc>
                <a:tc>
                  <a:txBody>
                    <a:bodyPr/>
                    <a:lstStyle/>
                    <a:p>
                      <a:pPr algn="ctr"/>
                      <a:r>
                        <a:rPr kumimoji="1" lang="en-US" altLang="ja-JP" sz="1800" dirty="0">
                          <a:solidFill>
                            <a:schemeClr val="tx1"/>
                          </a:solidFill>
                          <a:latin typeface="+mn-lt"/>
                        </a:rPr>
                        <a:t>4</a:t>
                      </a:r>
                      <a:endParaRPr kumimoji="1" lang="ja-JP" altLang="en-US" sz="1800" dirty="0">
                        <a:solidFill>
                          <a:schemeClr val="tx1"/>
                        </a:solidFill>
                        <a:latin typeface="+mn-lt"/>
                      </a:endParaRPr>
                    </a:p>
                  </a:txBody>
                  <a:tcPr>
                    <a:noFill/>
                  </a:tcPr>
                </a:tc>
                <a:tc>
                  <a:txBody>
                    <a:bodyPr/>
                    <a:lstStyle/>
                    <a:p>
                      <a:pPr algn="ctr"/>
                      <a:r>
                        <a:rPr kumimoji="1" lang="en-US" altLang="ja-JP" sz="1800" dirty="0">
                          <a:solidFill>
                            <a:schemeClr val="tx1"/>
                          </a:solidFill>
                          <a:latin typeface="+mn-lt"/>
                        </a:rPr>
                        <a:t>4</a:t>
                      </a:r>
                      <a:endParaRPr kumimoji="1" lang="ja-JP" altLang="en-US" sz="1800" dirty="0">
                        <a:solidFill>
                          <a:schemeClr val="tx1"/>
                        </a:solidFill>
                        <a:latin typeface="+mn-lt"/>
                      </a:endParaRPr>
                    </a:p>
                  </a:txBody>
                  <a:tcPr>
                    <a:noFill/>
                  </a:tcPr>
                </a:tc>
                <a:tc>
                  <a:txBody>
                    <a:bodyPr/>
                    <a:lstStyle/>
                    <a:p>
                      <a:pPr algn="ctr"/>
                      <a:r>
                        <a:rPr kumimoji="1" lang="en-US" altLang="ja-JP" sz="1800" dirty="0">
                          <a:solidFill>
                            <a:schemeClr val="tx1"/>
                          </a:solidFill>
                          <a:latin typeface="+mn-lt"/>
                        </a:rPr>
                        <a:t>2</a:t>
                      </a:r>
                      <a:endParaRPr kumimoji="1" lang="ja-JP" altLang="en-US" sz="1800" dirty="0">
                        <a:solidFill>
                          <a:schemeClr val="tx1"/>
                        </a:solidFill>
                        <a:latin typeface="+mn-lt"/>
                      </a:endParaRPr>
                    </a:p>
                  </a:txBody>
                  <a:tcPr>
                    <a:noFill/>
                  </a:tcPr>
                </a:tc>
                <a:tc>
                  <a:txBody>
                    <a:bodyPr/>
                    <a:lstStyle/>
                    <a:p>
                      <a:pPr algn="ctr"/>
                      <a:r>
                        <a:rPr kumimoji="1" lang="en-US" altLang="ja-JP" sz="1800" dirty="0">
                          <a:solidFill>
                            <a:schemeClr val="tx1"/>
                          </a:solidFill>
                          <a:latin typeface="+mn-lt"/>
                        </a:rPr>
                        <a:t>0</a:t>
                      </a:r>
                      <a:endParaRPr kumimoji="1" lang="ja-JP" altLang="en-US" sz="1800" dirty="0">
                        <a:solidFill>
                          <a:schemeClr val="tx1"/>
                        </a:solidFill>
                        <a:latin typeface="+mn-lt"/>
                      </a:endParaRPr>
                    </a:p>
                  </a:txBody>
                  <a:tcPr>
                    <a:noFill/>
                  </a:tcPr>
                </a:tc>
                <a:extLst>
                  <a:ext uri="{0D108BD9-81ED-4DB2-BD59-A6C34878D82A}">
                    <a16:rowId xmlns:a16="http://schemas.microsoft.com/office/drawing/2014/main" val="10002"/>
                  </a:ext>
                </a:extLst>
              </a:tr>
              <a:tr h="370840">
                <a:tc>
                  <a:txBody>
                    <a:bodyPr/>
                    <a:lstStyle/>
                    <a:p>
                      <a:pPr algn="ctr"/>
                      <a:r>
                        <a:rPr kumimoji="1" lang="en-US" altLang="ja-JP" sz="1800" dirty="0">
                          <a:solidFill>
                            <a:schemeClr val="tx1"/>
                          </a:solidFill>
                          <a:latin typeface="+mn-lt"/>
                        </a:rPr>
                        <a:t>CIN3   n=33</a:t>
                      </a:r>
                      <a:endParaRPr kumimoji="1" lang="ja-JP" altLang="en-US" sz="1800" dirty="0">
                        <a:solidFill>
                          <a:schemeClr val="tx1"/>
                        </a:solidFill>
                        <a:latin typeface="+mn-lt"/>
                      </a:endParaRPr>
                    </a:p>
                  </a:txBody>
                  <a:tcPr>
                    <a:lnB w="12700" cap="flat" cmpd="sng" algn="ctr">
                      <a:solidFill>
                        <a:schemeClr val="tx1"/>
                      </a:solidFill>
                      <a:prstDash val="solid"/>
                      <a:round/>
                      <a:headEnd type="none" w="med" len="med"/>
                      <a:tailEnd type="none" w="med" len="med"/>
                    </a:lnB>
                    <a:noFill/>
                  </a:tcPr>
                </a:tc>
                <a:tc>
                  <a:txBody>
                    <a:bodyPr/>
                    <a:lstStyle/>
                    <a:p>
                      <a:pPr algn="ctr"/>
                      <a:r>
                        <a:rPr kumimoji="1" lang="en-US" altLang="ja-JP" sz="1800" dirty="0">
                          <a:solidFill>
                            <a:schemeClr val="tx1"/>
                          </a:solidFill>
                          <a:latin typeface="+mn-lt"/>
                        </a:rPr>
                        <a:t>1</a:t>
                      </a:r>
                      <a:endParaRPr kumimoji="1" lang="ja-JP" altLang="en-US" sz="1800" dirty="0">
                        <a:solidFill>
                          <a:schemeClr val="tx1"/>
                        </a:solidFill>
                        <a:latin typeface="+mn-lt"/>
                      </a:endParaRPr>
                    </a:p>
                  </a:txBody>
                  <a:tcPr>
                    <a:lnB w="12700" cap="flat" cmpd="sng" algn="ctr">
                      <a:solidFill>
                        <a:schemeClr val="tx1"/>
                      </a:solidFill>
                      <a:prstDash val="solid"/>
                      <a:round/>
                      <a:headEnd type="none" w="med" len="med"/>
                      <a:tailEnd type="none" w="med" len="med"/>
                    </a:lnB>
                    <a:noFill/>
                  </a:tcPr>
                </a:tc>
                <a:tc>
                  <a:txBody>
                    <a:bodyPr/>
                    <a:lstStyle/>
                    <a:p>
                      <a:pPr algn="ctr"/>
                      <a:r>
                        <a:rPr kumimoji="1" lang="en-US" altLang="ja-JP" sz="1800" dirty="0">
                          <a:solidFill>
                            <a:schemeClr val="tx1"/>
                          </a:solidFill>
                          <a:latin typeface="+mn-lt"/>
                        </a:rPr>
                        <a:t>3</a:t>
                      </a:r>
                      <a:endParaRPr kumimoji="1" lang="ja-JP" altLang="en-US" sz="1800" dirty="0">
                        <a:solidFill>
                          <a:schemeClr val="tx1"/>
                        </a:solidFill>
                        <a:latin typeface="+mn-lt"/>
                      </a:endParaRPr>
                    </a:p>
                  </a:txBody>
                  <a:tcPr>
                    <a:lnB w="12700" cap="flat" cmpd="sng" algn="ctr">
                      <a:solidFill>
                        <a:schemeClr val="tx1"/>
                      </a:solidFill>
                      <a:prstDash val="solid"/>
                      <a:round/>
                      <a:headEnd type="none" w="med" len="med"/>
                      <a:tailEnd type="none" w="med" len="med"/>
                    </a:lnB>
                    <a:noFill/>
                  </a:tcPr>
                </a:tc>
                <a:tc>
                  <a:txBody>
                    <a:bodyPr/>
                    <a:lstStyle/>
                    <a:p>
                      <a:pPr algn="ctr"/>
                      <a:r>
                        <a:rPr kumimoji="1" lang="en-US" altLang="ja-JP" sz="1800" dirty="0">
                          <a:solidFill>
                            <a:schemeClr val="tx1"/>
                          </a:solidFill>
                          <a:latin typeface="+mn-lt"/>
                        </a:rPr>
                        <a:t>5</a:t>
                      </a:r>
                      <a:endParaRPr kumimoji="1" lang="ja-JP" altLang="en-US" sz="1800" dirty="0">
                        <a:solidFill>
                          <a:schemeClr val="tx1"/>
                        </a:solidFill>
                        <a:latin typeface="+mn-lt"/>
                      </a:endParaRPr>
                    </a:p>
                  </a:txBody>
                  <a:tcPr>
                    <a:lnB w="12700" cap="flat" cmpd="sng" algn="ctr">
                      <a:solidFill>
                        <a:schemeClr val="tx1"/>
                      </a:solidFill>
                      <a:prstDash val="solid"/>
                      <a:round/>
                      <a:headEnd type="none" w="med" len="med"/>
                      <a:tailEnd type="none" w="med" len="med"/>
                    </a:lnB>
                    <a:noFill/>
                  </a:tcPr>
                </a:tc>
                <a:tc>
                  <a:txBody>
                    <a:bodyPr/>
                    <a:lstStyle/>
                    <a:p>
                      <a:pPr algn="ctr"/>
                      <a:r>
                        <a:rPr kumimoji="1" lang="en-US" altLang="ja-JP" sz="1800" dirty="0">
                          <a:solidFill>
                            <a:schemeClr val="tx1"/>
                          </a:solidFill>
                          <a:latin typeface="+mn-lt"/>
                        </a:rPr>
                        <a:t>24</a:t>
                      </a:r>
                      <a:endParaRPr kumimoji="1" lang="ja-JP" altLang="en-US" sz="1800" dirty="0">
                        <a:solidFill>
                          <a:schemeClr val="tx1"/>
                        </a:solidFill>
                        <a:latin typeface="+mn-lt"/>
                      </a:endParaRPr>
                    </a:p>
                  </a:txBody>
                  <a:tcPr>
                    <a:lnB w="12700" cap="flat" cmpd="sng" algn="ctr">
                      <a:solidFill>
                        <a:schemeClr val="tx1"/>
                      </a:solidFill>
                      <a:prstDash val="solid"/>
                      <a:round/>
                      <a:headEnd type="none" w="med" len="med"/>
                      <a:tailEnd type="none" w="med" len="med"/>
                    </a:lnB>
                    <a:noFill/>
                  </a:tcPr>
                </a:tc>
                <a:tc>
                  <a:txBody>
                    <a:bodyPr/>
                    <a:lstStyle/>
                    <a:p>
                      <a:pPr algn="ctr"/>
                      <a:r>
                        <a:rPr kumimoji="1" lang="en-US" altLang="ja-JP" sz="1800" dirty="0">
                          <a:solidFill>
                            <a:schemeClr val="tx1"/>
                          </a:solidFill>
                          <a:latin typeface="+mn-lt"/>
                        </a:rPr>
                        <a:t>0</a:t>
                      </a:r>
                      <a:endParaRPr kumimoji="1" lang="ja-JP" altLang="en-US" sz="1800" dirty="0">
                        <a:solidFill>
                          <a:schemeClr val="tx1"/>
                        </a:solidFill>
                        <a:latin typeface="+mn-lt"/>
                      </a:endParaRP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5" name="テキスト ボックス 4">
            <a:extLst>
              <a:ext uri="{FF2B5EF4-FFF2-40B4-BE49-F238E27FC236}">
                <a16:creationId xmlns:a16="http://schemas.microsoft.com/office/drawing/2014/main" id="{C822D819-3036-3E06-FCD4-03E6892DE6A9}"/>
              </a:ext>
            </a:extLst>
          </p:cNvPr>
          <p:cNvSpPr txBox="1"/>
          <p:nvPr/>
        </p:nvSpPr>
        <p:spPr>
          <a:xfrm>
            <a:off x="4511710" y="1214944"/>
            <a:ext cx="2160395" cy="338554"/>
          </a:xfrm>
          <a:prstGeom prst="rect">
            <a:avLst/>
          </a:prstGeom>
          <a:noFill/>
          <a:ln>
            <a:noFill/>
          </a:ln>
        </p:spPr>
        <p:txBody>
          <a:bodyPr wrap="square" rtlCol="0">
            <a:spAutoFit/>
          </a:bodyPr>
          <a:lstStyle/>
          <a:p>
            <a:r>
              <a:rPr kumimoji="1" lang="en-US" altLang="ja-JP" sz="1600" dirty="0"/>
              <a:t>Postpartum diagnosis</a:t>
            </a:r>
            <a:endParaRPr kumimoji="1" lang="ja-JP" altLang="en-US" sz="1600" dirty="0"/>
          </a:p>
        </p:txBody>
      </p:sp>
      <p:sp>
        <p:nvSpPr>
          <p:cNvPr id="7" name="テキスト ボックス 6">
            <a:extLst>
              <a:ext uri="{FF2B5EF4-FFF2-40B4-BE49-F238E27FC236}">
                <a16:creationId xmlns:a16="http://schemas.microsoft.com/office/drawing/2014/main" id="{824BCAE7-9BD5-847D-956F-7A86D11B5CCC}"/>
              </a:ext>
            </a:extLst>
          </p:cNvPr>
          <p:cNvSpPr txBox="1"/>
          <p:nvPr/>
        </p:nvSpPr>
        <p:spPr>
          <a:xfrm>
            <a:off x="1027492" y="3667899"/>
            <a:ext cx="5599395" cy="830997"/>
          </a:xfrm>
          <a:prstGeom prst="rect">
            <a:avLst/>
          </a:prstGeom>
          <a:noFill/>
        </p:spPr>
        <p:txBody>
          <a:bodyPr wrap="square">
            <a:spAutoFit/>
          </a:bodyPr>
          <a:lstStyle/>
          <a:p>
            <a:pPr algn="just">
              <a:buNone/>
            </a:pPr>
            <a:r>
              <a:rPr lang="en-US" altLang="ja-JP" sz="1200" kern="100" dirty="0">
                <a:effectLst/>
                <a:latin typeface="+mn-lt"/>
                <a:ea typeface="ＭＳ 明朝" panose="02020609040205080304" pitchFamily="17" charset="-128"/>
                <a:cs typeface="Times New Roman" panose="02020603050405020304" pitchFamily="18" charset="0"/>
              </a:rPr>
              <a:t>Postpartum regression or partial regression was observed in 67.8% of CIN1 cases, 62.5% of CIN2 cases, and 27.2% of CIN3 cases. Disease progression occurred in four patients (two progressed from CIN1 to CIN3 and two from CIN2 to CIN3); however, no progression to invasive carcinoma was observed.</a:t>
            </a:r>
            <a:endParaRPr lang="ja-JP" altLang="ja-JP" sz="1200" kern="100" dirty="0">
              <a:effectLst/>
              <a:latin typeface="+mn-lt"/>
              <a:ea typeface="ＭＳ 明朝" panose="02020609040205080304" pitchFamily="17" charset="-128"/>
              <a:cs typeface="Times New Roman" panose="02020603050405020304" pitchFamily="18" charset="0"/>
            </a:endParaRPr>
          </a:p>
        </p:txBody>
      </p:sp>
      <p:pic>
        <p:nvPicPr>
          <p:cNvPr id="6" name="録音したサウンド">
            <a:hlinkClick r:id="" action="ppaction://media"/>
            <a:extLst>
              <a:ext uri="{FF2B5EF4-FFF2-40B4-BE49-F238E27FC236}">
                <a16:creationId xmlns:a16="http://schemas.microsoft.com/office/drawing/2014/main" id="{9B366E68-E732-BA25-946D-B4F90EE7C3F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47832" y="58488"/>
            <a:ext cx="487363" cy="487363"/>
          </a:xfrm>
          <a:prstGeom prst="rect">
            <a:avLst/>
          </a:prstGeom>
        </p:spPr>
      </p:pic>
    </p:spTree>
    <p:extLst>
      <p:ext uri="{BB962C8B-B14F-4D97-AF65-F5344CB8AC3E}">
        <p14:creationId xmlns:p14="http://schemas.microsoft.com/office/powerpoint/2010/main" val="1870536231"/>
      </p:ext>
    </p:extLst>
  </p:cSld>
  <p:clrMapOvr>
    <a:masterClrMapping/>
  </p:clrMapOvr>
  <mc:AlternateContent xmlns:mc="http://schemas.openxmlformats.org/markup-compatibility/2006">
    <mc:Choice xmlns:p14="http://schemas.microsoft.com/office/powerpoint/2010/main" Requires="p14">
      <p:transition spd="slow" p14:dur="2000" advClick="0" advTm="68000"/>
    </mc:Choice>
    <mc:Fallback>
      <p:transition spd="slow" advClick="0" advTm="6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774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8">
          <a:extLst>
            <a:ext uri="{FF2B5EF4-FFF2-40B4-BE49-F238E27FC236}">
              <a16:creationId xmlns:a16="http://schemas.microsoft.com/office/drawing/2014/main" id="{D6D33C4D-D3D6-5267-76F6-52D66D4E9400}"/>
            </a:ext>
          </a:extLst>
        </p:cNvPr>
        <p:cNvGrpSpPr/>
        <p:nvPr/>
      </p:nvGrpSpPr>
      <p:grpSpPr>
        <a:xfrm>
          <a:off x="0" y="0"/>
          <a:ext cx="0" cy="0"/>
          <a:chOff x="0" y="0"/>
          <a:chExt cx="0" cy="0"/>
        </a:xfrm>
      </p:grpSpPr>
      <p:sp>
        <p:nvSpPr>
          <p:cNvPr id="2" name="Google Shape;59;p14">
            <a:extLst>
              <a:ext uri="{FF2B5EF4-FFF2-40B4-BE49-F238E27FC236}">
                <a16:creationId xmlns:a16="http://schemas.microsoft.com/office/drawing/2014/main" id="{96E1484A-DD24-4ADB-5AE1-30C53073A162}"/>
              </a:ext>
            </a:extLst>
          </p:cNvPr>
          <p:cNvSpPr txBox="1">
            <a:spLocks/>
          </p:cNvSpPr>
          <p:nvPr/>
        </p:nvSpPr>
        <p:spPr>
          <a:xfrm>
            <a:off x="3756839" y="167224"/>
            <a:ext cx="1630321"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altLang="ja-JP" sz="2400" u="sng" dirty="0"/>
              <a:t>Reference</a:t>
            </a:r>
          </a:p>
          <a:p>
            <a:endParaRPr lang="en-US" sz="2400" u="sng" dirty="0"/>
          </a:p>
        </p:txBody>
      </p:sp>
      <p:sp>
        <p:nvSpPr>
          <p:cNvPr id="4" name="テキスト ボックス 3">
            <a:extLst>
              <a:ext uri="{FF2B5EF4-FFF2-40B4-BE49-F238E27FC236}">
                <a16:creationId xmlns:a16="http://schemas.microsoft.com/office/drawing/2014/main" id="{AF30F882-86BF-434A-D70D-70862C7C280E}"/>
              </a:ext>
            </a:extLst>
          </p:cNvPr>
          <p:cNvSpPr txBox="1"/>
          <p:nvPr/>
        </p:nvSpPr>
        <p:spPr>
          <a:xfrm>
            <a:off x="954593" y="1070393"/>
            <a:ext cx="7269982" cy="461665"/>
          </a:xfrm>
          <a:prstGeom prst="rect">
            <a:avLst/>
          </a:prstGeom>
          <a:noFill/>
        </p:spPr>
        <p:txBody>
          <a:bodyPr wrap="square">
            <a:spAutoFit/>
          </a:bodyPr>
          <a:lstStyle/>
          <a:p>
            <a:r>
              <a:rPr lang="ja-JP" altLang="en-US" sz="1200" dirty="0"/>
              <a:t>◆</a:t>
            </a:r>
            <a:r>
              <a:rPr lang="en-US" altLang="ja-JP" sz="1200" dirty="0"/>
              <a:t>The regression rates of CIN II and CIN III were 68% and 70%, respectively. Progression from CIN II to CIN III occurred in 7% of cases, and no progression to invasive cancer was observed. </a:t>
            </a:r>
            <a:endParaRPr lang="ja-JP" altLang="en-US" sz="1200" dirty="0"/>
          </a:p>
        </p:txBody>
      </p:sp>
      <p:sp>
        <p:nvSpPr>
          <p:cNvPr id="6" name="テキスト ボックス 5">
            <a:extLst>
              <a:ext uri="{FF2B5EF4-FFF2-40B4-BE49-F238E27FC236}">
                <a16:creationId xmlns:a16="http://schemas.microsoft.com/office/drawing/2014/main" id="{7B4AC3F0-308E-061A-BF60-A055123AA62E}"/>
              </a:ext>
            </a:extLst>
          </p:cNvPr>
          <p:cNvSpPr txBox="1"/>
          <p:nvPr/>
        </p:nvSpPr>
        <p:spPr>
          <a:xfrm>
            <a:off x="954593" y="1964158"/>
            <a:ext cx="7365441" cy="461665"/>
          </a:xfrm>
          <a:prstGeom prst="rect">
            <a:avLst/>
          </a:prstGeom>
          <a:noFill/>
        </p:spPr>
        <p:txBody>
          <a:bodyPr wrap="square">
            <a:spAutoFit/>
          </a:bodyPr>
          <a:lstStyle/>
          <a:p>
            <a:r>
              <a:rPr lang="ja-JP" altLang="en-US" sz="1200" dirty="0"/>
              <a:t>◆</a:t>
            </a:r>
            <a:r>
              <a:rPr lang="en-US" altLang="ja-JP" sz="1200" dirty="0"/>
              <a:t>The persistence of CIN 3 postpartum was 80% and the rate of progression 4.1%. The rate of regression for CIN 3 was 21.9%. For CIN 2, the rate of persistence was 37.5%, with a regression rate of 31.3%. </a:t>
            </a:r>
            <a:endParaRPr lang="ja-JP" altLang="en-US" sz="1200" dirty="0"/>
          </a:p>
        </p:txBody>
      </p:sp>
      <p:sp>
        <p:nvSpPr>
          <p:cNvPr id="8" name="テキスト ボックス 7">
            <a:extLst>
              <a:ext uri="{FF2B5EF4-FFF2-40B4-BE49-F238E27FC236}">
                <a16:creationId xmlns:a16="http://schemas.microsoft.com/office/drawing/2014/main" id="{631190C3-6996-EA4E-CCA5-09605999C9C5}"/>
              </a:ext>
            </a:extLst>
          </p:cNvPr>
          <p:cNvSpPr txBox="1"/>
          <p:nvPr/>
        </p:nvSpPr>
        <p:spPr>
          <a:xfrm>
            <a:off x="954593" y="2819309"/>
            <a:ext cx="7269983" cy="276999"/>
          </a:xfrm>
          <a:prstGeom prst="rect">
            <a:avLst/>
          </a:prstGeom>
          <a:noFill/>
        </p:spPr>
        <p:txBody>
          <a:bodyPr wrap="square">
            <a:spAutoFit/>
          </a:bodyPr>
          <a:lstStyle/>
          <a:p>
            <a:r>
              <a:rPr lang="ja-JP" altLang="en-US" sz="1200" dirty="0"/>
              <a:t>◆</a:t>
            </a:r>
            <a:r>
              <a:rPr lang="en-US" altLang="ja-JP" sz="1200" dirty="0"/>
              <a:t>The persistence, regression, and progression rates of CIN3 were 76.1%, 20%, and 3.2%, respectively. </a:t>
            </a:r>
            <a:endParaRPr lang="ja-JP" altLang="en-US" sz="1200" dirty="0"/>
          </a:p>
        </p:txBody>
      </p:sp>
      <p:sp>
        <p:nvSpPr>
          <p:cNvPr id="10" name="テキスト ボックス 9">
            <a:extLst>
              <a:ext uri="{FF2B5EF4-FFF2-40B4-BE49-F238E27FC236}">
                <a16:creationId xmlns:a16="http://schemas.microsoft.com/office/drawing/2014/main" id="{7E8FBE88-F9AF-E672-736A-B21BC4C76292}"/>
              </a:ext>
            </a:extLst>
          </p:cNvPr>
          <p:cNvSpPr txBox="1"/>
          <p:nvPr/>
        </p:nvSpPr>
        <p:spPr>
          <a:xfrm>
            <a:off x="1774788" y="3951459"/>
            <a:ext cx="5036737" cy="523220"/>
          </a:xfrm>
          <a:prstGeom prst="rect">
            <a:avLst/>
          </a:prstGeom>
          <a:noFill/>
          <a:ln>
            <a:solidFill>
              <a:schemeClr val="tx1"/>
            </a:solidFill>
          </a:ln>
        </p:spPr>
        <p:txBody>
          <a:bodyPr wrap="square">
            <a:spAutoFit/>
          </a:bodyPr>
          <a:lstStyle/>
          <a:p>
            <a:r>
              <a:rPr lang="en-US" altLang="ja-JP" dirty="0"/>
              <a:t>Although substantial postpartum regression can be expected in CIN2, CIN3 is more likely to persist after delivery.</a:t>
            </a:r>
            <a:endParaRPr lang="ja-JP" altLang="en-US" dirty="0"/>
          </a:p>
        </p:txBody>
      </p:sp>
      <p:sp>
        <p:nvSpPr>
          <p:cNvPr id="12" name="テキスト ボックス 11">
            <a:extLst>
              <a:ext uri="{FF2B5EF4-FFF2-40B4-BE49-F238E27FC236}">
                <a16:creationId xmlns:a16="http://schemas.microsoft.com/office/drawing/2014/main" id="{B9EE8A41-9EED-A1EA-BF3D-FF63119F4AF3}"/>
              </a:ext>
            </a:extLst>
          </p:cNvPr>
          <p:cNvSpPr txBox="1"/>
          <p:nvPr/>
        </p:nvSpPr>
        <p:spPr>
          <a:xfrm>
            <a:off x="5581860" y="1439867"/>
            <a:ext cx="2567354" cy="261610"/>
          </a:xfrm>
          <a:prstGeom prst="rect">
            <a:avLst/>
          </a:prstGeom>
          <a:noFill/>
        </p:spPr>
        <p:txBody>
          <a:bodyPr wrap="square">
            <a:spAutoFit/>
          </a:bodyPr>
          <a:lstStyle/>
          <a:p>
            <a:pPr algn="l">
              <a:buNone/>
            </a:pPr>
            <a:r>
              <a:rPr lang="en-US" altLang="ja-JP" sz="1050" b="0" i="1" dirty="0">
                <a:solidFill>
                  <a:schemeClr val="tx1"/>
                </a:solidFill>
                <a:effectLst/>
                <a:latin typeface="+mn-lt"/>
              </a:rPr>
              <a:t>Obstet Gynecol. 1999 Mar;93(3):359-62.</a:t>
            </a:r>
            <a:endParaRPr lang="ja-JP" altLang="en-US" sz="1050" i="1" dirty="0">
              <a:solidFill>
                <a:schemeClr val="tx1"/>
              </a:solidFill>
              <a:latin typeface="+mn-lt"/>
            </a:endParaRPr>
          </a:p>
        </p:txBody>
      </p:sp>
      <p:sp>
        <p:nvSpPr>
          <p:cNvPr id="13" name="テキスト ボックス 12">
            <a:extLst>
              <a:ext uri="{FF2B5EF4-FFF2-40B4-BE49-F238E27FC236}">
                <a16:creationId xmlns:a16="http://schemas.microsoft.com/office/drawing/2014/main" id="{A598B26A-22D7-1704-C20E-34AE0C7B5FF4}"/>
              </a:ext>
            </a:extLst>
          </p:cNvPr>
          <p:cNvSpPr txBox="1"/>
          <p:nvPr/>
        </p:nvSpPr>
        <p:spPr>
          <a:xfrm>
            <a:off x="5752680" y="3027058"/>
            <a:ext cx="2567354" cy="253916"/>
          </a:xfrm>
          <a:prstGeom prst="rect">
            <a:avLst/>
          </a:prstGeom>
          <a:noFill/>
        </p:spPr>
        <p:txBody>
          <a:bodyPr wrap="square">
            <a:spAutoFit/>
          </a:bodyPr>
          <a:lstStyle/>
          <a:p>
            <a:pPr algn="l">
              <a:buNone/>
            </a:pPr>
            <a:r>
              <a:rPr lang="en-US" altLang="ja-JP" sz="1050" i="1" dirty="0" err="1">
                <a:solidFill>
                  <a:schemeClr val="tx1"/>
                </a:solidFill>
                <a:latin typeface="+mn-lt"/>
              </a:rPr>
              <a:t>Gynecol</a:t>
            </a:r>
            <a:r>
              <a:rPr lang="ja-JP" altLang="en-US" sz="1050" i="1" dirty="0">
                <a:solidFill>
                  <a:schemeClr val="tx1"/>
                </a:solidFill>
                <a:latin typeface="+mn-lt"/>
              </a:rPr>
              <a:t> </a:t>
            </a:r>
            <a:r>
              <a:rPr lang="en-US" altLang="ja-JP" sz="1050" i="1" dirty="0">
                <a:solidFill>
                  <a:schemeClr val="tx1"/>
                </a:solidFill>
                <a:latin typeface="+mn-lt"/>
              </a:rPr>
              <a:t>Oncol</a:t>
            </a:r>
            <a:r>
              <a:rPr lang="en-US" altLang="ja-JP" sz="1050" b="0" i="1" dirty="0">
                <a:solidFill>
                  <a:schemeClr val="tx1"/>
                </a:solidFill>
                <a:effectLst/>
                <a:latin typeface="+mn-lt"/>
              </a:rPr>
              <a:t>. </a:t>
            </a:r>
            <a:r>
              <a:rPr lang="en-US" altLang="ja-JP" sz="1050" i="1" dirty="0">
                <a:solidFill>
                  <a:schemeClr val="tx1"/>
                </a:solidFill>
                <a:latin typeface="+mn-lt"/>
              </a:rPr>
              <a:t>2023</a:t>
            </a:r>
            <a:r>
              <a:rPr lang="en-US" altLang="ja-JP" sz="1050" b="0" i="1" dirty="0">
                <a:solidFill>
                  <a:schemeClr val="tx1"/>
                </a:solidFill>
                <a:effectLst/>
                <a:latin typeface="+mn-lt"/>
              </a:rPr>
              <a:t> Oct;307:1567-72.</a:t>
            </a:r>
            <a:endParaRPr lang="ja-JP" altLang="en-US" sz="1050" i="1" dirty="0">
              <a:solidFill>
                <a:schemeClr val="tx1"/>
              </a:solidFill>
              <a:latin typeface="+mn-lt"/>
            </a:endParaRPr>
          </a:p>
        </p:txBody>
      </p:sp>
      <p:sp>
        <p:nvSpPr>
          <p:cNvPr id="15" name="テキスト ボックス 14">
            <a:extLst>
              <a:ext uri="{FF2B5EF4-FFF2-40B4-BE49-F238E27FC236}">
                <a16:creationId xmlns:a16="http://schemas.microsoft.com/office/drawing/2014/main" id="{6B0C2E78-9C84-7943-AE04-1134D6382A21}"/>
              </a:ext>
            </a:extLst>
          </p:cNvPr>
          <p:cNvSpPr txBox="1"/>
          <p:nvPr/>
        </p:nvSpPr>
        <p:spPr>
          <a:xfrm>
            <a:off x="5399744" y="2334025"/>
            <a:ext cx="2824831" cy="261610"/>
          </a:xfrm>
          <a:prstGeom prst="rect">
            <a:avLst/>
          </a:prstGeom>
          <a:noFill/>
        </p:spPr>
        <p:txBody>
          <a:bodyPr wrap="square">
            <a:spAutoFit/>
          </a:bodyPr>
          <a:lstStyle/>
          <a:p>
            <a:r>
              <a:rPr lang="en-US" altLang="ja-JP" sz="1100" i="1" dirty="0">
                <a:solidFill>
                  <a:schemeClr val="tx1"/>
                </a:solidFill>
                <a:effectLst/>
                <a:latin typeface="+mn-lt"/>
              </a:rPr>
              <a:t>Anticancer Res. 2023 Jul;43(7):3153-3158.</a:t>
            </a:r>
            <a:endParaRPr lang="ja-JP" altLang="en-US" sz="1100" i="1" dirty="0">
              <a:solidFill>
                <a:schemeClr val="tx1"/>
              </a:solidFill>
              <a:latin typeface="+mn-lt"/>
            </a:endParaRPr>
          </a:p>
        </p:txBody>
      </p:sp>
      <p:pic>
        <p:nvPicPr>
          <p:cNvPr id="3" name="録音したサウンド">
            <a:hlinkClick r:id="" action="ppaction://media"/>
            <a:extLst>
              <a:ext uri="{FF2B5EF4-FFF2-40B4-BE49-F238E27FC236}">
                <a16:creationId xmlns:a16="http://schemas.microsoft.com/office/drawing/2014/main" id="{07D44566-88EC-941A-7DB3-E826D4B22CB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2712" y="81468"/>
            <a:ext cx="487363" cy="487363"/>
          </a:xfrm>
          <a:prstGeom prst="rect">
            <a:avLst/>
          </a:prstGeom>
        </p:spPr>
      </p:pic>
    </p:spTree>
    <p:extLst>
      <p:ext uri="{BB962C8B-B14F-4D97-AF65-F5344CB8AC3E}">
        <p14:creationId xmlns:p14="http://schemas.microsoft.com/office/powerpoint/2010/main" val="2609102284"/>
      </p:ext>
    </p:extLst>
  </p:cSld>
  <p:clrMapOvr>
    <a:masterClrMapping/>
  </p:clrMapOvr>
  <mc:AlternateContent xmlns:mc="http://schemas.openxmlformats.org/markup-compatibility/2006" xmlns:p14="http://schemas.microsoft.com/office/powerpoint/2010/main">
    <mc:Choice Requires="p14">
      <p:transition spd="slow" p14:dur="2000" advClick="0" advTm="17491"/>
    </mc:Choice>
    <mc:Fallback xmlns="">
      <p:transition spd="slow" advClick="0" advTm="174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49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8">
          <a:extLst>
            <a:ext uri="{FF2B5EF4-FFF2-40B4-BE49-F238E27FC236}">
              <a16:creationId xmlns:a16="http://schemas.microsoft.com/office/drawing/2014/main" id="{4C23FA1C-E732-C6DA-9DD7-0843C49B7B6A}"/>
            </a:ext>
          </a:extLst>
        </p:cNvPr>
        <p:cNvGrpSpPr/>
        <p:nvPr/>
      </p:nvGrpSpPr>
      <p:grpSpPr>
        <a:xfrm>
          <a:off x="0" y="0"/>
          <a:ext cx="0" cy="0"/>
          <a:chOff x="0" y="0"/>
          <a:chExt cx="0" cy="0"/>
        </a:xfrm>
      </p:grpSpPr>
      <p:sp>
        <p:nvSpPr>
          <p:cNvPr id="2" name="Google Shape;59;p14">
            <a:extLst>
              <a:ext uri="{FF2B5EF4-FFF2-40B4-BE49-F238E27FC236}">
                <a16:creationId xmlns:a16="http://schemas.microsoft.com/office/drawing/2014/main" id="{11BD3C51-B7DB-0ED9-03C4-7F9725BF5C51}"/>
              </a:ext>
            </a:extLst>
          </p:cNvPr>
          <p:cNvSpPr txBox="1">
            <a:spLocks/>
          </p:cNvSpPr>
          <p:nvPr/>
        </p:nvSpPr>
        <p:spPr>
          <a:xfrm>
            <a:off x="3670210" y="304348"/>
            <a:ext cx="1803579"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sz="2400" u="sng" dirty="0"/>
              <a:t>Conclusion</a:t>
            </a:r>
          </a:p>
        </p:txBody>
      </p:sp>
      <p:sp>
        <p:nvSpPr>
          <p:cNvPr id="3" name="テキスト ボックス 2">
            <a:extLst>
              <a:ext uri="{FF2B5EF4-FFF2-40B4-BE49-F238E27FC236}">
                <a16:creationId xmlns:a16="http://schemas.microsoft.com/office/drawing/2014/main" id="{5C09F79A-925D-EC75-E29C-905BC16318A3}"/>
              </a:ext>
            </a:extLst>
          </p:cNvPr>
          <p:cNvSpPr txBox="1"/>
          <p:nvPr/>
        </p:nvSpPr>
        <p:spPr>
          <a:xfrm>
            <a:off x="2491990" y="4100488"/>
            <a:ext cx="4160018" cy="738664"/>
          </a:xfrm>
          <a:prstGeom prst="rect">
            <a:avLst/>
          </a:prstGeom>
          <a:noFill/>
          <a:ln>
            <a:solidFill>
              <a:schemeClr val="tx1"/>
            </a:solidFill>
          </a:ln>
        </p:spPr>
        <p:txBody>
          <a:bodyPr wrap="square">
            <a:spAutoFit/>
          </a:bodyPr>
          <a:lstStyle/>
          <a:p>
            <a:pPr algn="ctr"/>
            <a:r>
              <a:rPr kumimoji="1" lang="en-US" altLang="ja-JP" sz="1400" u="sng" dirty="0"/>
              <a:t>COI Disclosure Information</a:t>
            </a:r>
          </a:p>
          <a:p>
            <a:pPr algn="ctr"/>
            <a:r>
              <a:rPr kumimoji="1" lang="en-US" altLang="ja-JP" sz="1400" dirty="0">
                <a:solidFill>
                  <a:schemeClr val="accent2"/>
                </a:solidFill>
              </a:rPr>
              <a:t>Lead Presenter : Yoshimichi Tanaka</a:t>
            </a:r>
            <a:endParaRPr kumimoji="1" lang="en-US" altLang="ja-JP" sz="1400" dirty="0"/>
          </a:p>
          <a:p>
            <a:pPr algn="ctr"/>
            <a:r>
              <a:rPr kumimoji="1" lang="en-US" altLang="ja-JP" sz="1400" dirty="0"/>
              <a:t>We have no financial relationships to disclose.</a:t>
            </a:r>
            <a:endParaRPr kumimoji="1" lang="ja-JP" altLang="en-US" sz="1400" dirty="0"/>
          </a:p>
        </p:txBody>
      </p:sp>
      <p:sp>
        <p:nvSpPr>
          <p:cNvPr id="5" name="テキスト ボックス 4">
            <a:extLst>
              <a:ext uri="{FF2B5EF4-FFF2-40B4-BE49-F238E27FC236}">
                <a16:creationId xmlns:a16="http://schemas.microsoft.com/office/drawing/2014/main" id="{CF56248C-1B21-8653-9CC3-3F39FBD4C98E}"/>
              </a:ext>
            </a:extLst>
          </p:cNvPr>
          <p:cNvSpPr txBox="1"/>
          <p:nvPr/>
        </p:nvSpPr>
        <p:spPr>
          <a:xfrm>
            <a:off x="753626" y="1553310"/>
            <a:ext cx="7712109" cy="1077218"/>
          </a:xfrm>
          <a:prstGeom prst="rect">
            <a:avLst/>
          </a:prstGeom>
          <a:noFill/>
        </p:spPr>
        <p:txBody>
          <a:bodyPr wrap="square">
            <a:spAutoFit/>
          </a:bodyPr>
          <a:lstStyle/>
          <a:p>
            <a:r>
              <a:rPr lang="en-US" altLang="ja-JP" sz="1600" kern="100" dirty="0">
                <a:effectLst/>
                <a:latin typeface="+mn-lt"/>
                <a:ea typeface="ＭＳ 明朝" panose="02020609040205080304" pitchFamily="17" charset="-128"/>
                <a:cs typeface="Times New Roman" panose="02020603050405020304" pitchFamily="18" charset="0"/>
              </a:rPr>
              <a:t>Expectant management during pregnancy appears safe for CIN up to grade 3, </a:t>
            </a:r>
          </a:p>
          <a:p>
            <a:r>
              <a:rPr lang="en-US" altLang="ja-JP" sz="1600" kern="100" dirty="0">
                <a:effectLst/>
                <a:latin typeface="+mn-lt"/>
                <a:ea typeface="ＭＳ 明朝" panose="02020609040205080304" pitchFamily="17" charset="-128"/>
                <a:cs typeface="Times New Roman" panose="02020603050405020304" pitchFamily="18" charset="0"/>
              </a:rPr>
              <a:t>as no cases progressed to invasive cancer. While CIN1 and CIN2 frequently regress after delivery, CIN3 shows a higher persistence rate, highlighting the need for careful postpartum surveillance.</a:t>
            </a:r>
            <a:endParaRPr lang="ja-JP" altLang="en-US" sz="1600" dirty="0">
              <a:latin typeface="+mn-lt"/>
            </a:endParaRPr>
          </a:p>
        </p:txBody>
      </p:sp>
      <p:pic>
        <p:nvPicPr>
          <p:cNvPr id="7" name="録音したサウンド">
            <a:hlinkClick r:id="" action="ppaction://media"/>
            <a:extLst>
              <a:ext uri="{FF2B5EF4-FFF2-40B4-BE49-F238E27FC236}">
                <a16:creationId xmlns:a16="http://schemas.microsoft.com/office/drawing/2014/main" id="{DD27C5B0-4660-75E5-92ED-83B21B835E5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77977" y="60666"/>
            <a:ext cx="487363" cy="487363"/>
          </a:xfrm>
          <a:prstGeom prst="rect">
            <a:avLst/>
          </a:prstGeom>
        </p:spPr>
      </p:pic>
    </p:spTree>
    <p:extLst>
      <p:ext uri="{BB962C8B-B14F-4D97-AF65-F5344CB8AC3E}">
        <p14:creationId xmlns:p14="http://schemas.microsoft.com/office/powerpoint/2010/main" val="529387455"/>
      </p:ext>
    </p:extLst>
  </p:cSld>
  <p:clrMapOvr>
    <a:masterClrMapping/>
  </p:clrMapOvr>
  <mc:AlternateContent xmlns:mc="http://schemas.openxmlformats.org/markup-compatibility/2006" xmlns:p14="http://schemas.microsoft.com/office/powerpoint/2010/main">
    <mc:Choice Requires="p14">
      <p:transition spd="slow" p14:dur="2000" advClick="0" advTm="21303"/>
    </mc:Choice>
    <mc:Fallback xmlns="">
      <p:transition spd="slow" advClick="0" advTm="213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10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TotalTime>
  <Words>486</Words>
  <Application>Microsoft Office PowerPoint</Application>
  <PresentationFormat>画面に合わせる (16:9)</PresentationFormat>
  <Paragraphs>49</Paragraphs>
  <Slides>5</Slides>
  <Notes>5</Notes>
  <HiddenSlides>0</HiddenSlides>
  <MMClips>5</MMClips>
  <ScaleCrop>false</ScaleCrop>
  <HeadingPairs>
    <vt:vector size="6" baseType="variant">
      <vt:variant>
        <vt:lpstr>使用されているフォント</vt:lpstr>
      </vt:variant>
      <vt:variant>
        <vt:i4>1</vt:i4>
      </vt:variant>
      <vt:variant>
        <vt:lpstr>テーマ</vt:lpstr>
      </vt:variant>
      <vt:variant>
        <vt:i4>1</vt:i4>
      </vt:variant>
      <vt:variant>
        <vt:lpstr>スライド タイトル</vt:lpstr>
      </vt:variant>
      <vt:variant>
        <vt:i4>5</vt:i4>
      </vt:variant>
    </vt:vector>
  </HeadingPairs>
  <TitlesOfParts>
    <vt:vector size="7" baseType="lpstr">
      <vt:lpstr>Arial</vt:lpstr>
      <vt:lpstr>Simple Light</vt:lpstr>
      <vt:lpstr>Peripartum Outcomes of Cervical Intraepithelial Neoplasia Diagnosed During Pregnancy</vt:lpstr>
      <vt:lpstr>Objectives</vt:lpstr>
      <vt:lpstr>Results </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Dr. Edward Mayeaux</dc:creator>
  <cp:lastModifiedBy>yoshimichi tanaka</cp:lastModifiedBy>
  <cp:revision>12</cp:revision>
  <dcterms:modified xsi:type="dcterms:W3CDTF">2026-05-05T16:23:08Z</dcterms:modified>
</cp:coreProperties>
</file>