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2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0100"/>
    <a:srgbClr val="5B59A4"/>
    <a:srgbClr val="001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14"/>
    <p:restoredTop sz="94356"/>
  </p:normalViewPr>
  <p:slideViewPr>
    <p:cSldViewPr snapToGrid="0">
      <p:cViewPr varScale="1">
        <p:scale>
          <a:sx n="78" d="100"/>
          <a:sy n="78" d="100"/>
        </p:scale>
        <p:origin x="113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naviisys\Desktop\Neetha\IFCPC%202026\IFCPC%20FINAL%20ANALYSI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naviisys\Desktop\Neetha\IFCPC%202026\IFCPC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  <a:effectLst/>
          </c:spPr>
          <c:invertIfNegative val="0"/>
          <c:val>
            <c:numRef>
              <c:f>'NAVNEETHA - ALL'!$C$110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50-5441-9D02-B1F7F1A14DDE}"/>
            </c:ext>
          </c:extLst>
        </c:ser>
        <c:ser>
          <c:idx val="1"/>
          <c:order val="1"/>
          <c:spPr>
            <a:noFill/>
            <a:ln>
              <a:noFill/>
            </a:ln>
            <a:effectLst/>
          </c:spPr>
          <c:invertIfNegative val="0"/>
          <c:errBars>
            <c:errBarType val="minus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Ref>
                <c:f>'NAVNEETHA - ALL'!$C$111</c:f>
                <c:numCache>
                  <c:formatCode>General</c:formatCode>
                  <c:ptCount val="1"/>
                  <c:pt idx="0">
                    <c:v>10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2">
                    <a:lumMod val="75000"/>
                    <a:lumOff val="25000"/>
                  </a:schemeClr>
                </a:solidFill>
                <a:round/>
              </a:ln>
              <a:effectLst/>
            </c:spPr>
          </c:errBars>
          <c:val>
            <c:numRef>
              <c:f>'NAVNEETHA - ALL'!$C$111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50-5441-9D02-B1F7F1A14DDE}"/>
            </c:ext>
          </c:extLst>
        </c:ser>
        <c:ser>
          <c:idx val="2"/>
          <c:order val="2"/>
          <c:spPr>
            <a:solidFill>
              <a:srgbClr val="C00000">
                <a:alpha val="75000"/>
              </a:srgbClr>
            </a:solidFill>
            <a:ln>
              <a:solidFill>
                <a:srgbClr val="C00000"/>
              </a:solidFill>
            </a:ln>
            <a:effectLst/>
          </c:spPr>
          <c:invertIfNegative val="0"/>
          <c:val>
            <c:numRef>
              <c:f>'NAVNEETHA - ALL'!$C$112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50-5441-9D02-B1F7F1A14DDE}"/>
            </c:ext>
          </c:extLst>
        </c:ser>
        <c:ser>
          <c:idx val="3"/>
          <c:order val="3"/>
          <c:spPr>
            <a:solidFill>
              <a:srgbClr val="C00000">
                <a:alpha val="75000"/>
              </a:srgbClr>
            </a:solidFill>
            <a:ln>
              <a:solidFill>
                <a:srgbClr val="C00000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'NAVNEETHA - ALL'!$C$114</c:f>
                <c:numCache>
                  <c:formatCode>General</c:formatCode>
                  <c:ptCount val="1"/>
                  <c:pt idx="0">
                    <c:v>15.5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25400" cap="flat" cmpd="sng" algn="ctr">
                <a:solidFill>
                  <a:schemeClr val="tx2">
                    <a:lumMod val="75000"/>
                    <a:lumOff val="25000"/>
                  </a:schemeClr>
                </a:solidFill>
                <a:round/>
              </a:ln>
              <a:effectLst/>
            </c:spPr>
          </c:errBars>
          <c:val>
            <c:numRef>
              <c:f>'NAVNEETHA - ALL'!$C$113</c:f>
              <c:numCache>
                <c:formatCode>General</c:formatCode>
                <c:ptCount val="1"/>
                <c:pt idx="0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50-5441-9D02-B1F7F1A14DDE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A50-5441-9D02-B1F7F1A14DDE}"/>
              </c:ext>
            </c:extLst>
          </c:dPt>
          <c:val>
            <c:numRef>
              <c:f>'NAVNEETHA - ALL'!$C$114</c:f>
              <c:numCache>
                <c:formatCode>General</c:formatCode>
                <c:ptCount val="1"/>
                <c:pt idx="0">
                  <c:v>15.5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A50-5441-9D02-B1F7F1A14D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959711"/>
        <c:axId val="2145576096"/>
      </c:barChart>
      <c:catAx>
        <c:axId val="337959711"/>
        <c:scaling>
          <c:orientation val="minMax"/>
        </c:scaling>
        <c:delete val="1"/>
        <c:axPos val="l"/>
        <c:majorTickMark val="none"/>
        <c:minorTickMark val="none"/>
        <c:tickLblPos val="nextTo"/>
        <c:crossAx val="2145576096"/>
        <c:crosses val="autoZero"/>
        <c:auto val="1"/>
        <c:lblAlgn val="ctr"/>
        <c:lblOffset val="100"/>
        <c:noMultiLvlLbl val="0"/>
      </c:catAx>
      <c:valAx>
        <c:axId val="2145576096"/>
        <c:scaling>
          <c:orientation val="minMax"/>
          <c:max val="75"/>
          <c:min val="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59711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427-8C40-9287-37B7C823422A}"/>
              </c:ext>
            </c:extLst>
          </c:dPt>
          <c:dPt>
            <c:idx val="1"/>
            <c:bubble3D val="0"/>
            <c:spPr>
              <a:solidFill>
                <a:srgbClr val="C00000">
                  <a:alpha val="7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427-8C40-9287-37B7C823422A}"/>
              </c:ext>
            </c:extLst>
          </c:dPt>
          <c:dPt>
            <c:idx val="2"/>
            <c:bubble3D val="0"/>
            <c:spPr>
              <a:solidFill>
                <a:srgbClr val="C00000">
                  <a:alpha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427-8C40-9287-37B7C823422A}"/>
              </c:ext>
            </c:extLst>
          </c:dPt>
          <c:dPt>
            <c:idx val="3"/>
            <c:bubble3D val="0"/>
            <c:spPr>
              <a:solidFill>
                <a:srgbClr val="C00000">
                  <a:alpha val="2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427-8C40-9287-37B7C823422A}"/>
              </c:ext>
            </c:extLst>
          </c:dPt>
          <c:dPt>
            <c:idx val="4"/>
            <c:bubble3D val="0"/>
            <c:spPr>
              <a:solidFill>
                <a:srgbClr val="C00000">
                  <a:alpha val="2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427-8C40-9287-37B7C823422A}"/>
              </c:ext>
            </c:extLst>
          </c:dPt>
          <c:cat>
            <c:strRef>
              <c:f>Sheet1!$A$35:$A$39</c:f>
              <c:strCache>
                <c:ptCount val="5"/>
                <c:pt idx="0">
                  <c:v>Cervical cancer</c:v>
                </c:pt>
                <c:pt idx="1">
                  <c:v>CIN3</c:v>
                </c:pt>
                <c:pt idx="2">
                  <c:v>CIN2</c:v>
                </c:pt>
                <c:pt idx="3">
                  <c:v>CIN1</c:v>
                </c:pt>
                <c:pt idx="4">
                  <c:v>No CIN</c:v>
                </c:pt>
              </c:strCache>
            </c:strRef>
          </c:cat>
          <c:val>
            <c:numRef>
              <c:f>Sheet1!$B$35:$B$39</c:f>
              <c:numCache>
                <c:formatCode>General</c:formatCode>
                <c:ptCount val="5"/>
                <c:pt idx="0">
                  <c:v>1</c:v>
                </c:pt>
                <c:pt idx="1">
                  <c:v>20</c:v>
                </c:pt>
                <c:pt idx="2">
                  <c:v>36</c:v>
                </c:pt>
                <c:pt idx="3">
                  <c:v>25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427-8C40-9287-37B7C8234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317FA-AE44-214D-A5C5-C59011B3D861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6B742-AAC7-924D-BC58-9A1D321A6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521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6B742-AAC7-924D-BC58-9A1D321A67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561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4BB6-0EDD-64B0-74A4-A8F40E6CC5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3F04B3-6BA7-11A4-EAA2-136FE727B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EAD9E-7D5C-6311-B30A-C349727BB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CA03-3253-9B4A-A246-0F9A81601E9C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26D26-532C-4621-6BF1-1666A571D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A0BA6-4E14-458B-C4FE-985884956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D49F6-D9FE-4C45-9430-893042CC0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5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72853-5A6E-B6C3-D326-B30ED749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323D4-024C-9CBE-B8D0-71BDD53AF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FD8F5-E401-8673-613B-E4F55DE84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CA03-3253-9B4A-A246-0F9A81601E9C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759C-AD59-BD92-E022-F464279AC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91004-9822-C7BB-1FA2-C61CD331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D49F6-D9FE-4C45-9430-893042CC0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07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9EC69-1E70-E853-4758-56C6DE3EE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9DFDF-3760-1908-9522-F39905789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46473-4514-3A50-4B27-2E6BAD3C6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CA03-3253-9B4A-A246-0F9A81601E9C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DB9C1-7923-EF22-AC89-BCC5DCBA1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2997D-6DED-9A6E-5348-B37890299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D49F6-D9FE-4C45-9430-893042CC0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45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2AED5-BCC9-4C09-3C99-BA3A6A664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7C6D2-A260-7625-5420-C1BEC58B23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7DF891-2A25-D1E9-AEF0-59ED77A86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9E0C5-7E6D-E317-8AD2-C0CAC2488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CA03-3253-9B4A-A246-0F9A81601E9C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7234B0-A7CD-8EF9-720D-2A5E386E0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571C9E-80F9-AADE-A073-72FBF7425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D49F6-D9FE-4C45-9430-893042CC0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42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BB00C-4484-4C0B-F9B3-9D929E983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97412-851B-BAFB-8453-BDD198CD2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7E3EC1-9458-C940-E348-2368C76168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F0993D-D578-7D9D-F3D9-2BFAE8885A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F6FF54-4129-AF58-938E-82286E6C4E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3CB53A-C145-36CF-B5E8-256CD4997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CA03-3253-9B4A-A246-0F9A81601E9C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E2ED09-AE92-E63D-FAD3-47D1F199B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0DA495-F2BC-722A-15C9-44F3D8D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D49F6-D9FE-4C45-9430-893042CC0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93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4BA02-0183-1682-175F-11CC7012F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F29651-B856-C908-5992-7BD37792C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CA03-3253-9B4A-A246-0F9A81601E9C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7413BA-4A36-C0AB-CB55-1AC769A05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111ABB-4C8C-C48A-A580-17ABC8B17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D49F6-D9FE-4C45-9430-893042CC0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53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D66F53-2906-693C-7E9B-898631B64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CA03-3253-9B4A-A246-0F9A81601E9C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C0A63C-1B16-2693-0A5E-DE7A058A8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800E28-C6AA-DE74-276C-3F9AFF9C7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D49F6-D9FE-4C45-9430-893042CC0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115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47ABA-A510-349B-A893-3859187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A216F-E7F4-8F04-F430-3E6638FBC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6BF9D-9D9D-590C-AECF-0E28FEFF9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74B24-F17F-21A3-A1EE-3D4BED4CC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CA03-3253-9B4A-A246-0F9A81601E9C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00D0D2-9263-2F03-4ECD-778A7F325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CC48CB-19BE-B3CF-6BC1-74EDAB50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D49F6-D9FE-4C45-9430-893042CC0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21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C8DEE-D5D5-C04A-6312-20D4DBB3B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87B4B2-01CE-3139-BE41-8BFDB86F5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5CD26-C396-C27F-931D-9B198E79B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5A229-AEDF-9699-0720-BA9A67973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CA03-3253-9B4A-A246-0F9A81601E9C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B9DE2E-334A-5CBA-E984-D3E24FD77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BFB408-34E7-705E-01A0-8A5E3B5A6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D49F6-D9FE-4C45-9430-893042CC0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4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7A517-917E-665C-E6D0-9F893C295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4EC782-4C14-8559-B48A-0EB61E47B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59F29-3EB5-8692-3087-BC3825277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CA03-3253-9B4A-A246-0F9A81601E9C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067C5-D2D1-6EA2-AC9D-636FE711B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5D140-9A1F-42FE-A765-C06B19E02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D49F6-D9FE-4C45-9430-893042CC0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30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0B1E9B-3239-468C-BE0A-743FE49C9B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598A88-3659-2F9D-023F-99BF92012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6300F-D6EA-6CA4-8AEB-B746800DB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CA03-3253-9B4A-A246-0F9A81601E9C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A2776-F4DF-14C1-37C2-BABA040A8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4183D-A152-06EC-7963-F8C60B8FD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D49F6-D9FE-4C45-9430-893042CC0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7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9D0448-B6E8-25D4-397B-BAC90F196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0FE0BD-BFF1-2A8C-491F-17BEB44EE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46EEE-AB0F-86A7-E503-23D1E06546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5DCA03-3253-9B4A-A246-0F9A81601E9C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E73CE-80C8-5CA2-FA71-AC33CB29F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FF6AB-1438-3C44-F558-E39314288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ED49F6-D9FE-4C45-9430-893042CC0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229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1.xml"/><Relationship Id="rId12" Type="http://schemas.openxmlformats.org/officeDocument/2006/relationships/image" Target="../media/image6.png"/><Relationship Id="rId2" Type="http://schemas.microsoft.com/office/2007/relationships/media" Target="../media/media3.m4a"/><Relationship Id="rId1" Type="http://schemas.openxmlformats.org/officeDocument/2006/relationships/audio" Target="NULL" TargetMode="External"/><Relationship Id="rId6" Type="http://schemas.openxmlformats.org/officeDocument/2006/relationships/image" Target="../media/image1.pn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4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85C3E9DD-9D0D-2FED-F71A-3AB46FFC1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661" y="2521059"/>
            <a:ext cx="11644677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Burden of CIN2+ in patients with hrHPV</a:t>
            </a:r>
            <a:r>
              <a:rPr lang="en-US" altLang="en-US" sz="4000" dirty="0">
                <a:solidFill>
                  <a:srgbClr val="002060"/>
                </a:solidFill>
              </a:rPr>
              <a:t> 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endParaRPr lang="en-US" altLang="en-US" sz="40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low-grade cervical cytology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Treatment and follow up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3E4383-9419-4741-EA4B-77BD1F3D5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210" y="4413752"/>
            <a:ext cx="10443578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Navneetha Naveendra, Zeynep Tugce Tugcu, Keya Madani, Mary McDonald, Shailaja Anipindi, Gwen Makosana, Yulia Gurtovaya, Selina Chiu, Diana Marcus, Helen Staley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altLang="en-US" sz="1400" dirty="0">
                <a:solidFill>
                  <a:srgbClr val="002060"/>
                </a:solidFill>
                <a:cs typeface="Arial" panose="020B0604020202020204" pitchFamily="34" charset="0"/>
              </a:rPr>
              <a:t>Chelsea And Westminster Hospital NHS Foundation Trust - London (United Kingdom)</a:t>
            </a:r>
            <a:endParaRPr kumimoji="0" lang="en-US" altLang="en-US" sz="14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0C6B9BC4-68AE-945F-AA23-2A589E3A3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"/>
            <a:ext cx="4835902" cy="178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Westminster Hospital NHS Foundation Trust">
            <a:extLst>
              <a:ext uri="{FF2B5EF4-FFF2-40B4-BE49-F238E27FC236}">
                <a16:creationId xmlns:a16="http://schemas.microsoft.com/office/drawing/2014/main" id="{471379BC-D27B-CB85-7F2C-2F13D0A70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915" y="11556"/>
            <a:ext cx="5461085" cy="114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Audio 20">
            <a:extLst>
              <a:ext uri="{FF2B5EF4-FFF2-40B4-BE49-F238E27FC236}">
                <a16:creationId xmlns:a16="http://schemas.microsoft.com/office/drawing/2014/main" id="{D2082763-289F-58D6-E793-61C36EE0DA3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40.0328" end="513.361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4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70"/>
    </mc:Choice>
    <mc:Fallback xmlns="">
      <p:transition spd="slow" advTm="71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Westminster Hospital NHS Foundation Trust">
            <a:extLst>
              <a:ext uri="{FF2B5EF4-FFF2-40B4-BE49-F238E27FC236}">
                <a16:creationId xmlns:a16="http://schemas.microsoft.com/office/drawing/2014/main" id="{992FCC53-88FB-FF06-2E41-EC0B1E62D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0" y="11556"/>
            <a:ext cx="3365500" cy="70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5B83C274-2850-FAC9-C985-E9E406167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000" y="171326"/>
            <a:ext cx="870094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Burden of CIN2+ in patients with hrHPV</a:t>
            </a:r>
            <a:r>
              <a:rPr lang="en-US" altLang="en-US" sz="2800" dirty="0">
                <a:solidFill>
                  <a:srgbClr val="002060"/>
                </a:solidFill>
              </a:rPr>
              <a:t>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endParaRPr lang="en-US" altLang="en-US" sz="28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low-grade cervical cytology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Treatment and follow up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3F9FA94C-5DB8-0636-92E3-AEED24679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845" y="814899"/>
            <a:ext cx="3689155" cy="135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8B75A88-B62F-AA63-CD56-BA89414BF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20" y="1497140"/>
            <a:ext cx="8133761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Navneetha Naveendra, Zeynep Tugce Tugcu, Keya Madani, Mary McDonald, Shailaja Anipindi, Gwen Makosana, Yulia Gurtovaya, Selina Chiu, Diana Marcus, Helen Staley</a:t>
            </a:r>
            <a:endParaRPr kumimoji="0" lang="en-US" altLang="en-US" sz="105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en-US" sz="1100" dirty="0">
                <a:solidFill>
                  <a:srgbClr val="002060"/>
                </a:solidFill>
                <a:cs typeface="Arial" panose="020B0604020202020204" pitchFamily="34" charset="0"/>
              </a:rPr>
              <a:t>Chelsea And Westminster Hospital NHS Foundation Trust - London (United Kingdom)</a:t>
            </a:r>
            <a:endParaRPr kumimoji="0" lang="en-US" altLang="en-US" sz="11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B6619D-59A7-741C-7E38-2D26539409E9}"/>
              </a:ext>
            </a:extLst>
          </p:cNvPr>
          <p:cNvCxnSpPr/>
          <p:nvPr/>
        </p:nvCxnSpPr>
        <p:spPr>
          <a:xfrm>
            <a:off x="0" y="2169004"/>
            <a:ext cx="12204000" cy="0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D746C64-29AE-D7E5-F9CC-E85986098440}"/>
              </a:ext>
            </a:extLst>
          </p:cNvPr>
          <p:cNvSpPr txBox="1"/>
          <p:nvPr/>
        </p:nvSpPr>
        <p:spPr>
          <a:xfrm>
            <a:off x="265520" y="2191073"/>
            <a:ext cx="3733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sz="2000" dirty="0">
              <a:solidFill>
                <a:srgbClr val="001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BAD90C-D951-1040-7D94-655C9B200BEA}"/>
              </a:ext>
            </a:extLst>
          </p:cNvPr>
          <p:cNvSpPr txBox="1"/>
          <p:nvPr/>
        </p:nvSpPr>
        <p:spPr>
          <a:xfrm>
            <a:off x="265523" y="2718877"/>
            <a:ext cx="116609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Persistent infection with hrHPV is a key driver of cervical dyskaryosis and carcinogenesis, which has been shown to cause 95% of cervical cancers if left untreated</a:t>
            </a:r>
            <a:r>
              <a:rPr lang="en-GB" baseline="30000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of persistent hrHPV infection with low-grade cytological abnormalities remains challenging.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excisional treatment </a:t>
            </a: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be offered, its benefits must be balanced against the risks of persistent hrHPV and potential complications, including preterm birth.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patients prefer conservative management unless high-grade disease is confirmed.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aimed to evaluate the prevalence of CIN2+ among patients undergoing large loop excision of the transformation zone (LLETZ) for low-grade cytological abnormalities.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3E9088-6F1D-B038-1FFF-EFD462262F80}"/>
              </a:ext>
            </a:extLst>
          </p:cNvPr>
          <p:cNvSpPr txBox="1"/>
          <p:nvPr/>
        </p:nvSpPr>
        <p:spPr>
          <a:xfrm>
            <a:off x="265519" y="5059282"/>
            <a:ext cx="3733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en-US" sz="2000" dirty="0">
              <a:solidFill>
                <a:srgbClr val="001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358768-BF33-1A49-63B4-A3149412ED58}"/>
              </a:ext>
            </a:extLst>
          </p:cNvPr>
          <p:cNvSpPr txBox="1"/>
          <p:nvPr/>
        </p:nvSpPr>
        <p:spPr>
          <a:xfrm>
            <a:off x="265519" y="5591198"/>
            <a:ext cx="116609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</a:rPr>
              <a:t>A retrospective analysis of 419 patients who underwent a LLETZ procedure </a:t>
            </a:r>
            <a:r>
              <a:rPr lang="en-GB" dirty="0">
                <a:solidFill>
                  <a:srgbClr val="001F60"/>
                </a:solidFill>
                <a:latin typeface="Arial" panose="020B0604020202020204" pitchFamily="34" charset="0"/>
              </a:rPr>
              <a:t>between December 1st 2022 and November 30th 2024 in London’s Chelsea and Westminster Hospital and West Middlesex Hospital.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1F60"/>
                </a:solidFill>
                <a:latin typeface="Arial" panose="020B0604020202020204" pitchFamily="34" charset="0"/>
              </a:rPr>
              <a:t>Low grade cytological abnormalities include: low grade dyskaryosis and borderline changes in squamous cells.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1F60"/>
                </a:solidFill>
                <a:latin typeface="Arial" panose="020B0604020202020204" pitchFamily="34" charset="0"/>
              </a:rPr>
              <a:t>The primary outcome was the prevalence of CIN2+ (CIN2 or CIN3), CGIN or invasive carcinoma.</a:t>
            </a:r>
            <a:endParaRPr lang="en-US" dirty="0">
              <a:solidFill>
                <a:srgbClr val="001F60"/>
              </a:solidFill>
            </a:endParaRPr>
          </a:p>
        </p:txBody>
      </p:sp>
      <p:pic>
        <p:nvPicPr>
          <p:cNvPr id="80" name="Audio 79">
            <a:extLst>
              <a:ext uri="{FF2B5EF4-FFF2-40B4-BE49-F238E27FC236}">
                <a16:creationId xmlns:a16="http://schemas.microsoft.com/office/drawing/2014/main" id="{B1D68851-D03D-0978-681D-6BAC40CF20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81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58"/>
    </mc:Choice>
    <mc:Fallback xmlns="">
      <p:transition spd="slow" advTm="47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8554F-00BB-EFC7-A78F-66BEF8984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Westminster Hospital NHS Foundation Trust">
            <a:extLst>
              <a:ext uri="{FF2B5EF4-FFF2-40B4-BE49-F238E27FC236}">
                <a16:creationId xmlns:a16="http://schemas.microsoft.com/office/drawing/2014/main" id="{1CA42F82-87DE-70D9-4DA1-4738FB645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0" y="11556"/>
            <a:ext cx="3365500" cy="70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5FDD232E-FBF6-746F-FE34-CF12D8D02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000" y="171326"/>
            <a:ext cx="870094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Burden of CIN2+ in patients with hrHPV</a:t>
            </a:r>
            <a:r>
              <a:rPr lang="en-US" altLang="en-US" sz="2800" dirty="0">
                <a:solidFill>
                  <a:srgbClr val="002060"/>
                </a:solidFill>
              </a:rPr>
              <a:t>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endParaRPr lang="en-US" altLang="en-US" sz="28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low-grade cervical cytology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Treatment and follow up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FDE6A3E7-6362-B8E2-90EF-DB75FDD42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845" y="814899"/>
            <a:ext cx="3689155" cy="135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A3AAE3-B730-70F2-0A5E-F9A98357C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20" y="1497140"/>
            <a:ext cx="8133761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Navneetha Naveendra, Zeynep Tugce Tugcu, Keya Madani, Mary McDonald, Shailaja Anipindi, Gwen Makosana, Yulia Gurtovaya, Selina Chiu, Diana Marcus, Helen Staley</a:t>
            </a:r>
            <a:endParaRPr kumimoji="0" lang="en-US" altLang="en-US" sz="105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en-US" sz="1100" dirty="0">
                <a:solidFill>
                  <a:srgbClr val="002060"/>
                </a:solidFill>
                <a:cs typeface="Arial" panose="020B0604020202020204" pitchFamily="34" charset="0"/>
              </a:rPr>
              <a:t>Chelsea And Westminster Hospital NHS Foundation Trust - London (United Kingdom)</a:t>
            </a:r>
            <a:endParaRPr kumimoji="0" lang="en-US" altLang="en-US" sz="11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93938F-E029-46D6-3A06-3C588150CF36}"/>
              </a:ext>
            </a:extLst>
          </p:cNvPr>
          <p:cNvCxnSpPr/>
          <p:nvPr/>
        </p:nvCxnSpPr>
        <p:spPr>
          <a:xfrm>
            <a:off x="0" y="2178431"/>
            <a:ext cx="12204000" cy="0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BBA2E5A-5587-D88D-CD8C-1A4B0213C506}"/>
              </a:ext>
            </a:extLst>
          </p:cNvPr>
          <p:cNvSpPr txBox="1"/>
          <p:nvPr/>
        </p:nvSpPr>
        <p:spPr>
          <a:xfrm>
            <a:off x="291834" y="2253080"/>
            <a:ext cx="3733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2400" dirty="0">
              <a:solidFill>
                <a:srgbClr val="001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E86324-CC68-17D9-B8C8-067C46790C24}"/>
              </a:ext>
            </a:extLst>
          </p:cNvPr>
          <p:cNvGrpSpPr/>
          <p:nvPr/>
        </p:nvGrpSpPr>
        <p:grpSpPr>
          <a:xfrm>
            <a:off x="262734" y="3538151"/>
            <a:ext cx="4033103" cy="1533530"/>
            <a:chOff x="4328613" y="5392397"/>
            <a:chExt cx="3534774" cy="1298126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F5603496-2E67-39C6-B95B-81E23A383CD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6218003"/>
                </p:ext>
              </p:extLst>
            </p:nvPr>
          </p:nvGraphicFramePr>
          <p:xfrm>
            <a:off x="4328613" y="5630348"/>
            <a:ext cx="3534774" cy="10601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A83BFA6-D974-F400-A6F3-77810FA6E72D}"/>
                </a:ext>
              </a:extLst>
            </p:cNvPr>
            <p:cNvSpPr txBox="1"/>
            <p:nvPr/>
          </p:nvSpPr>
          <p:spPr>
            <a:xfrm>
              <a:off x="4665814" y="5623713"/>
              <a:ext cx="356415" cy="22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B5F3B2-93CB-ADC2-6EA0-805CBEA09F2F}"/>
                </a:ext>
              </a:extLst>
            </p:cNvPr>
            <p:cNvSpPr txBox="1"/>
            <p:nvPr/>
          </p:nvSpPr>
          <p:spPr>
            <a:xfrm>
              <a:off x="5709141" y="5630348"/>
              <a:ext cx="356415" cy="22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27E96C6-D10E-86A8-C829-7E2AF94C0203}"/>
                </a:ext>
              </a:extLst>
            </p:cNvPr>
            <p:cNvSpPr txBox="1"/>
            <p:nvPr/>
          </p:nvSpPr>
          <p:spPr>
            <a:xfrm>
              <a:off x="7106114" y="5630348"/>
              <a:ext cx="356415" cy="22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68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21AF82-5F7B-CF35-51CE-9BB6D7184970}"/>
                </a:ext>
              </a:extLst>
            </p:cNvPr>
            <p:cNvSpPr txBox="1"/>
            <p:nvPr/>
          </p:nvSpPr>
          <p:spPr>
            <a:xfrm>
              <a:off x="4972349" y="5392397"/>
              <a:ext cx="2154701" cy="208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001F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Figure 1: Age of Referral to LLETZ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5E33452-B6E2-E980-0FAD-5F4F76A2C197}"/>
              </a:ext>
            </a:extLst>
          </p:cNvPr>
          <p:cNvSpPr txBox="1"/>
          <p:nvPr/>
        </p:nvSpPr>
        <p:spPr>
          <a:xfrm>
            <a:off x="291834" y="2790802"/>
            <a:ext cx="11627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</a:rPr>
              <a:t>419 patients underwent a LLETZ procedure, of whom 25% (n=103) had low-grade cytological abnormalities on preceding smear. All smears were hrHPV positive.</a:t>
            </a:r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4EBF982-5F30-E2BB-8CEB-3EEF01E321BF}"/>
              </a:ext>
            </a:extLst>
          </p:cNvPr>
          <p:cNvGrpSpPr/>
          <p:nvPr/>
        </p:nvGrpSpPr>
        <p:grpSpPr>
          <a:xfrm>
            <a:off x="8008375" y="3322779"/>
            <a:ext cx="3963820" cy="1832293"/>
            <a:chOff x="3929725" y="3461873"/>
            <a:chExt cx="3981451" cy="1800296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831BE30-E17A-E51F-E759-D637CB4CC573}"/>
                </a:ext>
              </a:extLst>
            </p:cNvPr>
            <p:cNvGrpSpPr/>
            <p:nvPr/>
          </p:nvGrpSpPr>
          <p:grpSpPr>
            <a:xfrm>
              <a:off x="3929725" y="3792867"/>
              <a:ext cx="3981451" cy="1469302"/>
              <a:chOff x="7965903" y="2540541"/>
              <a:chExt cx="3981451" cy="1469302"/>
            </a:xfrm>
          </p:grpSpPr>
          <p:graphicFrame>
            <p:nvGraphicFramePr>
              <p:cNvPr id="30" name="Chart 29">
                <a:extLst>
                  <a:ext uri="{FF2B5EF4-FFF2-40B4-BE49-F238E27FC236}">
                    <a16:creationId xmlns:a16="http://schemas.microsoft.com/office/drawing/2014/main" id="{5E8994BC-DE22-810F-2400-CBE9D18BC50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073242299"/>
                  </p:ext>
                </p:extLst>
              </p:nvPr>
            </p:nvGraphicFramePr>
            <p:xfrm>
              <a:off x="7965903" y="2540541"/>
              <a:ext cx="2230524" cy="146930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747EC8EC-D131-5D7A-B1C7-2DEA1D0B7137}"/>
                  </a:ext>
                </a:extLst>
              </p:cNvPr>
              <p:cNvGrpSpPr/>
              <p:nvPr/>
            </p:nvGrpSpPr>
            <p:grpSpPr>
              <a:xfrm>
                <a:off x="8593377" y="2540542"/>
                <a:ext cx="3353977" cy="1336914"/>
                <a:chOff x="8593377" y="2540542"/>
                <a:chExt cx="3353977" cy="1336914"/>
              </a:xfrm>
            </p:grpSpPr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6FCF8E61-59EC-352B-98E7-6C6A59EDBC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813450" y="2852323"/>
                  <a:ext cx="728607" cy="883013"/>
                </a:xfrm>
                <a:prstGeom prst="rect">
                  <a:avLst/>
                </a:prstGeom>
              </p:spPr>
            </p:pic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9145588-B23D-9EB4-5BA3-B5B873151672}"/>
                    </a:ext>
                  </a:extLst>
                </p:cNvPr>
                <p:cNvSpPr txBox="1"/>
                <p:nvPr/>
              </p:nvSpPr>
              <p:spPr>
                <a:xfrm>
                  <a:off x="8593377" y="3511057"/>
                  <a:ext cx="544955" cy="2116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24%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F03BD66-5B89-AE19-021D-C266228EC4DC}"/>
                    </a:ext>
                  </a:extLst>
                </p:cNvPr>
                <p:cNvSpPr txBox="1"/>
                <p:nvPr/>
              </p:nvSpPr>
              <p:spPr>
                <a:xfrm>
                  <a:off x="8600624" y="2868903"/>
                  <a:ext cx="544955" cy="2116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20%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B2329AD9-8DB3-1A5C-261B-71EA1E77ACCB}"/>
                    </a:ext>
                  </a:extLst>
                </p:cNvPr>
                <p:cNvSpPr txBox="1"/>
                <p:nvPr/>
              </p:nvSpPr>
              <p:spPr>
                <a:xfrm>
                  <a:off x="9237790" y="3511057"/>
                  <a:ext cx="544955" cy="2116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35%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9FB38E47-D11C-8463-D18A-4EBC27E4A43B}"/>
                    </a:ext>
                  </a:extLst>
                </p:cNvPr>
                <p:cNvSpPr txBox="1"/>
                <p:nvPr/>
              </p:nvSpPr>
              <p:spPr>
                <a:xfrm>
                  <a:off x="9236428" y="2842975"/>
                  <a:ext cx="544955" cy="2116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19%</a:t>
                  </a:r>
                </a:p>
              </p:txBody>
            </p:sp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CFB6B050-D9D2-8AAD-E661-ED20C0CF45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923012" y="2540542"/>
                  <a:ext cx="184289" cy="150342"/>
                </a:xfrm>
                <a:prstGeom prst="rect">
                  <a:avLst/>
                </a:prstGeom>
              </p:spPr>
            </p:pic>
            <p:sp>
              <p:nvSpPr>
                <p:cNvPr id="38" name="Right Bracket 37">
                  <a:extLst>
                    <a:ext uri="{FF2B5EF4-FFF2-40B4-BE49-F238E27FC236}">
                      <a16:creationId xmlns:a16="http://schemas.microsoft.com/office/drawing/2014/main" id="{6999E659-7482-B56E-26F0-D9AD602F7A88}"/>
                    </a:ext>
                  </a:extLst>
                </p:cNvPr>
                <p:cNvSpPr/>
                <p:nvPr/>
              </p:nvSpPr>
              <p:spPr>
                <a:xfrm>
                  <a:off x="9123341" y="2690884"/>
                  <a:ext cx="1434730" cy="1186572"/>
                </a:xfrm>
                <a:prstGeom prst="rightBracket">
                  <a:avLst>
                    <a:gd name="adj" fmla="val 0"/>
                  </a:avLst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EC4B25DF-A499-5B94-1A09-1617AA80ED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90211" y="3877456"/>
                  <a:ext cx="50060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4C9D73E2-FA41-D123-0B4B-5CD9655BA8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900973" y="3837256"/>
                  <a:ext cx="0" cy="4020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2CDCE9F9-CC5C-0CE8-7D07-E6FE6974CC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558071" y="3261685"/>
                  <a:ext cx="284814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218465D1-EA75-CFE6-3D24-EBC24673B5FA}"/>
                    </a:ext>
                  </a:extLst>
                </p:cNvPr>
                <p:cNvSpPr txBox="1"/>
                <p:nvPr/>
              </p:nvSpPr>
              <p:spPr>
                <a:xfrm>
                  <a:off x="10882395" y="3123185"/>
                  <a:ext cx="1064959" cy="378003"/>
                </a:xfrm>
                <a:prstGeom prst="rect">
                  <a:avLst/>
                </a:prstGeom>
                <a:solidFill>
                  <a:schemeClr val="tx2">
                    <a:lumMod val="75000"/>
                    <a:lumOff val="25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54% = CIN2+</a:t>
                  </a:r>
                </a:p>
                <a:p>
                  <a:pPr algn="ctr"/>
                  <a:r>
                    <a:rPr 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(n=56)</a:t>
                  </a:r>
                </a:p>
              </p:txBody>
            </p:sp>
          </p:grp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5A2CE27-1FC3-CD7D-9570-2B01CAE7ADC6}"/>
                </a:ext>
              </a:extLst>
            </p:cNvPr>
            <p:cNvSpPr txBox="1"/>
            <p:nvPr/>
          </p:nvSpPr>
          <p:spPr>
            <a:xfrm>
              <a:off x="4325531" y="3461873"/>
              <a:ext cx="3387648" cy="408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001F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Figure 3: Final Histology of Low-Grade Cytological Abnormalities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2F0043E-3465-7E7B-632E-B17B9F252E3A}"/>
              </a:ext>
            </a:extLst>
          </p:cNvPr>
          <p:cNvSpPr txBox="1"/>
          <p:nvPr/>
        </p:nvSpPr>
        <p:spPr>
          <a:xfrm>
            <a:off x="291834" y="5438286"/>
            <a:ext cx="11608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>
                <a:solidFill>
                  <a:srgbClr val="001F60"/>
                </a:solidFill>
                <a:latin typeface="Arial" panose="020B0604020202020204" pitchFamily="34" charset="0"/>
              </a:rPr>
              <a:t>CIN2+ was identified alongside low-grade dyskaryosis in 58% (n=45) and borderline change in squamous cells in 55% (n=12), with no CIN2+ detected in patients with normal cytology. </a:t>
            </a:r>
            <a:endParaRPr lang="en-US" dirty="0">
              <a:solidFill>
                <a:srgbClr val="001F6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B670072-DB18-4260-99D8-943A022E8AAC}"/>
              </a:ext>
            </a:extLst>
          </p:cNvPr>
          <p:cNvSpPr txBox="1"/>
          <p:nvPr/>
        </p:nvSpPr>
        <p:spPr>
          <a:xfrm>
            <a:off x="405353" y="6148108"/>
            <a:ext cx="11608330" cy="369332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solidFill>
              <a:srgbClr val="001F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56% (n=32) of patients diagnosed with CIN2+ had a history of prior abnormal smears</a:t>
            </a:r>
          </a:p>
        </p:txBody>
      </p:sp>
      <p:pic>
        <p:nvPicPr>
          <p:cNvPr id="63" name="Audio 62">
            <a:extLst>
              <a:ext uri="{FF2B5EF4-FFF2-40B4-BE49-F238E27FC236}">
                <a16:creationId xmlns:a16="http://schemas.microsoft.com/office/drawing/2014/main" id="{366E1E12-7F5A-4B56-981C-D097D6D9B95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350.8818" end="393.1479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A0F0459B-E75A-7433-F702-7E24459F3779}"/>
              </a:ext>
            </a:extLst>
          </p:cNvPr>
          <p:cNvGrpSpPr/>
          <p:nvPr/>
        </p:nvGrpSpPr>
        <p:grpSpPr>
          <a:xfrm>
            <a:off x="4483088" y="3357531"/>
            <a:ext cx="3696520" cy="2105804"/>
            <a:chOff x="4483088" y="3357531"/>
            <a:chExt cx="3696520" cy="210580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ACAF13F-BCB3-EA2C-C671-F3399735AD15}"/>
                </a:ext>
              </a:extLst>
            </p:cNvPr>
            <p:cNvGrpSpPr/>
            <p:nvPr/>
          </p:nvGrpSpPr>
          <p:grpSpPr>
            <a:xfrm>
              <a:off x="4483088" y="3357531"/>
              <a:ext cx="3696520" cy="2105804"/>
              <a:chOff x="4624901" y="3823401"/>
              <a:chExt cx="3249297" cy="1657114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31E65BAD-B6D5-3F6C-DEB9-F234B9455160}"/>
                  </a:ext>
                </a:extLst>
              </p:cNvPr>
              <p:cNvGrpSpPr/>
              <p:nvPr/>
            </p:nvGrpSpPr>
            <p:grpSpPr>
              <a:xfrm>
                <a:off x="4624901" y="3823401"/>
                <a:ext cx="3249297" cy="1657114"/>
                <a:chOff x="4144645" y="3711849"/>
                <a:chExt cx="3249297" cy="1657114"/>
              </a:xfrm>
            </p:grpSpPr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10C12B67-09A5-F9E2-1520-EDDB5181DE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68206" y="3827188"/>
                  <a:ext cx="2545680" cy="1217867"/>
                </a:xfrm>
                <a:prstGeom prst="rect">
                  <a:avLst/>
                </a:prstGeom>
                <a:solidFill>
                  <a:schemeClr val="bg1"/>
                </a:solidFill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99E4CF0B-3327-7D5F-C848-8AFA2A1A0B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44645" y="5020942"/>
                  <a:ext cx="1696603" cy="348021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3A139FFF-292D-FCA9-981A-DD283C565E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906317" y="4892310"/>
                  <a:ext cx="1487625" cy="471081"/>
                </a:xfrm>
                <a:prstGeom prst="rect">
                  <a:avLst/>
                </a:prstGeom>
              </p:spPr>
            </p:pic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C0C471D-F03D-119D-5C9D-D80C661D2339}"/>
                    </a:ext>
                  </a:extLst>
                </p:cNvPr>
                <p:cNvSpPr txBox="1"/>
                <p:nvPr/>
              </p:nvSpPr>
              <p:spPr>
                <a:xfrm>
                  <a:off x="4352144" y="4211907"/>
                  <a:ext cx="544955" cy="1695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75%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16F3455-0462-2FAF-A16B-952DA0B39023}"/>
                    </a:ext>
                  </a:extLst>
                </p:cNvPr>
                <p:cNvSpPr txBox="1"/>
                <p:nvPr/>
              </p:nvSpPr>
              <p:spPr>
                <a:xfrm>
                  <a:off x="5064177" y="4475670"/>
                  <a:ext cx="544955" cy="1695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25%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15E3641-4FF4-BF8B-8861-58B332805359}"/>
                    </a:ext>
                  </a:extLst>
                </p:cNvPr>
                <p:cNvSpPr txBox="1"/>
                <p:nvPr/>
              </p:nvSpPr>
              <p:spPr>
                <a:xfrm>
                  <a:off x="6037915" y="4568003"/>
                  <a:ext cx="544955" cy="1695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76%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9B15876-86E5-90BA-8FC8-8F8D04ABA3BB}"/>
                    </a:ext>
                  </a:extLst>
                </p:cNvPr>
                <p:cNvSpPr txBox="1"/>
                <p:nvPr/>
              </p:nvSpPr>
              <p:spPr>
                <a:xfrm>
                  <a:off x="6456483" y="4284765"/>
                  <a:ext cx="544955" cy="1695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21%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A9E4E45-4B8F-9212-CE3A-0BB17D557E9D}"/>
                    </a:ext>
                  </a:extLst>
                </p:cNvPr>
                <p:cNvSpPr txBox="1"/>
                <p:nvPr/>
              </p:nvSpPr>
              <p:spPr>
                <a:xfrm>
                  <a:off x="4696649" y="3711849"/>
                  <a:ext cx="2032311" cy="1937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rgbClr val="001F6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Figure 2: Smear preceding LLETZ</a:t>
                  </a:r>
                </a:p>
              </p:txBody>
            </p:sp>
          </p:grp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E748D5E6-0BEF-0A66-6DFB-6AC28C05C3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35803" y="4753826"/>
                <a:ext cx="185210" cy="140159"/>
              </a:xfrm>
              <a:prstGeom prst="rect">
                <a:avLst/>
              </a:prstGeom>
            </p:spPr>
          </p:pic>
        </p:grp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690F7880-583B-F20A-3A06-7FFEE4D559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37225" y="3775408"/>
              <a:ext cx="1187450" cy="27042"/>
            </a:xfrm>
            <a:prstGeom prst="line">
              <a:avLst/>
            </a:prstGeom>
            <a:ln w="12700">
              <a:solidFill>
                <a:srgbClr val="BF01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D3493962-8ED4-BC3C-958A-918BCD85AA0A}"/>
                </a:ext>
              </a:extLst>
            </p:cNvPr>
            <p:cNvCxnSpPr>
              <a:cxnSpLocks/>
            </p:cNvCxnSpPr>
            <p:nvPr/>
          </p:nvCxnSpPr>
          <p:spPr>
            <a:xfrm>
              <a:off x="5737225" y="4767330"/>
              <a:ext cx="1186886" cy="33245"/>
            </a:xfrm>
            <a:prstGeom prst="line">
              <a:avLst/>
            </a:prstGeom>
            <a:ln w="12700">
              <a:solidFill>
                <a:srgbClr val="BF01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9055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00"/>
    </mc:Choice>
    <mc:Fallback xmlns="">
      <p:transition spd="slow" advTm="45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38A6A-0175-E319-E0D7-D8B685485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Westminster Hospital NHS Foundation Trust">
            <a:extLst>
              <a:ext uri="{FF2B5EF4-FFF2-40B4-BE49-F238E27FC236}">
                <a16:creationId xmlns:a16="http://schemas.microsoft.com/office/drawing/2014/main" id="{7CA20B7B-D872-1243-1A0D-BE9F82E03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0" y="11556"/>
            <a:ext cx="3365500" cy="70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12847A0C-D105-94DE-AAB5-4516EBC82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000" y="171326"/>
            <a:ext cx="870094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Burden of CIN2+ in patients with hrHPV</a:t>
            </a:r>
            <a:r>
              <a:rPr lang="en-US" altLang="en-US" sz="2800" dirty="0">
                <a:solidFill>
                  <a:srgbClr val="002060"/>
                </a:solidFill>
              </a:rPr>
              <a:t>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endParaRPr lang="en-US" altLang="en-US" sz="28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low-grade cervical cytology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Treatment and follow up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4D1C50BE-ADBD-8ABB-9881-C13BEB260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845" y="814899"/>
            <a:ext cx="3689155" cy="135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53E94F-A2CA-2E2F-D9DC-0E15DAA3F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20" y="1497140"/>
            <a:ext cx="8133761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Navneetha Naveendra, Zeynep Tugce Tugcu, Keya Madani, Mary McDonald, Shailaja Anipindi, Gwen Makosana, Yulia Gurtovaya, Selina Chiu, Diana Marcus, Helen Staley</a:t>
            </a:r>
            <a:endParaRPr kumimoji="0" lang="en-US" altLang="en-US" sz="105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en-US" sz="1100" dirty="0">
                <a:solidFill>
                  <a:srgbClr val="002060"/>
                </a:solidFill>
                <a:cs typeface="Arial" panose="020B0604020202020204" pitchFamily="34" charset="0"/>
              </a:rPr>
              <a:t>Chelsea And Westminster Hospital NHS Foundation Trust - London (United Kingdom)</a:t>
            </a:r>
            <a:endParaRPr kumimoji="0" lang="en-US" altLang="en-US" sz="11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AF304B0-0A9F-D4BB-8DB1-C10F76C91F57}"/>
              </a:ext>
            </a:extLst>
          </p:cNvPr>
          <p:cNvCxnSpPr/>
          <p:nvPr/>
        </p:nvCxnSpPr>
        <p:spPr>
          <a:xfrm>
            <a:off x="0" y="2178431"/>
            <a:ext cx="12204000" cy="0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58932A0-95B3-74D0-8F64-21147CF85AA4}"/>
              </a:ext>
            </a:extLst>
          </p:cNvPr>
          <p:cNvSpPr txBox="1"/>
          <p:nvPr/>
        </p:nvSpPr>
        <p:spPr>
          <a:xfrm>
            <a:off x="265521" y="2348146"/>
            <a:ext cx="3733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  <a:endParaRPr lang="en-US" sz="2800" dirty="0">
              <a:solidFill>
                <a:srgbClr val="001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EEF101-ADC5-18D3-4E52-EEC9DC26B5ED}"/>
              </a:ext>
            </a:extLst>
          </p:cNvPr>
          <p:cNvSpPr txBox="1"/>
          <p:nvPr/>
        </p:nvSpPr>
        <p:spPr>
          <a:xfrm>
            <a:off x="265520" y="3059565"/>
            <a:ext cx="1166095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1F60"/>
                </a:solidFill>
                <a:latin typeface="Arial" panose="020B0604020202020204" pitchFamily="34" charset="0"/>
              </a:rPr>
              <a:t>This study demonstrates a notably high burden of clinically significant disease amongst patients undergoing LLETZ for persistent low-grade </a:t>
            </a: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</a:rPr>
              <a:t>cytological abnormalities, with CIN2+ identified in 55%.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</a:rPr>
              <a:t>The comparable rates of CIN2+ in patients with low-grade dyskaryosis (58%) and borderline change in squamous cells (55%) may suggest that subclassification of low-grade cytological abnormalities has limited discriminatory value.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</a:rPr>
              <a:t>The absence of CIN2+ in patients with normal cytology aligns with national screening data, which demonstrates lower immediate risk of high-grade disease in this subgroup</a:t>
            </a:r>
            <a:r>
              <a:rPr lang="en-GB" baseline="30000" dirty="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</a:rPr>
              <a:t>The progression risk associated with persistent hrHPV infection underpins the recommendation for repeat testing and subsequent referral if persistence is confirmed</a:t>
            </a:r>
            <a:r>
              <a:rPr lang="en-GB" baseline="30000" dirty="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</a:rPr>
              <a:t>More than half of our patients with CIN2+ had a history of prior abnormal smears (56%), highlighting the importance of longitudinal screening history for risk prediction.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</a:rPr>
              <a:t>Incorporating prior cytology and HPV persistence into clinical decision-making may improve identification of patients with underlying high-grade disease.</a:t>
            </a:r>
          </a:p>
        </p:txBody>
      </p:sp>
      <p:pic>
        <p:nvPicPr>
          <p:cNvPr id="16" name="Audio 15">
            <a:extLst>
              <a:ext uri="{FF2B5EF4-FFF2-40B4-BE49-F238E27FC236}">
                <a16:creationId xmlns:a16="http://schemas.microsoft.com/office/drawing/2014/main" id="{A7613561-FECA-8376-F1E1-72644671B9C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48.4854" end="509.031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939"/>
    </mc:Choice>
    <mc:Fallback xmlns="">
      <p:transition spd="slow" advTm="619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A09B4-8FD5-425E-A9DD-23C89ECAA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Westminster Hospital NHS Foundation Trust">
            <a:extLst>
              <a:ext uri="{FF2B5EF4-FFF2-40B4-BE49-F238E27FC236}">
                <a16:creationId xmlns:a16="http://schemas.microsoft.com/office/drawing/2014/main" id="{E3C24EA0-EE88-7344-687F-35026C2F8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0" y="11556"/>
            <a:ext cx="3365500" cy="70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753870FE-91EC-0DCC-AC3B-F993D7B52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000" y="171326"/>
            <a:ext cx="870094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Burden of CIN2+ in patients with hrHPV</a:t>
            </a:r>
            <a:r>
              <a:rPr lang="en-US" altLang="en-US" sz="2800" dirty="0">
                <a:solidFill>
                  <a:srgbClr val="002060"/>
                </a:solidFill>
              </a:rPr>
              <a:t>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endParaRPr lang="en-US" altLang="en-US" sz="28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low-grade cervical cytology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Treatment and follow up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965AA547-36C5-881B-2EA2-DDA201275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845" y="814899"/>
            <a:ext cx="3689155" cy="135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B862F4D-0EC1-BAF7-5025-57E6F886C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20" y="1497140"/>
            <a:ext cx="8133761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Navneetha Naveendra, Zeynep Tugce Tugcu, Keya Madani, Mary McDonald, Shailaja Anipindi, Gwen Makosana, Yulia Gurtovaya, Selina Chiu, Diana Marcus, Helen Staley</a:t>
            </a:r>
            <a:endParaRPr kumimoji="0" lang="en-US" altLang="en-US" sz="105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en-US" sz="1100" dirty="0">
                <a:solidFill>
                  <a:srgbClr val="002060"/>
                </a:solidFill>
                <a:cs typeface="Arial" panose="020B0604020202020204" pitchFamily="34" charset="0"/>
              </a:rPr>
              <a:t>Chelsea And Westminster Hospital NHS Foundation Trust - London (United Kingdom)</a:t>
            </a:r>
            <a:endParaRPr kumimoji="0" lang="en-US" altLang="en-US" sz="110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14F4A9-ACCE-4F2A-F70E-3E1ECFF8316D}"/>
              </a:ext>
            </a:extLst>
          </p:cNvPr>
          <p:cNvCxnSpPr/>
          <p:nvPr/>
        </p:nvCxnSpPr>
        <p:spPr>
          <a:xfrm>
            <a:off x="0" y="2178431"/>
            <a:ext cx="12204000" cy="0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3307FFB-DE42-A4F4-5460-DA98BFA170DE}"/>
              </a:ext>
            </a:extLst>
          </p:cNvPr>
          <p:cNvSpPr txBox="1"/>
          <p:nvPr/>
        </p:nvSpPr>
        <p:spPr>
          <a:xfrm>
            <a:off x="265521" y="2348146"/>
            <a:ext cx="3733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2800" dirty="0">
              <a:solidFill>
                <a:srgbClr val="001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EFCC64-31D8-F3E6-757F-B6AA9CCD8722}"/>
              </a:ext>
            </a:extLst>
          </p:cNvPr>
          <p:cNvSpPr txBox="1"/>
          <p:nvPr/>
        </p:nvSpPr>
        <p:spPr>
          <a:xfrm>
            <a:off x="360575" y="3128389"/>
            <a:ext cx="11565902" cy="1296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</a:rPr>
              <a:t>CIN2+ occurs in a substantial proportion of patients with low-grade cytological abnormalities.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</a:rPr>
              <a:t>These findings should inform shared decision-making and counselling, in particular in the management of persistent abnormal smears.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20FC22-5D01-4C7C-6BDC-D12B313FDE59}"/>
              </a:ext>
            </a:extLst>
          </p:cNvPr>
          <p:cNvSpPr txBox="1"/>
          <p:nvPr/>
        </p:nvSpPr>
        <p:spPr>
          <a:xfrm>
            <a:off x="360575" y="5905454"/>
            <a:ext cx="115659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001F60"/>
                </a:solidFill>
                <a:effectLst/>
                <a:latin typeface="Arial" panose="020B0604020202020204" pitchFamily="34" charset="0"/>
              </a:rPr>
              <a:t>1. Cervical cancer</a:t>
            </a:r>
            <a:r>
              <a:rPr lang="en-US" altLang="en-US" sz="1200" dirty="0">
                <a:solidFill>
                  <a:srgbClr val="001F60"/>
                </a:solidFill>
              </a:rPr>
              <a:t>,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1F60"/>
                </a:solidFill>
                <a:effectLst/>
                <a:latin typeface="Arial" panose="020B0604020202020204" pitchFamily="34" charset="0"/>
              </a:rPr>
              <a:t> 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001F60"/>
                </a:solidFill>
                <a:effectLst/>
                <a:latin typeface="Arial" panose="020B0604020202020204" pitchFamily="34" charset="0"/>
              </a:rPr>
              <a:t>World Health Organization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1F60"/>
                </a:solidFill>
                <a:effectLst/>
                <a:latin typeface="Arial" panose="020B0604020202020204" pitchFamily="34" charset="0"/>
              </a:rPr>
              <a:t>. Available at: https://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1F60"/>
                </a:solidFill>
                <a:effectLst/>
                <a:latin typeface="Arial" panose="020B0604020202020204" pitchFamily="34" charset="0"/>
              </a:rPr>
              <a:t>www.who.int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1F60"/>
                </a:solidFill>
                <a:effectLst/>
                <a:latin typeface="Arial" panose="020B0604020202020204" pitchFamily="34" charset="0"/>
              </a:rPr>
              <a:t>/news-room/fact-sheets/detail/cervical-cancer (Accessed: 18 April 2026).</a:t>
            </a:r>
          </a:p>
          <a:p>
            <a:pPr algn="just"/>
            <a:r>
              <a:rPr lang="en-US" altLang="en-US" sz="1200" i="1" dirty="0">
                <a:solidFill>
                  <a:srgbClr val="001F60"/>
                </a:solidFill>
              </a:rPr>
              <a:t>2. Section 2: Cervical Sample Testing - NHS England Digital</a:t>
            </a:r>
            <a:r>
              <a:rPr lang="en-US" altLang="en-US" sz="1200" dirty="0">
                <a:solidFill>
                  <a:srgbClr val="001F60"/>
                </a:solidFill>
              </a:rPr>
              <a:t>. Available at: https://</a:t>
            </a:r>
            <a:r>
              <a:rPr lang="en-US" altLang="en-US" sz="1200" dirty="0" err="1">
                <a:solidFill>
                  <a:srgbClr val="001F60"/>
                </a:solidFill>
              </a:rPr>
              <a:t>digital.nhs.uk</a:t>
            </a:r>
            <a:r>
              <a:rPr lang="en-US" altLang="en-US" sz="1200" dirty="0">
                <a:solidFill>
                  <a:srgbClr val="001F60"/>
                </a:solidFill>
              </a:rPr>
              <a:t>/data-and-information/publications/statistical/cervical-screening-annual/england-2023-24/section-2-cervical-cytology (Accessed: 18 April 2026).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A3271B-DBC8-4926-2F90-B361C320000D}"/>
              </a:ext>
            </a:extLst>
          </p:cNvPr>
          <p:cNvSpPr txBox="1"/>
          <p:nvPr/>
        </p:nvSpPr>
        <p:spPr>
          <a:xfrm>
            <a:off x="360575" y="5360860"/>
            <a:ext cx="3637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1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US" sz="2800" dirty="0">
              <a:solidFill>
                <a:srgbClr val="001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Audio 29">
            <a:extLst>
              <a:ext uri="{FF2B5EF4-FFF2-40B4-BE49-F238E27FC236}">
                <a16:creationId xmlns:a16="http://schemas.microsoft.com/office/drawing/2014/main" id="{AE775D88-E146-E71A-B565-A347A13708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7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77"/>
    </mc:Choice>
    <mc:Fallback xmlns="">
      <p:transition spd="slow" advTm="118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7100</TotalTime>
  <Words>886</Words>
  <Application>Microsoft Office PowerPoint</Application>
  <PresentationFormat>Widescreen</PresentationFormat>
  <Paragraphs>70</Paragraphs>
  <Slides>5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Naveendra Thiyagarajah</dc:creator>
  <cp:lastModifiedBy>Keith Staley</cp:lastModifiedBy>
  <cp:revision>24</cp:revision>
  <dcterms:created xsi:type="dcterms:W3CDTF">2026-04-14T11:37:34Z</dcterms:created>
  <dcterms:modified xsi:type="dcterms:W3CDTF">2026-05-02T09:43:48Z</dcterms:modified>
</cp:coreProperties>
</file>