
<file path=[Content_Types].xml><?xml version="1.0" encoding="utf-8"?>
<Types xmlns="http://schemas.openxmlformats.org/package/2006/content-types">
  <Default Extension="fntdata" ContentType="application/x-fontdata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18288000" cy="10287000"/>
  <p:notesSz cx="6858000" cy="9144000"/>
  <p:embeddedFontLst>
    <p:embeddedFont>
      <p:font typeface="League Spartan" pitchFamily="2" charset="77"/>
      <p:regular r:id="rId8"/>
      <p:bold r:id="rId9"/>
    </p:embeddedFont>
    <p:embeddedFont>
      <p:font typeface="Open Sans" panose="020B0606030504020204" pitchFamily="34" charset="0"/>
      <p:regular r:id="rId10"/>
      <p:bold r:id="rId11"/>
      <p:italic r:id="rId12"/>
      <p:boldItalic r:id="rId1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8" roundtripDataSignature="AMtx7mhfP1WPiyMB5FTi/Fkr6dNw8FIcu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00F38124-9601-4FB5-BC9E-48A7EDC71305}">
  <a:tblStyle styleId="{00F38124-9601-4FB5-BC9E-48A7EDC71305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32"/>
  </p:normalViewPr>
  <p:slideViewPr>
    <p:cSldViewPr snapToGrid="0">
      <p:cViewPr varScale="1">
        <p:scale>
          <a:sx n="74" d="100"/>
          <a:sy n="74" d="100"/>
        </p:scale>
        <p:origin x="624" y="1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font" Target="fonts/font6.fntdata"/><Relationship Id="rId18" Type="http://customschemas.google.com/relationships/presentationmetadata" Target="meta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12" Type="http://schemas.openxmlformats.org/officeDocument/2006/relationships/font" Target="fonts/font5.fntdata"/><Relationship Id="rId2" Type="http://schemas.openxmlformats.org/officeDocument/2006/relationships/slide" Target="slides/slide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0" Type="http://schemas.openxmlformats.org/officeDocument/2006/relationships/font" Target="fonts/font3.fntdata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98" name="Google Shape;9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8" name="Google Shape;128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76" name="Google Shape;17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34" name="Google Shape;234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8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8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9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9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0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0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1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1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6" name="Google Shape;36;p11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7" name="Google Shape;37;p1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2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12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4" name="Google Shape;44;p12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12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6" name="Google Shape;46;p1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3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4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14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8" name="Google Shape;58;p1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5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5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5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5" name="Google Shape;65;p1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6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7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7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pn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png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png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.png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4.xml"/><Relationship Id="rId9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png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8F8"/>
        </a:solid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4" name="Google Shape;84;p1"/>
          <p:cNvGrpSpPr/>
          <p:nvPr/>
        </p:nvGrpSpPr>
        <p:grpSpPr>
          <a:xfrm>
            <a:off x="15891973" y="7924258"/>
            <a:ext cx="3086100" cy="3086100"/>
            <a:chOff x="0" y="0"/>
            <a:chExt cx="812800" cy="812800"/>
          </a:xfrm>
        </p:grpSpPr>
        <p:sp>
          <p:nvSpPr>
            <p:cNvPr id="85" name="Google Shape;85;p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 extrusionOk="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DBBC6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" name="Google Shape;86;p1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67333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87" name="Google Shape;87;p1"/>
          <p:cNvGrpSpPr/>
          <p:nvPr/>
        </p:nvGrpSpPr>
        <p:grpSpPr>
          <a:xfrm>
            <a:off x="-560090" y="-449186"/>
            <a:ext cx="2153405" cy="2153405"/>
            <a:chOff x="0" y="0"/>
            <a:chExt cx="812800" cy="812800"/>
          </a:xfrm>
        </p:grpSpPr>
        <p:sp>
          <p:nvSpPr>
            <p:cNvPr id="88" name="Google Shape;88;p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 extrusionOk="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7A90B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" name="Google Shape;89;p1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67333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0" name="Google Shape;90;p1"/>
          <p:cNvSpPr/>
          <p:nvPr/>
        </p:nvSpPr>
        <p:spPr>
          <a:xfrm>
            <a:off x="12200560" y="248619"/>
            <a:ext cx="5777105" cy="1215306"/>
          </a:xfrm>
          <a:custGeom>
            <a:avLst/>
            <a:gdLst/>
            <a:ahLst/>
            <a:cxnLst/>
            <a:rect l="l" t="t" r="r" b="b"/>
            <a:pathLst>
              <a:path w="5777105" h="1215306" extrusionOk="0">
                <a:moveTo>
                  <a:pt x="0" y="0"/>
                </a:moveTo>
                <a:lnTo>
                  <a:pt x="5777105" y="0"/>
                </a:lnTo>
                <a:lnTo>
                  <a:pt x="5777105" y="1215306"/>
                </a:lnTo>
                <a:lnTo>
                  <a:pt x="0" y="121530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91" name="Google Shape;91;p1"/>
          <p:cNvSpPr/>
          <p:nvPr/>
        </p:nvSpPr>
        <p:spPr>
          <a:xfrm>
            <a:off x="12803182" y="1270802"/>
            <a:ext cx="5650629" cy="1617493"/>
          </a:xfrm>
          <a:custGeom>
            <a:avLst/>
            <a:gdLst/>
            <a:ahLst/>
            <a:cxnLst/>
            <a:rect l="l" t="t" r="r" b="b"/>
            <a:pathLst>
              <a:path w="5650629" h="1617493" extrusionOk="0">
                <a:moveTo>
                  <a:pt x="0" y="0"/>
                </a:moveTo>
                <a:lnTo>
                  <a:pt x="5650630" y="0"/>
                </a:lnTo>
                <a:lnTo>
                  <a:pt x="5650630" y="1617493"/>
                </a:lnTo>
                <a:lnTo>
                  <a:pt x="0" y="161749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92" name="Google Shape;92;p1"/>
          <p:cNvSpPr txBox="1"/>
          <p:nvPr/>
        </p:nvSpPr>
        <p:spPr>
          <a:xfrm>
            <a:off x="1028700" y="3580250"/>
            <a:ext cx="14157000" cy="222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579"/>
              <a:buFont typeface="Arial"/>
              <a:buNone/>
            </a:pPr>
            <a:r>
              <a:rPr lang="en-US" sz="6579" b="0" i="0" u="none" strike="noStrike" cap="none">
                <a:solidFill>
                  <a:srgbClr val="153863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Test of cure positivity after LLETZ in an era of primary hrHPV screening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" name="Google Shape;93;p1"/>
          <p:cNvSpPr txBox="1"/>
          <p:nvPr/>
        </p:nvSpPr>
        <p:spPr>
          <a:xfrm>
            <a:off x="1028700" y="6064659"/>
            <a:ext cx="12224626" cy="5760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2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44"/>
              <a:buFont typeface="Arial"/>
              <a:buNone/>
            </a:pPr>
            <a:r>
              <a:rPr lang="en-US" sz="1644" b="1" i="0" u="none" strike="noStrike" cap="none">
                <a:solidFill>
                  <a:srgbClr val="272727"/>
                </a:solidFill>
                <a:latin typeface="Open Sans"/>
                <a:ea typeface="Open Sans"/>
                <a:cs typeface="Open Sans"/>
                <a:sym typeface="Open Sans"/>
              </a:rPr>
              <a:t>Zeynep Tugce Tugcu¹, Keya Madani¹, Navneetha Naveendra¹, Mary McDonald¹, Shailaja Anipindi¹, Gwen Makosana¹, Yulia Gurtovaya¹, Selina Chiu S², Diana Marcus¹, Helen Staley¹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" name="Google Shape;94;p1"/>
          <p:cNvSpPr txBox="1"/>
          <p:nvPr/>
        </p:nvSpPr>
        <p:spPr>
          <a:xfrm>
            <a:off x="1028700" y="6766095"/>
            <a:ext cx="12224626" cy="4264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6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33"/>
              <a:buFont typeface="Arial"/>
              <a:buNone/>
            </a:pPr>
            <a:r>
              <a:rPr lang="en-US" sz="1233" b="0" i="0" u="none" strike="noStrike" cap="none">
                <a:solidFill>
                  <a:srgbClr val="272727"/>
                </a:solidFill>
                <a:latin typeface="Open Sans"/>
                <a:ea typeface="Open Sans"/>
                <a:cs typeface="Open Sans"/>
                <a:sym typeface="Open Sans"/>
              </a:rPr>
              <a:t>¹Chelsea and Westminster Hospital NHS Foundation Trust, London (United Kingdom) | ²Imperial College London, London (United Kingdom)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" name="slide 1">
            <a:hlinkClick r:id="" action="ppaction://media"/>
            <a:extLst>
              <a:ext uri="{FF2B5EF4-FFF2-40B4-BE49-F238E27FC236}">
                <a16:creationId xmlns:a16="http://schemas.microsoft.com/office/drawing/2014/main" id="{60363DBF-FF8E-309A-CAA2-828B280BE25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0" y="9481279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31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8F8"/>
        </a:solidFill>
        <a:effectLst/>
      </p:bgPr>
    </p:bg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" name="Google Shape;100;p2"/>
          <p:cNvGrpSpPr/>
          <p:nvPr/>
        </p:nvGrpSpPr>
        <p:grpSpPr>
          <a:xfrm>
            <a:off x="2353242" y="3052823"/>
            <a:ext cx="12913781" cy="3033975"/>
            <a:chOff x="0" y="-28575"/>
            <a:chExt cx="3329586" cy="782256"/>
          </a:xfrm>
        </p:grpSpPr>
        <p:sp>
          <p:nvSpPr>
            <p:cNvPr id="101" name="Google Shape;101;p2"/>
            <p:cNvSpPr/>
            <p:nvPr/>
          </p:nvSpPr>
          <p:spPr>
            <a:xfrm>
              <a:off x="0" y="0"/>
              <a:ext cx="3329586" cy="753681"/>
            </a:xfrm>
            <a:custGeom>
              <a:avLst/>
              <a:gdLst/>
              <a:ahLst/>
              <a:cxnLst/>
              <a:rect l="l" t="t" r="r" b="b"/>
              <a:pathLst>
                <a:path w="3329586" h="753681" extrusionOk="0">
                  <a:moveTo>
                    <a:pt x="8993" y="0"/>
                  </a:moveTo>
                  <a:lnTo>
                    <a:pt x="3320593" y="0"/>
                  </a:lnTo>
                  <a:cubicBezTo>
                    <a:pt x="3322978" y="0"/>
                    <a:pt x="3325266" y="947"/>
                    <a:pt x="3326952" y="2634"/>
                  </a:cubicBezTo>
                  <a:cubicBezTo>
                    <a:pt x="3328638" y="4320"/>
                    <a:pt x="3329586" y="6608"/>
                    <a:pt x="3329586" y="8993"/>
                  </a:cubicBezTo>
                  <a:lnTo>
                    <a:pt x="3329586" y="744688"/>
                  </a:lnTo>
                  <a:cubicBezTo>
                    <a:pt x="3329586" y="747073"/>
                    <a:pt x="3328638" y="749361"/>
                    <a:pt x="3326952" y="751047"/>
                  </a:cubicBezTo>
                  <a:cubicBezTo>
                    <a:pt x="3325266" y="752734"/>
                    <a:pt x="3322978" y="753681"/>
                    <a:pt x="3320593" y="753681"/>
                  </a:cubicBezTo>
                  <a:lnTo>
                    <a:pt x="8993" y="753681"/>
                  </a:lnTo>
                  <a:cubicBezTo>
                    <a:pt x="6608" y="753681"/>
                    <a:pt x="4320" y="752734"/>
                    <a:pt x="2634" y="751047"/>
                  </a:cubicBezTo>
                  <a:cubicBezTo>
                    <a:pt x="947" y="749361"/>
                    <a:pt x="0" y="747073"/>
                    <a:pt x="0" y="744688"/>
                  </a:cubicBezTo>
                  <a:lnTo>
                    <a:pt x="0" y="8993"/>
                  </a:lnTo>
                  <a:cubicBezTo>
                    <a:pt x="0" y="6608"/>
                    <a:pt x="947" y="4320"/>
                    <a:pt x="2634" y="2634"/>
                  </a:cubicBezTo>
                  <a:cubicBezTo>
                    <a:pt x="4320" y="947"/>
                    <a:pt x="6608" y="0"/>
                    <a:pt x="8993" y="0"/>
                  </a:cubicBezTo>
                  <a:close/>
                </a:path>
              </a:pathLst>
            </a:custGeom>
            <a:solidFill>
              <a:srgbClr val="15386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" name="Google Shape;102;p2"/>
            <p:cNvSpPr txBox="1"/>
            <p:nvPr/>
          </p:nvSpPr>
          <p:spPr>
            <a:xfrm>
              <a:off x="0" y="-28575"/>
              <a:ext cx="3329586" cy="78225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5975" tIns="15975" rIns="15975" bIns="15975" anchor="ctr" anchorCtr="0">
              <a:noAutofit/>
            </a:bodyPr>
            <a:lstStyle/>
            <a:p>
              <a:pPr marL="0" marR="0" lvl="0" indent="0" algn="ctr" rtl="0">
                <a:lnSpc>
                  <a:spcPct val="1345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3" name="Google Shape;103;p2"/>
          <p:cNvGrpSpPr/>
          <p:nvPr/>
        </p:nvGrpSpPr>
        <p:grpSpPr>
          <a:xfrm>
            <a:off x="2484088" y="3052823"/>
            <a:ext cx="12913781" cy="3033975"/>
            <a:chOff x="0" y="-28575"/>
            <a:chExt cx="3329586" cy="782256"/>
          </a:xfrm>
        </p:grpSpPr>
        <p:sp>
          <p:nvSpPr>
            <p:cNvPr id="104" name="Google Shape;104;p2"/>
            <p:cNvSpPr/>
            <p:nvPr/>
          </p:nvSpPr>
          <p:spPr>
            <a:xfrm>
              <a:off x="0" y="0"/>
              <a:ext cx="3329586" cy="753681"/>
            </a:xfrm>
            <a:custGeom>
              <a:avLst/>
              <a:gdLst/>
              <a:ahLst/>
              <a:cxnLst/>
              <a:rect l="l" t="t" r="r" b="b"/>
              <a:pathLst>
                <a:path w="3329586" h="753681" extrusionOk="0">
                  <a:moveTo>
                    <a:pt x="8993" y="0"/>
                  </a:moveTo>
                  <a:lnTo>
                    <a:pt x="3320593" y="0"/>
                  </a:lnTo>
                  <a:cubicBezTo>
                    <a:pt x="3322978" y="0"/>
                    <a:pt x="3325266" y="947"/>
                    <a:pt x="3326952" y="2634"/>
                  </a:cubicBezTo>
                  <a:cubicBezTo>
                    <a:pt x="3328638" y="4320"/>
                    <a:pt x="3329586" y="6608"/>
                    <a:pt x="3329586" y="8993"/>
                  </a:cubicBezTo>
                  <a:lnTo>
                    <a:pt x="3329586" y="744688"/>
                  </a:lnTo>
                  <a:cubicBezTo>
                    <a:pt x="3329586" y="747073"/>
                    <a:pt x="3328638" y="749361"/>
                    <a:pt x="3326952" y="751047"/>
                  </a:cubicBezTo>
                  <a:cubicBezTo>
                    <a:pt x="3325266" y="752734"/>
                    <a:pt x="3322978" y="753681"/>
                    <a:pt x="3320593" y="753681"/>
                  </a:cubicBezTo>
                  <a:lnTo>
                    <a:pt x="8993" y="753681"/>
                  </a:lnTo>
                  <a:cubicBezTo>
                    <a:pt x="6608" y="753681"/>
                    <a:pt x="4320" y="752734"/>
                    <a:pt x="2634" y="751047"/>
                  </a:cubicBezTo>
                  <a:cubicBezTo>
                    <a:pt x="947" y="749361"/>
                    <a:pt x="0" y="747073"/>
                    <a:pt x="0" y="744688"/>
                  </a:cubicBezTo>
                  <a:lnTo>
                    <a:pt x="0" y="8993"/>
                  </a:lnTo>
                  <a:cubicBezTo>
                    <a:pt x="0" y="6608"/>
                    <a:pt x="947" y="4320"/>
                    <a:pt x="2634" y="2634"/>
                  </a:cubicBezTo>
                  <a:cubicBezTo>
                    <a:pt x="4320" y="947"/>
                    <a:pt x="6608" y="0"/>
                    <a:pt x="899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" name="Google Shape;105;p2"/>
            <p:cNvSpPr txBox="1"/>
            <p:nvPr/>
          </p:nvSpPr>
          <p:spPr>
            <a:xfrm>
              <a:off x="0" y="-28575"/>
              <a:ext cx="3329586" cy="78225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5975" tIns="15975" rIns="15975" bIns="15975" anchor="ctr" anchorCtr="0">
              <a:noAutofit/>
            </a:bodyPr>
            <a:lstStyle/>
            <a:p>
              <a:pPr marL="0" marR="0" lvl="0" indent="0" algn="ctr" rtl="0">
                <a:lnSpc>
                  <a:spcPct val="1345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06" name="Google Shape;106;p2"/>
          <p:cNvSpPr txBox="1"/>
          <p:nvPr/>
        </p:nvSpPr>
        <p:spPr>
          <a:xfrm>
            <a:off x="2960798" y="3351810"/>
            <a:ext cx="10185203" cy="3507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13998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11"/>
              <a:buFont typeface="Arial"/>
              <a:buNone/>
            </a:pPr>
            <a:r>
              <a:rPr lang="en-US" sz="2011" b="1" i="0" u="none" strike="noStrike" cap="none">
                <a:solidFill>
                  <a:srgbClr val="153863"/>
                </a:solidFill>
                <a:latin typeface="Open Sans"/>
                <a:ea typeface="Open Sans"/>
                <a:cs typeface="Open Sans"/>
                <a:sym typeface="Open Sans"/>
              </a:rPr>
              <a:t>BACKGROUND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07" name="Google Shape;107;p2"/>
          <p:cNvGrpSpPr/>
          <p:nvPr/>
        </p:nvGrpSpPr>
        <p:grpSpPr>
          <a:xfrm>
            <a:off x="2270523" y="6375792"/>
            <a:ext cx="12975752" cy="3033975"/>
            <a:chOff x="0" y="-28575"/>
            <a:chExt cx="3345564" cy="782256"/>
          </a:xfrm>
        </p:grpSpPr>
        <p:sp>
          <p:nvSpPr>
            <p:cNvPr id="108" name="Google Shape;108;p2"/>
            <p:cNvSpPr/>
            <p:nvPr/>
          </p:nvSpPr>
          <p:spPr>
            <a:xfrm>
              <a:off x="0" y="0"/>
              <a:ext cx="3345564" cy="753681"/>
            </a:xfrm>
            <a:custGeom>
              <a:avLst/>
              <a:gdLst/>
              <a:ahLst/>
              <a:cxnLst/>
              <a:rect l="l" t="t" r="r" b="b"/>
              <a:pathLst>
                <a:path w="3345564" h="753681" extrusionOk="0">
                  <a:moveTo>
                    <a:pt x="8950" y="0"/>
                  </a:moveTo>
                  <a:lnTo>
                    <a:pt x="3336614" y="0"/>
                  </a:lnTo>
                  <a:cubicBezTo>
                    <a:pt x="3338988" y="0"/>
                    <a:pt x="3341264" y="943"/>
                    <a:pt x="3342943" y="2621"/>
                  </a:cubicBezTo>
                  <a:cubicBezTo>
                    <a:pt x="3344621" y="4300"/>
                    <a:pt x="3345564" y="6576"/>
                    <a:pt x="3345564" y="8950"/>
                  </a:cubicBezTo>
                  <a:lnTo>
                    <a:pt x="3345564" y="744731"/>
                  </a:lnTo>
                  <a:cubicBezTo>
                    <a:pt x="3345564" y="747105"/>
                    <a:pt x="3344621" y="749381"/>
                    <a:pt x="3342943" y="751060"/>
                  </a:cubicBezTo>
                  <a:cubicBezTo>
                    <a:pt x="3341264" y="752738"/>
                    <a:pt x="3338988" y="753681"/>
                    <a:pt x="3336614" y="753681"/>
                  </a:cubicBezTo>
                  <a:lnTo>
                    <a:pt x="8950" y="753681"/>
                  </a:lnTo>
                  <a:cubicBezTo>
                    <a:pt x="6576" y="753681"/>
                    <a:pt x="4300" y="752738"/>
                    <a:pt x="2621" y="751060"/>
                  </a:cubicBezTo>
                  <a:cubicBezTo>
                    <a:pt x="943" y="749381"/>
                    <a:pt x="0" y="747105"/>
                    <a:pt x="0" y="744731"/>
                  </a:cubicBezTo>
                  <a:lnTo>
                    <a:pt x="0" y="8950"/>
                  </a:lnTo>
                  <a:cubicBezTo>
                    <a:pt x="0" y="6576"/>
                    <a:pt x="943" y="4300"/>
                    <a:pt x="2621" y="2621"/>
                  </a:cubicBezTo>
                  <a:cubicBezTo>
                    <a:pt x="4300" y="943"/>
                    <a:pt x="6576" y="0"/>
                    <a:pt x="8950" y="0"/>
                  </a:cubicBezTo>
                  <a:close/>
                </a:path>
              </a:pathLst>
            </a:custGeom>
            <a:solidFill>
              <a:srgbClr val="15386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9" name="Google Shape;109;p2"/>
            <p:cNvSpPr txBox="1"/>
            <p:nvPr/>
          </p:nvSpPr>
          <p:spPr>
            <a:xfrm>
              <a:off x="0" y="-28575"/>
              <a:ext cx="3345564" cy="78225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5975" tIns="15975" rIns="15975" bIns="15975" anchor="ctr" anchorCtr="0">
              <a:noAutofit/>
            </a:bodyPr>
            <a:lstStyle/>
            <a:p>
              <a:pPr marL="0" marR="0" lvl="0" indent="0" algn="ctr" rtl="0">
                <a:lnSpc>
                  <a:spcPct val="1345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0" name="Google Shape;110;p2"/>
          <p:cNvGrpSpPr/>
          <p:nvPr/>
        </p:nvGrpSpPr>
        <p:grpSpPr>
          <a:xfrm>
            <a:off x="2422116" y="6375792"/>
            <a:ext cx="12975752" cy="3033975"/>
            <a:chOff x="0" y="-28575"/>
            <a:chExt cx="3345564" cy="782256"/>
          </a:xfrm>
        </p:grpSpPr>
        <p:sp>
          <p:nvSpPr>
            <p:cNvPr id="111" name="Google Shape;111;p2"/>
            <p:cNvSpPr/>
            <p:nvPr/>
          </p:nvSpPr>
          <p:spPr>
            <a:xfrm>
              <a:off x="0" y="0"/>
              <a:ext cx="3345564" cy="753681"/>
            </a:xfrm>
            <a:custGeom>
              <a:avLst/>
              <a:gdLst/>
              <a:ahLst/>
              <a:cxnLst/>
              <a:rect l="l" t="t" r="r" b="b"/>
              <a:pathLst>
                <a:path w="3345564" h="753681" extrusionOk="0">
                  <a:moveTo>
                    <a:pt x="8950" y="0"/>
                  </a:moveTo>
                  <a:lnTo>
                    <a:pt x="3336614" y="0"/>
                  </a:lnTo>
                  <a:cubicBezTo>
                    <a:pt x="3338988" y="0"/>
                    <a:pt x="3341264" y="943"/>
                    <a:pt x="3342943" y="2621"/>
                  </a:cubicBezTo>
                  <a:cubicBezTo>
                    <a:pt x="3344621" y="4300"/>
                    <a:pt x="3345564" y="6576"/>
                    <a:pt x="3345564" y="8950"/>
                  </a:cubicBezTo>
                  <a:lnTo>
                    <a:pt x="3345564" y="744731"/>
                  </a:lnTo>
                  <a:cubicBezTo>
                    <a:pt x="3345564" y="747105"/>
                    <a:pt x="3344621" y="749381"/>
                    <a:pt x="3342943" y="751060"/>
                  </a:cubicBezTo>
                  <a:cubicBezTo>
                    <a:pt x="3341264" y="752738"/>
                    <a:pt x="3338988" y="753681"/>
                    <a:pt x="3336614" y="753681"/>
                  </a:cubicBezTo>
                  <a:lnTo>
                    <a:pt x="8950" y="753681"/>
                  </a:lnTo>
                  <a:cubicBezTo>
                    <a:pt x="6576" y="753681"/>
                    <a:pt x="4300" y="752738"/>
                    <a:pt x="2621" y="751060"/>
                  </a:cubicBezTo>
                  <a:cubicBezTo>
                    <a:pt x="943" y="749381"/>
                    <a:pt x="0" y="747105"/>
                    <a:pt x="0" y="744731"/>
                  </a:cubicBezTo>
                  <a:lnTo>
                    <a:pt x="0" y="8950"/>
                  </a:lnTo>
                  <a:cubicBezTo>
                    <a:pt x="0" y="6576"/>
                    <a:pt x="943" y="4300"/>
                    <a:pt x="2621" y="2621"/>
                  </a:cubicBezTo>
                  <a:cubicBezTo>
                    <a:pt x="4300" y="943"/>
                    <a:pt x="6576" y="0"/>
                    <a:pt x="895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" name="Google Shape;112;p2"/>
            <p:cNvSpPr txBox="1"/>
            <p:nvPr/>
          </p:nvSpPr>
          <p:spPr>
            <a:xfrm>
              <a:off x="0" y="-28575"/>
              <a:ext cx="3345564" cy="78225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5975" tIns="15975" rIns="15975" bIns="15975" anchor="ctr" anchorCtr="0">
              <a:noAutofit/>
            </a:bodyPr>
            <a:lstStyle/>
            <a:p>
              <a:pPr marL="0" marR="0" lvl="0" indent="0" algn="ctr" rtl="0">
                <a:lnSpc>
                  <a:spcPct val="1345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3" name="Google Shape;113;p2"/>
          <p:cNvSpPr txBox="1"/>
          <p:nvPr/>
        </p:nvSpPr>
        <p:spPr>
          <a:xfrm>
            <a:off x="2901113" y="6674779"/>
            <a:ext cx="10234081" cy="3507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13998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11"/>
              <a:buFont typeface="Arial"/>
              <a:buNone/>
            </a:pPr>
            <a:r>
              <a:rPr lang="en-US" sz="2011" b="1" i="0" u="none" strike="noStrike" cap="none">
                <a:solidFill>
                  <a:srgbClr val="153863"/>
                </a:solidFill>
                <a:latin typeface="Open Sans"/>
                <a:ea typeface="Open Sans"/>
                <a:cs typeface="Open Sans"/>
                <a:sym typeface="Open Sans"/>
              </a:rPr>
              <a:t>AIM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14" name="Google Shape;114;p2"/>
          <p:cNvCxnSpPr/>
          <p:nvPr/>
        </p:nvCxnSpPr>
        <p:spPr>
          <a:xfrm rot="10800000" flipH="1">
            <a:off x="3627600" y="6846600"/>
            <a:ext cx="11352900" cy="3300"/>
          </a:xfrm>
          <a:prstGeom prst="straightConnector1">
            <a:avLst/>
          </a:prstGeom>
          <a:noFill/>
          <a:ln w="19050" cap="flat" cmpd="sng">
            <a:solidFill>
              <a:srgbClr val="153863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15" name="Google Shape;115;p2"/>
          <p:cNvCxnSpPr/>
          <p:nvPr/>
        </p:nvCxnSpPr>
        <p:spPr>
          <a:xfrm>
            <a:off x="5025950" y="3485750"/>
            <a:ext cx="9954600" cy="43500"/>
          </a:xfrm>
          <a:prstGeom prst="straightConnector1">
            <a:avLst/>
          </a:prstGeom>
          <a:noFill/>
          <a:ln w="19050" cap="flat" cmpd="sng">
            <a:solidFill>
              <a:srgbClr val="153863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16" name="Google Shape;116;p2"/>
          <p:cNvSpPr txBox="1"/>
          <p:nvPr/>
        </p:nvSpPr>
        <p:spPr>
          <a:xfrm>
            <a:off x="2960798" y="3787126"/>
            <a:ext cx="12019734" cy="17310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14001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7"/>
              <a:buFont typeface="Arial"/>
              <a:buNone/>
            </a:pPr>
            <a:r>
              <a:rPr lang="en-US" sz="1657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LLETZ is the standard treatment for CIN, with success rates historically exceeding 90% (1). The UK transitioned to primary hrHPV screening in 2019–2020, replacing cytology as the first-line test (2). This shift means that hrHPV clearance — rather than cytological normalisation — is now the benchmark for treatment success at six-month test of cure (TOC) (3).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4001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7"/>
              <a:buFont typeface="Arial"/>
              <a:buNone/>
            </a:pPr>
            <a:endParaRPr sz="1657" b="0" i="0" u="none" strike="noStrike" cap="non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0" indent="0" algn="just" rtl="0">
              <a:lnSpc>
                <a:spcPct val="14001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7"/>
              <a:buFont typeface="Arial"/>
              <a:buNone/>
            </a:pPr>
            <a:r>
              <a:rPr lang="en-US" sz="1657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hrHPV persistence post-LLETZ poses a significant clinical challenge, requiring ongoing surveillance and potentially repeat procedures, with associated patient burden and resource implications (4,5).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7" name="Google Shape;117;p2"/>
          <p:cNvSpPr txBox="1"/>
          <p:nvPr/>
        </p:nvSpPr>
        <p:spPr>
          <a:xfrm>
            <a:off x="2901113" y="7110351"/>
            <a:ext cx="12079418" cy="17310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14001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7"/>
              <a:buFont typeface="Arial"/>
              <a:buNone/>
            </a:pPr>
            <a:r>
              <a:rPr lang="en-US" sz="1657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To determine the rate of hrHPV-positive test-of-cure (TOC) results at six months following LLETZ, and to identify clinicopathological and procedural risk factors associated with hrHPV persistence in a real-world NHS colposcopy service.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4001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7"/>
              <a:buFont typeface="Arial"/>
              <a:buNone/>
            </a:pPr>
            <a:endParaRPr sz="1657" b="0" i="0" u="none" strike="noStrike" cap="non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0" indent="0" algn="just" rtl="0">
              <a:lnSpc>
                <a:spcPct val="14001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7"/>
              <a:buFont typeface="Arial"/>
              <a:buNone/>
            </a:pPr>
            <a:r>
              <a:rPr lang="en-US" sz="165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Primary outcome: </a:t>
            </a:r>
            <a:r>
              <a:rPr lang="en-US" sz="1657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Rate of positive TOC at 6 months post-LLETZ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4001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7"/>
              <a:buFont typeface="Arial"/>
              <a:buNone/>
            </a:pPr>
            <a:r>
              <a:rPr lang="en-US" sz="165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Secondary outcomes:</a:t>
            </a:r>
            <a:r>
              <a:rPr lang="en-US" sz="1657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Risk factors for hrHPV persistence including margin status, LLETZ depth, grade of disease, smoking status, and vaccination history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8" name="Google Shape;118;p2"/>
          <p:cNvSpPr txBox="1"/>
          <p:nvPr/>
        </p:nvSpPr>
        <p:spPr>
          <a:xfrm>
            <a:off x="1028700" y="1834071"/>
            <a:ext cx="7834800" cy="92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995"/>
              <a:buFont typeface="Arial"/>
              <a:buNone/>
            </a:pPr>
            <a:r>
              <a:rPr lang="en-US" sz="5995" b="1" i="0" u="none" strike="noStrike" cap="none">
                <a:solidFill>
                  <a:srgbClr val="153863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INTRODUCTION</a:t>
            </a:r>
            <a:endParaRPr sz="14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9" name="Google Shape;119;p2"/>
          <p:cNvSpPr txBox="1"/>
          <p:nvPr/>
        </p:nvSpPr>
        <p:spPr>
          <a:xfrm>
            <a:off x="8783586" y="116596"/>
            <a:ext cx="6701700" cy="76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85"/>
              <a:buFont typeface="Arial"/>
              <a:buNone/>
            </a:pPr>
            <a:r>
              <a:rPr lang="en-US" sz="2485" b="0" i="0" u="none" strike="noStrike" cap="none">
                <a:solidFill>
                  <a:srgbClr val="153863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Test of cure positivity after LLETZ in an era of primary hrHPV screening</a:t>
            </a:r>
            <a:endParaRPr sz="1281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20" name="Google Shape;120;p2"/>
          <p:cNvCxnSpPr/>
          <p:nvPr/>
        </p:nvCxnSpPr>
        <p:spPr>
          <a:xfrm>
            <a:off x="-66450" y="1351225"/>
            <a:ext cx="18529500" cy="8100"/>
          </a:xfrm>
          <a:prstGeom prst="straightConnector1">
            <a:avLst/>
          </a:prstGeom>
          <a:noFill/>
          <a:ln w="34850" cap="flat" cmpd="sng">
            <a:solidFill>
              <a:srgbClr val="153863">
                <a:alpha val="19610"/>
              </a:srgbClr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21" name="Google Shape;121;p2"/>
          <p:cNvSpPr/>
          <p:nvPr/>
        </p:nvSpPr>
        <p:spPr>
          <a:xfrm>
            <a:off x="15634116" y="66453"/>
            <a:ext cx="2409681" cy="506915"/>
          </a:xfrm>
          <a:custGeom>
            <a:avLst/>
            <a:gdLst/>
            <a:ahLst/>
            <a:cxnLst/>
            <a:rect l="l" t="t" r="r" b="b"/>
            <a:pathLst>
              <a:path w="2633531" h="554005" extrusionOk="0">
                <a:moveTo>
                  <a:pt x="0" y="0"/>
                </a:moveTo>
                <a:lnTo>
                  <a:pt x="2633531" y="0"/>
                </a:lnTo>
                <a:lnTo>
                  <a:pt x="2633531" y="554004"/>
                </a:lnTo>
                <a:lnTo>
                  <a:pt x="0" y="55400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 amt="63000"/>
            </a:blip>
            <a:stretch>
              <a:fillRect/>
            </a:stretch>
          </a:blipFill>
          <a:ln>
            <a:noFill/>
          </a:ln>
        </p:spPr>
      </p:sp>
      <p:sp>
        <p:nvSpPr>
          <p:cNvPr id="122" name="Google Shape;122;p2"/>
          <p:cNvSpPr/>
          <p:nvPr/>
        </p:nvSpPr>
        <p:spPr>
          <a:xfrm>
            <a:off x="15856922" y="435298"/>
            <a:ext cx="2409681" cy="689771"/>
          </a:xfrm>
          <a:custGeom>
            <a:avLst/>
            <a:gdLst/>
            <a:ahLst/>
            <a:cxnLst/>
            <a:rect l="l" t="t" r="r" b="b"/>
            <a:pathLst>
              <a:path w="2633531" h="753848" extrusionOk="0">
                <a:moveTo>
                  <a:pt x="0" y="0"/>
                </a:moveTo>
                <a:lnTo>
                  <a:pt x="2633531" y="0"/>
                </a:lnTo>
                <a:lnTo>
                  <a:pt x="2633531" y="753849"/>
                </a:lnTo>
                <a:lnTo>
                  <a:pt x="0" y="75384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 amt="63000"/>
            </a:blip>
            <a:stretch>
              <a:fillRect/>
            </a:stretch>
          </a:blipFill>
          <a:ln>
            <a:noFill/>
          </a:ln>
        </p:spPr>
      </p:sp>
      <p:sp>
        <p:nvSpPr>
          <p:cNvPr id="123" name="Google Shape;123;p2"/>
          <p:cNvSpPr txBox="1"/>
          <p:nvPr/>
        </p:nvSpPr>
        <p:spPr>
          <a:xfrm>
            <a:off x="8499115" y="1075562"/>
            <a:ext cx="6986400" cy="7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0">
              <a:lnSpc>
                <a:spcPct val="14007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66"/>
              <a:buFont typeface="Arial"/>
              <a:buNone/>
            </a:pPr>
            <a:r>
              <a:rPr lang="en-US" sz="466" b="0" i="0" u="none" strike="noStrike" cap="none">
                <a:solidFill>
                  <a:srgbClr val="272727"/>
                </a:solidFill>
                <a:latin typeface="Open Sans"/>
                <a:ea typeface="Open Sans"/>
                <a:cs typeface="Open Sans"/>
                <a:sym typeface="Open Sans"/>
              </a:rPr>
              <a:t>¹Chelsea and Westminster Hospital NHS Foundation Trust, London (United Kingdom) | ²Imperial College London, London (United Kingdom)</a:t>
            </a:r>
            <a:endParaRPr sz="1281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4" name="Google Shape;124;p2"/>
          <p:cNvSpPr txBox="1"/>
          <p:nvPr/>
        </p:nvSpPr>
        <p:spPr>
          <a:xfrm>
            <a:off x="8178015" y="958116"/>
            <a:ext cx="7307400" cy="9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0">
              <a:lnSpc>
                <a:spcPct val="13991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21"/>
              <a:buFont typeface="Arial"/>
              <a:buNone/>
            </a:pPr>
            <a:r>
              <a:rPr lang="en-US" sz="621" b="1" i="0" u="none" strike="noStrike" cap="none">
                <a:solidFill>
                  <a:srgbClr val="272727"/>
                </a:solidFill>
                <a:latin typeface="Open Sans"/>
                <a:ea typeface="Open Sans"/>
                <a:cs typeface="Open Sans"/>
                <a:sym typeface="Open Sans"/>
              </a:rPr>
              <a:t>Zeynep Tugce Tugcu¹, Keya Madani¹, Navneetha Naveendra¹, Mary McDonald¹, Shailaja Anipindi¹, Gwen Makosana¹, Yulia Gurtovaya¹, Selina Chiu S², Diana Marcus¹, Helen Staley¹</a:t>
            </a:r>
            <a:endParaRPr sz="1281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" name="slide 2">
            <a:hlinkClick r:id="" action="ppaction://media"/>
            <a:extLst>
              <a:ext uri="{FF2B5EF4-FFF2-40B4-BE49-F238E27FC236}">
                <a16:creationId xmlns:a16="http://schemas.microsoft.com/office/drawing/2014/main" id="{81FEEFBE-9F87-233C-55B9-BB754283299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0" y="9474200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73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8F8"/>
        </a:solidFill>
        <a:effectLst/>
      </p:bgPr>
    </p:bg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0" name="Google Shape;130;p3"/>
          <p:cNvGrpSpPr/>
          <p:nvPr/>
        </p:nvGrpSpPr>
        <p:grpSpPr>
          <a:xfrm>
            <a:off x="1249475" y="3003898"/>
            <a:ext cx="6646575" cy="2685575"/>
            <a:chOff x="0" y="-38100"/>
            <a:chExt cx="1463423" cy="525594"/>
          </a:xfrm>
        </p:grpSpPr>
        <p:sp>
          <p:nvSpPr>
            <p:cNvPr id="131" name="Google Shape;131;p3"/>
            <p:cNvSpPr/>
            <p:nvPr/>
          </p:nvSpPr>
          <p:spPr>
            <a:xfrm>
              <a:off x="0" y="0"/>
              <a:ext cx="1463423" cy="487494"/>
            </a:xfrm>
            <a:custGeom>
              <a:avLst/>
              <a:gdLst/>
              <a:ahLst/>
              <a:cxnLst/>
              <a:rect l="l" t="t" r="r" b="b"/>
              <a:pathLst>
                <a:path w="1463423" h="487494" extrusionOk="0">
                  <a:moveTo>
                    <a:pt x="17472" y="0"/>
                  </a:moveTo>
                  <a:lnTo>
                    <a:pt x="1445951" y="0"/>
                  </a:lnTo>
                  <a:cubicBezTo>
                    <a:pt x="1450585" y="0"/>
                    <a:pt x="1455029" y="1841"/>
                    <a:pt x="1458305" y="5117"/>
                  </a:cubicBezTo>
                  <a:cubicBezTo>
                    <a:pt x="1461582" y="8394"/>
                    <a:pt x="1463423" y="12838"/>
                    <a:pt x="1463423" y="17472"/>
                  </a:cubicBezTo>
                  <a:lnTo>
                    <a:pt x="1463423" y="470022"/>
                  </a:lnTo>
                  <a:cubicBezTo>
                    <a:pt x="1463423" y="479672"/>
                    <a:pt x="1455600" y="487494"/>
                    <a:pt x="1445951" y="487494"/>
                  </a:cubicBezTo>
                  <a:lnTo>
                    <a:pt x="17472" y="487494"/>
                  </a:lnTo>
                  <a:cubicBezTo>
                    <a:pt x="7822" y="487494"/>
                    <a:pt x="0" y="479672"/>
                    <a:pt x="0" y="470022"/>
                  </a:cubicBezTo>
                  <a:lnTo>
                    <a:pt x="0" y="17472"/>
                  </a:lnTo>
                  <a:cubicBezTo>
                    <a:pt x="0" y="7822"/>
                    <a:pt x="7822" y="0"/>
                    <a:pt x="17472" y="0"/>
                  </a:cubicBezTo>
                  <a:close/>
                </a:path>
              </a:pathLst>
            </a:custGeom>
            <a:solidFill>
              <a:srgbClr val="15386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2" name="Google Shape;132;p3"/>
            <p:cNvSpPr txBox="1"/>
            <p:nvPr/>
          </p:nvSpPr>
          <p:spPr>
            <a:xfrm>
              <a:off x="0" y="-38100"/>
              <a:ext cx="1463423" cy="52559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5975" tIns="15975" rIns="15975" bIns="15975" anchor="ctr" anchorCtr="0">
              <a:noAutofit/>
            </a:bodyPr>
            <a:lstStyle/>
            <a:p>
              <a:pPr marL="0" marR="0" lvl="0" indent="0" algn="ctr" rtl="0">
                <a:lnSpc>
                  <a:spcPct val="165611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3" name="Google Shape;133;p3"/>
          <p:cNvGrpSpPr/>
          <p:nvPr/>
        </p:nvGrpSpPr>
        <p:grpSpPr>
          <a:xfrm>
            <a:off x="1397975" y="3033875"/>
            <a:ext cx="6882603" cy="2685545"/>
            <a:chOff x="0" y="-28575"/>
            <a:chExt cx="1515391" cy="518996"/>
          </a:xfrm>
        </p:grpSpPr>
        <p:sp>
          <p:nvSpPr>
            <p:cNvPr id="134" name="Google Shape;134;p3"/>
            <p:cNvSpPr/>
            <p:nvPr/>
          </p:nvSpPr>
          <p:spPr>
            <a:xfrm>
              <a:off x="0" y="0"/>
              <a:ext cx="1515391" cy="490421"/>
            </a:xfrm>
            <a:custGeom>
              <a:avLst/>
              <a:gdLst/>
              <a:ahLst/>
              <a:cxnLst/>
              <a:rect l="l" t="t" r="r" b="b"/>
              <a:pathLst>
                <a:path w="1515391" h="490421" extrusionOk="0">
                  <a:moveTo>
                    <a:pt x="16873" y="0"/>
                  </a:moveTo>
                  <a:lnTo>
                    <a:pt x="1498518" y="0"/>
                  </a:lnTo>
                  <a:cubicBezTo>
                    <a:pt x="1502993" y="0"/>
                    <a:pt x="1507285" y="1778"/>
                    <a:pt x="1510449" y="4942"/>
                  </a:cubicBezTo>
                  <a:cubicBezTo>
                    <a:pt x="1513613" y="8106"/>
                    <a:pt x="1515391" y="12398"/>
                    <a:pt x="1515391" y="16873"/>
                  </a:cubicBezTo>
                  <a:lnTo>
                    <a:pt x="1515391" y="473548"/>
                  </a:lnTo>
                  <a:cubicBezTo>
                    <a:pt x="1515391" y="478023"/>
                    <a:pt x="1513613" y="482315"/>
                    <a:pt x="1510449" y="485479"/>
                  </a:cubicBezTo>
                  <a:cubicBezTo>
                    <a:pt x="1507285" y="488643"/>
                    <a:pt x="1502993" y="490421"/>
                    <a:pt x="1498518" y="490421"/>
                  </a:cubicBezTo>
                  <a:lnTo>
                    <a:pt x="16873" y="490421"/>
                  </a:lnTo>
                  <a:cubicBezTo>
                    <a:pt x="12398" y="490421"/>
                    <a:pt x="8106" y="488643"/>
                    <a:pt x="4942" y="485479"/>
                  </a:cubicBezTo>
                  <a:cubicBezTo>
                    <a:pt x="1778" y="482315"/>
                    <a:pt x="0" y="478023"/>
                    <a:pt x="0" y="473548"/>
                  </a:cubicBezTo>
                  <a:lnTo>
                    <a:pt x="0" y="16873"/>
                  </a:lnTo>
                  <a:cubicBezTo>
                    <a:pt x="0" y="12398"/>
                    <a:pt x="1778" y="8106"/>
                    <a:pt x="4942" y="4942"/>
                  </a:cubicBezTo>
                  <a:cubicBezTo>
                    <a:pt x="8106" y="1778"/>
                    <a:pt x="12398" y="0"/>
                    <a:pt x="1687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5" name="Google Shape;135;p3"/>
            <p:cNvSpPr txBox="1"/>
            <p:nvPr/>
          </p:nvSpPr>
          <p:spPr>
            <a:xfrm>
              <a:off x="0" y="-28575"/>
              <a:ext cx="1515391" cy="51899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5975" tIns="15975" rIns="15975" bIns="15975" anchor="ctr" anchorCtr="0">
              <a:noAutofit/>
            </a:bodyPr>
            <a:lstStyle/>
            <a:p>
              <a:pPr marL="0" marR="0" lvl="0" indent="0" algn="ctr" rtl="0">
                <a:lnSpc>
                  <a:spcPct val="124388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36" name="Google Shape;136;p3"/>
          <p:cNvSpPr txBox="1"/>
          <p:nvPr/>
        </p:nvSpPr>
        <p:spPr>
          <a:xfrm>
            <a:off x="1643321" y="3382610"/>
            <a:ext cx="10603640" cy="4550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13998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51"/>
              <a:buFont typeface="Arial"/>
              <a:buNone/>
            </a:pPr>
            <a:r>
              <a:rPr lang="en-US" sz="2651" b="1" i="0" u="none" strike="noStrike" cap="none">
                <a:solidFill>
                  <a:srgbClr val="153863"/>
                </a:solidFill>
                <a:latin typeface="Open Sans"/>
                <a:ea typeface="Open Sans"/>
                <a:cs typeface="Open Sans"/>
                <a:sym typeface="Open Sans"/>
              </a:rPr>
              <a:t>STUDY DESIGN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7" name="Google Shape;137;p3"/>
          <p:cNvSpPr txBox="1"/>
          <p:nvPr/>
        </p:nvSpPr>
        <p:spPr>
          <a:xfrm>
            <a:off x="1643321" y="4065854"/>
            <a:ext cx="6217500" cy="11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32"/>
              <a:buFont typeface="Arial"/>
              <a:buNone/>
            </a:pPr>
            <a:r>
              <a:rPr lang="en-US" sz="2032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Retrospective audit of outpatient LLETZ procedures across two sites within a London NHS Trust.</a:t>
            </a:r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32"/>
              <a:buFont typeface="Arial"/>
              <a:buNone/>
            </a:pPr>
            <a:r>
              <a:rPr lang="en-US" sz="2032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Period: </a:t>
            </a:r>
            <a:r>
              <a:rPr lang="en-US" sz="2032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1 December 2022 – 30 November 2024</a:t>
            </a:r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38" name="Google Shape;138;p3"/>
          <p:cNvGrpSpPr/>
          <p:nvPr/>
        </p:nvGrpSpPr>
        <p:grpSpPr>
          <a:xfrm>
            <a:off x="1249469" y="6223351"/>
            <a:ext cx="6646575" cy="2387143"/>
            <a:chOff x="0" y="-38100"/>
            <a:chExt cx="1463423" cy="525594"/>
          </a:xfrm>
        </p:grpSpPr>
        <p:sp>
          <p:nvSpPr>
            <p:cNvPr id="139" name="Google Shape;139;p3"/>
            <p:cNvSpPr/>
            <p:nvPr/>
          </p:nvSpPr>
          <p:spPr>
            <a:xfrm>
              <a:off x="0" y="0"/>
              <a:ext cx="1463423" cy="487494"/>
            </a:xfrm>
            <a:custGeom>
              <a:avLst/>
              <a:gdLst/>
              <a:ahLst/>
              <a:cxnLst/>
              <a:rect l="l" t="t" r="r" b="b"/>
              <a:pathLst>
                <a:path w="1463423" h="487494" extrusionOk="0">
                  <a:moveTo>
                    <a:pt x="17472" y="0"/>
                  </a:moveTo>
                  <a:lnTo>
                    <a:pt x="1445951" y="0"/>
                  </a:lnTo>
                  <a:cubicBezTo>
                    <a:pt x="1450585" y="0"/>
                    <a:pt x="1455029" y="1841"/>
                    <a:pt x="1458305" y="5117"/>
                  </a:cubicBezTo>
                  <a:cubicBezTo>
                    <a:pt x="1461582" y="8394"/>
                    <a:pt x="1463423" y="12838"/>
                    <a:pt x="1463423" y="17472"/>
                  </a:cubicBezTo>
                  <a:lnTo>
                    <a:pt x="1463423" y="470022"/>
                  </a:lnTo>
                  <a:cubicBezTo>
                    <a:pt x="1463423" y="479672"/>
                    <a:pt x="1455600" y="487494"/>
                    <a:pt x="1445951" y="487494"/>
                  </a:cubicBezTo>
                  <a:lnTo>
                    <a:pt x="17472" y="487494"/>
                  </a:lnTo>
                  <a:cubicBezTo>
                    <a:pt x="7822" y="487494"/>
                    <a:pt x="0" y="479672"/>
                    <a:pt x="0" y="470022"/>
                  </a:cubicBezTo>
                  <a:lnTo>
                    <a:pt x="0" y="17472"/>
                  </a:lnTo>
                  <a:cubicBezTo>
                    <a:pt x="0" y="7822"/>
                    <a:pt x="7822" y="0"/>
                    <a:pt x="17472" y="0"/>
                  </a:cubicBezTo>
                  <a:close/>
                </a:path>
              </a:pathLst>
            </a:custGeom>
            <a:solidFill>
              <a:srgbClr val="15386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0" name="Google Shape;140;p3"/>
            <p:cNvSpPr txBox="1"/>
            <p:nvPr/>
          </p:nvSpPr>
          <p:spPr>
            <a:xfrm>
              <a:off x="0" y="-38100"/>
              <a:ext cx="1463423" cy="52559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5975" tIns="15975" rIns="15975" bIns="15975" anchor="ctr" anchorCtr="0">
              <a:noAutofit/>
            </a:bodyPr>
            <a:lstStyle/>
            <a:p>
              <a:pPr marL="0" marR="0" lvl="0" indent="0" algn="ctr" rtl="0">
                <a:lnSpc>
                  <a:spcPct val="165611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41" name="Google Shape;141;p3"/>
          <p:cNvGrpSpPr/>
          <p:nvPr/>
        </p:nvGrpSpPr>
        <p:grpSpPr>
          <a:xfrm>
            <a:off x="1397963" y="6253320"/>
            <a:ext cx="6882603" cy="2357176"/>
            <a:chOff x="0" y="-28575"/>
            <a:chExt cx="1515391" cy="518996"/>
          </a:xfrm>
        </p:grpSpPr>
        <p:sp>
          <p:nvSpPr>
            <p:cNvPr id="142" name="Google Shape;142;p3"/>
            <p:cNvSpPr/>
            <p:nvPr/>
          </p:nvSpPr>
          <p:spPr>
            <a:xfrm>
              <a:off x="0" y="0"/>
              <a:ext cx="1515391" cy="490421"/>
            </a:xfrm>
            <a:custGeom>
              <a:avLst/>
              <a:gdLst/>
              <a:ahLst/>
              <a:cxnLst/>
              <a:rect l="l" t="t" r="r" b="b"/>
              <a:pathLst>
                <a:path w="1515391" h="490421" extrusionOk="0">
                  <a:moveTo>
                    <a:pt x="16873" y="0"/>
                  </a:moveTo>
                  <a:lnTo>
                    <a:pt x="1498518" y="0"/>
                  </a:lnTo>
                  <a:cubicBezTo>
                    <a:pt x="1502993" y="0"/>
                    <a:pt x="1507285" y="1778"/>
                    <a:pt x="1510449" y="4942"/>
                  </a:cubicBezTo>
                  <a:cubicBezTo>
                    <a:pt x="1513613" y="8106"/>
                    <a:pt x="1515391" y="12398"/>
                    <a:pt x="1515391" y="16873"/>
                  </a:cubicBezTo>
                  <a:lnTo>
                    <a:pt x="1515391" y="473548"/>
                  </a:lnTo>
                  <a:cubicBezTo>
                    <a:pt x="1515391" y="478023"/>
                    <a:pt x="1513613" y="482315"/>
                    <a:pt x="1510449" y="485479"/>
                  </a:cubicBezTo>
                  <a:cubicBezTo>
                    <a:pt x="1507285" y="488643"/>
                    <a:pt x="1502993" y="490421"/>
                    <a:pt x="1498518" y="490421"/>
                  </a:cubicBezTo>
                  <a:lnTo>
                    <a:pt x="16873" y="490421"/>
                  </a:lnTo>
                  <a:cubicBezTo>
                    <a:pt x="12398" y="490421"/>
                    <a:pt x="8106" y="488643"/>
                    <a:pt x="4942" y="485479"/>
                  </a:cubicBezTo>
                  <a:cubicBezTo>
                    <a:pt x="1778" y="482315"/>
                    <a:pt x="0" y="478023"/>
                    <a:pt x="0" y="473548"/>
                  </a:cubicBezTo>
                  <a:lnTo>
                    <a:pt x="0" y="16873"/>
                  </a:lnTo>
                  <a:cubicBezTo>
                    <a:pt x="0" y="12398"/>
                    <a:pt x="1778" y="8106"/>
                    <a:pt x="4942" y="4942"/>
                  </a:cubicBezTo>
                  <a:cubicBezTo>
                    <a:pt x="8106" y="1778"/>
                    <a:pt x="12398" y="0"/>
                    <a:pt x="1687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3" name="Google Shape;143;p3"/>
            <p:cNvSpPr txBox="1"/>
            <p:nvPr/>
          </p:nvSpPr>
          <p:spPr>
            <a:xfrm>
              <a:off x="0" y="-28575"/>
              <a:ext cx="1515391" cy="51899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5975" tIns="15975" rIns="15975" bIns="15975" anchor="ctr" anchorCtr="0">
              <a:noAutofit/>
            </a:bodyPr>
            <a:lstStyle/>
            <a:p>
              <a:pPr marL="0" marR="0" lvl="0" indent="0" algn="ctr" rtl="0">
                <a:lnSpc>
                  <a:spcPct val="124388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44" name="Google Shape;144;p3"/>
          <p:cNvSpPr txBox="1"/>
          <p:nvPr/>
        </p:nvSpPr>
        <p:spPr>
          <a:xfrm>
            <a:off x="1643321" y="6983767"/>
            <a:ext cx="6217500" cy="162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32"/>
              <a:buFont typeface="Arial"/>
              <a:buNone/>
            </a:pPr>
            <a:r>
              <a:rPr lang="en-US" sz="2032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All patients undergoing at least one LLETZ for hrHPV-positive cervical abnormality. All index smears were hrHPV positive.</a:t>
            </a:r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32"/>
              <a:buFont typeface="Arial"/>
              <a:buNone/>
            </a:pPr>
            <a:endParaRPr sz="2032" b="0" i="0" u="none" strike="noStrike" cap="non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45" name="Google Shape;145;p3"/>
          <p:cNvSpPr txBox="1"/>
          <p:nvPr/>
        </p:nvSpPr>
        <p:spPr>
          <a:xfrm>
            <a:off x="1643383" y="6526841"/>
            <a:ext cx="10603500" cy="4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13998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51"/>
              <a:buFont typeface="Arial"/>
              <a:buNone/>
            </a:pPr>
            <a:r>
              <a:rPr lang="en-US" sz="2651" b="1" i="0" u="none" strike="noStrike" cap="none">
                <a:solidFill>
                  <a:srgbClr val="153863"/>
                </a:solidFill>
                <a:latin typeface="Open Sans"/>
                <a:ea typeface="Open Sans"/>
                <a:cs typeface="Open Sans"/>
                <a:sym typeface="Open Sans"/>
              </a:rPr>
              <a:t>INCLUSION CRITERIA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46" name="Google Shape;146;p3"/>
          <p:cNvCxnSpPr/>
          <p:nvPr/>
        </p:nvCxnSpPr>
        <p:spPr>
          <a:xfrm>
            <a:off x="4288608" y="3599712"/>
            <a:ext cx="3607452" cy="0"/>
          </a:xfrm>
          <a:prstGeom prst="straightConnector1">
            <a:avLst/>
          </a:prstGeom>
          <a:noFill/>
          <a:ln w="38100" cap="flat" cmpd="sng">
            <a:solidFill>
              <a:srgbClr val="153863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47" name="Google Shape;147;p3"/>
          <p:cNvCxnSpPr/>
          <p:nvPr/>
        </p:nvCxnSpPr>
        <p:spPr>
          <a:xfrm>
            <a:off x="5341629" y="6721401"/>
            <a:ext cx="2554500" cy="18900"/>
          </a:xfrm>
          <a:prstGeom prst="straightConnector1">
            <a:avLst/>
          </a:prstGeom>
          <a:noFill/>
          <a:ln w="38100" cap="flat" cmpd="sng">
            <a:solidFill>
              <a:srgbClr val="153863"/>
            </a:solidFill>
            <a:prstDash val="solid"/>
            <a:round/>
            <a:headEnd type="none" w="sm" len="sm"/>
            <a:tailEnd type="none" w="sm" len="sm"/>
          </a:ln>
        </p:spPr>
      </p:cxnSp>
      <p:grpSp>
        <p:nvGrpSpPr>
          <p:cNvPr id="148" name="Google Shape;148;p3"/>
          <p:cNvGrpSpPr/>
          <p:nvPr/>
        </p:nvGrpSpPr>
        <p:grpSpPr>
          <a:xfrm>
            <a:off x="10256975" y="3061601"/>
            <a:ext cx="6646575" cy="2627865"/>
            <a:chOff x="0" y="-38100"/>
            <a:chExt cx="1463423" cy="525594"/>
          </a:xfrm>
        </p:grpSpPr>
        <p:sp>
          <p:nvSpPr>
            <p:cNvPr id="149" name="Google Shape;149;p3"/>
            <p:cNvSpPr/>
            <p:nvPr/>
          </p:nvSpPr>
          <p:spPr>
            <a:xfrm>
              <a:off x="0" y="0"/>
              <a:ext cx="1463423" cy="487494"/>
            </a:xfrm>
            <a:custGeom>
              <a:avLst/>
              <a:gdLst/>
              <a:ahLst/>
              <a:cxnLst/>
              <a:rect l="l" t="t" r="r" b="b"/>
              <a:pathLst>
                <a:path w="1463423" h="487494" extrusionOk="0">
                  <a:moveTo>
                    <a:pt x="17472" y="0"/>
                  </a:moveTo>
                  <a:lnTo>
                    <a:pt x="1445951" y="0"/>
                  </a:lnTo>
                  <a:cubicBezTo>
                    <a:pt x="1450585" y="0"/>
                    <a:pt x="1455029" y="1841"/>
                    <a:pt x="1458305" y="5117"/>
                  </a:cubicBezTo>
                  <a:cubicBezTo>
                    <a:pt x="1461582" y="8394"/>
                    <a:pt x="1463423" y="12838"/>
                    <a:pt x="1463423" y="17472"/>
                  </a:cubicBezTo>
                  <a:lnTo>
                    <a:pt x="1463423" y="470022"/>
                  </a:lnTo>
                  <a:cubicBezTo>
                    <a:pt x="1463423" y="479672"/>
                    <a:pt x="1455600" y="487494"/>
                    <a:pt x="1445951" y="487494"/>
                  </a:cubicBezTo>
                  <a:lnTo>
                    <a:pt x="17472" y="487494"/>
                  </a:lnTo>
                  <a:cubicBezTo>
                    <a:pt x="7822" y="487494"/>
                    <a:pt x="0" y="479672"/>
                    <a:pt x="0" y="470022"/>
                  </a:cubicBezTo>
                  <a:lnTo>
                    <a:pt x="0" y="17472"/>
                  </a:lnTo>
                  <a:cubicBezTo>
                    <a:pt x="0" y="7822"/>
                    <a:pt x="7822" y="0"/>
                    <a:pt x="17472" y="0"/>
                  </a:cubicBezTo>
                  <a:close/>
                </a:path>
              </a:pathLst>
            </a:custGeom>
            <a:solidFill>
              <a:srgbClr val="15386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0" name="Google Shape;150;p3"/>
            <p:cNvSpPr txBox="1"/>
            <p:nvPr/>
          </p:nvSpPr>
          <p:spPr>
            <a:xfrm>
              <a:off x="0" y="-38100"/>
              <a:ext cx="1463423" cy="52559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5975" tIns="15975" rIns="15975" bIns="15975" anchor="ctr" anchorCtr="0">
              <a:noAutofit/>
            </a:bodyPr>
            <a:lstStyle/>
            <a:p>
              <a:pPr marL="0" marR="0" lvl="0" indent="0" algn="ctr" rtl="0">
                <a:lnSpc>
                  <a:spcPct val="165611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51" name="Google Shape;151;p3"/>
          <p:cNvGrpSpPr/>
          <p:nvPr/>
        </p:nvGrpSpPr>
        <p:grpSpPr>
          <a:xfrm>
            <a:off x="10405500" y="3122000"/>
            <a:ext cx="6882603" cy="2685566"/>
            <a:chOff x="0" y="-15427"/>
            <a:chExt cx="1515391" cy="519000"/>
          </a:xfrm>
        </p:grpSpPr>
        <p:sp>
          <p:nvSpPr>
            <p:cNvPr id="152" name="Google Shape;152;p3"/>
            <p:cNvSpPr/>
            <p:nvPr/>
          </p:nvSpPr>
          <p:spPr>
            <a:xfrm>
              <a:off x="0" y="0"/>
              <a:ext cx="1515391" cy="490421"/>
            </a:xfrm>
            <a:custGeom>
              <a:avLst/>
              <a:gdLst/>
              <a:ahLst/>
              <a:cxnLst/>
              <a:rect l="l" t="t" r="r" b="b"/>
              <a:pathLst>
                <a:path w="1515391" h="490421" extrusionOk="0">
                  <a:moveTo>
                    <a:pt x="16873" y="0"/>
                  </a:moveTo>
                  <a:lnTo>
                    <a:pt x="1498518" y="0"/>
                  </a:lnTo>
                  <a:cubicBezTo>
                    <a:pt x="1502993" y="0"/>
                    <a:pt x="1507285" y="1778"/>
                    <a:pt x="1510449" y="4942"/>
                  </a:cubicBezTo>
                  <a:cubicBezTo>
                    <a:pt x="1513613" y="8106"/>
                    <a:pt x="1515391" y="12398"/>
                    <a:pt x="1515391" y="16873"/>
                  </a:cubicBezTo>
                  <a:lnTo>
                    <a:pt x="1515391" y="473548"/>
                  </a:lnTo>
                  <a:cubicBezTo>
                    <a:pt x="1515391" y="478023"/>
                    <a:pt x="1513613" y="482315"/>
                    <a:pt x="1510449" y="485479"/>
                  </a:cubicBezTo>
                  <a:cubicBezTo>
                    <a:pt x="1507285" y="488643"/>
                    <a:pt x="1502993" y="490421"/>
                    <a:pt x="1498518" y="490421"/>
                  </a:cubicBezTo>
                  <a:lnTo>
                    <a:pt x="16873" y="490421"/>
                  </a:lnTo>
                  <a:cubicBezTo>
                    <a:pt x="12398" y="490421"/>
                    <a:pt x="8106" y="488643"/>
                    <a:pt x="4942" y="485479"/>
                  </a:cubicBezTo>
                  <a:cubicBezTo>
                    <a:pt x="1778" y="482315"/>
                    <a:pt x="0" y="478023"/>
                    <a:pt x="0" y="473548"/>
                  </a:cubicBezTo>
                  <a:lnTo>
                    <a:pt x="0" y="16873"/>
                  </a:lnTo>
                  <a:cubicBezTo>
                    <a:pt x="0" y="12398"/>
                    <a:pt x="1778" y="8106"/>
                    <a:pt x="4942" y="4942"/>
                  </a:cubicBezTo>
                  <a:cubicBezTo>
                    <a:pt x="8106" y="1778"/>
                    <a:pt x="12398" y="0"/>
                    <a:pt x="1687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" name="Google Shape;153;p3"/>
            <p:cNvSpPr txBox="1"/>
            <p:nvPr/>
          </p:nvSpPr>
          <p:spPr>
            <a:xfrm>
              <a:off x="0" y="-15427"/>
              <a:ext cx="1515300" cy="519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5975" tIns="15975" rIns="15975" bIns="15975" anchor="ctr" anchorCtr="0">
              <a:noAutofit/>
            </a:bodyPr>
            <a:lstStyle/>
            <a:p>
              <a:pPr marL="0" marR="0" lvl="0" indent="0" algn="ctr" rtl="0">
                <a:lnSpc>
                  <a:spcPct val="124388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54" name="Google Shape;154;p3"/>
          <p:cNvSpPr txBox="1"/>
          <p:nvPr/>
        </p:nvSpPr>
        <p:spPr>
          <a:xfrm>
            <a:off x="10650846" y="3402727"/>
            <a:ext cx="10603640" cy="4550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13998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51"/>
              <a:buFont typeface="Arial"/>
              <a:buNone/>
            </a:pPr>
            <a:r>
              <a:rPr lang="en-US" sz="2651" b="1" i="0" u="none" strike="noStrike" cap="none">
                <a:solidFill>
                  <a:srgbClr val="153863"/>
                </a:solidFill>
                <a:latin typeface="Open Sans"/>
                <a:ea typeface="Open Sans"/>
                <a:cs typeface="Open Sans"/>
                <a:sym typeface="Open Sans"/>
              </a:rPr>
              <a:t>DATA COLLECTED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5" name="Google Shape;155;p3"/>
          <p:cNvSpPr txBox="1"/>
          <p:nvPr/>
        </p:nvSpPr>
        <p:spPr>
          <a:xfrm>
            <a:off x="10650800" y="3933253"/>
            <a:ext cx="6217500" cy="162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32"/>
              <a:buFont typeface="Arial"/>
              <a:buNone/>
            </a:pPr>
            <a:r>
              <a:rPr lang="en-US" sz="2032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Age, index cytology grade, histological diagnosis, resection margin status, LLETZ depth, vaccination status, smoking status, and 6-month TOC hrHPV result.</a:t>
            </a:r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56" name="Google Shape;156;p3"/>
          <p:cNvGrpSpPr/>
          <p:nvPr/>
        </p:nvGrpSpPr>
        <p:grpSpPr>
          <a:xfrm>
            <a:off x="10256993" y="6223343"/>
            <a:ext cx="6646575" cy="2387143"/>
            <a:chOff x="0" y="-38100"/>
            <a:chExt cx="1463423" cy="525594"/>
          </a:xfrm>
        </p:grpSpPr>
        <p:sp>
          <p:nvSpPr>
            <p:cNvPr id="157" name="Google Shape;157;p3"/>
            <p:cNvSpPr/>
            <p:nvPr/>
          </p:nvSpPr>
          <p:spPr>
            <a:xfrm>
              <a:off x="0" y="0"/>
              <a:ext cx="1463423" cy="487494"/>
            </a:xfrm>
            <a:custGeom>
              <a:avLst/>
              <a:gdLst/>
              <a:ahLst/>
              <a:cxnLst/>
              <a:rect l="l" t="t" r="r" b="b"/>
              <a:pathLst>
                <a:path w="1463423" h="487494" extrusionOk="0">
                  <a:moveTo>
                    <a:pt x="17472" y="0"/>
                  </a:moveTo>
                  <a:lnTo>
                    <a:pt x="1445951" y="0"/>
                  </a:lnTo>
                  <a:cubicBezTo>
                    <a:pt x="1450585" y="0"/>
                    <a:pt x="1455029" y="1841"/>
                    <a:pt x="1458305" y="5117"/>
                  </a:cubicBezTo>
                  <a:cubicBezTo>
                    <a:pt x="1461582" y="8394"/>
                    <a:pt x="1463423" y="12838"/>
                    <a:pt x="1463423" y="17472"/>
                  </a:cubicBezTo>
                  <a:lnTo>
                    <a:pt x="1463423" y="470022"/>
                  </a:lnTo>
                  <a:cubicBezTo>
                    <a:pt x="1463423" y="479672"/>
                    <a:pt x="1455600" y="487494"/>
                    <a:pt x="1445951" y="487494"/>
                  </a:cubicBezTo>
                  <a:lnTo>
                    <a:pt x="17472" y="487494"/>
                  </a:lnTo>
                  <a:cubicBezTo>
                    <a:pt x="7822" y="487494"/>
                    <a:pt x="0" y="479672"/>
                    <a:pt x="0" y="470022"/>
                  </a:cubicBezTo>
                  <a:lnTo>
                    <a:pt x="0" y="17472"/>
                  </a:lnTo>
                  <a:cubicBezTo>
                    <a:pt x="0" y="7822"/>
                    <a:pt x="7822" y="0"/>
                    <a:pt x="17472" y="0"/>
                  </a:cubicBezTo>
                  <a:close/>
                </a:path>
              </a:pathLst>
            </a:custGeom>
            <a:solidFill>
              <a:srgbClr val="15386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8" name="Google Shape;158;p3"/>
            <p:cNvSpPr txBox="1"/>
            <p:nvPr/>
          </p:nvSpPr>
          <p:spPr>
            <a:xfrm>
              <a:off x="0" y="-38100"/>
              <a:ext cx="1463423" cy="52559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5975" tIns="15975" rIns="15975" bIns="15975" anchor="ctr" anchorCtr="0">
              <a:noAutofit/>
            </a:bodyPr>
            <a:lstStyle/>
            <a:p>
              <a:pPr marL="0" marR="0" lvl="0" indent="0" algn="ctr" rtl="0">
                <a:lnSpc>
                  <a:spcPct val="165611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59" name="Google Shape;159;p3"/>
          <p:cNvGrpSpPr/>
          <p:nvPr/>
        </p:nvGrpSpPr>
        <p:grpSpPr>
          <a:xfrm>
            <a:off x="10405488" y="6253312"/>
            <a:ext cx="6882603" cy="2357176"/>
            <a:chOff x="0" y="-28575"/>
            <a:chExt cx="1515391" cy="518996"/>
          </a:xfrm>
        </p:grpSpPr>
        <p:sp>
          <p:nvSpPr>
            <p:cNvPr id="160" name="Google Shape;160;p3"/>
            <p:cNvSpPr/>
            <p:nvPr/>
          </p:nvSpPr>
          <p:spPr>
            <a:xfrm>
              <a:off x="0" y="0"/>
              <a:ext cx="1515391" cy="490421"/>
            </a:xfrm>
            <a:custGeom>
              <a:avLst/>
              <a:gdLst/>
              <a:ahLst/>
              <a:cxnLst/>
              <a:rect l="l" t="t" r="r" b="b"/>
              <a:pathLst>
                <a:path w="1515391" h="490421" extrusionOk="0">
                  <a:moveTo>
                    <a:pt x="16873" y="0"/>
                  </a:moveTo>
                  <a:lnTo>
                    <a:pt x="1498518" y="0"/>
                  </a:lnTo>
                  <a:cubicBezTo>
                    <a:pt x="1502993" y="0"/>
                    <a:pt x="1507285" y="1778"/>
                    <a:pt x="1510449" y="4942"/>
                  </a:cubicBezTo>
                  <a:cubicBezTo>
                    <a:pt x="1513613" y="8106"/>
                    <a:pt x="1515391" y="12398"/>
                    <a:pt x="1515391" y="16873"/>
                  </a:cubicBezTo>
                  <a:lnTo>
                    <a:pt x="1515391" y="473548"/>
                  </a:lnTo>
                  <a:cubicBezTo>
                    <a:pt x="1515391" y="478023"/>
                    <a:pt x="1513613" y="482315"/>
                    <a:pt x="1510449" y="485479"/>
                  </a:cubicBezTo>
                  <a:cubicBezTo>
                    <a:pt x="1507285" y="488643"/>
                    <a:pt x="1502993" y="490421"/>
                    <a:pt x="1498518" y="490421"/>
                  </a:cubicBezTo>
                  <a:lnTo>
                    <a:pt x="16873" y="490421"/>
                  </a:lnTo>
                  <a:cubicBezTo>
                    <a:pt x="12398" y="490421"/>
                    <a:pt x="8106" y="488643"/>
                    <a:pt x="4942" y="485479"/>
                  </a:cubicBezTo>
                  <a:cubicBezTo>
                    <a:pt x="1778" y="482315"/>
                    <a:pt x="0" y="478023"/>
                    <a:pt x="0" y="473548"/>
                  </a:cubicBezTo>
                  <a:lnTo>
                    <a:pt x="0" y="16873"/>
                  </a:lnTo>
                  <a:cubicBezTo>
                    <a:pt x="0" y="12398"/>
                    <a:pt x="1778" y="8106"/>
                    <a:pt x="4942" y="4942"/>
                  </a:cubicBezTo>
                  <a:cubicBezTo>
                    <a:pt x="8106" y="1778"/>
                    <a:pt x="12398" y="0"/>
                    <a:pt x="1687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1" name="Google Shape;161;p3"/>
            <p:cNvSpPr txBox="1"/>
            <p:nvPr/>
          </p:nvSpPr>
          <p:spPr>
            <a:xfrm>
              <a:off x="0" y="-28575"/>
              <a:ext cx="1515391" cy="51899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5975" tIns="15975" rIns="15975" bIns="15975" anchor="ctr" anchorCtr="0">
              <a:noAutofit/>
            </a:bodyPr>
            <a:lstStyle/>
            <a:p>
              <a:pPr marL="0" marR="0" lvl="0" indent="0" algn="ctr" rtl="0">
                <a:lnSpc>
                  <a:spcPct val="124388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62" name="Google Shape;162;p3"/>
          <p:cNvSpPr txBox="1"/>
          <p:nvPr/>
        </p:nvSpPr>
        <p:spPr>
          <a:xfrm>
            <a:off x="10650846" y="6983759"/>
            <a:ext cx="6217500" cy="11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32"/>
              <a:buFont typeface="Arial"/>
              <a:buNone/>
            </a:pPr>
            <a:r>
              <a:rPr lang="en-US" sz="2032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hrHPV negative (clear), hrHPV positive only, hrHPV positive + low-grade cytology, hrHPV positive + high-grade cytology.</a:t>
            </a:r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3" name="Google Shape;163;p3"/>
          <p:cNvSpPr txBox="1"/>
          <p:nvPr/>
        </p:nvSpPr>
        <p:spPr>
          <a:xfrm>
            <a:off x="10650846" y="6489158"/>
            <a:ext cx="10603500" cy="4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13998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51"/>
              <a:buFont typeface="Arial"/>
              <a:buNone/>
            </a:pPr>
            <a:r>
              <a:rPr lang="en-US" sz="2651" b="1" i="0" u="none" strike="noStrike" cap="none">
                <a:solidFill>
                  <a:srgbClr val="153863"/>
                </a:solidFill>
                <a:latin typeface="Open Sans"/>
                <a:ea typeface="Open Sans"/>
                <a:cs typeface="Open Sans"/>
                <a:sym typeface="Open Sans"/>
              </a:rPr>
              <a:t>TOC CLASSIFICATION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64" name="Google Shape;164;p3"/>
          <p:cNvCxnSpPr/>
          <p:nvPr/>
        </p:nvCxnSpPr>
        <p:spPr>
          <a:xfrm rot="10800000" flipH="1">
            <a:off x="13661563" y="3599712"/>
            <a:ext cx="3242022" cy="19050"/>
          </a:xfrm>
          <a:prstGeom prst="straightConnector1">
            <a:avLst/>
          </a:prstGeom>
          <a:noFill/>
          <a:ln w="38100" cap="flat" cmpd="sng">
            <a:solidFill>
              <a:srgbClr val="153863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65" name="Google Shape;165;p3"/>
          <p:cNvCxnSpPr/>
          <p:nvPr/>
        </p:nvCxnSpPr>
        <p:spPr>
          <a:xfrm>
            <a:off x="14272897" y="6720325"/>
            <a:ext cx="2630700" cy="0"/>
          </a:xfrm>
          <a:prstGeom prst="straightConnector1">
            <a:avLst/>
          </a:prstGeom>
          <a:noFill/>
          <a:ln w="38100" cap="flat" cmpd="sng">
            <a:solidFill>
              <a:srgbClr val="153863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66" name="Google Shape;166;p3"/>
          <p:cNvSpPr txBox="1"/>
          <p:nvPr/>
        </p:nvSpPr>
        <p:spPr>
          <a:xfrm>
            <a:off x="8783586" y="116596"/>
            <a:ext cx="6701700" cy="76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85"/>
              <a:buFont typeface="Arial"/>
              <a:buNone/>
            </a:pPr>
            <a:r>
              <a:rPr lang="en-US" sz="2485" b="0" i="0" u="none" strike="noStrike" cap="none">
                <a:solidFill>
                  <a:srgbClr val="153863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Test of cure positivity after LLETZ in an era of primary hrHPV screening</a:t>
            </a:r>
            <a:endParaRPr sz="1281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67" name="Google Shape;167;p3"/>
          <p:cNvCxnSpPr/>
          <p:nvPr/>
        </p:nvCxnSpPr>
        <p:spPr>
          <a:xfrm>
            <a:off x="-66450" y="1351225"/>
            <a:ext cx="18529500" cy="8100"/>
          </a:xfrm>
          <a:prstGeom prst="straightConnector1">
            <a:avLst/>
          </a:prstGeom>
          <a:noFill/>
          <a:ln w="34850" cap="flat" cmpd="sng">
            <a:solidFill>
              <a:srgbClr val="153863">
                <a:alpha val="19607"/>
              </a:srgbClr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68" name="Google Shape;168;p3"/>
          <p:cNvSpPr txBox="1"/>
          <p:nvPr/>
        </p:nvSpPr>
        <p:spPr>
          <a:xfrm>
            <a:off x="1028700" y="1834071"/>
            <a:ext cx="7834800" cy="92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995"/>
              <a:buFont typeface="Arial"/>
              <a:buNone/>
            </a:pPr>
            <a:r>
              <a:rPr lang="en-US" sz="5995" b="1" i="0" u="none" strike="noStrike" cap="none">
                <a:solidFill>
                  <a:srgbClr val="153863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METHODS</a:t>
            </a:r>
            <a:endParaRPr sz="14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9" name="Google Shape;169;p3"/>
          <p:cNvSpPr/>
          <p:nvPr/>
        </p:nvSpPr>
        <p:spPr>
          <a:xfrm>
            <a:off x="15634116" y="66453"/>
            <a:ext cx="2409681" cy="506915"/>
          </a:xfrm>
          <a:custGeom>
            <a:avLst/>
            <a:gdLst/>
            <a:ahLst/>
            <a:cxnLst/>
            <a:rect l="l" t="t" r="r" b="b"/>
            <a:pathLst>
              <a:path w="2633531" h="554005" extrusionOk="0">
                <a:moveTo>
                  <a:pt x="0" y="0"/>
                </a:moveTo>
                <a:lnTo>
                  <a:pt x="2633531" y="0"/>
                </a:lnTo>
                <a:lnTo>
                  <a:pt x="2633531" y="554004"/>
                </a:lnTo>
                <a:lnTo>
                  <a:pt x="0" y="55400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 amt="63000"/>
            </a:blip>
            <a:stretch>
              <a:fillRect/>
            </a:stretch>
          </a:blipFill>
          <a:ln>
            <a:noFill/>
          </a:ln>
        </p:spPr>
      </p:sp>
      <p:sp>
        <p:nvSpPr>
          <p:cNvPr id="170" name="Google Shape;170;p3"/>
          <p:cNvSpPr/>
          <p:nvPr/>
        </p:nvSpPr>
        <p:spPr>
          <a:xfrm>
            <a:off x="15856922" y="435298"/>
            <a:ext cx="2409681" cy="689771"/>
          </a:xfrm>
          <a:custGeom>
            <a:avLst/>
            <a:gdLst/>
            <a:ahLst/>
            <a:cxnLst/>
            <a:rect l="l" t="t" r="r" b="b"/>
            <a:pathLst>
              <a:path w="2633531" h="753848" extrusionOk="0">
                <a:moveTo>
                  <a:pt x="0" y="0"/>
                </a:moveTo>
                <a:lnTo>
                  <a:pt x="2633531" y="0"/>
                </a:lnTo>
                <a:lnTo>
                  <a:pt x="2633531" y="753849"/>
                </a:lnTo>
                <a:lnTo>
                  <a:pt x="0" y="75384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 amt="63000"/>
            </a:blip>
            <a:stretch>
              <a:fillRect/>
            </a:stretch>
          </a:blipFill>
          <a:ln>
            <a:noFill/>
          </a:ln>
        </p:spPr>
      </p:sp>
      <p:sp>
        <p:nvSpPr>
          <p:cNvPr id="171" name="Google Shape;171;p3"/>
          <p:cNvSpPr txBox="1"/>
          <p:nvPr/>
        </p:nvSpPr>
        <p:spPr>
          <a:xfrm>
            <a:off x="8499115" y="1075562"/>
            <a:ext cx="6986400" cy="7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0">
              <a:lnSpc>
                <a:spcPct val="14007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66"/>
              <a:buFont typeface="Arial"/>
              <a:buNone/>
            </a:pPr>
            <a:r>
              <a:rPr lang="en-US" sz="466" b="0" i="0" u="none" strike="noStrike" cap="none">
                <a:solidFill>
                  <a:srgbClr val="272727"/>
                </a:solidFill>
                <a:latin typeface="Open Sans"/>
                <a:ea typeface="Open Sans"/>
                <a:cs typeface="Open Sans"/>
                <a:sym typeface="Open Sans"/>
              </a:rPr>
              <a:t>¹Chelsea and Westminster Hospital NHS Foundation Trust, London (United Kingdom) | ²Imperial College London, London (United Kingdom)</a:t>
            </a:r>
            <a:endParaRPr sz="1281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2" name="Google Shape;172;p3"/>
          <p:cNvSpPr txBox="1"/>
          <p:nvPr/>
        </p:nvSpPr>
        <p:spPr>
          <a:xfrm>
            <a:off x="8178015" y="958116"/>
            <a:ext cx="7307400" cy="9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0">
              <a:lnSpc>
                <a:spcPct val="13991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21"/>
              <a:buFont typeface="Arial"/>
              <a:buNone/>
            </a:pPr>
            <a:r>
              <a:rPr lang="en-US" sz="621" b="1" i="0" u="none" strike="noStrike" cap="none">
                <a:solidFill>
                  <a:srgbClr val="272727"/>
                </a:solidFill>
                <a:latin typeface="Open Sans"/>
                <a:ea typeface="Open Sans"/>
                <a:cs typeface="Open Sans"/>
                <a:sym typeface="Open Sans"/>
              </a:rPr>
              <a:t>Zeynep Tugce Tugcu¹, Keya Madani¹, Navneetha Naveendra¹, Mary McDonald¹, Shailaja Anipindi¹, Gwen Makosana¹, Yulia Gurtovaya¹, Selina Chiu S², Diana Marcus¹, Helen Staley¹</a:t>
            </a:r>
            <a:endParaRPr sz="1281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" name="Slide 3">
            <a:hlinkClick r:id="" action="ppaction://media"/>
            <a:extLst>
              <a:ext uri="{FF2B5EF4-FFF2-40B4-BE49-F238E27FC236}">
                <a16:creationId xmlns:a16="http://schemas.microsoft.com/office/drawing/2014/main" id="{23CA002E-6966-C33B-ED69-A08630B7E31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0" y="9474200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14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8F8"/>
        </a:solidFill>
        <a:effectLst/>
      </p:bgPr>
    </p:bg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8" name="Google Shape;178;p4"/>
          <p:cNvGrpSpPr/>
          <p:nvPr/>
        </p:nvGrpSpPr>
        <p:grpSpPr>
          <a:xfrm>
            <a:off x="7309899" y="2912584"/>
            <a:ext cx="4350037" cy="1000240"/>
            <a:chOff x="0" y="-28575"/>
            <a:chExt cx="800802" cy="229550"/>
          </a:xfrm>
        </p:grpSpPr>
        <p:sp>
          <p:nvSpPr>
            <p:cNvPr id="179" name="Google Shape;179;p4"/>
            <p:cNvSpPr/>
            <p:nvPr/>
          </p:nvSpPr>
          <p:spPr>
            <a:xfrm>
              <a:off x="0" y="0"/>
              <a:ext cx="800802" cy="200975"/>
            </a:xfrm>
            <a:custGeom>
              <a:avLst/>
              <a:gdLst/>
              <a:ahLst/>
              <a:cxnLst/>
              <a:rect l="l" t="t" r="r" b="b"/>
              <a:pathLst>
                <a:path w="800802" h="200975" extrusionOk="0">
                  <a:moveTo>
                    <a:pt x="10205" y="0"/>
                  </a:moveTo>
                  <a:lnTo>
                    <a:pt x="790597" y="0"/>
                  </a:lnTo>
                  <a:cubicBezTo>
                    <a:pt x="796233" y="0"/>
                    <a:pt x="800802" y="4569"/>
                    <a:pt x="800802" y="10205"/>
                  </a:cubicBezTo>
                  <a:lnTo>
                    <a:pt x="800802" y="190771"/>
                  </a:lnTo>
                  <a:cubicBezTo>
                    <a:pt x="800802" y="193477"/>
                    <a:pt x="799727" y="196073"/>
                    <a:pt x="797813" y="197986"/>
                  </a:cubicBezTo>
                  <a:cubicBezTo>
                    <a:pt x="795899" y="199900"/>
                    <a:pt x="793304" y="200975"/>
                    <a:pt x="790597" y="200975"/>
                  </a:cubicBezTo>
                  <a:lnTo>
                    <a:pt x="10205" y="200975"/>
                  </a:lnTo>
                  <a:cubicBezTo>
                    <a:pt x="7498" y="200975"/>
                    <a:pt x="4903" y="199900"/>
                    <a:pt x="2989" y="197986"/>
                  </a:cubicBezTo>
                  <a:cubicBezTo>
                    <a:pt x="1075" y="196073"/>
                    <a:pt x="0" y="193477"/>
                    <a:pt x="0" y="190771"/>
                  </a:cubicBezTo>
                  <a:lnTo>
                    <a:pt x="0" y="10205"/>
                  </a:lnTo>
                  <a:cubicBezTo>
                    <a:pt x="0" y="7498"/>
                    <a:pt x="1075" y="4903"/>
                    <a:pt x="2989" y="2989"/>
                  </a:cubicBezTo>
                  <a:cubicBezTo>
                    <a:pt x="4903" y="1075"/>
                    <a:pt x="7498" y="0"/>
                    <a:pt x="10205" y="0"/>
                  </a:cubicBezTo>
                  <a:close/>
                </a:path>
              </a:pathLst>
            </a:custGeom>
            <a:solidFill>
              <a:srgbClr val="F8F4F0"/>
            </a:solidFill>
            <a:ln w="9525" cap="sq" cmpd="sng">
              <a:solidFill>
                <a:srgbClr val="DBBC68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87375" tIns="87375" rIns="87375" bIns="873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0" name="Google Shape;180;p4"/>
            <p:cNvSpPr txBox="1"/>
            <p:nvPr/>
          </p:nvSpPr>
          <p:spPr>
            <a:xfrm>
              <a:off x="0" y="-28575"/>
              <a:ext cx="800802" cy="22955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8550" tIns="48550" rIns="48550" bIns="48550" anchor="ctr" anchorCtr="0">
              <a:noAutofit/>
            </a:bodyPr>
            <a:lstStyle/>
            <a:p>
              <a:pPr marL="0" marR="0" lvl="0" indent="0" algn="ctr" rtl="0">
                <a:lnSpc>
                  <a:spcPct val="1345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720"/>
                <a:buFont typeface="Arial"/>
                <a:buNone/>
              </a:pPr>
              <a:endParaRPr sz="172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81" name="Google Shape;181;p4"/>
          <p:cNvGrpSpPr/>
          <p:nvPr/>
        </p:nvGrpSpPr>
        <p:grpSpPr>
          <a:xfrm>
            <a:off x="2698368" y="2892840"/>
            <a:ext cx="4466197" cy="1019983"/>
            <a:chOff x="0" y="-28575"/>
            <a:chExt cx="822186" cy="229550"/>
          </a:xfrm>
        </p:grpSpPr>
        <p:sp>
          <p:nvSpPr>
            <p:cNvPr id="182" name="Google Shape;182;p4"/>
            <p:cNvSpPr/>
            <p:nvPr/>
          </p:nvSpPr>
          <p:spPr>
            <a:xfrm>
              <a:off x="0" y="0"/>
              <a:ext cx="822186" cy="200975"/>
            </a:xfrm>
            <a:custGeom>
              <a:avLst/>
              <a:gdLst/>
              <a:ahLst/>
              <a:cxnLst/>
              <a:rect l="l" t="t" r="r" b="b"/>
              <a:pathLst>
                <a:path w="822186" h="200975" extrusionOk="0">
                  <a:moveTo>
                    <a:pt x="9939" y="0"/>
                  </a:moveTo>
                  <a:lnTo>
                    <a:pt x="812247" y="0"/>
                  </a:lnTo>
                  <a:cubicBezTo>
                    <a:pt x="814883" y="0"/>
                    <a:pt x="817411" y="1047"/>
                    <a:pt x="819275" y="2911"/>
                  </a:cubicBezTo>
                  <a:cubicBezTo>
                    <a:pt x="821139" y="4775"/>
                    <a:pt x="822186" y="7303"/>
                    <a:pt x="822186" y="9939"/>
                  </a:cubicBezTo>
                  <a:lnTo>
                    <a:pt x="822186" y="191036"/>
                  </a:lnTo>
                  <a:cubicBezTo>
                    <a:pt x="822186" y="196525"/>
                    <a:pt x="817737" y="200975"/>
                    <a:pt x="812247" y="200975"/>
                  </a:cubicBezTo>
                  <a:lnTo>
                    <a:pt x="9939" y="200975"/>
                  </a:lnTo>
                  <a:cubicBezTo>
                    <a:pt x="7303" y="200975"/>
                    <a:pt x="4775" y="199928"/>
                    <a:pt x="2911" y="198064"/>
                  </a:cubicBezTo>
                  <a:cubicBezTo>
                    <a:pt x="1047" y="196200"/>
                    <a:pt x="0" y="193672"/>
                    <a:pt x="0" y="191036"/>
                  </a:cubicBezTo>
                  <a:lnTo>
                    <a:pt x="0" y="9939"/>
                  </a:lnTo>
                  <a:cubicBezTo>
                    <a:pt x="0" y="4450"/>
                    <a:pt x="4450" y="0"/>
                    <a:pt x="9939" y="0"/>
                  </a:cubicBezTo>
                  <a:close/>
                </a:path>
              </a:pathLst>
            </a:custGeom>
            <a:solidFill>
              <a:srgbClr val="F8F4F0"/>
            </a:solidFill>
            <a:ln w="9525" cap="sq" cmpd="sng">
              <a:solidFill>
                <a:srgbClr val="DBBC68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87375" tIns="87375" rIns="87375" bIns="873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3" name="Google Shape;183;p4"/>
            <p:cNvSpPr txBox="1"/>
            <p:nvPr/>
          </p:nvSpPr>
          <p:spPr>
            <a:xfrm>
              <a:off x="0" y="-28575"/>
              <a:ext cx="822186" cy="22955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8550" tIns="48550" rIns="48550" bIns="48550" anchor="ctr" anchorCtr="0">
              <a:noAutofit/>
            </a:bodyPr>
            <a:lstStyle/>
            <a:p>
              <a:pPr marL="0" marR="0" lvl="0" indent="0" algn="ctr" rtl="0">
                <a:lnSpc>
                  <a:spcPct val="1345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720"/>
                <a:buFont typeface="Arial"/>
                <a:buNone/>
              </a:pPr>
              <a:endParaRPr sz="172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84" name="Google Shape;184;p4"/>
          <p:cNvGrpSpPr/>
          <p:nvPr/>
        </p:nvGrpSpPr>
        <p:grpSpPr>
          <a:xfrm>
            <a:off x="11809873" y="2908886"/>
            <a:ext cx="4348304" cy="1003938"/>
            <a:chOff x="0" y="-28575"/>
            <a:chExt cx="800483" cy="229550"/>
          </a:xfrm>
        </p:grpSpPr>
        <p:sp>
          <p:nvSpPr>
            <p:cNvPr id="185" name="Google Shape;185;p4"/>
            <p:cNvSpPr/>
            <p:nvPr/>
          </p:nvSpPr>
          <p:spPr>
            <a:xfrm>
              <a:off x="0" y="0"/>
              <a:ext cx="800483" cy="200975"/>
            </a:xfrm>
            <a:custGeom>
              <a:avLst/>
              <a:gdLst/>
              <a:ahLst/>
              <a:cxnLst/>
              <a:rect l="l" t="t" r="r" b="b"/>
              <a:pathLst>
                <a:path w="800483" h="200975" extrusionOk="0">
                  <a:moveTo>
                    <a:pt x="10209" y="0"/>
                  </a:moveTo>
                  <a:lnTo>
                    <a:pt x="790275" y="0"/>
                  </a:lnTo>
                  <a:cubicBezTo>
                    <a:pt x="792982" y="0"/>
                    <a:pt x="795579" y="1076"/>
                    <a:pt x="797493" y="2990"/>
                  </a:cubicBezTo>
                  <a:cubicBezTo>
                    <a:pt x="799408" y="4905"/>
                    <a:pt x="800483" y="7501"/>
                    <a:pt x="800483" y="10209"/>
                  </a:cubicBezTo>
                  <a:lnTo>
                    <a:pt x="800483" y="190767"/>
                  </a:lnTo>
                  <a:cubicBezTo>
                    <a:pt x="800483" y="193474"/>
                    <a:pt x="799408" y="196071"/>
                    <a:pt x="797493" y="197985"/>
                  </a:cubicBezTo>
                  <a:cubicBezTo>
                    <a:pt x="795579" y="199900"/>
                    <a:pt x="792982" y="200975"/>
                    <a:pt x="790275" y="200975"/>
                  </a:cubicBezTo>
                  <a:lnTo>
                    <a:pt x="10209" y="200975"/>
                  </a:lnTo>
                  <a:cubicBezTo>
                    <a:pt x="7501" y="200975"/>
                    <a:pt x="4905" y="199900"/>
                    <a:pt x="2990" y="197985"/>
                  </a:cubicBezTo>
                  <a:cubicBezTo>
                    <a:pt x="1076" y="196071"/>
                    <a:pt x="0" y="193474"/>
                    <a:pt x="0" y="190767"/>
                  </a:cubicBezTo>
                  <a:lnTo>
                    <a:pt x="0" y="10209"/>
                  </a:lnTo>
                  <a:cubicBezTo>
                    <a:pt x="0" y="7501"/>
                    <a:pt x="1076" y="4905"/>
                    <a:pt x="2990" y="2990"/>
                  </a:cubicBezTo>
                  <a:cubicBezTo>
                    <a:pt x="4905" y="1076"/>
                    <a:pt x="7501" y="0"/>
                    <a:pt x="10209" y="0"/>
                  </a:cubicBezTo>
                  <a:close/>
                </a:path>
              </a:pathLst>
            </a:custGeom>
            <a:solidFill>
              <a:srgbClr val="F8F4F0"/>
            </a:solidFill>
            <a:ln w="9525" cap="sq" cmpd="sng">
              <a:solidFill>
                <a:srgbClr val="DBBC68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87375" tIns="87375" rIns="87375" bIns="873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6" name="Google Shape;186;p4"/>
            <p:cNvSpPr txBox="1"/>
            <p:nvPr/>
          </p:nvSpPr>
          <p:spPr>
            <a:xfrm>
              <a:off x="0" y="-28575"/>
              <a:ext cx="800483" cy="22955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8550" tIns="48550" rIns="48550" bIns="48550" anchor="ctr" anchorCtr="0">
              <a:noAutofit/>
            </a:bodyPr>
            <a:lstStyle/>
            <a:p>
              <a:pPr marL="0" marR="0" lvl="0" indent="0" algn="ctr" rtl="0">
                <a:lnSpc>
                  <a:spcPct val="1345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720"/>
                <a:buFont typeface="Arial"/>
                <a:buNone/>
              </a:pPr>
              <a:endParaRPr sz="172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87" name="Google Shape;187;p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365434" y="3878504"/>
            <a:ext cx="6733677" cy="3505114"/>
          </a:xfrm>
          <a:prstGeom prst="rect">
            <a:avLst/>
          </a:prstGeom>
          <a:noFill/>
          <a:ln>
            <a:noFill/>
          </a:ln>
        </p:spPr>
      </p:pic>
      <p:sp>
        <p:nvSpPr>
          <p:cNvPr id="188" name="Google Shape;188;p4"/>
          <p:cNvSpPr txBox="1"/>
          <p:nvPr/>
        </p:nvSpPr>
        <p:spPr>
          <a:xfrm>
            <a:off x="2746678" y="2966579"/>
            <a:ext cx="4466100" cy="47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4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lang="en-US" sz="3100" b="1" i="0" u="none" strike="noStrike" cap="none">
                <a:solidFill>
                  <a:srgbClr val="153863"/>
                </a:solidFill>
                <a:latin typeface="Times"/>
                <a:ea typeface="Times"/>
                <a:cs typeface="Times"/>
                <a:sym typeface="Times"/>
              </a:rPr>
              <a:t>419</a:t>
            </a:r>
            <a:endParaRPr sz="3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9" name="Google Shape;189;p4"/>
          <p:cNvSpPr txBox="1"/>
          <p:nvPr/>
        </p:nvSpPr>
        <p:spPr>
          <a:xfrm>
            <a:off x="7365907" y="2994464"/>
            <a:ext cx="4466100" cy="47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4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lang="en-US" sz="3100" b="1" i="0" u="none" strike="noStrike" cap="none">
                <a:solidFill>
                  <a:srgbClr val="2C6A4F"/>
                </a:solidFill>
                <a:latin typeface="Times"/>
                <a:ea typeface="Times"/>
                <a:cs typeface="Times"/>
                <a:sym typeface="Times"/>
              </a:rPr>
              <a:t>77%</a:t>
            </a:r>
            <a:endParaRPr sz="3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0" name="Google Shape;190;p4"/>
          <p:cNvSpPr txBox="1"/>
          <p:nvPr/>
        </p:nvSpPr>
        <p:spPr>
          <a:xfrm>
            <a:off x="11750961" y="3009656"/>
            <a:ext cx="4466100" cy="47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4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lang="en-US" sz="3100" b="1" i="0" u="none" strike="noStrike" cap="none">
                <a:solidFill>
                  <a:srgbClr val="C03A2B"/>
                </a:solidFill>
                <a:latin typeface="Times"/>
                <a:ea typeface="Times"/>
                <a:cs typeface="Times"/>
                <a:sym typeface="Times"/>
              </a:rPr>
              <a:t>23%</a:t>
            </a:r>
            <a:endParaRPr sz="3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1" name="Google Shape;191;p4"/>
          <p:cNvSpPr txBox="1"/>
          <p:nvPr/>
        </p:nvSpPr>
        <p:spPr>
          <a:xfrm>
            <a:off x="2712804" y="3394444"/>
            <a:ext cx="4437300" cy="4739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994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1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Total patients</a:t>
            </a:r>
            <a:endParaRPr sz="10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3994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1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(median age 38, range 25-68)</a:t>
            </a:r>
            <a:endParaRPr sz="10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2" name="Google Shape;192;p4"/>
          <p:cNvSpPr txBox="1"/>
          <p:nvPr/>
        </p:nvSpPr>
        <p:spPr>
          <a:xfrm>
            <a:off x="7309899" y="3435388"/>
            <a:ext cx="4437300" cy="4739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994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1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hrHPV negative TOC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3994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1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n=295 / 382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3" name="Google Shape;193;p4"/>
          <p:cNvSpPr txBox="1"/>
          <p:nvPr/>
        </p:nvSpPr>
        <p:spPr>
          <a:xfrm>
            <a:off x="11765361" y="3408092"/>
            <a:ext cx="4437300" cy="4739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994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1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Positive TOC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3994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1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n=87 / 382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4" name="Google Shape;194;p4"/>
          <p:cNvSpPr txBox="1"/>
          <p:nvPr/>
        </p:nvSpPr>
        <p:spPr>
          <a:xfrm>
            <a:off x="2950298" y="4190629"/>
            <a:ext cx="3868800" cy="1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47"/>
              <a:buFont typeface="Arial"/>
              <a:buNone/>
            </a:pPr>
            <a:r>
              <a:rPr lang="en-US" sz="124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Fig 1. Index cytology &amp; histology (n=419)</a:t>
            </a:r>
            <a:endParaRPr sz="1338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5" name="Google Shape;195;p4"/>
          <p:cNvSpPr txBox="1"/>
          <p:nvPr/>
        </p:nvSpPr>
        <p:spPr>
          <a:xfrm>
            <a:off x="10534292" y="4190629"/>
            <a:ext cx="3813600" cy="19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7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42"/>
              <a:buFont typeface="Arial"/>
              <a:buNone/>
            </a:pPr>
            <a:r>
              <a:rPr lang="en-US" sz="1242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Fig 2. TOC result breakdown (n=382)</a:t>
            </a:r>
            <a:endParaRPr sz="1338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6" name="Google Shape;196;p4"/>
          <p:cNvSpPr txBox="1"/>
          <p:nvPr/>
        </p:nvSpPr>
        <p:spPr>
          <a:xfrm>
            <a:off x="2334390" y="6968749"/>
            <a:ext cx="4705500" cy="20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7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n-US" sz="13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Table 1. Risk factors in positive TOC group (n=87)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7" name="Google Shape;197;p4"/>
          <p:cNvSpPr txBox="1"/>
          <p:nvPr/>
        </p:nvSpPr>
        <p:spPr>
          <a:xfrm>
            <a:off x="1028700" y="1799930"/>
            <a:ext cx="7834800" cy="92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995"/>
              <a:buFont typeface="Arial"/>
              <a:buNone/>
            </a:pPr>
            <a:r>
              <a:rPr lang="en-US" sz="5995" b="1" i="0" u="none" strike="noStrike" cap="none">
                <a:solidFill>
                  <a:srgbClr val="153863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RESULTS</a:t>
            </a:r>
            <a:endParaRPr sz="14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198" name="Google Shape;198;p4"/>
          <p:cNvGraphicFramePr/>
          <p:nvPr/>
        </p:nvGraphicFramePr>
        <p:xfrm>
          <a:off x="3305951" y="7238910"/>
          <a:ext cx="12254475" cy="2773470"/>
        </p:xfrm>
        <a:graphic>
          <a:graphicData uri="http://schemas.openxmlformats.org/drawingml/2006/table">
            <a:tbl>
              <a:tblPr>
                <a:noFill/>
                <a:tableStyleId>{00F38124-9601-4FB5-BC9E-48A7EDC71305}</a:tableStyleId>
              </a:tblPr>
              <a:tblGrid>
                <a:gridCol w="40848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848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0848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29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b="1" u="none" strike="noStrike" cap="none">
                          <a:solidFill>
                            <a:srgbClr val="FFFFFF"/>
                          </a:solidFill>
                        </a:rPr>
                        <a:t>Risk factor</a:t>
                      </a:r>
                      <a:endParaRPr sz="14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5386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b="1" u="none" strike="noStrike" cap="none">
                          <a:solidFill>
                            <a:srgbClr val="FFFFFF"/>
                          </a:solidFill>
                        </a:rPr>
                        <a:t>n</a:t>
                      </a:r>
                      <a:endParaRPr sz="14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5386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b="1" u="none" strike="noStrike" cap="none">
                          <a:solidFill>
                            <a:srgbClr val="FFFFFF"/>
                          </a:solidFill>
                        </a:rPr>
                        <a:t>Percentage</a:t>
                      </a:r>
                      <a:endParaRPr sz="1400" b="1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5386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29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strike="noStrike" cap="none"/>
                        <a:t>High-grade index smear</a:t>
                      </a:r>
                      <a:endParaRPr sz="1400" u="none" strike="noStrike" cap="none"/>
                    </a:p>
                  </a:txBody>
                  <a:tcPr marL="91425" marR="91425" marT="91425" marB="91425">
                    <a:lnL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strike="noStrike" cap="none"/>
                        <a:t>58</a:t>
                      </a:r>
                      <a:endParaRPr sz="1400" u="none" strike="noStrike" cap="none"/>
                    </a:p>
                  </a:txBody>
                  <a:tcPr marL="91425" marR="91425" marT="91425" marB="91425">
                    <a:lnL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25" marR="91425" marT="91425" marB="91425">
                    <a:lnL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29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strike="noStrike" cap="none"/>
                        <a:t>CIN2+ histological diagnosis</a:t>
                      </a:r>
                      <a:endParaRPr sz="1400" u="none" strike="noStrike" cap="none"/>
                    </a:p>
                  </a:txBody>
                  <a:tcPr marL="91425" marR="91425" marT="91425" marB="91425">
                    <a:lnL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8F4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strike="noStrike" cap="none"/>
                        <a:t>50</a:t>
                      </a:r>
                      <a:endParaRPr sz="1400" u="none" strike="noStrike" cap="none"/>
                    </a:p>
                  </a:txBody>
                  <a:tcPr marL="91425" marR="91425" marT="91425" marB="91425">
                    <a:lnL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8F4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25" marR="91425" marT="91425" marB="91425">
                    <a:lnL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8F4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29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strike="noStrike" cap="none"/>
                        <a:t>Suboptimal LLETZ depth</a:t>
                      </a:r>
                      <a:endParaRPr sz="1400" u="none" strike="noStrike" cap="none"/>
                    </a:p>
                  </a:txBody>
                  <a:tcPr marL="91425" marR="91425" marT="91425" marB="91425">
                    <a:lnL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strike="noStrike" cap="none"/>
                        <a:t>25</a:t>
                      </a:r>
                      <a:endParaRPr sz="1400" u="none" strike="noStrike" cap="none"/>
                    </a:p>
                  </a:txBody>
                  <a:tcPr marL="91425" marR="91425" marT="91425" marB="91425">
                    <a:lnL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25" marR="91425" marT="91425" marB="91425">
                    <a:lnL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29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strike="noStrike" cap="none"/>
                        <a:t>Positive resection margins</a:t>
                      </a:r>
                      <a:endParaRPr sz="1400" u="none" strike="noStrike" cap="none"/>
                    </a:p>
                  </a:txBody>
                  <a:tcPr marL="91425" marR="91425" marT="91425" marB="91425">
                    <a:lnL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8F4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strike="noStrike" cap="none"/>
                        <a:t>18</a:t>
                      </a:r>
                      <a:endParaRPr sz="1400" u="none" strike="noStrike" cap="none"/>
                    </a:p>
                  </a:txBody>
                  <a:tcPr marL="91425" marR="91425" marT="91425" marB="91425">
                    <a:lnL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8F4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25" marR="91425" marT="91425" marB="91425">
                    <a:lnL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8F4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29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strike="noStrike" cap="none"/>
                        <a:t>Current smoker</a:t>
                      </a:r>
                      <a:endParaRPr sz="1400" u="none" strike="noStrike" cap="none"/>
                    </a:p>
                  </a:txBody>
                  <a:tcPr marL="91425" marR="91425" marT="91425" marB="91425">
                    <a:lnL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strike="noStrike" cap="none"/>
                        <a:t>22</a:t>
                      </a:r>
                      <a:endParaRPr sz="1400" u="none" strike="noStrike" cap="none"/>
                    </a:p>
                  </a:txBody>
                  <a:tcPr marL="91425" marR="91425" marT="91425" marB="91425">
                    <a:lnL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25" marR="91425" marT="91425" marB="91425">
                    <a:lnL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29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strike="noStrike" cap="none"/>
                        <a:t>HPV un-vaccinated</a:t>
                      </a:r>
                      <a:endParaRPr sz="1400" u="none" strike="noStrike" cap="none"/>
                    </a:p>
                  </a:txBody>
                  <a:tcPr marL="91425" marR="91425" marT="91425" marB="91425">
                    <a:lnL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8F4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/>
                        <a:t>85</a:t>
                      </a:r>
                      <a:endParaRPr sz="1400" u="none" strike="noStrike" cap="none"/>
                    </a:p>
                  </a:txBody>
                  <a:tcPr marL="91425" marR="91425" marT="91425" marB="91425">
                    <a:lnL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8F4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25" marR="91425" marT="91425" marB="91425">
                    <a:lnL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8F4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pSp>
        <p:nvGrpSpPr>
          <p:cNvPr id="199" name="Google Shape;199;p4"/>
          <p:cNvGrpSpPr/>
          <p:nvPr/>
        </p:nvGrpSpPr>
        <p:grpSpPr>
          <a:xfrm>
            <a:off x="11627350" y="8072372"/>
            <a:ext cx="1946780" cy="215403"/>
            <a:chOff x="0" y="-28575"/>
            <a:chExt cx="710400" cy="78600"/>
          </a:xfrm>
        </p:grpSpPr>
        <p:sp>
          <p:nvSpPr>
            <p:cNvPr id="200" name="Google Shape;200;p4"/>
            <p:cNvSpPr/>
            <p:nvPr/>
          </p:nvSpPr>
          <p:spPr>
            <a:xfrm>
              <a:off x="0" y="0"/>
              <a:ext cx="710377" cy="49894"/>
            </a:xfrm>
            <a:custGeom>
              <a:avLst/>
              <a:gdLst/>
              <a:ahLst/>
              <a:cxnLst/>
              <a:rect l="l" t="t" r="r" b="b"/>
              <a:pathLst>
                <a:path w="710377" h="49894" extrusionOk="0">
                  <a:moveTo>
                    <a:pt x="17222" y="0"/>
                  </a:moveTo>
                  <a:lnTo>
                    <a:pt x="693155" y="0"/>
                  </a:lnTo>
                  <a:cubicBezTo>
                    <a:pt x="697722" y="0"/>
                    <a:pt x="702103" y="1814"/>
                    <a:pt x="705333" y="5044"/>
                  </a:cubicBezTo>
                  <a:cubicBezTo>
                    <a:pt x="708562" y="8274"/>
                    <a:pt x="710377" y="12654"/>
                    <a:pt x="710377" y="17222"/>
                  </a:cubicBezTo>
                  <a:lnTo>
                    <a:pt x="710377" y="32672"/>
                  </a:lnTo>
                  <a:cubicBezTo>
                    <a:pt x="710377" y="37239"/>
                    <a:pt x="708562" y="41620"/>
                    <a:pt x="705333" y="44850"/>
                  </a:cubicBezTo>
                  <a:cubicBezTo>
                    <a:pt x="702103" y="48079"/>
                    <a:pt x="697722" y="49894"/>
                    <a:pt x="693155" y="49894"/>
                  </a:cubicBezTo>
                  <a:lnTo>
                    <a:pt x="17222" y="49894"/>
                  </a:lnTo>
                  <a:cubicBezTo>
                    <a:pt x="12654" y="49894"/>
                    <a:pt x="8274" y="48079"/>
                    <a:pt x="5044" y="44850"/>
                  </a:cubicBezTo>
                  <a:cubicBezTo>
                    <a:pt x="1814" y="41620"/>
                    <a:pt x="0" y="37239"/>
                    <a:pt x="0" y="32672"/>
                  </a:cubicBezTo>
                  <a:lnTo>
                    <a:pt x="0" y="17222"/>
                  </a:lnTo>
                  <a:cubicBezTo>
                    <a:pt x="0" y="12654"/>
                    <a:pt x="1814" y="8274"/>
                    <a:pt x="5044" y="5044"/>
                  </a:cubicBezTo>
                  <a:cubicBezTo>
                    <a:pt x="8274" y="1814"/>
                    <a:pt x="12654" y="0"/>
                    <a:pt x="17222" y="0"/>
                  </a:cubicBezTo>
                  <a:close/>
                </a:path>
              </a:pathLst>
            </a:custGeom>
            <a:solidFill>
              <a:srgbClr val="C03A2B"/>
            </a:solidFill>
            <a:ln>
              <a:noFill/>
            </a:ln>
          </p:spPr>
          <p:txBody>
            <a:bodyPr spcFirstLastPara="1" wrap="square" lIns="65975" tIns="65975" rIns="65975" bIns="659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10"/>
                <a:buFont typeface="Arial"/>
                <a:buNone/>
              </a:pPr>
              <a:endParaRPr sz="101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1" name="Google Shape;201;p4"/>
            <p:cNvSpPr txBox="1"/>
            <p:nvPr/>
          </p:nvSpPr>
          <p:spPr>
            <a:xfrm>
              <a:off x="0" y="-28575"/>
              <a:ext cx="710400" cy="7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6675" tIns="36675" rIns="36675" bIns="36675" anchor="ctr" anchorCtr="0">
              <a:noAutofit/>
            </a:bodyPr>
            <a:lstStyle/>
            <a:p>
              <a:pPr marL="0" marR="0" lvl="0" indent="0" algn="ctr" rtl="0">
                <a:lnSpc>
                  <a:spcPct val="1345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99"/>
                <a:buFont typeface="Arial"/>
                <a:buNone/>
              </a:pPr>
              <a:endParaRPr sz="1299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02" name="Google Shape;202;p4"/>
          <p:cNvGrpSpPr/>
          <p:nvPr/>
        </p:nvGrpSpPr>
        <p:grpSpPr>
          <a:xfrm>
            <a:off x="11627354" y="8461165"/>
            <a:ext cx="1307652" cy="280204"/>
            <a:chOff x="0" y="-28575"/>
            <a:chExt cx="344400" cy="73800"/>
          </a:xfrm>
        </p:grpSpPr>
        <p:sp>
          <p:nvSpPr>
            <p:cNvPr id="203" name="Google Shape;203;p4"/>
            <p:cNvSpPr/>
            <p:nvPr/>
          </p:nvSpPr>
          <p:spPr>
            <a:xfrm>
              <a:off x="0" y="0"/>
              <a:ext cx="344385" cy="45200"/>
            </a:xfrm>
            <a:custGeom>
              <a:avLst/>
              <a:gdLst/>
              <a:ahLst/>
              <a:cxnLst/>
              <a:rect l="l" t="t" r="r" b="b"/>
              <a:pathLst>
                <a:path w="344385" h="45200" extrusionOk="0">
                  <a:moveTo>
                    <a:pt x="22600" y="0"/>
                  </a:moveTo>
                  <a:lnTo>
                    <a:pt x="321785" y="0"/>
                  </a:lnTo>
                  <a:cubicBezTo>
                    <a:pt x="327779" y="0"/>
                    <a:pt x="333527" y="2381"/>
                    <a:pt x="337765" y="6619"/>
                  </a:cubicBezTo>
                  <a:cubicBezTo>
                    <a:pt x="342004" y="10858"/>
                    <a:pt x="344385" y="16606"/>
                    <a:pt x="344385" y="22600"/>
                  </a:cubicBezTo>
                  <a:lnTo>
                    <a:pt x="344385" y="22600"/>
                  </a:lnTo>
                  <a:cubicBezTo>
                    <a:pt x="344385" y="35081"/>
                    <a:pt x="334266" y="45200"/>
                    <a:pt x="321785" y="45200"/>
                  </a:cubicBezTo>
                  <a:lnTo>
                    <a:pt x="22600" y="45200"/>
                  </a:lnTo>
                  <a:cubicBezTo>
                    <a:pt x="10118" y="45200"/>
                    <a:pt x="0" y="35081"/>
                    <a:pt x="0" y="22600"/>
                  </a:cubicBezTo>
                  <a:lnTo>
                    <a:pt x="0" y="22600"/>
                  </a:lnTo>
                  <a:cubicBezTo>
                    <a:pt x="0" y="10118"/>
                    <a:pt x="10118" y="0"/>
                    <a:pt x="22600" y="0"/>
                  </a:cubicBezTo>
                  <a:close/>
                </a:path>
              </a:pathLst>
            </a:custGeom>
            <a:solidFill>
              <a:srgbClr val="E9A0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4" name="Google Shape;204;p4"/>
            <p:cNvSpPr txBox="1"/>
            <p:nvPr/>
          </p:nvSpPr>
          <p:spPr>
            <a:xfrm>
              <a:off x="0" y="-28575"/>
              <a:ext cx="344400" cy="73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345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05" name="Google Shape;205;p4"/>
          <p:cNvGrpSpPr/>
          <p:nvPr/>
        </p:nvGrpSpPr>
        <p:grpSpPr>
          <a:xfrm>
            <a:off x="11627354" y="8875330"/>
            <a:ext cx="808949" cy="266630"/>
            <a:chOff x="0" y="-28575"/>
            <a:chExt cx="213055" cy="70223"/>
          </a:xfrm>
        </p:grpSpPr>
        <p:sp>
          <p:nvSpPr>
            <p:cNvPr id="206" name="Google Shape;206;p4"/>
            <p:cNvSpPr/>
            <p:nvPr/>
          </p:nvSpPr>
          <p:spPr>
            <a:xfrm>
              <a:off x="0" y="0"/>
              <a:ext cx="213055" cy="41648"/>
            </a:xfrm>
            <a:custGeom>
              <a:avLst/>
              <a:gdLst/>
              <a:ahLst/>
              <a:cxnLst/>
              <a:rect l="l" t="t" r="r" b="b"/>
              <a:pathLst>
                <a:path w="213055" h="41648" extrusionOk="0">
                  <a:moveTo>
                    <a:pt x="20824" y="0"/>
                  </a:moveTo>
                  <a:lnTo>
                    <a:pt x="192231" y="0"/>
                  </a:lnTo>
                  <a:cubicBezTo>
                    <a:pt x="197754" y="0"/>
                    <a:pt x="203050" y="2194"/>
                    <a:pt x="206956" y="6099"/>
                  </a:cubicBezTo>
                  <a:cubicBezTo>
                    <a:pt x="210861" y="10005"/>
                    <a:pt x="213055" y="15301"/>
                    <a:pt x="213055" y="20824"/>
                  </a:cubicBezTo>
                  <a:lnTo>
                    <a:pt x="213055" y="20824"/>
                  </a:lnTo>
                  <a:cubicBezTo>
                    <a:pt x="213055" y="26347"/>
                    <a:pt x="210861" y="31644"/>
                    <a:pt x="206956" y="35549"/>
                  </a:cubicBezTo>
                  <a:cubicBezTo>
                    <a:pt x="203050" y="39454"/>
                    <a:pt x="197754" y="41648"/>
                    <a:pt x="192231" y="41648"/>
                  </a:cubicBezTo>
                  <a:lnTo>
                    <a:pt x="20824" y="41648"/>
                  </a:lnTo>
                  <a:cubicBezTo>
                    <a:pt x="15301" y="41648"/>
                    <a:pt x="10005" y="39454"/>
                    <a:pt x="6099" y="35549"/>
                  </a:cubicBezTo>
                  <a:cubicBezTo>
                    <a:pt x="2194" y="31644"/>
                    <a:pt x="0" y="26347"/>
                    <a:pt x="0" y="20824"/>
                  </a:cubicBezTo>
                  <a:lnTo>
                    <a:pt x="0" y="20824"/>
                  </a:lnTo>
                  <a:cubicBezTo>
                    <a:pt x="0" y="15301"/>
                    <a:pt x="2194" y="10005"/>
                    <a:pt x="6099" y="6099"/>
                  </a:cubicBezTo>
                  <a:cubicBezTo>
                    <a:pt x="10005" y="2194"/>
                    <a:pt x="15301" y="0"/>
                    <a:pt x="20824" y="0"/>
                  </a:cubicBezTo>
                  <a:close/>
                </a:path>
              </a:pathLst>
            </a:custGeom>
            <a:solidFill>
              <a:srgbClr val="E9A0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7" name="Google Shape;207;p4"/>
            <p:cNvSpPr txBox="1"/>
            <p:nvPr/>
          </p:nvSpPr>
          <p:spPr>
            <a:xfrm>
              <a:off x="0" y="-28575"/>
              <a:ext cx="213000" cy="70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345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08" name="Google Shape;208;p4"/>
          <p:cNvGrpSpPr/>
          <p:nvPr/>
        </p:nvGrpSpPr>
        <p:grpSpPr>
          <a:xfrm>
            <a:off x="11627354" y="9276354"/>
            <a:ext cx="990292" cy="258752"/>
            <a:chOff x="0" y="-28575"/>
            <a:chExt cx="260816" cy="68150"/>
          </a:xfrm>
        </p:grpSpPr>
        <p:sp>
          <p:nvSpPr>
            <p:cNvPr id="209" name="Google Shape;209;p4"/>
            <p:cNvSpPr/>
            <p:nvPr/>
          </p:nvSpPr>
          <p:spPr>
            <a:xfrm>
              <a:off x="0" y="0"/>
              <a:ext cx="260816" cy="39575"/>
            </a:xfrm>
            <a:custGeom>
              <a:avLst/>
              <a:gdLst/>
              <a:ahLst/>
              <a:cxnLst/>
              <a:rect l="l" t="t" r="r" b="b"/>
              <a:pathLst>
                <a:path w="260816" h="39575" extrusionOk="0">
                  <a:moveTo>
                    <a:pt x="19787" y="0"/>
                  </a:moveTo>
                  <a:lnTo>
                    <a:pt x="241028" y="0"/>
                  </a:lnTo>
                  <a:cubicBezTo>
                    <a:pt x="246276" y="0"/>
                    <a:pt x="251309" y="2085"/>
                    <a:pt x="255020" y="5796"/>
                  </a:cubicBezTo>
                  <a:cubicBezTo>
                    <a:pt x="258731" y="9506"/>
                    <a:pt x="260816" y="14539"/>
                    <a:pt x="260816" y="19787"/>
                  </a:cubicBezTo>
                  <a:lnTo>
                    <a:pt x="260816" y="19787"/>
                  </a:lnTo>
                  <a:cubicBezTo>
                    <a:pt x="260816" y="30715"/>
                    <a:pt x="251957" y="39575"/>
                    <a:pt x="241028" y="39575"/>
                  </a:cubicBezTo>
                  <a:lnTo>
                    <a:pt x="19787" y="39575"/>
                  </a:lnTo>
                  <a:cubicBezTo>
                    <a:pt x="14539" y="39575"/>
                    <a:pt x="9506" y="37490"/>
                    <a:pt x="5796" y="33779"/>
                  </a:cubicBezTo>
                  <a:cubicBezTo>
                    <a:pt x="2085" y="30068"/>
                    <a:pt x="0" y="25035"/>
                    <a:pt x="0" y="19787"/>
                  </a:cubicBezTo>
                  <a:lnTo>
                    <a:pt x="0" y="19787"/>
                  </a:lnTo>
                  <a:cubicBezTo>
                    <a:pt x="0" y="14539"/>
                    <a:pt x="2085" y="9506"/>
                    <a:pt x="5796" y="5796"/>
                  </a:cubicBezTo>
                  <a:cubicBezTo>
                    <a:pt x="9506" y="2085"/>
                    <a:pt x="14539" y="0"/>
                    <a:pt x="19787" y="0"/>
                  </a:cubicBezTo>
                  <a:close/>
                </a:path>
              </a:pathLst>
            </a:custGeom>
            <a:solidFill>
              <a:srgbClr val="7A90B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0" name="Google Shape;210;p4"/>
            <p:cNvSpPr txBox="1"/>
            <p:nvPr/>
          </p:nvSpPr>
          <p:spPr>
            <a:xfrm>
              <a:off x="0" y="-28575"/>
              <a:ext cx="260700" cy="68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345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11" name="Google Shape;211;p4"/>
          <p:cNvSpPr txBox="1"/>
          <p:nvPr/>
        </p:nvSpPr>
        <p:spPr>
          <a:xfrm>
            <a:off x="13685613" y="8113067"/>
            <a:ext cx="438000" cy="2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57%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2" name="Google Shape;212;p4"/>
          <p:cNvSpPr txBox="1"/>
          <p:nvPr/>
        </p:nvSpPr>
        <p:spPr>
          <a:xfrm>
            <a:off x="13010898" y="8515237"/>
            <a:ext cx="438000" cy="2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29%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3" name="Google Shape;213;p4"/>
          <p:cNvSpPr txBox="1"/>
          <p:nvPr/>
        </p:nvSpPr>
        <p:spPr>
          <a:xfrm>
            <a:off x="12537870" y="8915026"/>
            <a:ext cx="438000" cy="2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21%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4" name="Google Shape;214;p4"/>
          <p:cNvSpPr txBox="1"/>
          <p:nvPr/>
        </p:nvSpPr>
        <p:spPr>
          <a:xfrm>
            <a:off x="12718037" y="9325539"/>
            <a:ext cx="438000" cy="2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25%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5" name="Google Shape;215;p4"/>
          <p:cNvSpPr txBox="1"/>
          <p:nvPr/>
        </p:nvSpPr>
        <p:spPr>
          <a:xfrm>
            <a:off x="14939544" y="9680167"/>
            <a:ext cx="438000" cy="2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>
                <a:latin typeface="Open Sans"/>
                <a:ea typeface="Open Sans"/>
                <a:cs typeface="Open Sans"/>
                <a:sym typeface="Open Sans"/>
              </a:rPr>
              <a:t>98</a:t>
            </a:r>
            <a:r>
              <a:rPr lang="en-US" sz="1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%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16" name="Google Shape;216;p4"/>
          <p:cNvGrpSpPr/>
          <p:nvPr/>
        </p:nvGrpSpPr>
        <p:grpSpPr>
          <a:xfrm>
            <a:off x="11627350" y="7680582"/>
            <a:ext cx="2633532" cy="233718"/>
            <a:chOff x="0" y="-28575"/>
            <a:chExt cx="844162" cy="74917"/>
          </a:xfrm>
        </p:grpSpPr>
        <p:sp>
          <p:nvSpPr>
            <p:cNvPr id="217" name="Google Shape;217;p4"/>
            <p:cNvSpPr/>
            <p:nvPr/>
          </p:nvSpPr>
          <p:spPr>
            <a:xfrm>
              <a:off x="0" y="0"/>
              <a:ext cx="844162" cy="46342"/>
            </a:xfrm>
            <a:custGeom>
              <a:avLst/>
              <a:gdLst/>
              <a:ahLst/>
              <a:cxnLst/>
              <a:rect l="l" t="t" r="r" b="b"/>
              <a:pathLst>
                <a:path w="844162" h="46342" extrusionOk="0">
                  <a:moveTo>
                    <a:pt x="14493" y="0"/>
                  </a:moveTo>
                  <a:lnTo>
                    <a:pt x="829670" y="0"/>
                  </a:lnTo>
                  <a:cubicBezTo>
                    <a:pt x="837674" y="0"/>
                    <a:pt x="844162" y="6489"/>
                    <a:pt x="844162" y="14493"/>
                  </a:cubicBezTo>
                  <a:lnTo>
                    <a:pt x="844162" y="31850"/>
                  </a:lnTo>
                  <a:cubicBezTo>
                    <a:pt x="844162" y="35693"/>
                    <a:pt x="842635" y="39380"/>
                    <a:pt x="839917" y="42098"/>
                  </a:cubicBezTo>
                  <a:cubicBezTo>
                    <a:pt x="837200" y="44816"/>
                    <a:pt x="833513" y="46342"/>
                    <a:pt x="829670" y="46342"/>
                  </a:cubicBezTo>
                  <a:lnTo>
                    <a:pt x="14493" y="46342"/>
                  </a:lnTo>
                  <a:cubicBezTo>
                    <a:pt x="10649" y="46342"/>
                    <a:pt x="6963" y="44816"/>
                    <a:pt x="4245" y="42098"/>
                  </a:cubicBezTo>
                  <a:cubicBezTo>
                    <a:pt x="1527" y="39380"/>
                    <a:pt x="0" y="35693"/>
                    <a:pt x="0" y="31850"/>
                  </a:cubicBezTo>
                  <a:lnTo>
                    <a:pt x="0" y="14493"/>
                  </a:lnTo>
                  <a:cubicBezTo>
                    <a:pt x="0" y="10649"/>
                    <a:pt x="1527" y="6963"/>
                    <a:pt x="4245" y="4245"/>
                  </a:cubicBezTo>
                  <a:cubicBezTo>
                    <a:pt x="6963" y="1527"/>
                    <a:pt x="10649" y="0"/>
                    <a:pt x="14493" y="0"/>
                  </a:cubicBezTo>
                  <a:close/>
                </a:path>
              </a:pathLst>
            </a:custGeom>
            <a:solidFill>
              <a:srgbClr val="C03A2B"/>
            </a:solidFill>
            <a:ln>
              <a:noFill/>
            </a:ln>
          </p:spPr>
          <p:txBody>
            <a:bodyPr spcFirstLastPara="1" wrap="square" lIns="75125" tIns="75125" rIns="75125" bIns="751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50"/>
                <a:buFont typeface="Arial"/>
                <a:buNone/>
              </a:pPr>
              <a:endParaRPr sz="11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8" name="Google Shape;218;p4"/>
            <p:cNvSpPr txBox="1"/>
            <p:nvPr/>
          </p:nvSpPr>
          <p:spPr>
            <a:xfrm>
              <a:off x="0" y="-28575"/>
              <a:ext cx="677700" cy="42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1725" tIns="41725" rIns="41725" bIns="41725" anchor="ctr" anchorCtr="0">
              <a:noAutofit/>
            </a:bodyPr>
            <a:lstStyle/>
            <a:p>
              <a:pPr marL="0" marR="0" lvl="0" indent="0" algn="ctr" rtl="0">
                <a:lnSpc>
                  <a:spcPct val="1345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79"/>
                <a:buFont typeface="Arial"/>
                <a:buNone/>
              </a:pPr>
              <a:endParaRPr sz="1479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19" name="Google Shape;219;p4"/>
          <p:cNvSpPr txBox="1"/>
          <p:nvPr/>
        </p:nvSpPr>
        <p:spPr>
          <a:xfrm>
            <a:off x="14319324" y="7739821"/>
            <a:ext cx="438000" cy="2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67%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20" name="Google Shape;220;p4"/>
          <p:cNvCxnSpPr/>
          <p:nvPr/>
        </p:nvCxnSpPr>
        <p:spPr>
          <a:xfrm>
            <a:off x="9433185" y="4085478"/>
            <a:ext cx="0" cy="29772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221" name="Google Shape;221;p4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0249501" y="4102678"/>
            <a:ext cx="4892945" cy="350511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22" name="Google Shape;222;p4"/>
          <p:cNvGrpSpPr/>
          <p:nvPr/>
        </p:nvGrpSpPr>
        <p:grpSpPr>
          <a:xfrm>
            <a:off x="11628750" y="9647775"/>
            <a:ext cx="3154269" cy="280200"/>
            <a:chOff x="0" y="-28575"/>
            <a:chExt cx="844200" cy="75000"/>
          </a:xfrm>
        </p:grpSpPr>
        <p:sp>
          <p:nvSpPr>
            <p:cNvPr id="223" name="Google Shape;223;p4"/>
            <p:cNvSpPr/>
            <p:nvPr/>
          </p:nvSpPr>
          <p:spPr>
            <a:xfrm>
              <a:off x="0" y="0"/>
              <a:ext cx="844162" cy="46342"/>
            </a:xfrm>
            <a:custGeom>
              <a:avLst/>
              <a:gdLst/>
              <a:ahLst/>
              <a:cxnLst/>
              <a:rect l="l" t="t" r="r" b="b"/>
              <a:pathLst>
                <a:path w="844162" h="46342" extrusionOk="0">
                  <a:moveTo>
                    <a:pt x="14493" y="0"/>
                  </a:moveTo>
                  <a:lnTo>
                    <a:pt x="829670" y="0"/>
                  </a:lnTo>
                  <a:cubicBezTo>
                    <a:pt x="837674" y="0"/>
                    <a:pt x="844162" y="6489"/>
                    <a:pt x="844162" y="14493"/>
                  </a:cubicBezTo>
                  <a:lnTo>
                    <a:pt x="844162" y="31850"/>
                  </a:lnTo>
                  <a:cubicBezTo>
                    <a:pt x="844162" y="35693"/>
                    <a:pt x="842635" y="39380"/>
                    <a:pt x="839917" y="42098"/>
                  </a:cubicBezTo>
                  <a:cubicBezTo>
                    <a:pt x="837200" y="44816"/>
                    <a:pt x="833513" y="46342"/>
                    <a:pt x="829670" y="46342"/>
                  </a:cubicBezTo>
                  <a:lnTo>
                    <a:pt x="14493" y="46342"/>
                  </a:lnTo>
                  <a:cubicBezTo>
                    <a:pt x="10649" y="46342"/>
                    <a:pt x="6963" y="44816"/>
                    <a:pt x="4245" y="42098"/>
                  </a:cubicBezTo>
                  <a:cubicBezTo>
                    <a:pt x="1527" y="39380"/>
                    <a:pt x="0" y="35693"/>
                    <a:pt x="0" y="31850"/>
                  </a:cubicBezTo>
                  <a:lnTo>
                    <a:pt x="0" y="14493"/>
                  </a:lnTo>
                  <a:cubicBezTo>
                    <a:pt x="0" y="10649"/>
                    <a:pt x="1527" y="6963"/>
                    <a:pt x="4245" y="4245"/>
                  </a:cubicBezTo>
                  <a:cubicBezTo>
                    <a:pt x="6963" y="1527"/>
                    <a:pt x="10649" y="0"/>
                    <a:pt x="14493" y="0"/>
                  </a:cubicBezTo>
                  <a:close/>
                </a:path>
              </a:pathLst>
            </a:custGeom>
            <a:solidFill>
              <a:srgbClr val="C03A2B"/>
            </a:solidFill>
            <a:ln>
              <a:noFill/>
            </a:ln>
          </p:spPr>
          <p:txBody>
            <a:bodyPr spcFirstLastPara="1" wrap="square" lIns="89975" tIns="89975" rIns="89975" bIns="899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78"/>
                <a:buFont typeface="Arial"/>
                <a:buNone/>
              </a:pPr>
              <a:endParaRPr sz="1378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4" name="Google Shape;224;p4"/>
            <p:cNvSpPr txBox="1"/>
            <p:nvPr/>
          </p:nvSpPr>
          <p:spPr>
            <a:xfrm>
              <a:off x="0" y="-28575"/>
              <a:ext cx="844200" cy="75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000" tIns="50000" rIns="50000" bIns="50000" anchor="ctr" anchorCtr="0">
              <a:noAutofit/>
            </a:bodyPr>
            <a:lstStyle/>
            <a:p>
              <a:pPr marL="0" marR="0" lvl="0" indent="0" algn="ctr" rtl="0">
                <a:lnSpc>
                  <a:spcPct val="1345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771"/>
                <a:buFont typeface="Arial"/>
                <a:buNone/>
              </a:pPr>
              <a:endParaRPr sz="1771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25" name="Google Shape;225;p4"/>
          <p:cNvSpPr txBox="1"/>
          <p:nvPr/>
        </p:nvSpPr>
        <p:spPr>
          <a:xfrm>
            <a:off x="8783586" y="116596"/>
            <a:ext cx="6701700" cy="76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85"/>
              <a:buFont typeface="Arial"/>
              <a:buNone/>
            </a:pPr>
            <a:r>
              <a:rPr lang="en-US" sz="2485" b="0" i="0" u="none" strike="noStrike" cap="none">
                <a:solidFill>
                  <a:srgbClr val="153863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Test of cure positivity after LLETZ in an era of primary hrHPV screening</a:t>
            </a:r>
            <a:endParaRPr sz="1281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26" name="Google Shape;226;p4"/>
          <p:cNvCxnSpPr/>
          <p:nvPr/>
        </p:nvCxnSpPr>
        <p:spPr>
          <a:xfrm>
            <a:off x="-66450" y="1351225"/>
            <a:ext cx="18529500" cy="8100"/>
          </a:xfrm>
          <a:prstGeom prst="straightConnector1">
            <a:avLst/>
          </a:prstGeom>
          <a:noFill/>
          <a:ln w="34850" cap="flat" cmpd="sng">
            <a:solidFill>
              <a:srgbClr val="153863">
                <a:alpha val="19610"/>
              </a:srgbClr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27" name="Google Shape;227;p4"/>
          <p:cNvSpPr/>
          <p:nvPr/>
        </p:nvSpPr>
        <p:spPr>
          <a:xfrm>
            <a:off x="15634116" y="66453"/>
            <a:ext cx="2409681" cy="506915"/>
          </a:xfrm>
          <a:custGeom>
            <a:avLst/>
            <a:gdLst/>
            <a:ahLst/>
            <a:cxnLst/>
            <a:rect l="l" t="t" r="r" b="b"/>
            <a:pathLst>
              <a:path w="2633531" h="554005" extrusionOk="0">
                <a:moveTo>
                  <a:pt x="0" y="0"/>
                </a:moveTo>
                <a:lnTo>
                  <a:pt x="2633531" y="0"/>
                </a:lnTo>
                <a:lnTo>
                  <a:pt x="2633531" y="554004"/>
                </a:lnTo>
                <a:lnTo>
                  <a:pt x="0" y="55400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 amt="63000"/>
            </a:blip>
            <a:stretch>
              <a:fillRect/>
            </a:stretch>
          </a:blipFill>
          <a:ln>
            <a:noFill/>
          </a:ln>
        </p:spPr>
      </p:sp>
      <p:sp>
        <p:nvSpPr>
          <p:cNvPr id="228" name="Google Shape;228;p4"/>
          <p:cNvSpPr/>
          <p:nvPr/>
        </p:nvSpPr>
        <p:spPr>
          <a:xfrm>
            <a:off x="15856922" y="435298"/>
            <a:ext cx="2409681" cy="689771"/>
          </a:xfrm>
          <a:custGeom>
            <a:avLst/>
            <a:gdLst/>
            <a:ahLst/>
            <a:cxnLst/>
            <a:rect l="l" t="t" r="r" b="b"/>
            <a:pathLst>
              <a:path w="2633531" h="753848" extrusionOk="0">
                <a:moveTo>
                  <a:pt x="0" y="0"/>
                </a:moveTo>
                <a:lnTo>
                  <a:pt x="2633531" y="0"/>
                </a:lnTo>
                <a:lnTo>
                  <a:pt x="2633531" y="753849"/>
                </a:lnTo>
                <a:lnTo>
                  <a:pt x="0" y="75384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 amt="63000"/>
            </a:blip>
            <a:stretch>
              <a:fillRect/>
            </a:stretch>
          </a:blipFill>
          <a:ln>
            <a:noFill/>
          </a:ln>
        </p:spPr>
      </p:sp>
      <p:sp>
        <p:nvSpPr>
          <p:cNvPr id="229" name="Google Shape;229;p4"/>
          <p:cNvSpPr txBox="1"/>
          <p:nvPr/>
        </p:nvSpPr>
        <p:spPr>
          <a:xfrm>
            <a:off x="8499115" y="1075562"/>
            <a:ext cx="6986400" cy="7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0">
              <a:lnSpc>
                <a:spcPct val="14007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66"/>
              <a:buFont typeface="Arial"/>
              <a:buNone/>
            </a:pPr>
            <a:r>
              <a:rPr lang="en-US" sz="466" b="0" i="0" u="none" strike="noStrike" cap="none">
                <a:solidFill>
                  <a:srgbClr val="272727"/>
                </a:solidFill>
                <a:latin typeface="Open Sans"/>
                <a:ea typeface="Open Sans"/>
                <a:cs typeface="Open Sans"/>
                <a:sym typeface="Open Sans"/>
              </a:rPr>
              <a:t>¹Chelsea and Westminster Hospital NHS Foundation Trust, London (United Kingdom) | ²Imperial College London, London (United Kingdom)</a:t>
            </a:r>
            <a:endParaRPr sz="1281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0" name="Google Shape;230;p4"/>
          <p:cNvSpPr txBox="1"/>
          <p:nvPr/>
        </p:nvSpPr>
        <p:spPr>
          <a:xfrm>
            <a:off x="8178015" y="958116"/>
            <a:ext cx="7307400" cy="9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0">
              <a:lnSpc>
                <a:spcPct val="13991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21"/>
              <a:buFont typeface="Arial"/>
              <a:buNone/>
            </a:pPr>
            <a:r>
              <a:rPr lang="en-US" sz="621" b="1" i="0" u="none" strike="noStrike" cap="none">
                <a:solidFill>
                  <a:srgbClr val="272727"/>
                </a:solidFill>
                <a:latin typeface="Open Sans"/>
                <a:ea typeface="Open Sans"/>
                <a:cs typeface="Open Sans"/>
                <a:sym typeface="Open Sans"/>
              </a:rPr>
              <a:t>Zeynep Tugce Tugcu¹, Keya Madani¹, Navneetha Naveendra¹, Mary McDonald¹, Shailaja Anipindi¹, Gwen Makosana¹, Yulia Gurtovaya¹, Selina Chiu S², Diana Marcus¹, Helen Staley¹</a:t>
            </a:r>
            <a:endParaRPr sz="1281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" name="Slide 4">
            <a:hlinkClick r:id="" action="ppaction://media"/>
            <a:extLst>
              <a:ext uri="{FF2B5EF4-FFF2-40B4-BE49-F238E27FC236}">
                <a16:creationId xmlns:a16="http://schemas.microsoft.com/office/drawing/2014/main" id="{ADD2994F-2244-DCFA-2428-7CAD7B14BFA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0" y="9474200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57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8F8"/>
        </a:solidFill>
        <a:effectLst/>
      </p:bgPr>
    </p:bg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6" name="Google Shape;236;p5"/>
          <p:cNvGrpSpPr/>
          <p:nvPr/>
        </p:nvGrpSpPr>
        <p:grpSpPr>
          <a:xfrm>
            <a:off x="1288945" y="2870800"/>
            <a:ext cx="7660750" cy="3321879"/>
            <a:chOff x="0" y="-28575"/>
            <a:chExt cx="1608624" cy="781913"/>
          </a:xfrm>
        </p:grpSpPr>
        <p:sp>
          <p:nvSpPr>
            <p:cNvPr id="237" name="Google Shape;237;p5"/>
            <p:cNvSpPr/>
            <p:nvPr/>
          </p:nvSpPr>
          <p:spPr>
            <a:xfrm>
              <a:off x="0" y="0"/>
              <a:ext cx="1608624" cy="753338"/>
            </a:xfrm>
            <a:custGeom>
              <a:avLst/>
              <a:gdLst/>
              <a:ahLst/>
              <a:cxnLst/>
              <a:rect l="l" t="t" r="r" b="b"/>
              <a:pathLst>
                <a:path w="1608624" h="753338" extrusionOk="0">
                  <a:moveTo>
                    <a:pt x="16992" y="0"/>
                  </a:moveTo>
                  <a:lnTo>
                    <a:pt x="1591631" y="0"/>
                  </a:lnTo>
                  <a:cubicBezTo>
                    <a:pt x="1601016" y="0"/>
                    <a:pt x="1608624" y="7608"/>
                    <a:pt x="1608624" y="16992"/>
                  </a:cubicBezTo>
                  <a:lnTo>
                    <a:pt x="1608624" y="736346"/>
                  </a:lnTo>
                  <a:cubicBezTo>
                    <a:pt x="1608624" y="745731"/>
                    <a:pt x="1601016" y="753338"/>
                    <a:pt x="1591631" y="753338"/>
                  </a:cubicBezTo>
                  <a:lnTo>
                    <a:pt x="16992" y="753338"/>
                  </a:lnTo>
                  <a:cubicBezTo>
                    <a:pt x="7608" y="753338"/>
                    <a:pt x="0" y="745731"/>
                    <a:pt x="0" y="736346"/>
                  </a:cubicBezTo>
                  <a:lnTo>
                    <a:pt x="0" y="16992"/>
                  </a:lnTo>
                  <a:cubicBezTo>
                    <a:pt x="0" y="7608"/>
                    <a:pt x="7608" y="0"/>
                    <a:pt x="16992" y="0"/>
                  </a:cubicBezTo>
                  <a:close/>
                </a:path>
              </a:pathLst>
            </a:custGeom>
            <a:solidFill>
              <a:srgbClr val="15386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8" name="Google Shape;238;p5"/>
            <p:cNvSpPr txBox="1"/>
            <p:nvPr/>
          </p:nvSpPr>
          <p:spPr>
            <a:xfrm>
              <a:off x="0" y="-28575"/>
              <a:ext cx="1608624" cy="78191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5975" tIns="15975" rIns="15975" bIns="15975" anchor="ctr" anchorCtr="0">
              <a:noAutofit/>
            </a:bodyPr>
            <a:lstStyle/>
            <a:p>
              <a:pPr marL="0" marR="0" lvl="0" indent="0" algn="ctr" rtl="0">
                <a:lnSpc>
                  <a:spcPct val="1345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39" name="Google Shape;239;p5"/>
          <p:cNvGrpSpPr/>
          <p:nvPr/>
        </p:nvGrpSpPr>
        <p:grpSpPr>
          <a:xfrm>
            <a:off x="1366565" y="2911266"/>
            <a:ext cx="15778486" cy="3281413"/>
            <a:chOff x="0" y="-19050"/>
            <a:chExt cx="3313207" cy="772388"/>
          </a:xfrm>
        </p:grpSpPr>
        <p:sp>
          <p:nvSpPr>
            <p:cNvPr id="240" name="Google Shape;240;p5"/>
            <p:cNvSpPr/>
            <p:nvPr/>
          </p:nvSpPr>
          <p:spPr>
            <a:xfrm>
              <a:off x="0" y="0"/>
              <a:ext cx="3313207" cy="753338"/>
            </a:xfrm>
            <a:custGeom>
              <a:avLst/>
              <a:gdLst/>
              <a:ahLst/>
              <a:cxnLst/>
              <a:rect l="l" t="t" r="r" b="b"/>
              <a:pathLst>
                <a:path w="3313207" h="753338" extrusionOk="0">
                  <a:moveTo>
                    <a:pt x="8250" y="0"/>
                  </a:moveTo>
                  <a:lnTo>
                    <a:pt x="3304956" y="0"/>
                  </a:lnTo>
                  <a:cubicBezTo>
                    <a:pt x="3307145" y="0"/>
                    <a:pt x="3309243" y="869"/>
                    <a:pt x="3310790" y="2416"/>
                  </a:cubicBezTo>
                  <a:cubicBezTo>
                    <a:pt x="3312337" y="3964"/>
                    <a:pt x="3313207" y="6062"/>
                    <a:pt x="3313207" y="8250"/>
                  </a:cubicBezTo>
                  <a:lnTo>
                    <a:pt x="3313207" y="745088"/>
                  </a:lnTo>
                  <a:cubicBezTo>
                    <a:pt x="3313207" y="747276"/>
                    <a:pt x="3312337" y="749375"/>
                    <a:pt x="3310790" y="750922"/>
                  </a:cubicBezTo>
                  <a:cubicBezTo>
                    <a:pt x="3309243" y="752469"/>
                    <a:pt x="3307145" y="753338"/>
                    <a:pt x="3304956" y="753338"/>
                  </a:cubicBezTo>
                  <a:lnTo>
                    <a:pt x="8250" y="753338"/>
                  </a:lnTo>
                  <a:cubicBezTo>
                    <a:pt x="6062" y="753338"/>
                    <a:pt x="3964" y="752469"/>
                    <a:pt x="2416" y="750922"/>
                  </a:cubicBezTo>
                  <a:cubicBezTo>
                    <a:pt x="869" y="749375"/>
                    <a:pt x="0" y="747276"/>
                    <a:pt x="0" y="745088"/>
                  </a:cubicBezTo>
                  <a:lnTo>
                    <a:pt x="0" y="8250"/>
                  </a:lnTo>
                  <a:cubicBezTo>
                    <a:pt x="0" y="6062"/>
                    <a:pt x="869" y="3964"/>
                    <a:pt x="2416" y="2416"/>
                  </a:cubicBezTo>
                  <a:cubicBezTo>
                    <a:pt x="3964" y="869"/>
                    <a:pt x="6062" y="0"/>
                    <a:pt x="825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1" name="Google Shape;241;p5"/>
            <p:cNvSpPr txBox="1"/>
            <p:nvPr/>
          </p:nvSpPr>
          <p:spPr>
            <a:xfrm>
              <a:off x="0" y="-19050"/>
              <a:ext cx="3313207" cy="77238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5975" tIns="15975" rIns="15975" bIns="15975" anchor="ctr" anchorCtr="0">
              <a:noAutofit/>
            </a:bodyPr>
            <a:lstStyle/>
            <a:p>
              <a:pPr marL="0" marR="0" lvl="0" indent="0" algn="ctr" rtl="0">
                <a:lnSpc>
                  <a:spcPct val="93277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42" name="Google Shape;242;p5"/>
          <p:cNvSpPr txBox="1"/>
          <p:nvPr/>
        </p:nvSpPr>
        <p:spPr>
          <a:xfrm>
            <a:off x="1649360" y="3202846"/>
            <a:ext cx="12221700" cy="30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13998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58"/>
              <a:buFont typeface="Arial"/>
              <a:buNone/>
            </a:pPr>
            <a:r>
              <a:rPr lang="en-US" sz="1958" b="1" i="0" u="none" strike="noStrike" cap="none">
                <a:solidFill>
                  <a:srgbClr val="153863"/>
                </a:solidFill>
                <a:latin typeface="Open Sans"/>
                <a:ea typeface="Open Sans"/>
                <a:cs typeface="Open Sans"/>
                <a:sym typeface="Open Sans"/>
              </a:rPr>
              <a:t>DISCUSSION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43" name="Google Shape;243;p5"/>
          <p:cNvCxnSpPr/>
          <p:nvPr/>
        </p:nvCxnSpPr>
        <p:spPr>
          <a:xfrm rot="10800000" flipH="1">
            <a:off x="3343875" y="3380825"/>
            <a:ext cx="13727400" cy="3600"/>
          </a:xfrm>
          <a:prstGeom prst="straightConnector1">
            <a:avLst/>
          </a:prstGeom>
          <a:noFill/>
          <a:ln w="19050" cap="flat" cmpd="sng">
            <a:solidFill>
              <a:srgbClr val="153863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44" name="Google Shape;244;p5"/>
          <p:cNvSpPr txBox="1"/>
          <p:nvPr/>
        </p:nvSpPr>
        <p:spPr>
          <a:xfrm>
            <a:off x="1649360" y="3532735"/>
            <a:ext cx="7088400" cy="197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14003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66"/>
              <a:buFont typeface="Arial"/>
              <a:buNone/>
            </a:pPr>
            <a:r>
              <a:rPr lang="en-US" sz="1366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A positive TOC rate of 23% is notably higher than rates reported in pre-hrHPV screening era studies, which typically cited treatment failure rates of 5–10% (1,4). This likely reflects the greater sensitivity of hrHPV testing compared with cytology, detecting low-level viral persistence that would previously have been missed (5).</a:t>
            </a:r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4003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66"/>
              <a:buFont typeface="Arial"/>
              <a:buNone/>
            </a:pPr>
            <a:r>
              <a:rPr lang="en-US" sz="1366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The predominance of high-grade disease (CIN2+) among those with positive TOC is consistent with published literature, where higher viral loads and deeper transformation zone involvement are associated with reduced clearance rates (1,4).</a:t>
            </a:r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5" name="Google Shape;245;p5"/>
          <p:cNvSpPr txBox="1"/>
          <p:nvPr/>
        </p:nvSpPr>
        <p:spPr>
          <a:xfrm>
            <a:off x="9692662" y="3507868"/>
            <a:ext cx="6885000" cy="197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14003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66"/>
              <a:buFont typeface="Arial"/>
              <a:buNone/>
            </a:pPr>
            <a:r>
              <a:rPr lang="en-US" sz="1366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Suboptimal LLETZ depth in 29% of positive TOC cases is a potentially modifiable procedural factor. Adequate excision depth is critical to encompass the full transformation zone, particularly in type 3 transformation zones. This supports the need for quality assurance of LLETZ technique and standardised depth targets.</a:t>
            </a:r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4003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66"/>
              <a:buFont typeface="Arial"/>
              <a:buNone/>
            </a:pPr>
            <a:r>
              <a:rPr lang="en-US" sz="1366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The low vaccination rate (2%) reflects the age profile of the cohort (median 38), predating widespread HPV vaccination (2). Smoking (25%) as a cofactor aligns with known immunosuppressive effects on local cervical immunity and HPV clearance (4).</a:t>
            </a:r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46" name="Google Shape;246;p5"/>
          <p:cNvGrpSpPr/>
          <p:nvPr/>
        </p:nvGrpSpPr>
        <p:grpSpPr>
          <a:xfrm>
            <a:off x="1215950" y="6245382"/>
            <a:ext cx="7205349" cy="3404591"/>
            <a:chOff x="0" y="-28575"/>
            <a:chExt cx="1608624" cy="801382"/>
          </a:xfrm>
        </p:grpSpPr>
        <p:sp>
          <p:nvSpPr>
            <p:cNvPr id="247" name="Google Shape;247;p5"/>
            <p:cNvSpPr/>
            <p:nvPr/>
          </p:nvSpPr>
          <p:spPr>
            <a:xfrm>
              <a:off x="0" y="0"/>
              <a:ext cx="1608624" cy="772807"/>
            </a:xfrm>
            <a:custGeom>
              <a:avLst/>
              <a:gdLst/>
              <a:ahLst/>
              <a:cxnLst/>
              <a:rect l="l" t="t" r="r" b="b"/>
              <a:pathLst>
                <a:path w="1608624" h="772807" extrusionOk="0">
                  <a:moveTo>
                    <a:pt x="16992" y="0"/>
                  </a:moveTo>
                  <a:lnTo>
                    <a:pt x="1591631" y="0"/>
                  </a:lnTo>
                  <a:cubicBezTo>
                    <a:pt x="1601016" y="0"/>
                    <a:pt x="1608624" y="7608"/>
                    <a:pt x="1608624" y="16992"/>
                  </a:cubicBezTo>
                  <a:lnTo>
                    <a:pt x="1608624" y="755815"/>
                  </a:lnTo>
                  <a:cubicBezTo>
                    <a:pt x="1608624" y="760321"/>
                    <a:pt x="1606834" y="764643"/>
                    <a:pt x="1603647" y="767830"/>
                  </a:cubicBezTo>
                  <a:cubicBezTo>
                    <a:pt x="1600460" y="771017"/>
                    <a:pt x="1596138" y="772807"/>
                    <a:pt x="1591631" y="772807"/>
                  </a:cubicBezTo>
                  <a:lnTo>
                    <a:pt x="16992" y="772807"/>
                  </a:lnTo>
                  <a:cubicBezTo>
                    <a:pt x="7608" y="772807"/>
                    <a:pt x="0" y="765199"/>
                    <a:pt x="0" y="755815"/>
                  </a:cubicBezTo>
                  <a:lnTo>
                    <a:pt x="0" y="16992"/>
                  </a:lnTo>
                  <a:cubicBezTo>
                    <a:pt x="0" y="7608"/>
                    <a:pt x="7608" y="0"/>
                    <a:pt x="16992" y="0"/>
                  </a:cubicBezTo>
                  <a:close/>
                </a:path>
              </a:pathLst>
            </a:custGeom>
            <a:solidFill>
              <a:srgbClr val="15386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8" name="Google Shape;248;p5"/>
            <p:cNvSpPr txBox="1"/>
            <p:nvPr/>
          </p:nvSpPr>
          <p:spPr>
            <a:xfrm>
              <a:off x="0" y="-28575"/>
              <a:ext cx="1608624" cy="80138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5975" tIns="15975" rIns="15975" bIns="15975" anchor="ctr" anchorCtr="0">
              <a:noAutofit/>
            </a:bodyPr>
            <a:lstStyle/>
            <a:p>
              <a:pPr marL="0" marR="0" lvl="0" indent="0" algn="ctr" rtl="0">
                <a:lnSpc>
                  <a:spcPct val="1345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49" name="Google Shape;249;p5"/>
          <p:cNvGrpSpPr/>
          <p:nvPr/>
        </p:nvGrpSpPr>
        <p:grpSpPr>
          <a:xfrm>
            <a:off x="1288950" y="6245375"/>
            <a:ext cx="7448733" cy="3404591"/>
            <a:chOff x="0" y="-28575"/>
            <a:chExt cx="1608624" cy="801382"/>
          </a:xfrm>
        </p:grpSpPr>
        <p:sp>
          <p:nvSpPr>
            <p:cNvPr id="250" name="Google Shape;250;p5"/>
            <p:cNvSpPr/>
            <p:nvPr/>
          </p:nvSpPr>
          <p:spPr>
            <a:xfrm>
              <a:off x="0" y="0"/>
              <a:ext cx="1608624" cy="772807"/>
            </a:xfrm>
            <a:custGeom>
              <a:avLst/>
              <a:gdLst/>
              <a:ahLst/>
              <a:cxnLst/>
              <a:rect l="l" t="t" r="r" b="b"/>
              <a:pathLst>
                <a:path w="1608624" h="772807" extrusionOk="0">
                  <a:moveTo>
                    <a:pt x="16992" y="0"/>
                  </a:moveTo>
                  <a:lnTo>
                    <a:pt x="1591631" y="0"/>
                  </a:lnTo>
                  <a:cubicBezTo>
                    <a:pt x="1601016" y="0"/>
                    <a:pt x="1608624" y="7608"/>
                    <a:pt x="1608624" y="16992"/>
                  </a:cubicBezTo>
                  <a:lnTo>
                    <a:pt x="1608624" y="755815"/>
                  </a:lnTo>
                  <a:cubicBezTo>
                    <a:pt x="1608624" y="760321"/>
                    <a:pt x="1606834" y="764643"/>
                    <a:pt x="1603647" y="767830"/>
                  </a:cubicBezTo>
                  <a:cubicBezTo>
                    <a:pt x="1600460" y="771017"/>
                    <a:pt x="1596138" y="772807"/>
                    <a:pt x="1591631" y="772807"/>
                  </a:cubicBezTo>
                  <a:lnTo>
                    <a:pt x="16992" y="772807"/>
                  </a:lnTo>
                  <a:cubicBezTo>
                    <a:pt x="7608" y="772807"/>
                    <a:pt x="0" y="765199"/>
                    <a:pt x="0" y="755815"/>
                  </a:cubicBezTo>
                  <a:lnTo>
                    <a:pt x="0" y="16992"/>
                  </a:lnTo>
                  <a:cubicBezTo>
                    <a:pt x="0" y="7608"/>
                    <a:pt x="7608" y="0"/>
                    <a:pt x="1699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1" name="Google Shape;251;p5"/>
            <p:cNvSpPr txBox="1"/>
            <p:nvPr/>
          </p:nvSpPr>
          <p:spPr>
            <a:xfrm>
              <a:off x="0" y="-28575"/>
              <a:ext cx="1608624" cy="80138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5975" tIns="15975" rIns="15975" bIns="15975" anchor="ctr" anchorCtr="0">
              <a:noAutofit/>
            </a:bodyPr>
            <a:lstStyle/>
            <a:p>
              <a:pPr marL="0" marR="0" lvl="0" indent="0" algn="ctr" rtl="0">
                <a:lnSpc>
                  <a:spcPct val="1345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52" name="Google Shape;252;p5"/>
          <p:cNvSpPr txBox="1"/>
          <p:nvPr/>
        </p:nvSpPr>
        <p:spPr>
          <a:xfrm>
            <a:off x="1554945" y="6577429"/>
            <a:ext cx="5682900" cy="30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13998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58"/>
              <a:buFont typeface="Arial"/>
              <a:buNone/>
            </a:pPr>
            <a:r>
              <a:rPr lang="en-US" sz="1958" b="1" i="0" u="none" strike="noStrike" cap="none">
                <a:solidFill>
                  <a:srgbClr val="153863"/>
                </a:solidFill>
                <a:latin typeface="Open Sans"/>
                <a:ea typeface="Open Sans"/>
                <a:cs typeface="Open Sans"/>
                <a:sym typeface="Open Sans"/>
              </a:rPr>
              <a:t>CONCLUSION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53" name="Google Shape;253;p5"/>
          <p:cNvCxnSpPr/>
          <p:nvPr/>
        </p:nvCxnSpPr>
        <p:spPr>
          <a:xfrm>
            <a:off x="3392880" y="6768041"/>
            <a:ext cx="4689600" cy="0"/>
          </a:xfrm>
          <a:prstGeom prst="straightConnector1">
            <a:avLst/>
          </a:prstGeom>
          <a:noFill/>
          <a:ln w="19050" cap="flat" cmpd="sng">
            <a:solidFill>
              <a:srgbClr val="153863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54" name="Google Shape;254;p5"/>
          <p:cNvSpPr txBox="1"/>
          <p:nvPr/>
        </p:nvSpPr>
        <p:spPr>
          <a:xfrm>
            <a:off x="1554950" y="6969475"/>
            <a:ext cx="7088400" cy="227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14003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66"/>
              <a:buFont typeface="Arial"/>
              <a:buNone/>
            </a:pPr>
            <a:r>
              <a:rPr lang="en-US" sz="1366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Positive TOC rates post-LLETZ are higher than historically expected in the era of primary hrHPV screening, with 23% of patients hrHPV positive at six months (2,3). High-grade disease and suboptimal LLETZ depth are key associated factors (4).</a:t>
            </a:r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38193" marR="0" lvl="1" indent="-156396" algn="just" rtl="0">
              <a:lnSpc>
                <a:spcPct val="14003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66"/>
              <a:buFont typeface="Arial"/>
              <a:buChar char="•"/>
            </a:pPr>
            <a:r>
              <a:rPr lang="en-US" sz="1366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Procedural technique should be audited and standardised</a:t>
            </a:r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38193" marR="0" lvl="1" indent="-156396" algn="just" rtl="0">
              <a:lnSpc>
                <a:spcPct val="14003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66"/>
              <a:buFont typeface="Arial"/>
              <a:buChar char="•"/>
            </a:pPr>
            <a:r>
              <a:rPr lang="en-US" sz="1366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Patients with high-grade CIN should receive enhanced counselling regarding TOC outcomes</a:t>
            </a:r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38193" marR="0" lvl="1" indent="-156396" algn="just" rtl="0">
              <a:lnSpc>
                <a:spcPct val="14003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66"/>
              <a:buFont typeface="Arial"/>
              <a:buChar char="•"/>
            </a:pPr>
            <a:r>
              <a:rPr lang="en-US" sz="1366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Larger prospective studies are needed to validate risk stratification models in the hrHPV screening era</a:t>
            </a:r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55" name="Google Shape;255;p5"/>
          <p:cNvGrpSpPr/>
          <p:nvPr/>
        </p:nvGrpSpPr>
        <p:grpSpPr>
          <a:xfrm>
            <a:off x="9408950" y="6326625"/>
            <a:ext cx="7583858" cy="3323336"/>
            <a:chOff x="0" y="-28575"/>
            <a:chExt cx="1608624" cy="782256"/>
          </a:xfrm>
        </p:grpSpPr>
        <p:sp>
          <p:nvSpPr>
            <p:cNvPr id="256" name="Google Shape;256;p5"/>
            <p:cNvSpPr/>
            <p:nvPr/>
          </p:nvSpPr>
          <p:spPr>
            <a:xfrm>
              <a:off x="0" y="0"/>
              <a:ext cx="1608624" cy="753681"/>
            </a:xfrm>
            <a:custGeom>
              <a:avLst/>
              <a:gdLst/>
              <a:ahLst/>
              <a:cxnLst/>
              <a:rect l="l" t="t" r="r" b="b"/>
              <a:pathLst>
                <a:path w="1608624" h="753681" extrusionOk="0">
                  <a:moveTo>
                    <a:pt x="16992" y="0"/>
                  </a:moveTo>
                  <a:lnTo>
                    <a:pt x="1591631" y="0"/>
                  </a:lnTo>
                  <a:cubicBezTo>
                    <a:pt x="1601016" y="0"/>
                    <a:pt x="1608624" y="7608"/>
                    <a:pt x="1608624" y="16992"/>
                  </a:cubicBezTo>
                  <a:lnTo>
                    <a:pt x="1608624" y="736688"/>
                  </a:lnTo>
                  <a:cubicBezTo>
                    <a:pt x="1608624" y="746073"/>
                    <a:pt x="1601016" y="753681"/>
                    <a:pt x="1591631" y="753681"/>
                  </a:cubicBezTo>
                  <a:lnTo>
                    <a:pt x="16992" y="753681"/>
                  </a:lnTo>
                  <a:cubicBezTo>
                    <a:pt x="7608" y="753681"/>
                    <a:pt x="0" y="746073"/>
                    <a:pt x="0" y="736688"/>
                  </a:cubicBezTo>
                  <a:lnTo>
                    <a:pt x="0" y="16992"/>
                  </a:lnTo>
                  <a:cubicBezTo>
                    <a:pt x="0" y="7608"/>
                    <a:pt x="7608" y="0"/>
                    <a:pt x="16992" y="0"/>
                  </a:cubicBezTo>
                  <a:close/>
                </a:path>
              </a:pathLst>
            </a:custGeom>
            <a:solidFill>
              <a:srgbClr val="15386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7" name="Google Shape;257;p5"/>
            <p:cNvSpPr txBox="1"/>
            <p:nvPr/>
          </p:nvSpPr>
          <p:spPr>
            <a:xfrm>
              <a:off x="0" y="-28575"/>
              <a:ext cx="1608624" cy="78225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5975" tIns="15975" rIns="15975" bIns="15975" anchor="ctr" anchorCtr="0">
              <a:noAutofit/>
            </a:bodyPr>
            <a:lstStyle/>
            <a:p>
              <a:pPr marL="0" marR="0" lvl="0" indent="0" algn="ctr" rtl="0">
                <a:lnSpc>
                  <a:spcPct val="1345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58" name="Google Shape;258;p5"/>
          <p:cNvGrpSpPr/>
          <p:nvPr/>
        </p:nvGrpSpPr>
        <p:grpSpPr>
          <a:xfrm>
            <a:off x="9485794" y="6326625"/>
            <a:ext cx="7583858" cy="3323336"/>
            <a:chOff x="0" y="-28575"/>
            <a:chExt cx="1608624" cy="782256"/>
          </a:xfrm>
        </p:grpSpPr>
        <p:sp>
          <p:nvSpPr>
            <p:cNvPr id="259" name="Google Shape;259;p5"/>
            <p:cNvSpPr/>
            <p:nvPr/>
          </p:nvSpPr>
          <p:spPr>
            <a:xfrm>
              <a:off x="0" y="0"/>
              <a:ext cx="1608624" cy="753681"/>
            </a:xfrm>
            <a:custGeom>
              <a:avLst/>
              <a:gdLst/>
              <a:ahLst/>
              <a:cxnLst/>
              <a:rect l="l" t="t" r="r" b="b"/>
              <a:pathLst>
                <a:path w="1608624" h="753681" extrusionOk="0">
                  <a:moveTo>
                    <a:pt x="16992" y="0"/>
                  </a:moveTo>
                  <a:lnTo>
                    <a:pt x="1591631" y="0"/>
                  </a:lnTo>
                  <a:cubicBezTo>
                    <a:pt x="1601016" y="0"/>
                    <a:pt x="1608624" y="7608"/>
                    <a:pt x="1608624" y="16992"/>
                  </a:cubicBezTo>
                  <a:lnTo>
                    <a:pt x="1608624" y="736688"/>
                  </a:lnTo>
                  <a:cubicBezTo>
                    <a:pt x="1608624" y="746073"/>
                    <a:pt x="1601016" y="753681"/>
                    <a:pt x="1591631" y="753681"/>
                  </a:cubicBezTo>
                  <a:lnTo>
                    <a:pt x="16992" y="753681"/>
                  </a:lnTo>
                  <a:cubicBezTo>
                    <a:pt x="7608" y="753681"/>
                    <a:pt x="0" y="746073"/>
                    <a:pt x="0" y="736688"/>
                  </a:cubicBezTo>
                  <a:lnTo>
                    <a:pt x="0" y="16992"/>
                  </a:lnTo>
                  <a:cubicBezTo>
                    <a:pt x="0" y="7608"/>
                    <a:pt x="7608" y="0"/>
                    <a:pt x="1699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0" name="Google Shape;260;p5"/>
            <p:cNvSpPr txBox="1"/>
            <p:nvPr/>
          </p:nvSpPr>
          <p:spPr>
            <a:xfrm>
              <a:off x="0" y="-28575"/>
              <a:ext cx="1608624" cy="78225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5975" tIns="15975" rIns="15975" bIns="15975" anchor="ctr" anchorCtr="0">
              <a:noAutofit/>
            </a:bodyPr>
            <a:lstStyle/>
            <a:p>
              <a:pPr marL="0" marR="0" lvl="0" indent="0" algn="ctr" rtl="0">
                <a:lnSpc>
                  <a:spcPct val="1345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61" name="Google Shape;261;p5"/>
          <p:cNvSpPr txBox="1"/>
          <p:nvPr/>
        </p:nvSpPr>
        <p:spPr>
          <a:xfrm>
            <a:off x="9765755" y="6658674"/>
            <a:ext cx="5981400" cy="30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13998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58"/>
              <a:buFont typeface="Arial"/>
              <a:buNone/>
            </a:pPr>
            <a:r>
              <a:rPr lang="en-US" sz="1958" b="1" i="0" u="none" strike="noStrike" cap="none">
                <a:solidFill>
                  <a:srgbClr val="153863"/>
                </a:solidFill>
                <a:latin typeface="Open Sans"/>
                <a:ea typeface="Open Sans"/>
                <a:cs typeface="Open Sans"/>
                <a:sym typeface="Open Sans"/>
              </a:rPr>
              <a:t>REFERENCES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2" name="Google Shape;262;p5"/>
          <p:cNvSpPr txBox="1"/>
          <p:nvPr/>
        </p:nvSpPr>
        <p:spPr>
          <a:xfrm>
            <a:off x="9765755" y="7119517"/>
            <a:ext cx="6870300" cy="194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225465" marR="0" lvl="1" indent="-100032" algn="l" rtl="0">
              <a:lnSpc>
                <a:spcPct val="14003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44"/>
              <a:buFont typeface="Open Sans"/>
              <a:buAutoNum type="arabicPeriod"/>
            </a:pPr>
            <a:r>
              <a:rPr lang="en-US" sz="844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Soutter WP, Sasieni P, Panoskaltsis T. Long-term risk of invasive cervical cancer after treatment of squamous cervical intraepithelial neoplasia. International Journal of Cancer. 2005 Nov 11;118(8):2048–55.</a:t>
            </a:r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25465" marR="0" lvl="1" indent="-100032" algn="l" rtl="0">
              <a:lnSpc>
                <a:spcPct val="14003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44"/>
              <a:buFont typeface="Open Sans"/>
              <a:buAutoNum type="arabicPeriod"/>
            </a:pPr>
            <a:r>
              <a:rPr lang="en-US" sz="844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Public Health England. Cervical screening: programme overview [Internet]. GOV.UK. 2024. Available from: https://www.gov.uk/guidance/cervical-screening-programme-overview</a:t>
            </a:r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25465" marR="0" lvl="1" indent="-100032" algn="l" rtl="0">
              <a:lnSpc>
                <a:spcPct val="14003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44"/>
              <a:buFont typeface="Open Sans"/>
              <a:buAutoNum type="arabicPeriod"/>
            </a:pPr>
            <a:r>
              <a:rPr lang="en-US" sz="844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England N. Cervical screening standards data report 2023 to 2024 [Internet]. GOV.UK. 2025. Available from: https://www.gov.uk/government/publications/cervical-screening-standards-data-report-2023-to-2024/cervical-screening-standards-data-report-2023-to-2024</a:t>
            </a:r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25465" marR="0" lvl="1" indent="-100032" algn="l" rtl="0">
              <a:lnSpc>
                <a:spcPct val="14003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44"/>
              <a:buFont typeface="Open Sans"/>
              <a:buAutoNum type="arabicPeriod"/>
            </a:pPr>
            <a:r>
              <a:rPr lang="en-US" sz="844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Kocken M, Helmerhorst TJ, Berkhof J, Louwers JA, Nobbenhuis MA, Bais AG, et al. Risk of recurrent high-grade cervical intraepithelial neoplasia after successful treatment: a long-term multi-cohort study. The Lancet Oncology. 2011 May;12(5):441–50.</a:t>
            </a:r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25465" marR="0" lvl="1" indent="-100032" algn="l" rtl="0">
              <a:lnSpc>
                <a:spcPct val="14003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44"/>
              <a:buFont typeface="Open Sans"/>
              <a:buAutoNum type="arabicPeriod"/>
            </a:pPr>
            <a:r>
              <a:rPr lang="en-US" sz="844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Arbyn M, Ronco G, Anttila A, Meijer CJLM, Poljak M, Ogilvie G, et al. Evidence Regarding Human Papillomavirus Testing in Secondary Prevention of Cervical Cancer. Vaccine. 2012 Nov;30:F88–99.</a:t>
            </a:r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3" name="Google Shape;263;p5"/>
          <p:cNvSpPr txBox="1"/>
          <p:nvPr/>
        </p:nvSpPr>
        <p:spPr>
          <a:xfrm>
            <a:off x="1028700" y="1834071"/>
            <a:ext cx="13436700" cy="92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995"/>
              <a:buFont typeface="Arial"/>
              <a:buNone/>
            </a:pPr>
            <a:r>
              <a:rPr lang="en-US" sz="5995" b="1" i="0" u="none" strike="noStrike" cap="none">
                <a:solidFill>
                  <a:srgbClr val="153863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DISCUSSION &amp; CONCLUSION</a:t>
            </a:r>
            <a:endParaRPr sz="14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64" name="Google Shape;264;p5"/>
          <p:cNvCxnSpPr/>
          <p:nvPr/>
        </p:nvCxnSpPr>
        <p:spPr>
          <a:xfrm rot="10800000" flipH="1">
            <a:off x="11470525" y="6829500"/>
            <a:ext cx="5269200" cy="20400"/>
          </a:xfrm>
          <a:prstGeom prst="straightConnector1">
            <a:avLst/>
          </a:prstGeom>
          <a:noFill/>
          <a:ln w="19050" cap="flat" cmpd="sng">
            <a:solidFill>
              <a:srgbClr val="153863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65" name="Google Shape;265;p5"/>
          <p:cNvSpPr txBox="1"/>
          <p:nvPr/>
        </p:nvSpPr>
        <p:spPr>
          <a:xfrm>
            <a:off x="8783586" y="116596"/>
            <a:ext cx="6701700" cy="76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85"/>
              <a:buFont typeface="Arial"/>
              <a:buNone/>
            </a:pPr>
            <a:r>
              <a:rPr lang="en-US" sz="2485" b="0" i="0" u="none" strike="noStrike" cap="none">
                <a:solidFill>
                  <a:srgbClr val="153863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Test of cure positivity after LLETZ in an era of primary hrHPV screening</a:t>
            </a:r>
            <a:endParaRPr sz="1281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66" name="Google Shape;266;p5"/>
          <p:cNvCxnSpPr/>
          <p:nvPr/>
        </p:nvCxnSpPr>
        <p:spPr>
          <a:xfrm>
            <a:off x="-66450" y="1351225"/>
            <a:ext cx="18529500" cy="8100"/>
          </a:xfrm>
          <a:prstGeom prst="straightConnector1">
            <a:avLst/>
          </a:prstGeom>
          <a:noFill/>
          <a:ln w="34850" cap="flat" cmpd="sng">
            <a:solidFill>
              <a:srgbClr val="153863">
                <a:alpha val="19610"/>
              </a:srgbClr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67" name="Google Shape;267;p5"/>
          <p:cNvSpPr/>
          <p:nvPr/>
        </p:nvSpPr>
        <p:spPr>
          <a:xfrm>
            <a:off x="15634116" y="66453"/>
            <a:ext cx="2409681" cy="506915"/>
          </a:xfrm>
          <a:custGeom>
            <a:avLst/>
            <a:gdLst/>
            <a:ahLst/>
            <a:cxnLst/>
            <a:rect l="l" t="t" r="r" b="b"/>
            <a:pathLst>
              <a:path w="2633531" h="554005" extrusionOk="0">
                <a:moveTo>
                  <a:pt x="0" y="0"/>
                </a:moveTo>
                <a:lnTo>
                  <a:pt x="2633531" y="0"/>
                </a:lnTo>
                <a:lnTo>
                  <a:pt x="2633531" y="554004"/>
                </a:lnTo>
                <a:lnTo>
                  <a:pt x="0" y="55400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 amt="63000"/>
            </a:blip>
            <a:stretch>
              <a:fillRect/>
            </a:stretch>
          </a:blipFill>
          <a:ln>
            <a:noFill/>
          </a:ln>
        </p:spPr>
      </p:sp>
      <p:sp>
        <p:nvSpPr>
          <p:cNvPr id="268" name="Google Shape;268;p5"/>
          <p:cNvSpPr/>
          <p:nvPr/>
        </p:nvSpPr>
        <p:spPr>
          <a:xfrm>
            <a:off x="15856922" y="435298"/>
            <a:ext cx="2409681" cy="689771"/>
          </a:xfrm>
          <a:custGeom>
            <a:avLst/>
            <a:gdLst/>
            <a:ahLst/>
            <a:cxnLst/>
            <a:rect l="l" t="t" r="r" b="b"/>
            <a:pathLst>
              <a:path w="2633531" h="753848" extrusionOk="0">
                <a:moveTo>
                  <a:pt x="0" y="0"/>
                </a:moveTo>
                <a:lnTo>
                  <a:pt x="2633531" y="0"/>
                </a:lnTo>
                <a:lnTo>
                  <a:pt x="2633531" y="753849"/>
                </a:lnTo>
                <a:lnTo>
                  <a:pt x="0" y="75384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 amt="63000"/>
            </a:blip>
            <a:stretch>
              <a:fillRect/>
            </a:stretch>
          </a:blipFill>
          <a:ln>
            <a:noFill/>
          </a:ln>
        </p:spPr>
      </p:sp>
      <p:sp>
        <p:nvSpPr>
          <p:cNvPr id="269" name="Google Shape;269;p5"/>
          <p:cNvSpPr txBox="1"/>
          <p:nvPr/>
        </p:nvSpPr>
        <p:spPr>
          <a:xfrm>
            <a:off x="8499115" y="1075562"/>
            <a:ext cx="6986400" cy="7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0">
              <a:lnSpc>
                <a:spcPct val="14007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66"/>
              <a:buFont typeface="Arial"/>
              <a:buNone/>
            </a:pPr>
            <a:r>
              <a:rPr lang="en-US" sz="466" b="0" i="0" u="none" strike="noStrike" cap="none">
                <a:solidFill>
                  <a:srgbClr val="272727"/>
                </a:solidFill>
                <a:latin typeface="Open Sans"/>
                <a:ea typeface="Open Sans"/>
                <a:cs typeface="Open Sans"/>
                <a:sym typeface="Open Sans"/>
              </a:rPr>
              <a:t>¹Chelsea and Westminster Hospital NHS Foundation Trust, London (United Kingdom) | ²Imperial College London, London (United Kingdom)</a:t>
            </a:r>
            <a:endParaRPr sz="1281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0" name="Google Shape;270;p5"/>
          <p:cNvSpPr txBox="1"/>
          <p:nvPr/>
        </p:nvSpPr>
        <p:spPr>
          <a:xfrm>
            <a:off x="8178015" y="958116"/>
            <a:ext cx="7307400" cy="9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0">
              <a:lnSpc>
                <a:spcPct val="13991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21"/>
              <a:buFont typeface="Arial"/>
              <a:buNone/>
            </a:pPr>
            <a:r>
              <a:rPr lang="en-US" sz="621" b="1" i="0" u="none" strike="noStrike" cap="none">
                <a:solidFill>
                  <a:srgbClr val="272727"/>
                </a:solidFill>
                <a:latin typeface="Open Sans"/>
                <a:ea typeface="Open Sans"/>
                <a:cs typeface="Open Sans"/>
                <a:sym typeface="Open Sans"/>
              </a:rPr>
              <a:t>Zeynep Tugce Tugcu¹, Keya Madani¹, Navneetha Naveendra¹, Mary McDonald¹, Shailaja Anipindi¹, Gwen Makosana¹, Yulia Gurtovaya¹, Selina Chiu S², Diana Marcus¹, Helen Staley¹</a:t>
            </a:r>
            <a:endParaRPr sz="1281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" name="Slide 5">
            <a:hlinkClick r:id="" action="ppaction://media"/>
            <a:extLst>
              <a:ext uri="{FF2B5EF4-FFF2-40B4-BE49-F238E27FC236}">
                <a16:creationId xmlns:a16="http://schemas.microsoft.com/office/drawing/2014/main" id="{E070967D-554D-C43F-78C9-33A10295BE1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0" y="9474200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61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1180</Words>
  <Application>Microsoft Macintosh PowerPoint</Application>
  <PresentationFormat>Custom</PresentationFormat>
  <Paragraphs>86</Paragraphs>
  <Slides>5</Slides>
  <Notes>5</Notes>
  <HiddenSlides>0</HiddenSlides>
  <MMClips>5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Arial</vt:lpstr>
      <vt:lpstr>Times</vt:lpstr>
      <vt:lpstr>Calibri</vt:lpstr>
      <vt:lpstr>League Spartan</vt:lpstr>
      <vt:lpstr>Open Sans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Tugcu, Zeynep Tugce</cp:lastModifiedBy>
  <cp:revision>1</cp:revision>
  <dcterms:modified xsi:type="dcterms:W3CDTF">2026-05-02T10:53:02Z</dcterms:modified>
</cp:coreProperties>
</file>