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1"/>
  </p:notesMasterIdLst>
  <p:sldIdLst>
    <p:sldId id="256" r:id="rId5"/>
    <p:sldId id="273" r:id="rId6"/>
    <p:sldId id="274" r:id="rId7"/>
    <p:sldId id="271" r:id="rId8"/>
    <p:sldId id="269" r:id="rId9"/>
    <p:sldId id="275" r:id="rId10"/>
  </p:sldIdLst>
  <p:sldSz cx="21674138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6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4AD"/>
    <a:srgbClr val="BB67C9"/>
    <a:srgbClr val="ECB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81442F-9130-488E-80AC-F2A09BAE647E}" v="95" dt="2026-04-15T09:40:46.3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67214" autoAdjust="0"/>
  </p:normalViewPr>
  <p:slideViewPr>
    <p:cSldViewPr snapToGrid="0" showGuides="1">
      <p:cViewPr varScale="1">
        <p:scale>
          <a:sx n="40" d="100"/>
          <a:sy n="40" d="100"/>
        </p:scale>
        <p:origin x="2128" y="224"/>
      </p:cViewPr>
      <p:guideLst>
        <p:guide orient="horz" pos="3840"/>
        <p:guide pos="6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EEC70-D7BA-406C-9037-E186B62852BE}" type="datetimeFigureOut">
              <a:rPr lang="es-ES" smtClean="0"/>
              <a:t>21/4/26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CA311-75B7-4DC2-800C-FDB64F6269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523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My name is Carmen Álvarez Gil and I work in the Lower Genital Tract Pathology Unit at the University Hospital of Jerez de la Frontera, Spain. My presentation focuses on the preliminary results of a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Coriolus</a:t>
            </a:r>
            <a:r>
              <a:rPr lang="en-US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versicolor-based vaginal gel for cervical healing and the elimination of high-risk HPV after conization.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A311-75B7-4DC2-800C-FDB64F6269A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401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Women treated with excisional procedures for high-grade squamous intraepithelial lesions (CIN2/3) remain at an increased risk of developing CIN2+ and cervical cancer compared to the general population for at least a decade after treatment.</a:t>
            </a:r>
          </a:p>
          <a:p>
            <a:endParaRPr lang="en-US" sz="2800" dirty="0"/>
          </a:p>
          <a:p>
            <a:r>
              <a:rPr lang="en-US" sz="2800" dirty="0"/>
              <a:t>Positive margin and HPV positivity post-treatment have been associated </a:t>
            </a:r>
            <a:r>
              <a:rPr lang="en-US" sz="2800"/>
              <a:t>with risk </a:t>
            </a:r>
            <a:r>
              <a:rPr lang="en-US" sz="2800" dirty="0"/>
              <a:t>of recurrence, with current evidence showing that the combination of both markers improves risk stratification. </a:t>
            </a:r>
          </a:p>
          <a:p>
            <a:endParaRPr lang="en-US" sz="2800" dirty="0"/>
          </a:p>
          <a:p>
            <a:r>
              <a:rPr lang="en-US" sz="4000" dirty="0"/>
              <a:t>Excisional treatment may also lead to complications such as cervical stenosis, post-operative bleeding, and lesion persistence or recurrence.</a:t>
            </a:r>
          </a:p>
          <a:p>
            <a:endParaRPr lang="en-US" sz="4000" dirty="0"/>
          </a:p>
          <a:p>
            <a:r>
              <a:rPr lang="en-US" sz="4000" dirty="0"/>
              <a:t>This is particularly relevant in postmenopausal women, who represent a more complex population due to cervical atrophy, reduced diagnostic accuracy, and difficulties in colposcopy.</a:t>
            </a:r>
          </a:p>
          <a:p>
            <a:endParaRPr lang="en-US" sz="2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Therefore, strategies that improve cervical re-epithelialization and HPV clearance after treatment may have a significant clinical impact.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/>
          </a:p>
          <a:p>
            <a:r>
              <a:rPr lang="en-US" sz="4000" dirty="0"/>
              <a:t>In this context, a </a:t>
            </a:r>
            <a:r>
              <a:rPr lang="en-US" sz="4000" dirty="0" err="1"/>
              <a:t>Coriolus</a:t>
            </a:r>
            <a:r>
              <a:rPr lang="en-US" sz="4000" dirty="0"/>
              <a:t> versicolor–based vaginal gel has shown efficacy in low-grade lesions and HPV clearance.</a:t>
            </a:r>
          </a:p>
          <a:p>
            <a:r>
              <a:rPr lang="en-US" sz="4000" dirty="0"/>
              <a:t>We therefore hypothesized that it could improve re-epithelialization after excision, </a:t>
            </a:r>
            <a:r>
              <a:rPr lang="en-US" sz="4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post-operative bleeding</a:t>
            </a:r>
            <a:r>
              <a:rPr lang="en-US" sz="4000" dirty="0"/>
              <a:t>, and enhance HPV clearance</a:t>
            </a:r>
            <a:r>
              <a:rPr lang="en-US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800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A311-75B7-4DC2-800C-FDB64F6269A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4350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To test this hypothesis, we conducted a prospective, single-center, controlled pilot study including women over 18 undergoing excisional treatment for cervical lesions.</a:t>
            </a:r>
          </a:p>
          <a:p>
            <a:endParaRPr lang="en-US" sz="2800" dirty="0"/>
          </a:p>
          <a:p>
            <a:r>
              <a:rPr lang="en-US" sz="2800" dirty="0"/>
              <a:t>Patients were assigned to either a treatment group, receiving a </a:t>
            </a:r>
            <a:r>
              <a:rPr lang="en-US" sz="2800" dirty="0" err="1"/>
              <a:t>Coriolus</a:t>
            </a:r>
            <a:r>
              <a:rPr lang="en-US" sz="2800" dirty="0"/>
              <a:t> versicolor–based vaginal gel for three months, or a control group with no adjuvant treatment.</a:t>
            </a:r>
          </a:p>
          <a:p>
            <a:endParaRPr lang="en-US" sz="2800" dirty="0"/>
          </a:p>
          <a:p>
            <a:r>
              <a:rPr lang="en-US" sz="2800" dirty="0"/>
              <a:t>Early outcomes were assessed at 21 days, while follow-up depended on margin status: 3 months for positive margins and 6 months for negative margins.</a:t>
            </a:r>
          </a:p>
          <a:p>
            <a:endParaRPr lang="en-US" sz="2800" dirty="0"/>
          </a:p>
          <a:p>
            <a:r>
              <a:rPr lang="en-US" sz="2800" dirty="0"/>
              <a:t>The main endpoints were cervical re-epithelialization, post-operative bleeding, both assessed using a 4-point Likert scale and high-risk HPV clearance assessed using COBAS HPV test.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A311-75B7-4DC2-800C-FDB64F6269A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732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66 women were included in the study. We analyzed potential risk factors for HPV persistence, including age, smoking status, parity, and margin involvement, with no significant differences between groups at baseline.</a:t>
            </a:r>
          </a:p>
          <a:p>
            <a:endParaRPr lang="en-US" dirty="0"/>
          </a:p>
          <a:p>
            <a:r>
              <a:rPr lang="en-US" dirty="0"/>
              <a:t>At 21 days post-excision, we observed a positive trend toward improved cervical re-epithelialization and reduced post-operative bleeding in the treated group, although these differences were not statistically significant.</a:t>
            </a:r>
          </a:p>
          <a:p>
            <a:endParaRPr lang="en-US" dirty="0"/>
          </a:p>
          <a:p>
            <a:r>
              <a:rPr lang="en-US" dirty="0"/>
              <a:t>At 3 months, high-risk HPV clearance was significantly higher in treated patients compared to controls, reaching 80% versus 25%. Notably, in women aged 50 years or older, clearance was also significantly higher, with 75% in the treated group compared to 0% in controls.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A311-75B7-4DC2-800C-FDB64F6269A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719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study has some limitations, including its small sample size and variability in excisional techniques, as well as an uneven distribution of positive margins.</a:t>
            </a:r>
          </a:p>
          <a:p>
            <a:endParaRPr lang="en-US" dirty="0"/>
          </a:p>
          <a:p>
            <a:r>
              <a:rPr lang="en-US" dirty="0"/>
              <a:t>However, it also opens the door to further research, particularly in larger populations, with longer follow-up, and in specific groups such as postmenopausal women.</a:t>
            </a:r>
          </a:p>
          <a:p>
            <a:endParaRPr lang="en-US" dirty="0"/>
          </a:p>
          <a:p>
            <a:r>
              <a:rPr lang="en-US" dirty="0"/>
              <a:t>In conclusion, the </a:t>
            </a:r>
            <a:r>
              <a:rPr lang="en-US" dirty="0" err="1"/>
              <a:t>Coriolus</a:t>
            </a:r>
            <a:r>
              <a:rPr lang="en-US" dirty="0"/>
              <a:t> versicolor–based vaginal gel showed a positive trend toward improved cervical re-epithelialization and reduced bleeding at 21 days after excision.</a:t>
            </a:r>
          </a:p>
          <a:p>
            <a:endParaRPr lang="en-US" dirty="0"/>
          </a:p>
          <a:p>
            <a:r>
              <a:rPr lang="en-US" dirty="0"/>
              <a:t>Importantly, in patients with positive margins, the gel significantly improved high-risk HPV clearance at 3 months, with this benefit also observed in women aged 50 years and older.</a:t>
            </a:r>
          </a:p>
          <a:p>
            <a:endParaRPr lang="en-US" dirty="0"/>
          </a:p>
          <a:p>
            <a:r>
              <a:rPr lang="en-US" dirty="0"/>
              <a:t>These findings suggest that this vaginal gel may represent a valuable complementary therapeutic option following excisional treatment for cervical intraepithelial neoplasia.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A311-75B7-4DC2-800C-FDB64F6269A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0016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Thank you very much for your attention.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A311-75B7-4DC2-800C-FDB64F6269A4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923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38845" y="1764919"/>
            <a:ext cx="20196485" cy="48654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2326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827" y="6717926"/>
            <a:ext cx="20196485" cy="18787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63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656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738827" y="5098311"/>
            <a:ext cx="20196485" cy="19953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5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0154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38827" y="1054874"/>
            <a:ext cx="20196485" cy="13575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738827" y="2731793"/>
            <a:ext cx="20196485" cy="8098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83701" lvl="0" indent="-812776">
              <a:lnSpc>
                <a:spcPct val="100000"/>
              </a:lnSpc>
              <a:spcBef>
                <a:spcPts val="1422"/>
              </a:spcBef>
              <a:spcAft>
                <a:spcPts val="0"/>
              </a:spcAft>
              <a:buSzPts val="1800"/>
              <a:buChar char="●"/>
              <a:defRPr/>
            </a:lvl1pPr>
            <a:lvl2pPr marL="2167402" lvl="1" indent="-75257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3251103" lvl="2" indent="-75257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4334805" lvl="3" indent="-75257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5418506" lvl="4" indent="-75257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6502207" lvl="5" indent="-75257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7585908" lvl="6" indent="-75257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8669609" lvl="7" indent="-75257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9753310" lvl="8" indent="-75257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020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 preserve="1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738827" y="1054874"/>
            <a:ext cx="20196485" cy="13575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738827" y="2731793"/>
            <a:ext cx="9481013" cy="8098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83701" lvl="0" indent="-752570">
              <a:lnSpc>
                <a:spcPct val="100000"/>
              </a:lnSpc>
              <a:spcBef>
                <a:spcPts val="1422"/>
              </a:spcBef>
              <a:spcAft>
                <a:spcPts val="0"/>
              </a:spcAft>
              <a:buSzPts val="1400"/>
              <a:buChar char="●"/>
              <a:defRPr sz="3318"/>
            </a:lvl1pPr>
            <a:lvl2pPr marL="2167402" lvl="1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2pPr>
            <a:lvl3pPr marL="3251103" lvl="2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3pPr>
            <a:lvl4pPr marL="4334805" lvl="3" indent="-722467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844"/>
            </a:lvl4pPr>
            <a:lvl5pPr marL="5418506" lvl="4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5pPr>
            <a:lvl6pPr marL="6502207" lvl="5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6pPr>
            <a:lvl7pPr marL="7585908" lvl="6" indent="-722467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844"/>
            </a:lvl7pPr>
            <a:lvl8pPr marL="8669609" lvl="7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8pPr>
            <a:lvl9pPr marL="9753310" lvl="8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1454298" y="2731793"/>
            <a:ext cx="9481013" cy="8098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83701" lvl="0" indent="-752570">
              <a:lnSpc>
                <a:spcPct val="100000"/>
              </a:lnSpc>
              <a:spcBef>
                <a:spcPts val="1422"/>
              </a:spcBef>
              <a:spcAft>
                <a:spcPts val="0"/>
              </a:spcAft>
              <a:buSzPts val="1400"/>
              <a:buChar char="●"/>
              <a:defRPr sz="3318"/>
            </a:lvl1pPr>
            <a:lvl2pPr marL="2167402" lvl="1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2pPr>
            <a:lvl3pPr marL="3251103" lvl="2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3pPr>
            <a:lvl4pPr marL="4334805" lvl="3" indent="-722467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844"/>
            </a:lvl4pPr>
            <a:lvl5pPr marL="5418506" lvl="4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5pPr>
            <a:lvl6pPr marL="6502207" lvl="5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6pPr>
            <a:lvl7pPr marL="7585908" lvl="6" indent="-722467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844"/>
            </a:lvl7pPr>
            <a:lvl8pPr marL="8669609" lvl="7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8pPr>
            <a:lvl9pPr marL="9753310" lvl="8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6723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738827" y="1054874"/>
            <a:ext cx="20196485" cy="13575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39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738826" y="1316978"/>
            <a:ext cx="6655838" cy="17912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5689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738826" y="3331238"/>
            <a:ext cx="6655838" cy="7536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83701" lvl="0" indent="-722467">
              <a:lnSpc>
                <a:spcPct val="100000"/>
              </a:lnSpc>
              <a:spcBef>
                <a:spcPts val="1422"/>
              </a:spcBef>
              <a:spcAft>
                <a:spcPts val="0"/>
              </a:spcAft>
              <a:buSzPts val="1200"/>
              <a:buChar char="●"/>
              <a:defRPr sz="2844"/>
            </a:lvl1pPr>
            <a:lvl2pPr marL="2167402" lvl="1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2pPr>
            <a:lvl3pPr marL="3251103" lvl="2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3pPr>
            <a:lvl4pPr marL="4334805" lvl="3" indent="-722467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844"/>
            </a:lvl4pPr>
            <a:lvl5pPr marL="5418506" lvl="4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5pPr>
            <a:lvl6pPr marL="6502207" lvl="5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6pPr>
            <a:lvl7pPr marL="7585908" lvl="6" indent="-722467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844"/>
            </a:lvl7pPr>
            <a:lvl8pPr marL="8669609" lvl="7" indent="-72246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844"/>
            </a:lvl8pPr>
            <a:lvl9pPr marL="9753310" lvl="8" indent="-722467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844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716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162046" y="1067022"/>
            <a:ext cx="15093676" cy="96967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1137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285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0837069" y="-296"/>
            <a:ext cx="10837069" cy="121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16706" tIns="216706" rIns="216706" bIns="21670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29318" y="2923081"/>
            <a:ext cx="9588388" cy="35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9955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629318" y="6644326"/>
            <a:ext cx="9588388" cy="29276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978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1708159" y="1716326"/>
            <a:ext cx="9094889" cy="8758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1083701" lvl="0" indent="-812776">
              <a:lnSpc>
                <a:spcPct val="100000"/>
              </a:lnSpc>
              <a:spcBef>
                <a:spcPts val="1422"/>
              </a:spcBef>
              <a:spcAft>
                <a:spcPts val="0"/>
              </a:spcAft>
              <a:buSzPts val="1800"/>
              <a:buChar char="●"/>
              <a:defRPr/>
            </a:lvl1pPr>
            <a:lvl2pPr marL="2167402" lvl="1" indent="-75257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3251103" lvl="2" indent="-75257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4334805" lvl="3" indent="-75257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5418506" lvl="4" indent="-75257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6502207" lvl="5" indent="-75257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7585908" lvl="6" indent="-75257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8669609" lvl="7" indent="-75257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9753310" lvl="8" indent="-75257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277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738826" y="10028030"/>
            <a:ext cx="14219031" cy="14343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1083701" lvl="0" indent="-54185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856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098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B5F1-6D20-40CB-96C2-B3DD627B65F3}" type="datetimeFigureOut">
              <a:rPr lang="es-ES" smtClean="0"/>
              <a:t>21/4/26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5CBB-7488-49E3-A583-146EC302EC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107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38827" y="1054874"/>
            <a:ext cx="20196485" cy="1357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38827" y="2731793"/>
            <a:ext cx="20196485" cy="8098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99183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1422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31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audio" Target="../media/media2.m4a"/><Relationship Id="rId21" Type="http://schemas.openxmlformats.org/officeDocument/2006/relationships/image" Target="../media/image19.svg"/><Relationship Id="rId7" Type="http://schemas.openxmlformats.org/officeDocument/2006/relationships/image" Target="../media/image5.png"/><Relationship Id="rId12" Type="http://schemas.openxmlformats.org/officeDocument/2006/relationships/image" Target="../media/image10.tiff"/><Relationship Id="rId17" Type="http://schemas.openxmlformats.org/officeDocument/2006/relationships/image" Target="../media/image15.png"/><Relationship Id="rId2" Type="http://schemas.microsoft.com/office/2007/relationships/media" Target="../media/media2.m4a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4.m4a"/><Relationship Id="rId7" Type="http://schemas.openxmlformats.org/officeDocument/2006/relationships/image" Target="../media/image29.png"/><Relationship Id="rId12" Type="http://schemas.openxmlformats.org/officeDocument/2006/relationships/image" Target="../media/image3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svg"/><Relationship Id="rId3" Type="http://schemas.openxmlformats.org/officeDocument/2006/relationships/slideLayout" Target="../slideLayouts/slideLayout11.xml"/><Relationship Id="rId7" Type="http://schemas.microsoft.com/office/2007/relationships/hdphoto" Target="../media/hdphoto1.wdp"/><Relationship Id="rId12" Type="http://schemas.openxmlformats.org/officeDocument/2006/relationships/image" Target="../media/image4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5.png"/><Relationship Id="rId11" Type="http://schemas.openxmlformats.org/officeDocument/2006/relationships/image" Target="../media/image39.jpeg"/><Relationship Id="rId5" Type="http://schemas.openxmlformats.org/officeDocument/2006/relationships/image" Target="../media/image34.jpeg"/><Relationship Id="rId15" Type="http://schemas.openxmlformats.org/officeDocument/2006/relationships/image" Target="../media/image3.png"/><Relationship Id="rId10" Type="http://schemas.openxmlformats.org/officeDocument/2006/relationships/image" Target="../media/image38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7.jpe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78DC2-8FC4-23BD-9B7B-56C2D38B5F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9600" b="1" dirty="0" err="1"/>
              <a:t>Preliminary</a:t>
            </a:r>
            <a:r>
              <a:rPr lang="es-ES" sz="9600" b="1" dirty="0"/>
              <a:t> </a:t>
            </a:r>
            <a:r>
              <a:rPr lang="es-ES" sz="9600" b="1" dirty="0" err="1"/>
              <a:t>results</a:t>
            </a:r>
            <a:r>
              <a:rPr lang="es-ES" sz="9600" b="1" dirty="0"/>
              <a:t> </a:t>
            </a:r>
            <a:r>
              <a:rPr lang="es-ES" sz="9600" b="1" dirty="0" err="1"/>
              <a:t>on</a:t>
            </a:r>
            <a:r>
              <a:rPr lang="es-ES" sz="9600" b="1" dirty="0"/>
              <a:t> a </a:t>
            </a:r>
            <a:r>
              <a:rPr lang="es-ES" sz="9600" b="1" i="1" dirty="0" err="1"/>
              <a:t>Coriolus</a:t>
            </a:r>
            <a:r>
              <a:rPr lang="es-ES" sz="9600" b="1" i="1" dirty="0"/>
              <a:t> </a:t>
            </a:r>
            <a:r>
              <a:rPr lang="es-ES" sz="9600" b="1" i="1" dirty="0" err="1"/>
              <a:t>versicolor-</a:t>
            </a:r>
            <a:r>
              <a:rPr lang="es-ES" sz="9600" b="1" dirty="0" err="1"/>
              <a:t>based</a:t>
            </a:r>
            <a:r>
              <a:rPr lang="es-ES" sz="9600" b="1" dirty="0"/>
              <a:t> vaginal gel </a:t>
            </a:r>
            <a:r>
              <a:rPr lang="es-ES" sz="9600" b="1" dirty="0" err="1"/>
              <a:t>for</a:t>
            </a:r>
            <a:r>
              <a:rPr lang="es-ES" sz="9600" b="1" dirty="0"/>
              <a:t> cervical </a:t>
            </a:r>
            <a:r>
              <a:rPr lang="es-ES" sz="9600" b="1" dirty="0" err="1"/>
              <a:t>healing</a:t>
            </a:r>
            <a:r>
              <a:rPr lang="es-ES" sz="9600" b="1" dirty="0"/>
              <a:t> and HR-HPV </a:t>
            </a:r>
            <a:r>
              <a:rPr lang="es-ES" sz="9600" b="1" dirty="0" err="1"/>
              <a:t>clearance</a:t>
            </a:r>
            <a:r>
              <a:rPr lang="es-ES" sz="9600" b="1" dirty="0"/>
              <a:t> </a:t>
            </a:r>
            <a:r>
              <a:rPr lang="es-ES" sz="9600" b="1" dirty="0" err="1"/>
              <a:t>post-conization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B621FC-96CD-FE13-9873-6FC201A4C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827" y="7170820"/>
            <a:ext cx="20196485" cy="1425861"/>
          </a:xfrm>
        </p:spPr>
        <p:txBody>
          <a:bodyPr>
            <a:normAutofit/>
          </a:bodyPr>
          <a:lstStyle/>
          <a:p>
            <a:pPr algn="l"/>
            <a:r>
              <a:rPr lang="es-ES" sz="2000" b="1" i="0" u="none" strike="noStrike" baseline="0" dirty="0">
                <a:latin typeface="Arial-BoldMT"/>
              </a:rPr>
              <a:t>Carmen Álvarez</a:t>
            </a:r>
            <a:r>
              <a:rPr lang="es-ES" sz="2000" b="1" i="0" u="none" strike="noStrike" baseline="30000" dirty="0">
                <a:latin typeface="Arial-BoldMT"/>
              </a:rPr>
              <a:t>1</a:t>
            </a:r>
            <a:r>
              <a:rPr lang="es-ES" sz="2000" b="1" i="0" u="none" strike="noStrike" baseline="0" dirty="0">
                <a:latin typeface="Arial-BoldMT"/>
              </a:rPr>
              <a:t>, </a:t>
            </a:r>
            <a:r>
              <a:rPr lang="es-ES" sz="2000" i="0" u="none" strike="noStrike" baseline="0" dirty="0">
                <a:latin typeface="Arial-BoldMT"/>
              </a:rPr>
              <a:t>Sara Jasmal-Ismail</a:t>
            </a:r>
            <a:r>
              <a:rPr lang="es-ES" sz="2000" i="0" u="none" strike="noStrike" baseline="30000" dirty="0">
                <a:latin typeface="Arial-BoldMT"/>
              </a:rPr>
              <a:t>2</a:t>
            </a:r>
            <a:r>
              <a:rPr lang="es-ES" sz="2000" i="0" u="none" strike="noStrike" baseline="0" dirty="0">
                <a:latin typeface="Arial-BoldMT"/>
              </a:rPr>
              <a:t>, María Bejarano</a:t>
            </a:r>
            <a:r>
              <a:rPr lang="es-ES" sz="2000" i="0" u="none" strike="noStrike" baseline="30000" dirty="0">
                <a:latin typeface="Arial-BoldMT"/>
              </a:rPr>
              <a:t>3</a:t>
            </a:r>
          </a:p>
          <a:p>
            <a:pPr algn="l"/>
            <a:endParaRPr lang="es-ES" sz="2000" b="1" i="0" u="none" strike="noStrike" baseline="30000" dirty="0">
              <a:latin typeface="Arial-BoldMT"/>
            </a:endParaRPr>
          </a:p>
          <a:p>
            <a:pPr algn="l"/>
            <a:r>
              <a:rPr lang="es-ES" sz="2000" b="1" i="0" u="none" strike="noStrike" baseline="30000" dirty="0">
                <a:latin typeface="Arial-BoldMT"/>
              </a:rPr>
              <a:t>1</a:t>
            </a:r>
            <a:r>
              <a:rPr lang="es-ES" sz="2000" b="1" i="0" u="none" strike="noStrike" baseline="0" dirty="0">
                <a:latin typeface="Arial-BoldMT"/>
              </a:rPr>
              <a:t>Hospital Universitario De Jerez De La Frontera, Jerez De La Frontera (</a:t>
            </a:r>
            <a:r>
              <a:rPr lang="es-ES" sz="2000" b="1" i="0" u="none" strike="noStrike" baseline="0" dirty="0" err="1">
                <a:latin typeface="Arial-BoldMT"/>
              </a:rPr>
              <a:t>Spain</a:t>
            </a:r>
            <a:r>
              <a:rPr lang="es-ES" sz="2000" i="0" u="none" strike="noStrike" baseline="0" dirty="0">
                <a:latin typeface="Arial-BoldMT"/>
              </a:rPr>
              <a:t>); </a:t>
            </a:r>
            <a:r>
              <a:rPr lang="es-ES" sz="2000" i="0" u="none" strike="noStrike" baseline="30000" dirty="0">
                <a:latin typeface="Arial-BoldMT"/>
              </a:rPr>
              <a:t>2</a:t>
            </a:r>
            <a:r>
              <a:rPr lang="es-ES" sz="2000" i="0" u="none" strike="noStrike" baseline="0" dirty="0">
                <a:latin typeface="Arial-BoldMT"/>
              </a:rPr>
              <a:t>Hospital Universitario De Ceuta - Ceuta (</a:t>
            </a:r>
            <a:r>
              <a:rPr lang="es-ES" sz="2000" i="0" u="none" strike="noStrike" baseline="0" dirty="0" err="1">
                <a:latin typeface="Arial-BoldMT"/>
              </a:rPr>
              <a:t>Spain</a:t>
            </a:r>
            <a:r>
              <a:rPr lang="es-ES" sz="2000" i="0" u="none" strike="noStrike" baseline="0" dirty="0">
                <a:latin typeface="Arial-BoldMT"/>
              </a:rPr>
              <a:t>); </a:t>
            </a:r>
            <a:r>
              <a:rPr lang="es-ES" sz="2000" i="0" u="none" strike="noStrike" baseline="30000" dirty="0">
                <a:latin typeface="Arial-BoldMT"/>
              </a:rPr>
              <a:t>3</a:t>
            </a:r>
            <a:r>
              <a:rPr lang="es-ES" sz="2000" i="0" u="none" strike="noStrike" baseline="0" dirty="0">
                <a:latin typeface="Arial-BoldMT"/>
              </a:rPr>
              <a:t>Hospital Universitario De Jerez De La Frontera – Jerez De La Frontera (</a:t>
            </a:r>
            <a:r>
              <a:rPr lang="es-ES" sz="2000" i="0" u="none" strike="noStrike" baseline="0" dirty="0" err="1">
                <a:latin typeface="Arial-BoldMT"/>
              </a:rPr>
              <a:t>Spain</a:t>
            </a:r>
            <a:r>
              <a:rPr lang="es-ES" sz="2000" i="0" u="none" strike="noStrike" baseline="0" dirty="0">
                <a:latin typeface="Arial-BoldMT"/>
              </a:rPr>
              <a:t>)</a:t>
            </a:r>
            <a:endParaRPr lang="es-ES" sz="7200" dirty="0"/>
          </a:p>
        </p:txBody>
      </p:sp>
      <p:pic>
        <p:nvPicPr>
          <p:cNvPr id="19" name="Audio 18">
            <a:extLst>
              <a:ext uri="{FF2B5EF4-FFF2-40B4-BE49-F238E27FC236}">
                <a16:creationId xmlns:a16="http://schemas.microsoft.com/office/drawing/2014/main" id="{EA09B02E-0028-8F68-CBF6-A687F7D89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645438" y="11163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45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655"/>
    </mc:Choice>
    <mc:Fallback>
      <p:transition spd="slow" advTm="22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D365468-38AE-5317-7FC4-A021522D903A}"/>
              </a:ext>
            </a:extLst>
          </p:cNvPr>
          <p:cNvSpPr txBox="1"/>
          <p:nvPr/>
        </p:nvSpPr>
        <p:spPr>
          <a:xfrm>
            <a:off x="843302" y="10086187"/>
            <a:ext cx="4960615" cy="1703030"/>
          </a:xfrm>
          <a:prstGeom prst="rect">
            <a:avLst/>
          </a:prstGeom>
          <a:solidFill>
            <a:srgbClr val="FFCCFF">
              <a:alpha val="30000"/>
            </a:srgbClr>
          </a:solidFill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kern="0" dirty="0">
                <a:ea typeface="Times New Roman" panose="02020603050405020304" pitchFamily="18" charset="0"/>
              </a:rPr>
              <a:t>Cervical stenosis</a:t>
            </a:r>
          </a:p>
          <a:p>
            <a:pPr marL="0" lvl="1">
              <a:lnSpc>
                <a:spcPct val="150000"/>
              </a:lnSpc>
            </a:pPr>
            <a:r>
              <a:rPr lang="en-US" kern="0" dirty="0">
                <a:ea typeface="Times New Roman" panose="02020603050405020304" pitchFamily="18" charset="0"/>
              </a:rPr>
              <a:t>Post-operative bleeding</a:t>
            </a:r>
          </a:p>
          <a:p>
            <a:pPr marL="0" lvl="1">
              <a:lnSpc>
                <a:spcPct val="150000"/>
              </a:lnSpc>
            </a:pPr>
            <a:r>
              <a:rPr lang="en-US" kern="0" dirty="0">
                <a:ea typeface="Times New Roman" panose="02020603050405020304" pitchFamily="18" charset="0"/>
              </a:rPr>
              <a:t>Persistent lesions due to incomplete excision</a:t>
            </a:r>
          </a:p>
          <a:p>
            <a:pPr marL="0" lvl="1">
              <a:lnSpc>
                <a:spcPct val="150000"/>
              </a:lnSpc>
            </a:pPr>
            <a:r>
              <a:rPr lang="en-US" kern="0" dirty="0">
                <a:ea typeface="Times New Roman" panose="02020603050405020304" pitchFamily="18" charset="0"/>
              </a:rPr>
              <a:t>Persistent HR-HPV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A6C53E-75AC-7838-E4D4-E32886EAD5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59" t="7440"/>
          <a:stretch/>
        </p:blipFill>
        <p:spPr>
          <a:xfrm>
            <a:off x="843302" y="8362589"/>
            <a:ext cx="4888233" cy="14833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 0">
            <a:extLst>
              <a:ext uri="{FF2B5EF4-FFF2-40B4-BE49-F238E27FC236}">
                <a16:creationId xmlns:a16="http://schemas.microsoft.com/office/drawing/2014/main" id="{9D8D89BA-C127-400E-5423-8C7531528045}"/>
              </a:ext>
            </a:extLst>
          </p:cNvPr>
          <p:cNvSpPr/>
          <p:nvPr/>
        </p:nvSpPr>
        <p:spPr>
          <a:xfrm>
            <a:off x="706142" y="502919"/>
            <a:ext cx="20248858" cy="87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Clr>
                <a:schemeClr val="dk1"/>
              </a:buClr>
              <a:buSzPts val="2800"/>
            </a:pPr>
            <a:r>
              <a:rPr lang="en-US" sz="3600" b="1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Patients that undergo excisional treatment are at increased risk of CIN2+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55091F8A-F5C6-BCE4-B48A-ED70F0AF8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409807"/>
            <a:ext cx="6774094" cy="12917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03147DBF-1D0F-B69E-C505-E905490A39F5}"/>
              </a:ext>
            </a:extLst>
          </p:cNvPr>
          <p:cNvSpPr txBox="1"/>
          <p:nvPr/>
        </p:nvSpPr>
        <p:spPr>
          <a:xfrm>
            <a:off x="709087" y="4088633"/>
            <a:ext cx="79157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 err="1"/>
              <a:t>Risk</a:t>
            </a:r>
            <a:r>
              <a:rPr lang="es-ES" sz="2000" b="1" dirty="0"/>
              <a:t> of residual </a:t>
            </a:r>
            <a:r>
              <a:rPr lang="es-ES" sz="2000" b="1" dirty="0" err="1"/>
              <a:t>or</a:t>
            </a:r>
            <a:r>
              <a:rPr lang="es-ES" sz="2000" b="1" dirty="0"/>
              <a:t> </a:t>
            </a:r>
            <a:r>
              <a:rPr lang="es-ES" sz="2000" b="1" dirty="0" err="1"/>
              <a:t>recurrent</a:t>
            </a:r>
            <a:r>
              <a:rPr lang="es-ES" sz="2000" b="1" dirty="0"/>
              <a:t> CIN2+ </a:t>
            </a:r>
            <a:r>
              <a:rPr lang="es-ES" sz="2000" b="1" dirty="0" err="1"/>
              <a:t>post-treatment</a:t>
            </a:r>
            <a:r>
              <a:rPr lang="es-ES" sz="2000" b="1" dirty="0"/>
              <a:t> 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F73BB3A4-6C5F-58CD-6360-2BE5D08875D3}"/>
              </a:ext>
            </a:extLst>
          </p:cNvPr>
          <p:cNvSpPr txBox="1"/>
          <p:nvPr/>
        </p:nvSpPr>
        <p:spPr>
          <a:xfrm>
            <a:off x="685800" y="1706334"/>
            <a:ext cx="88087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latin typeface="+mj-lt"/>
              </a:rPr>
              <a:t>Factors</a:t>
            </a:r>
            <a:r>
              <a:rPr lang="es-ES" sz="2400" b="1" dirty="0">
                <a:latin typeface="+mj-lt"/>
              </a:rPr>
              <a:t> </a:t>
            </a:r>
            <a:r>
              <a:rPr lang="es-ES" sz="2400" b="1" dirty="0" err="1">
                <a:latin typeface="+mj-lt"/>
              </a:rPr>
              <a:t>associated</a:t>
            </a:r>
            <a:r>
              <a:rPr lang="es-ES" sz="2400" b="1" dirty="0">
                <a:latin typeface="+mj-lt"/>
              </a:rPr>
              <a:t> </a:t>
            </a:r>
            <a:r>
              <a:rPr lang="es-ES" sz="2400" b="1" dirty="0" err="1">
                <a:latin typeface="+mj-lt"/>
              </a:rPr>
              <a:t>with</a:t>
            </a:r>
            <a:r>
              <a:rPr lang="es-ES" sz="2400" b="1" dirty="0">
                <a:latin typeface="+mj-lt"/>
              </a:rPr>
              <a:t> </a:t>
            </a:r>
            <a:r>
              <a:rPr lang="es-ES" sz="2400" b="1" dirty="0" err="1">
                <a:latin typeface="+mj-lt"/>
              </a:rPr>
              <a:t>recurrence</a:t>
            </a:r>
            <a:r>
              <a:rPr lang="es-ES" sz="2400" b="1" dirty="0">
                <a:latin typeface="+mj-lt"/>
              </a:rPr>
              <a:t>: </a:t>
            </a:r>
            <a:r>
              <a:rPr lang="es-ES" sz="2400" b="1" dirty="0" err="1">
                <a:latin typeface="+mj-lt"/>
              </a:rPr>
              <a:t>Margins</a:t>
            </a:r>
            <a:r>
              <a:rPr lang="es-ES" sz="2400" b="1" dirty="0">
                <a:latin typeface="+mj-lt"/>
              </a:rPr>
              <a:t> and HPV test</a:t>
            </a:r>
          </a:p>
        </p:txBody>
      </p:sp>
      <p:pic>
        <p:nvPicPr>
          <p:cNvPr id="59" name="Picture 2" descr="Hpv - Iconos gratis de asistencia sanitaria y médica">
            <a:extLst>
              <a:ext uri="{FF2B5EF4-FFF2-40B4-BE49-F238E27FC236}">
                <a16:creationId xmlns:a16="http://schemas.microsoft.com/office/drawing/2014/main" id="{F7CEA142-3ECB-0E01-973A-0D0DADA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41" y="6239393"/>
            <a:ext cx="865320" cy="86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Conización del cuello uterino: complicaciones y consejos">
            <a:extLst>
              <a:ext uri="{FF2B5EF4-FFF2-40B4-BE49-F238E27FC236}">
                <a16:creationId xmlns:a16="http://schemas.microsoft.com/office/drawing/2014/main" id="{BC28FCB8-925C-86CD-8DB3-0D31D605D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35" t="12364" r="19229" b="56390"/>
          <a:stretch/>
        </p:blipFill>
        <p:spPr bwMode="auto">
          <a:xfrm>
            <a:off x="709087" y="5311981"/>
            <a:ext cx="821983" cy="79470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" name="Tabla 64">
            <a:extLst>
              <a:ext uri="{FF2B5EF4-FFF2-40B4-BE49-F238E27FC236}">
                <a16:creationId xmlns:a16="http://schemas.microsoft.com/office/drawing/2014/main" id="{3C1C4678-B046-84DB-7827-465876D9D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54442"/>
              </p:ext>
            </p:extLst>
          </p:nvPr>
        </p:nvGraphicFramePr>
        <p:xfrm>
          <a:off x="1576547" y="4715130"/>
          <a:ext cx="5145095" cy="244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2085">
                  <a:extLst>
                    <a:ext uri="{9D8B030D-6E8A-4147-A177-3AD203B41FA5}">
                      <a16:colId xmlns:a16="http://schemas.microsoft.com/office/drawing/2014/main" val="3603265085"/>
                    </a:ext>
                  </a:extLst>
                </a:gridCol>
                <a:gridCol w="1948597">
                  <a:extLst>
                    <a:ext uri="{9D8B030D-6E8A-4147-A177-3AD203B41FA5}">
                      <a16:colId xmlns:a16="http://schemas.microsoft.com/office/drawing/2014/main" val="1127322036"/>
                    </a:ext>
                  </a:extLst>
                </a:gridCol>
                <a:gridCol w="1484413">
                  <a:extLst>
                    <a:ext uri="{9D8B030D-6E8A-4147-A177-3AD203B41FA5}">
                      <a16:colId xmlns:a16="http://schemas.microsoft.com/office/drawing/2014/main" val="23004043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/>
                        <a:t>Positive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/>
                        <a:t>Negative</a:t>
                      </a: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126513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r>
                        <a:rPr lang="es-ES" sz="2000" b="1" dirty="0" err="1"/>
                        <a:t>Margins</a:t>
                      </a:r>
                      <a:endParaRPr lang="es-ES" sz="2000" b="1" dirty="0"/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17.1%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3.7%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08213026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r>
                        <a:rPr lang="es-ES" sz="2000" b="1" dirty="0"/>
                        <a:t>HPV Test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28.4%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0.8%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569498"/>
                  </a:ext>
                </a:extLst>
              </a:tr>
            </a:tbl>
          </a:graphicData>
        </a:graphic>
      </p:graphicFrame>
      <p:sp>
        <p:nvSpPr>
          <p:cNvPr id="65" name="Rectángulo 64">
            <a:extLst>
              <a:ext uri="{FF2B5EF4-FFF2-40B4-BE49-F238E27FC236}">
                <a16:creationId xmlns:a16="http://schemas.microsoft.com/office/drawing/2014/main" id="{3D971788-DAF2-AFEF-97AF-796D99F8DB32}"/>
              </a:ext>
            </a:extLst>
          </p:cNvPr>
          <p:cNvSpPr/>
          <p:nvPr/>
        </p:nvSpPr>
        <p:spPr>
          <a:xfrm>
            <a:off x="3268175" y="4723284"/>
            <a:ext cx="1912050" cy="24089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3" name="Picture 2" descr="Large Loop Excision of the Transformation Zone (LLETZ)">
            <a:extLst>
              <a:ext uri="{FF2B5EF4-FFF2-40B4-BE49-F238E27FC236}">
                <a16:creationId xmlns:a16="http://schemas.microsoft.com/office/drawing/2014/main" id="{0CB93391-4B7A-32ED-75C4-B77AAF1867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95"/>
          <a:stretch/>
        </p:blipFill>
        <p:spPr bwMode="auto">
          <a:xfrm>
            <a:off x="6059691" y="8308137"/>
            <a:ext cx="3318011" cy="160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CuadroTexto 77">
            <a:extLst>
              <a:ext uri="{FF2B5EF4-FFF2-40B4-BE49-F238E27FC236}">
                <a16:creationId xmlns:a16="http://schemas.microsoft.com/office/drawing/2014/main" id="{4BF45C72-1945-F399-85F8-08C636A2D7B5}"/>
              </a:ext>
            </a:extLst>
          </p:cNvPr>
          <p:cNvSpPr txBox="1"/>
          <p:nvPr/>
        </p:nvSpPr>
        <p:spPr>
          <a:xfrm>
            <a:off x="10208656" y="1703200"/>
            <a:ext cx="112696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latin typeface="+mj-lt"/>
              </a:defRPr>
            </a:lvl1pPr>
          </a:lstStyle>
          <a:p>
            <a:r>
              <a:rPr lang="en-US" dirty="0"/>
              <a:t>The </a:t>
            </a:r>
            <a:r>
              <a:rPr lang="en-US" dirty="0" err="1"/>
              <a:t>Coriolus</a:t>
            </a:r>
            <a:r>
              <a:rPr lang="en-US" dirty="0"/>
              <a:t> versicolor-based vaginal gel has demonstrated efficacy in HPV+ patients with low-grade cervical lesions</a:t>
            </a:r>
            <a:endParaRPr lang="en-GB" dirty="0"/>
          </a:p>
        </p:txBody>
      </p:sp>
      <p:pic>
        <p:nvPicPr>
          <p:cNvPr id="79" name="Imagen 78">
            <a:extLst>
              <a:ext uri="{FF2B5EF4-FFF2-40B4-BE49-F238E27FC236}">
                <a16:creationId xmlns:a16="http://schemas.microsoft.com/office/drawing/2014/main" id="{023B5BAB-1589-BC3F-D93B-77CCFB66FFE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787" r="1261" b="64404"/>
          <a:stretch/>
        </p:blipFill>
        <p:spPr>
          <a:xfrm>
            <a:off x="14566508" y="3223512"/>
            <a:ext cx="3638821" cy="11458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0" name="Grupo 79">
            <a:extLst>
              <a:ext uri="{FF2B5EF4-FFF2-40B4-BE49-F238E27FC236}">
                <a16:creationId xmlns:a16="http://schemas.microsoft.com/office/drawing/2014/main" id="{8187DBE4-AD04-86C9-7552-7665FC684F10}"/>
              </a:ext>
            </a:extLst>
          </p:cNvPr>
          <p:cNvGrpSpPr/>
          <p:nvPr/>
        </p:nvGrpSpPr>
        <p:grpSpPr>
          <a:xfrm>
            <a:off x="10706809" y="8168548"/>
            <a:ext cx="4204107" cy="2251581"/>
            <a:chOff x="4008383" y="4179597"/>
            <a:chExt cx="2778727" cy="1266545"/>
          </a:xfrm>
        </p:grpSpPr>
        <p:sp>
          <p:nvSpPr>
            <p:cNvPr id="81" name="Rectángulo 80">
              <a:extLst>
                <a:ext uri="{FF2B5EF4-FFF2-40B4-BE49-F238E27FC236}">
                  <a16:creationId xmlns:a16="http://schemas.microsoft.com/office/drawing/2014/main" id="{F817FE20-7276-6BDE-17E7-02FD7B767BEF}"/>
                </a:ext>
              </a:extLst>
            </p:cNvPr>
            <p:cNvSpPr/>
            <p:nvPr/>
          </p:nvSpPr>
          <p:spPr>
            <a:xfrm>
              <a:off x="4008383" y="4179600"/>
              <a:ext cx="2778727" cy="1266542"/>
            </a:xfrm>
            <a:prstGeom prst="rect">
              <a:avLst/>
            </a:prstGeom>
            <a:solidFill>
              <a:srgbClr val="FFCCFF">
                <a:alpha val="3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2" name="CuadroTexto 81">
              <a:extLst>
                <a:ext uri="{FF2B5EF4-FFF2-40B4-BE49-F238E27FC236}">
                  <a16:creationId xmlns:a16="http://schemas.microsoft.com/office/drawing/2014/main" id="{82A58131-EDD6-5C6A-F11A-1397E803F9BB}"/>
                </a:ext>
              </a:extLst>
            </p:cNvPr>
            <p:cNvSpPr txBox="1"/>
            <p:nvPr/>
          </p:nvSpPr>
          <p:spPr>
            <a:xfrm>
              <a:off x="4059232" y="4741699"/>
              <a:ext cx="2503708" cy="571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HR-HPV </a:t>
              </a:r>
              <a:r>
                <a:rPr lang="en-US" sz="2000" b="1" dirty="0"/>
                <a:t>clearance</a:t>
              </a:r>
            </a:p>
            <a:p>
              <a:endParaRPr lang="en-US" sz="2000" dirty="0"/>
            </a:p>
            <a:p>
              <a:r>
                <a:rPr lang="en-US" sz="2000" dirty="0"/>
                <a:t>Low-grade </a:t>
              </a:r>
              <a:r>
                <a:rPr lang="en-US" sz="2000" b="1" dirty="0"/>
                <a:t>lesion</a:t>
              </a:r>
              <a:r>
                <a:rPr lang="en-US" sz="2000" dirty="0"/>
                <a:t> </a:t>
              </a:r>
              <a:r>
                <a:rPr lang="en-US" sz="2000" b="1" dirty="0"/>
                <a:t>regression</a:t>
              </a:r>
            </a:p>
          </p:txBody>
        </p:sp>
        <p:sp>
          <p:nvSpPr>
            <p:cNvPr id="83" name="CuadroTexto 82">
              <a:extLst>
                <a:ext uri="{FF2B5EF4-FFF2-40B4-BE49-F238E27FC236}">
                  <a16:creationId xmlns:a16="http://schemas.microsoft.com/office/drawing/2014/main" id="{DD922541-6D53-EAC9-4DDD-BBF398AAFA46}"/>
                </a:ext>
              </a:extLst>
            </p:cNvPr>
            <p:cNvSpPr txBox="1"/>
            <p:nvPr/>
          </p:nvSpPr>
          <p:spPr>
            <a:xfrm>
              <a:off x="4008384" y="4179597"/>
              <a:ext cx="2778726" cy="398196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Efficacy in HPV+ with low-grade cervical lesions</a:t>
              </a:r>
            </a:p>
          </p:txBody>
        </p:sp>
      </p:grpSp>
      <p:grpSp>
        <p:nvGrpSpPr>
          <p:cNvPr id="84" name="Grupo 83">
            <a:extLst>
              <a:ext uri="{FF2B5EF4-FFF2-40B4-BE49-F238E27FC236}">
                <a16:creationId xmlns:a16="http://schemas.microsoft.com/office/drawing/2014/main" id="{F79E504B-7688-5B82-61A3-FCF1C1A5E5E5}"/>
              </a:ext>
            </a:extLst>
          </p:cNvPr>
          <p:cNvGrpSpPr/>
          <p:nvPr/>
        </p:nvGrpSpPr>
        <p:grpSpPr>
          <a:xfrm>
            <a:off x="14578863" y="4481437"/>
            <a:ext cx="5365206" cy="1217970"/>
            <a:chOff x="7471146" y="3126976"/>
            <a:chExt cx="3840050" cy="976674"/>
          </a:xfrm>
        </p:grpSpPr>
        <p:grpSp>
          <p:nvGrpSpPr>
            <p:cNvPr id="85" name="Grupo 84">
              <a:extLst>
                <a:ext uri="{FF2B5EF4-FFF2-40B4-BE49-F238E27FC236}">
                  <a16:creationId xmlns:a16="http://schemas.microsoft.com/office/drawing/2014/main" id="{CACBB859-3AF7-EB34-4AFE-A35875116A8E}"/>
                </a:ext>
              </a:extLst>
            </p:cNvPr>
            <p:cNvGrpSpPr/>
            <p:nvPr/>
          </p:nvGrpSpPr>
          <p:grpSpPr>
            <a:xfrm rot="16200000">
              <a:off x="8902834" y="1695288"/>
              <a:ext cx="976674" cy="3840050"/>
              <a:chOff x="7071194" y="2624092"/>
              <a:chExt cx="852612" cy="3265190"/>
            </a:xfrm>
          </p:grpSpPr>
          <p:pic>
            <p:nvPicPr>
              <p:cNvPr id="87" name="Image 3">
                <a:extLst>
                  <a:ext uri="{FF2B5EF4-FFF2-40B4-BE49-F238E27FC236}">
                    <a16:creationId xmlns:a16="http://schemas.microsoft.com/office/drawing/2014/main" id="{2DB3B27C-E3A9-3F2E-437B-68B4DE6931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rot="5400000">
                <a:off x="6922898" y="2774637"/>
                <a:ext cx="1151451" cy="850362"/>
              </a:xfrm>
              <a:prstGeom prst="rect">
                <a:avLst/>
              </a:prstGeom>
            </p:spPr>
          </p:pic>
          <p:pic>
            <p:nvPicPr>
              <p:cNvPr id="88" name="Imagen 87">
                <a:extLst>
                  <a:ext uri="{FF2B5EF4-FFF2-40B4-BE49-F238E27FC236}">
                    <a16:creationId xmlns:a16="http://schemas.microsoft.com/office/drawing/2014/main" id="{1E40F4FF-A447-8641-DB1E-BFE4381C83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rot="5400000">
                <a:off x="6992890" y="4958367"/>
                <a:ext cx="1009219" cy="852612"/>
              </a:xfrm>
              <a:prstGeom prst="rect">
                <a:avLst/>
              </a:prstGeom>
            </p:spPr>
          </p:pic>
        </p:grpSp>
        <p:pic>
          <p:nvPicPr>
            <p:cNvPr id="86" name="Imagen 85">
              <a:extLst>
                <a:ext uri="{FF2B5EF4-FFF2-40B4-BE49-F238E27FC236}">
                  <a16:creationId xmlns:a16="http://schemas.microsoft.com/office/drawing/2014/main" id="{28FD1C6F-5CDB-0977-14B3-0DAEF5114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825318" y="3126976"/>
              <a:ext cx="1298979" cy="974096"/>
            </a:xfrm>
            <a:prstGeom prst="rect">
              <a:avLst/>
            </a:prstGeom>
          </p:spPr>
        </p:pic>
      </p:grpSp>
      <p:grpSp>
        <p:nvGrpSpPr>
          <p:cNvPr id="89" name="Grupo 88">
            <a:extLst>
              <a:ext uri="{FF2B5EF4-FFF2-40B4-BE49-F238E27FC236}">
                <a16:creationId xmlns:a16="http://schemas.microsoft.com/office/drawing/2014/main" id="{B000AB56-541C-84C5-AD80-763611FBACAF}"/>
              </a:ext>
            </a:extLst>
          </p:cNvPr>
          <p:cNvGrpSpPr/>
          <p:nvPr/>
        </p:nvGrpSpPr>
        <p:grpSpPr>
          <a:xfrm>
            <a:off x="14383256" y="5964477"/>
            <a:ext cx="3421802" cy="1554354"/>
            <a:chOff x="4544838" y="3547735"/>
            <a:chExt cx="3377188" cy="1552347"/>
          </a:xfrm>
        </p:grpSpPr>
        <p:pic>
          <p:nvPicPr>
            <p:cNvPr id="90" name="Imagen 89">
              <a:extLst>
                <a:ext uri="{FF2B5EF4-FFF2-40B4-BE49-F238E27FC236}">
                  <a16:creationId xmlns:a16="http://schemas.microsoft.com/office/drawing/2014/main" id="{E49CD7A8-6C33-6E71-14F5-1054C1B03D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7970" t="6490" r="1441" b="44680"/>
            <a:stretch/>
          </p:blipFill>
          <p:spPr>
            <a:xfrm>
              <a:off x="4544838" y="3921383"/>
              <a:ext cx="3377188" cy="11786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1" name="Imagen 90">
              <a:extLst>
                <a:ext uri="{FF2B5EF4-FFF2-40B4-BE49-F238E27FC236}">
                  <a16:creationId xmlns:a16="http://schemas.microsoft.com/office/drawing/2014/main" id="{153A5D14-ADB4-B32D-0E0F-6AE3FA9CA3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t="10143" b="9937"/>
            <a:stretch/>
          </p:blipFill>
          <p:spPr>
            <a:xfrm>
              <a:off x="4544838" y="3547735"/>
              <a:ext cx="1358114" cy="373648"/>
            </a:xfrm>
            <a:prstGeom prst="rect">
              <a:avLst/>
            </a:prstGeom>
          </p:spPr>
        </p:pic>
      </p:grpSp>
      <p:grpSp>
        <p:nvGrpSpPr>
          <p:cNvPr id="92" name="Grupo 91">
            <a:extLst>
              <a:ext uri="{FF2B5EF4-FFF2-40B4-BE49-F238E27FC236}">
                <a16:creationId xmlns:a16="http://schemas.microsoft.com/office/drawing/2014/main" id="{CA0D586C-EF58-BB60-79DD-F6EEC069C143}"/>
              </a:ext>
            </a:extLst>
          </p:cNvPr>
          <p:cNvGrpSpPr/>
          <p:nvPr/>
        </p:nvGrpSpPr>
        <p:grpSpPr>
          <a:xfrm>
            <a:off x="17854808" y="5917500"/>
            <a:ext cx="3651863" cy="1601331"/>
            <a:chOff x="7611539" y="2939699"/>
            <a:chExt cx="2477478" cy="11413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93" name="Imagen 92">
              <a:extLst>
                <a:ext uri="{FF2B5EF4-FFF2-40B4-BE49-F238E27FC236}">
                  <a16:creationId xmlns:a16="http://schemas.microsoft.com/office/drawing/2014/main" id="{5661925B-F5FA-E8B0-B768-85E0B51B2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615729" y="2939699"/>
              <a:ext cx="2473288" cy="342786"/>
            </a:xfrm>
            <a:prstGeom prst="rect">
              <a:avLst/>
            </a:prstGeom>
          </p:spPr>
        </p:pic>
        <p:pic>
          <p:nvPicPr>
            <p:cNvPr id="94" name="Imagen 93">
              <a:extLst>
                <a:ext uri="{FF2B5EF4-FFF2-40B4-BE49-F238E27FC236}">
                  <a16:creationId xmlns:a16="http://schemas.microsoft.com/office/drawing/2014/main" id="{AEAF9C39-2FEF-3C65-4BE2-9F1318EB73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r="7252"/>
            <a:stretch/>
          </p:blipFill>
          <p:spPr>
            <a:xfrm>
              <a:off x="7611539" y="3274064"/>
              <a:ext cx="2477478" cy="807029"/>
            </a:xfrm>
            <a:prstGeom prst="rect">
              <a:avLst/>
            </a:prstGeom>
          </p:spPr>
        </p:pic>
      </p:grpSp>
      <p:pic>
        <p:nvPicPr>
          <p:cNvPr id="95" name="Picture 6" descr="A diagram of a cell structure&#10;&#10;Description automatically generated with medium confidence">
            <a:extLst>
              <a:ext uri="{FF2B5EF4-FFF2-40B4-BE49-F238E27FC236}">
                <a16:creationId xmlns:a16="http://schemas.microsoft.com/office/drawing/2014/main" id="{C582184E-6AE4-85D9-2239-0425968E1E81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32"/>
          <a:stretch/>
        </p:blipFill>
        <p:spPr>
          <a:xfrm>
            <a:off x="9912986" y="3264462"/>
            <a:ext cx="4658770" cy="4205608"/>
          </a:xfrm>
          <a:prstGeom prst="rect">
            <a:avLst/>
          </a:prstGeom>
        </p:spPr>
      </p:pic>
      <p:grpSp>
        <p:nvGrpSpPr>
          <p:cNvPr id="96" name="Grupo 95">
            <a:extLst>
              <a:ext uri="{FF2B5EF4-FFF2-40B4-BE49-F238E27FC236}">
                <a16:creationId xmlns:a16="http://schemas.microsoft.com/office/drawing/2014/main" id="{8AB4647E-7792-21CD-4F19-8B8B078A25A9}"/>
              </a:ext>
            </a:extLst>
          </p:cNvPr>
          <p:cNvGrpSpPr/>
          <p:nvPr/>
        </p:nvGrpSpPr>
        <p:grpSpPr>
          <a:xfrm>
            <a:off x="16368374" y="8208147"/>
            <a:ext cx="4586626" cy="2280653"/>
            <a:chOff x="8334996" y="4179600"/>
            <a:chExt cx="3062011" cy="1282899"/>
          </a:xfrm>
        </p:grpSpPr>
        <p:sp>
          <p:nvSpPr>
            <p:cNvPr id="97" name="Rectángulo 96">
              <a:extLst>
                <a:ext uri="{FF2B5EF4-FFF2-40B4-BE49-F238E27FC236}">
                  <a16:creationId xmlns:a16="http://schemas.microsoft.com/office/drawing/2014/main" id="{198095B9-F2EA-1CC8-3B2B-0DDCAA891FE9}"/>
                </a:ext>
              </a:extLst>
            </p:cNvPr>
            <p:cNvSpPr/>
            <p:nvPr/>
          </p:nvSpPr>
          <p:spPr>
            <a:xfrm>
              <a:off x="8334997" y="4179600"/>
              <a:ext cx="3062010" cy="12828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133" dirty="0">
                <a:solidFill>
                  <a:schemeClr val="tx1"/>
                </a:solidFill>
              </a:endParaRPr>
            </a:p>
          </p:txBody>
        </p:sp>
        <p:sp>
          <p:nvSpPr>
            <p:cNvPr id="98" name="CuadroTexto 97">
              <a:extLst>
                <a:ext uri="{FF2B5EF4-FFF2-40B4-BE49-F238E27FC236}">
                  <a16:creationId xmlns:a16="http://schemas.microsoft.com/office/drawing/2014/main" id="{BD27DF9A-4C53-8FFE-B9C2-4F4A463E8F90}"/>
                </a:ext>
              </a:extLst>
            </p:cNvPr>
            <p:cNvSpPr txBox="1"/>
            <p:nvPr/>
          </p:nvSpPr>
          <p:spPr>
            <a:xfrm>
              <a:off x="8426564" y="4464948"/>
              <a:ext cx="2895600" cy="917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Cervical re-epithelization</a:t>
              </a:r>
            </a:p>
            <a:p>
              <a:endParaRPr lang="en-US" sz="2000" dirty="0"/>
            </a:p>
            <a:p>
              <a:r>
                <a:rPr lang="en-US" sz="2000" dirty="0"/>
                <a:t>Post-operative bleeding</a:t>
              </a:r>
            </a:p>
            <a:p>
              <a:endParaRPr lang="en-US" sz="2000" dirty="0"/>
            </a:p>
            <a:p>
              <a:r>
                <a:rPr lang="en-US" sz="2000" dirty="0"/>
                <a:t>HR-HPV </a:t>
              </a:r>
              <a:r>
                <a:rPr lang="en-US" sz="2000" b="1" dirty="0"/>
                <a:t>clearance</a:t>
              </a:r>
            </a:p>
          </p:txBody>
        </p:sp>
        <p:sp>
          <p:nvSpPr>
            <p:cNvPr id="99" name="CuadroTexto 98">
              <a:extLst>
                <a:ext uri="{FF2B5EF4-FFF2-40B4-BE49-F238E27FC236}">
                  <a16:creationId xmlns:a16="http://schemas.microsoft.com/office/drawing/2014/main" id="{74F960C6-FC63-3027-1C1C-012B6CC7C66A}"/>
                </a:ext>
              </a:extLst>
            </p:cNvPr>
            <p:cNvSpPr txBox="1"/>
            <p:nvPr/>
          </p:nvSpPr>
          <p:spPr>
            <a:xfrm>
              <a:off x="8334996" y="4179600"/>
              <a:ext cx="3062010" cy="2365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133" b="1" dirty="0"/>
                <a:t>Efficacy after excisional treatment</a:t>
              </a:r>
            </a:p>
          </p:txBody>
        </p:sp>
      </p:grpSp>
      <p:sp>
        <p:nvSpPr>
          <p:cNvPr id="100" name="Flecha: a la derecha 99">
            <a:extLst>
              <a:ext uri="{FF2B5EF4-FFF2-40B4-BE49-F238E27FC236}">
                <a16:creationId xmlns:a16="http://schemas.microsoft.com/office/drawing/2014/main" id="{CE5BC1C5-448E-CFE7-6458-295A0CDC04A1}"/>
              </a:ext>
            </a:extLst>
          </p:cNvPr>
          <p:cNvSpPr/>
          <p:nvPr/>
        </p:nvSpPr>
        <p:spPr>
          <a:xfrm>
            <a:off x="15103147" y="9009850"/>
            <a:ext cx="1072996" cy="820718"/>
          </a:xfrm>
          <a:prstGeom prst="rightArrow">
            <a:avLst/>
          </a:prstGeom>
          <a:gradFill flip="none" rotWithShape="1">
            <a:gsLst>
              <a:gs pos="0">
                <a:srgbClr val="FFCCFF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/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270FA1ED-A192-837B-0B60-E174FCB4CD7C}"/>
              </a:ext>
            </a:extLst>
          </p:cNvPr>
          <p:cNvSpPr txBox="1"/>
          <p:nvPr/>
        </p:nvSpPr>
        <p:spPr>
          <a:xfrm>
            <a:off x="706142" y="7735818"/>
            <a:ext cx="88087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latin typeface="+mj-lt"/>
              </a:rPr>
              <a:t>Excisional</a:t>
            </a:r>
            <a:r>
              <a:rPr lang="es-ES" sz="2400" b="1" dirty="0">
                <a:latin typeface="+mj-lt"/>
              </a:rPr>
              <a:t> </a:t>
            </a:r>
            <a:r>
              <a:rPr lang="es-ES" sz="2400" b="1" dirty="0" err="1">
                <a:latin typeface="+mj-lt"/>
              </a:rPr>
              <a:t>treatment</a:t>
            </a:r>
            <a:r>
              <a:rPr lang="es-ES" sz="2400" b="1" dirty="0">
                <a:latin typeface="+mj-lt"/>
              </a:rPr>
              <a:t> can lead </a:t>
            </a:r>
            <a:r>
              <a:rPr lang="es-ES" sz="2400" b="1" dirty="0" err="1">
                <a:latin typeface="+mj-lt"/>
              </a:rPr>
              <a:t>to</a:t>
            </a:r>
            <a:r>
              <a:rPr lang="es-ES" sz="2400" b="1" dirty="0">
                <a:latin typeface="+mj-lt"/>
              </a:rPr>
              <a:t> medical </a:t>
            </a:r>
            <a:r>
              <a:rPr lang="es-ES" sz="2400" b="1" dirty="0" err="1">
                <a:latin typeface="+mj-lt"/>
              </a:rPr>
              <a:t>complications</a:t>
            </a:r>
            <a:endParaRPr lang="es-ES" sz="2400" b="1" dirty="0">
              <a:latin typeface="+mj-lt"/>
            </a:endParaRPr>
          </a:p>
        </p:txBody>
      </p:sp>
      <p:sp>
        <p:nvSpPr>
          <p:cNvPr id="102" name="Rectángulo: esquinas redondeadas 101">
            <a:extLst>
              <a:ext uri="{FF2B5EF4-FFF2-40B4-BE49-F238E27FC236}">
                <a16:creationId xmlns:a16="http://schemas.microsoft.com/office/drawing/2014/main" id="{31D430AA-1ECF-DBAF-698E-72592924F85D}"/>
              </a:ext>
            </a:extLst>
          </p:cNvPr>
          <p:cNvSpPr/>
          <p:nvPr/>
        </p:nvSpPr>
        <p:spPr>
          <a:xfrm>
            <a:off x="6317263" y="10061877"/>
            <a:ext cx="3421802" cy="1749940"/>
          </a:xfrm>
          <a:prstGeom prst="roundRect">
            <a:avLst/>
          </a:prstGeom>
          <a:solidFill>
            <a:srgbClr val="F9F4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FE1E2D1F-169E-2C9B-8287-7E01FBE018BE}"/>
              </a:ext>
            </a:extLst>
          </p:cNvPr>
          <p:cNvSpPr txBox="1"/>
          <p:nvPr/>
        </p:nvSpPr>
        <p:spPr>
          <a:xfrm>
            <a:off x="6317264" y="10149515"/>
            <a:ext cx="34218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</a:rPr>
              <a:t>Postmenopausal women</a:t>
            </a:r>
            <a:r>
              <a:rPr lang="en-US" sz="1600" b="0" dirty="0">
                <a:solidFill>
                  <a:schemeClr val="tx1"/>
                </a:solidFill>
              </a:rPr>
              <a:t>: </a:t>
            </a:r>
          </a:p>
          <a:p>
            <a:pPr marL="360000" lvl="1" indent="-304787">
              <a:buFont typeface="Wingdings" panose="05000000000000000000" pitchFamily="2" charset="2"/>
              <a:buChar char="Ø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Atrophy: reduced accessibility, colposcopy difficulty</a:t>
            </a:r>
          </a:p>
          <a:p>
            <a:pPr marL="360000" lvl="1" indent="-304787">
              <a:buFont typeface="Wingdings" panose="05000000000000000000" pitchFamily="2" charset="2"/>
              <a:buChar char="Ø"/>
            </a:pPr>
            <a:r>
              <a:rPr lang="en-US" sz="1600" kern="0" dirty="0">
                <a:latin typeface="Calibri" panose="020F0502020204030204"/>
              </a:rPr>
              <a:t>Lower cytology accuracy</a:t>
            </a:r>
          </a:p>
          <a:p>
            <a:pPr marL="360000" lvl="1" indent="-304787">
              <a:buFont typeface="Wingdings" panose="05000000000000000000" pitchFamily="2" charset="2"/>
              <a:buChar char="Ø"/>
            </a:pPr>
            <a:r>
              <a:rPr lang="en-US" sz="1600" kern="0" dirty="0">
                <a:latin typeface="Calibri" panose="020F0502020204030204"/>
              </a:rPr>
              <a:t>Type 3 transformation zone</a:t>
            </a:r>
          </a:p>
          <a:p>
            <a:pPr marL="360000" lvl="1" indent="-304787">
              <a:buFont typeface="Wingdings" panose="05000000000000000000" pitchFamily="2" charset="2"/>
              <a:buChar char="Ø"/>
            </a:pPr>
            <a:r>
              <a:rPr lang="en-US" sz="1600" kern="0" dirty="0">
                <a:latin typeface="Calibri" panose="020F0502020204030204"/>
              </a:rPr>
              <a:t>Higher rate of insufficient samples</a:t>
            </a:r>
          </a:p>
        </p:txBody>
      </p:sp>
      <p:pic>
        <p:nvPicPr>
          <p:cNvPr id="104" name="Gráfico 103" descr="Sirena contorno">
            <a:extLst>
              <a:ext uri="{FF2B5EF4-FFF2-40B4-BE49-F238E27FC236}">
                <a16:creationId xmlns:a16="http://schemas.microsoft.com/office/drawing/2014/main" id="{56DACEAF-FDBF-923D-544E-7644B75BEF2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582769" y="9909600"/>
            <a:ext cx="914400" cy="914400"/>
          </a:xfrm>
          <a:prstGeom prst="rect">
            <a:avLst/>
          </a:prstGeom>
        </p:spPr>
      </p:pic>
      <p:pic>
        <p:nvPicPr>
          <p:cNvPr id="58" name="Audio 57">
            <a:extLst>
              <a:ext uri="{FF2B5EF4-FFF2-40B4-BE49-F238E27FC236}">
                <a16:creationId xmlns:a16="http://schemas.microsoft.com/office/drawing/2014/main" id="{50F3EA5E-C934-41DA-B45C-986CF7FF9C3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0645438" y="11163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9645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542"/>
    </mc:Choice>
    <mc:Fallback>
      <p:transition spd="slow" advTm="525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  <p:bldLst>
      <p:bldP spid="78" grpId="0" animBg="1"/>
      <p:bldP spid="1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2">
            <a:extLst>
              <a:ext uri="{FF2B5EF4-FFF2-40B4-BE49-F238E27FC236}">
                <a16:creationId xmlns:a16="http://schemas.microsoft.com/office/drawing/2014/main" id="{FB837CCB-6B06-DDC4-2625-AF6329B1D8A4}"/>
              </a:ext>
            </a:extLst>
          </p:cNvPr>
          <p:cNvSpPr txBox="1"/>
          <p:nvPr/>
        </p:nvSpPr>
        <p:spPr>
          <a:xfrm>
            <a:off x="11696782" y="5428133"/>
            <a:ext cx="3906275" cy="310060"/>
          </a:xfrm>
          <a:prstGeom prst="rect">
            <a:avLst/>
          </a:prstGeom>
          <a:solidFill>
            <a:srgbClr val="A02B93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defTabSz="914400">
              <a:defRPr/>
            </a:pPr>
            <a:endParaRPr lang="en-US" sz="1600" kern="0" dirty="0">
              <a:solidFill>
                <a:prstClr val="black"/>
              </a:solidFill>
              <a:latin typeface="Abadi" panose="020B0604020104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3684481-460B-44A1-0D12-19909465EBBE}"/>
              </a:ext>
            </a:extLst>
          </p:cNvPr>
          <p:cNvSpPr txBox="1"/>
          <p:nvPr/>
        </p:nvSpPr>
        <p:spPr>
          <a:xfrm>
            <a:off x="9493758" y="5401614"/>
            <a:ext cx="2209800" cy="338554"/>
          </a:xfrm>
          <a:prstGeom prst="rect">
            <a:avLst/>
          </a:prstGeom>
          <a:solidFill>
            <a:srgbClr val="A02B93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US" sz="1600" kern="0" dirty="0">
                <a:solidFill>
                  <a:prstClr val="black"/>
                </a:solidFill>
                <a:latin typeface="Abadi" panose="020B0604020104020204" pitchFamily="34" charset="0"/>
              </a:rPr>
              <a:t>21 days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9CD2CE4F-340D-5F47-C9C6-C3AA19FCFBA8}"/>
              </a:ext>
            </a:extLst>
          </p:cNvPr>
          <p:cNvSpPr/>
          <p:nvPr/>
        </p:nvSpPr>
        <p:spPr>
          <a:xfrm>
            <a:off x="7945527" y="2985621"/>
            <a:ext cx="4318711" cy="299802"/>
          </a:xfrm>
          <a:prstGeom prst="roundRect">
            <a:avLst/>
          </a:prstGeom>
          <a:solidFill>
            <a:srgbClr val="E8E8E8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400">
              <a:defRPr/>
            </a:pPr>
            <a:r>
              <a:rPr lang="en-US" sz="2000" b="1" kern="0" dirty="0">
                <a:solidFill>
                  <a:prstClr val="black"/>
                </a:solidFill>
                <a:latin typeface="Aptos Display" panose="02110004020202020204"/>
              </a:rPr>
              <a:t>Control group</a:t>
            </a:r>
            <a:r>
              <a:rPr lang="en-US" sz="2000" kern="0" dirty="0">
                <a:solidFill>
                  <a:prstClr val="black"/>
                </a:solidFill>
                <a:latin typeface="Aptos Display" panose="02110004020202020204"/>
              </a:rPr>
              <a:t> – Without treatment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F726E195-29F4-FE44-6E29-ECE7F3FEAE35}"/>
              </a:ext>
            </a:extLst>
          </p:cNvPr>
          <p:cNvSpPr/>
          <p:nvPr/>
        </p:nvSpPr>
        <p:spPr>
          <a:xfrm>
            <a:off x="7945527" y="3604338"/>
            <a:ext cx="8152459" cy="331006"/>
          </a:xfrm>
          <a:prstGeom prst="roundRect">
            <a:avLst/>
          </a:prstGeom>
          <a:solidFill>
            <a:srgbClr val="A02B93">
              <a:lumMod val="20000"/>
              <a:lumOff val="8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400">
              <a:defRPr/>
            </a:pPr>
            <a:r>
              <a:rPr lang="en-US" sz="2000" b="1" kern="0" dirty="0">
                <a:solidFill>
                  <a:prstClr val="black"/>
                </a:solidFill>
                <a:latin typeface="Aptos Display" panose="02110004020202020204"/>
                <a:ea typeface="Times New Roman" panose="02020603050405020304" pitchFamily="18" charset="0"/>
              </a:rPr>
              <a:t>Treatment group - </a:t>
            </a:r>
            <a:r>
              <a:rPr lang="en-US" sz="2000" dirty="0">
                <a:latin typeface="Abadi Extra Light" panose="020B0204020104020204" pitchFamily="34" charset="0"/>
              </a:rPr>
              <a:t>Perioperative application and once daily for 3 months 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226744C5-D79C-A1E9-3FBC-1D4F2301CE10}"/>
              </a:ext>
            </a:extLst>
          </p:cNvPr>
          <p:cNvSpPr/>
          <p:nvPr/>
        </p:nvSpPr>
        <p:spPr>
          <a:xfrm>
            <a:off x="7534661" y="2916894"/>
            <a:ext cx="484632" cy="438912"/>
          </a:xfrm>
          <a:prstGeom prst="ellipse">
            <a:avLst/>
          </a:prstGeom>
          <a:gradFill flip="none" rotWithShape="1">
            <a:gsLst>
              <a:gs pos="0">
                <a:sysClr val="window" lastClr="FFFFFF"/>
              </a:gs>
              <a:gs pos="74000">
                <a:srgbClr val="E8E8E8">
                  <a:lumMod val="90000"/>
                </a:srgbClr>
              </a:gs>
              <a:gs pos="100000">
                <a:srgbClr val="E8E8E8">
                  <a:lumMod val="7500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2400" b="1" kern="0" dirty="0">
                <a:solidFill>
                  <a:prstClr val="black"/>
                </a:solidFill>
                <a:latin typeface="Aptos" panose="02110004020202020204"/>
              </a:rPr>
              <a:t>A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DEAE36B9-D4F7-9ED2-D0F6-168336D68EB2}"/>
              </a:ext>
            </a:extLst>
          </p:cNvPr>
          <p:cNvSpPr/>
          <p:nvPr/>
        </p:nvSpPr>
        <p:spPr>
          <a:xfrm>
            <a:off x="7533640" y="3556548"/>
            <a:ext cx="484632" cy="438912"/>
          </a:xfrm>
          <a:prstGeom prst="ellipse">
            <a:avLst/>
          </a:prstGeom>
          <a:gradFill flip="none" rotWithShape="1">
            <a:gsLst>
              <a:gs pos="0">
                <a:sysClr val="window" lastClr="FFFFFF"/>
              </a:gs>
              <a:gs pos="74000">
                <a:srgbClr val="A02B93">
                  <a:lumMod val="60000"/>
                  <a:lumOff val="40000"/>
                </a:srgbClr>
              </a:gs>
              <a:gs pos="100000">
                <a:srgbClr val="A02B93"/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2400" b="1" kern="0" dirty="0">
                <a:solidFill>
                  <a:prstClr val="black"/>
                </a:solidFill>
                <a:latin typeface="Aptos" panose="02110004020202020204"/>
              </a:rPr>
              <a:t>B</a:t>
            </a: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F899F25E-BD36-0485-F592-17B050678107}"/>
              </a:ext>
            </a:extLst>
          </p:cNvPr>
          <p:cNvCxnSpPr>
            <a:cxnSpLocks/>
          </p:cNvCxnSpPr>
          <p:nvPr/>
        </p:nvCxnSpPr>
        <p:spPr>
          <a:xfrm>
            <a:off x="7067014" y="5747136"/>
            <a:ext cx="12429041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CE779D6-5650-7B18-831A-1125B0C5FD25}"/>
              </a:ext>
            </a:extLst>
          </p:cNvPr>
          <p:cNvSpPr txBox="1"/>
          <p:nvPr/>
        </p:nvSpPr>
        <p:spPr>
          <a:xfrm>
            <a:off x="6906560" y="5810482"/>
            <a:ext cx="875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b="1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Visit 0</a:t>
            </a:r>
            <a:endParaRPr lang="en-US" b="1" dirty="0">
              <a:solidFill>
                <a:prstClr val="black"/>
              </a:solidFill>
              <a:latin typeface="Abadi" panose="020B0604020104020204" pitchFamily="34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C091D9C-3B19-0D80-5E3E-8E391CAC1F06}"/>
              </a:ext>
            </a:extLst>
          </p:cNvPr>
          <p:cNvSpPr txBox="1"/>
          <p:nvPr/>
        </p:nvSpPr>
        <p:spPr>
          <a:xfrm>
            <a:off x="9376881" y="5810482"/>
            <a:ext cx="875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b="1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Visit 1</a:t>
            </a:r>
            <a:endParaRPr lang="en-US" b="1" dirty="0">
              <a:solidFill>
                <a:prstClr val="black"/>
              </a:solidFill>
              <a:latin typeface="Abadi" panose="020B0604020104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76E74839-A0BC-13C8-1BC0-C5DE4C30B247}"/>
              </a:ext>
            </a:extLst>
          </p:cNvPr>
          <p:cNvSpPr txBox="1"/>
          <p:nvPr/>
        </p:nvSpPr>
        <p:spPr>
          <a:xfrm>
            <a:off x="11579995" y="5807788"/>
            <a:ext cx="2376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b="1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Visit 2 (at 21 days)</a:t>
            </a:r>
            <a:endParaRPr lang="en-US" b="1" dirty="0">
              <a:solidFill>
                <a:prstClr val="black"/>
              </a:solidFill>
              <a:latin typeface="Abadi" panose="020B0604020104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4745872-D66B-6578-639D-DF6CB9EEA1C8}"/>
              </a:ext>
            </a:extLst>
          </p:cNvPr>
          <p:cNvSpPr txBox="1"/>
          <p:nvPr/>
        </p:nvSpPr>
        <p:spPr>
          <a:xfrm>
            <a:off x="15392828" y="5807788"/>
            <a:ext cx="2376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b="1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Visit 3 (at </a:t>
            </a:r>
            <a:r>
              <a:rPr lang="en-US" b="1" dirty="0">
                <a:solidFill>
                  <a:srgbClr val="FF0000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3 months</a:t>
            </a:r>
            <a:r>
              <a:rPr lang="en-US" b="1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)</a:t>
            </a:r>
            <a:endParaRPr lang="en-US" b="1" dirty="0">
              <a:solidFill>
                <a:prstClr val="black"/>
              </a:solidFill>
              <a:latin typeface="Abadi" panose="020B0604020104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068234F-5CD9-6019-F776-23868463984A}"/>
              </a:ext>
            </a:extLst>
          </p:cNvPr>
          <p:cNvSpPr txBox="1"/>
          <p:nvPr/>
        </p:nvSpPr>
        <p:spPr>
          <a:xfrm>
            <a:off x="18740450" y="5805496"/>
            <a:ext cx="2376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b="1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Visit 3 (at 6 months)</a:t>
            </a:r>
            <a:endParaRPr lang="en-US" b="1" dirty="0">
              <a:solidFill>
                <a:prstClr val="black"/>
              </a:solidFill>
              <a:latin typeface="Abadi" panose="020B0604020104020204" pitchFamily="34" charset="0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756BF88-6BF6-FD56-A02C-7248AD97A61F}"/>
              </a:ext>
            </a:extLst>
          </p:cNvPr>
          <p:cNvSpPr txBox="1"/>
          <p:nvPr/>
        </p:nvSpPr>
        <p:spPr>
          <a:xfrm>
            <a:off x="6875286" y="6177120"/>
            <a:ext cx="22754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Inclusion</a:t>
            </a:r>
          </a:p>
          <a:p>
            <a:pPr marL="171450" indent="-17145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  <a:ea typeface="Times New Roman" panose="02020603050405020304" pitchFamily="18" charset="0"/>
              </a:rPr>
              <a:t>Medical records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FFDEA71-FEE1-8D9D-26C2-6390C06C8A9E}"/>
              </a:ext>
            </a:extLst>
          </p:cNvPr>
          <p:cNvSpPr txBox="1"/>
          <p:nvPr/>
        </p:nvSpPr>
        <p:spPr>
          <a:xfrm>
            <a:off x="9308251" y="6181072"/>
            <a:ext cx="223105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</a:rPr>
              <a:t>Inclusion</a:t>
            </a:r>
          </a:p>
          <a:p>
            <a:pPr marL="228600" indent="-22860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</a:rPr>
              <a:t>Conization</a:t>
            </a:r>
          </a:p>
          <a:p>
            <a:pPr marL="228600" indent="-22860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</a:rPr>
              <a:t>Start treatment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EF36FD8-0B5A-006C-93E3-C9FC6D71641A}"/>
              </a:ext>
            </a:extLst>
          </p:cNvPr>
          <p:cNvSpPr txBox="1"/>
          <p:nvPr/>
        </p:nvSpPr>
        <p:spPr>
          <a:xfrm>
            <a:off x="11696781" y="6237771"/>
            <a:ext cx="29258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marL="228600" indent="-228600">
              <a:buFont typeface="Abadi" panose="020B0604020104020204" pitchFamily="34" charset="0"/>
              <a:buChar char="–"/>
              <a:defRPr sz="1200">
                <a:latin typeface="Abadi" panose="020B0604020104020204" pitchFamily="34" charset="0"/>
              </a:defRPr>
            </a:lvl1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badi" panose="020B0604020104020204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</a:rPr>
              <a:t>Reepithelization degree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badi" panose="020B0604020104020204" pitchFamily="34" charset="0"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</a:rPr>
              <a:t>Bleeding degree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E108EF73-27A8-B7A3-F4EA-22D05FC2BEB0}"/>
              </a:ext>
            </a:extLst>
          </p:cNvPr>
          <p:cNvSpPr txBox="1"/>
          <p:nvPr/>
        </p:nvSpPr>
        <p:spPr>
          <a:xfrm>
            <a:off x="15549371" y="6232308"/>
            <a:ext cx="31373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</a:rPr>
              <a:t>Cytology normalization</a:t>
            </a:r>
          </a:p>
          <a:p>
            <a:pPr marL="228600" indent="-22860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</a:rPr>
              <a:t>HR-HPV clearance</a:t>
            </a:r>
          </a:p>
          <a:p>
            <a:pPr marL="228600" indent="-228600" defTabSz="914400">
              <a:buFont typeface="Abadi" panose="020B0604020104020204" pitchFamily="34" charset="0"/>
              <a:buChar char="–"/>
            </a:pPr>
            <a:r>
              <a:rPr lang="en-US" sz="1600" dirty="0">
                <a:solidFill>
                  <a:prstClr val="black"/>
                </a:solidFill>
                <a:latin typeface="Abadi" panose="020B0604020104020204" pitchFamily="34" charset="0"/>
              </a:rPr>
              <a:t>Adherence and Tolerability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69B4E098-3D67-7197-881E-59F248ACB49E}"/>
              </a:ext>
            </a:extLst>
          </p:cNvPr>
          <p:cNvSpPr txBox="1"/>
          <p:nvPr/>
        </p:nvSpPr>
        <p:spPr>
          <a:xfrm>
            <a:off x="16596666" y="3603958"/>
            <a:ext cx="24608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en-US" sz="2000" b="1" dirty="0">
                <a:solidFill>
                  <a:prstClr val="black"/>
                </a:solidFill>
                <a:latin typeface="Abadi" panose="020B0604020104020204" pitchFamily="34" charset="0"/>
              </a:rPr>
              <a:t>Pathological </a:t>
            </a:r>
            <a:r>
              <a:rPr lang="en-US" sz="2000" b="1" dirty="0" err="1">
                <a:solidFill>
                  <a:prstClr val="black"/>
                </a:solidFill>
                <a:latin typeface="Abadi" panose="020B0604020104020204" pitchFamily="34" charset="0"/>
              </a:rPr>
              <a:t>anathomy</a:t>
            </a:r>
            <a:r>
              <a:rPr lang="en-US" sz="2000" b="1" dirty="0">
                <a:solidFill>
                  <a:prstClr val="black"/>
                </a:solidFill>
                <a:latin typeface="Abadi" panose="020B0604020104020204" pitchFamily="34" charset="0"/>
              </a:rPr>
              <a:t> results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51810C04-47AF-5B14-1FF5-37590E2F4F17}"/>
              </a:ext>
            </a:extLst>
          </p:cNvPr>
          <p:cNvSpPr txBox="1"/>
          <p:nvPr/>
        </p:nvSpPr>
        <p:spPr>
          <a:xfrm>
            <a:off x="6604560" y="3354330"/>
            <a:ext cx="8904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sz="2400" dirty="0">
                <a:solidFill>
                  <a:prstClr val="black"/>
                </a:solidFill>
                <a:latin typeface="Aptos Display" panose="02110004020202020204"/>
              </a:rPr>
              <a:t>Arms</a:t>
            </a:r>
          </a:p>
        </p:txBody>
      </p: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E8B93185-4D18-951E-06C8-AEDE257E79F8}"/>
              </a:ext>
            </a:extLst>
          </p:cNvPr>
          <p:cNvCxnSpPr>
            <a:cxnSpLocks/>
          </p:cNvCxnSpPr>
          <p:nvPr/>
        </p:nvCxnSpPr>
        <p:spPr>
          <a:xfrm flipV="1">
            <a:off x="7489632" y="3030216"/>
            <a:ext cx="0" cy="936000"/>
          </a:xfrm>
          <a:prstGeom prst="line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B940FB60-A19A-9549-1BAE-6CA86B1CF1A1}"/>
              </a:ext>
            </a:extLst>
          </p:cNvPr>
          <p:cNvCxnSpPr/>
          <p:nvPr/>
        </p:nvCxnSpPr>
        <p:spPr>
          <a:xfrm flipV="1">
            <a:off x="7067014" y="5500562"/>
            <a:ext cx="0" cy="2338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C1BE647D-ABB0-F738-21E2-9F4A8A46BCD5}"/>
              </a:ext>
            </a:extLst>
          </p:cNvPr>
          <p:cNvCxnSpPr/>
          <p:nvPr/>
        </p:nvCxnSpPr>
        <p:spPr>
          <a:xfrm flipV="1">
            <a:off x="9498657" y="5508037"/>
            <a:ext cx="0" cy="2338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CB0FEBDD-78FF-E860-8BEA-D661B8ACEAA6}"/>
              </a:ext>
            </a:extLst>
          </p:cNvPr>
          <p:cNvCxnSpPr/>
          <p:nvPr/>
        </p:nvCxnSpPr>
        <p:spPr>
          <a:xfrm flipV="1">
            <a:off x="11718693" y="5508037"/>
            <a:ext cx="0" cy="2338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FB09F6D-04C8-2279-8B08-6E62B5C493E4}"/>
              </a:ext>
            </a:extLst>
          </p:cNvPr>
          <p:cNvCxnSpPr/>
          <p:nvPr/>
        </p:nvCxnSpPr>
        <p:spPr>
          <a:xfrm flipV="1">
            <a:off x="15603063" y="5517568"/>
            <a:ext cx="0" cy="2338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58" name="Conector recto de flecha 57">
            <a:extLst>
              <a:ext uri="{FF2B5EF4-FFF2-40B4-BE49-F238E27FC236}">
                <a16:creationId xmlns:a16="http://schemas.microsoft.com/office/drawing/2014/main" id="{8358E471-73EA-376A-2F50-84D4D38998DF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15603057" y="4311844"/>
            <a:ext cx="2224020" cy="417398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C4DA3CC3-ACFF-460B-B700-375980B46BDC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17827077" y="4311844"/>
            <a:ext cx="1678957" cy="417397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D088B62E-1124-3D8E-7CF6-1356D4A1FE21}"/>
              </a:ext>
            </a:extLst>
          </p:cNvPr>
          <p:cNvCxnSpPr/>
          <p:nvPr/>
        </p:nvCxnSpPr>
        <p:spPr>
          <a:xfrm flipV="1">
            <a:off x="19496055" y="5522766"/>
            <a:ext cx="0" cy="2338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/>
        </p:spPr>
      </p:cxnSp>
      <p:sp>
        <p:nvSpPr>
          <p:cNvPr id="61" name="Rectángulo 60">
            <a:extLst>
              <a:ext uri="{FF2B5EF4-FFF2-40B4-BE49-F238E27FC236}">
                <a16:creationId xmlns:a16="http://schemas.microsoft.com/office/drawing/2014/main" id="{F1D1A787-7352-AB91-4A38-ACE760CD2241}"/>
              </a:ext>
            </a:extLst>
          </p:cNvPr>
          <p:cNvSpPr/>
          <p:nvPr/>
        </p:nvSpPr>
        <p:spPr>
          <a:xfrm>
            <a:off x="6765246" y="4647587"/>
            <a:ext cx="2008904" cy="525998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400">
              <a:defRPr/>
            </a:pPr>
            <a:r>
              <a:rPr lang="en-US" sz="2400" b="1" kern="0" dirty="0">
                <a:solidFill>
                  <a:prstClr val="black"/>
                </a:solidFill>
                <a:latin typeface="Aptos" panose="02110004020202020204"/>
              </a:rPr>
              <a:t>Visits</a:t>
            </a:r>
          </a:p>
        </p:txBody>
      </p:sp>
      <p:sp>
        <p:nvSpPr>
          <p:cNvPr id="62" name="Google Shape;2557;p45">
            <a:extLst>
              <a:ext uri="{FF2B5EF4-FFF2-40B4-BE49-F238E27FC236}">
                <a16:creationId xmlns:a16="http://schemas.microsoft.com/office/drawing/2014/main" id="{F2E24C4C-1A05-F5FE-3545-BD98267DD043}"/>
              </a:ext>
            </a:extLst>
          </p:cNvPr>
          <p:cNvSpPr txBox="1"/>
          <p:nvPr/>
        </p:nvSpPr>
        <p:spPr>
          <a:xfrm>
            <a:off x="14852713" y="4803740"/>
            <a:ext cx="1500688" cy="525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62529" tIns="162529" rIns="162529" bIns="162529" anchor="ctr" anchorCtr="0">
            <a:noAutofit/>
          </a:bodyPr>
          <a:lstStyle/>
          <a:p>
            <a:pPr algn="ctr"/>
            <a:r>
              <a:rPr lang="en-US" sz="2000" dirty="0">
                <a:solidFill>
                  <a:srgbClr val="434343"/>
                </a:solidFill>
                <a:latin typeface="Abadi" panose="020B0604020104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POSITIVE MARGINS</a:t>
            </a:r>
            <a:endParaRPr lang="en-US" dirty="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3" name="Google Shape;2557;p45">
            <a:extLst>
              <a:ext uri="{FF2B5EF4-FFF2-40B4-BE49-F238E27FC236}">
                <a16:creationId xmlns:a16="http://schemas.microsoft.com/office/drawing/2014/main" id="{FB9C75FD-FDC2-BC08-4B27-EC6389AAD0ED}"/>
              </a:ext>
            </a:extLst>
          </p:cNvPr>
          <p:cNvSpPr txBox="1"/>
          <p:nvPr/>
        </p:nvSpPr>
        <p:spPr>
          <a:xfrm>
            <a:off x="18755690" y="4803739"/>
            <a:ext cx="1500688" cy="52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62529" tIns="162529" rIns="162529" bIns="162529" anchor="ctr" anchorCtr="0">
            <a:noAutofit/>
          </a:bodyPr>
          <a:lstStyle/>
          <a:p>
            <a:pPr algn="ctr"/>
            <a:r>
              <a:rPr lang="en-US" sz="2000" dirty="0">
                <a:solidFill>
                  <a:srgbClr val="434343"/>
                </a:solidFill>
                <a:latin typeface="Abadi" panose="020B0604020104020204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NEGATIVE MARGINS</a:t>
            </a:r>
            <a:endParaRPr lang="en-US" dirty="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00B5F8CD-3E7E-7469-28D6-1909A31F3A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92" t="7688" r="11413" b="16394"/>
          <a:stretch/>
        </p:blipFill>
        <p:spPr>
          <a:xfrm>
            <a:off x="9175291" y="4715558"/>
            <a:ext cx="621427" cy="646332"/>
          </a:xfrm>
          <a:prstGeom prst="flowChartConnector">
            <a:avLst/>
          </a:prstGeom>
        </p:spPr>
      </p:pic>
      <p:pic>
        <p:nvPicPr>
          <p:cNvPr id="65" name="Imagen 64" descr="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3C588FD2-B9A3-5444-B5C1-897728A37C5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B278B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06024" y="4833989"/>
            <a:ext cx="644392" cy="20128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A65475D9-DD74-7F0F-863B-41A4C09AB134}"/>
              </a:ext>
            </a:extLst>
          </p:cNvPr>
          <p:cNvSpPr txBox="1"/>
          <p:nvPr/>
        </p:nvSpPr>
        <p:spPr>
          <a:xfrm>
            <a:off x="788056" y="1845904"/>
            <a:ext cx="17952393" cy="5107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A8BC1"/>
            </a:solidFill>
          </a:ln>
        </p:spPr>
        <p:txBody>
          <a:bodyPr wrap="square">
            <a:spAutoFit/>
          </a:bodyPr>
          <a:lstStyle/>
          <a:p>
            <a:pPr algn="ctr" defTabSz="1625529">
              <a:defRPr/>
            </a:pPr>
            <a:r>
              <a:rPr lang="en-US" sz="24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Observational, prospective, single-center, controlled with clinical practice study </a:t>
            </a:r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67" name="Picture 10">
            <a:extLst>
              <a:ext uri="{FF2B5EF4-FFF2-40B4-BE49-F238E27FC236}">
                <a16:creationId xmlns:a16="http://schemas.microsoft.com/office/drawing/2014/main" id="{AB37A6F5-C944-19E4-49C6-DB5905D4DF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47508" y="1552598"/>
            <a:ext cx="1066955" cy="974046"/>
          </a:xfrm>
          <a:prstGeom prst="rect">
            <a:avLst/>
          </a:prstGeom>
        </p:spPr>
      </p:pic>
      <p:pic>
        <p:nvPicPr>
          <p:cNvPr id="68" name="Picture 2" descr="Formación en Enfermedades Infecciosas – Hospital SAS Jerez de la frontera">
            <a:extLst>
              <a:ext uri="{FF2B5EF4-FFF2-40B4-BE49-F238E27FC236}">
                <a16:creationId xmlns:a16="http://schemas.microsoft.com/office/drawing/2014/main" id="{F7A9E00F-AF23-3E57-EF7C-016DFBDD9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499" y="2600659"/>
            <a:ext cx="1953099" cy="50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España - Wikipedia, la enciclopedia libre">
            <a:extLst>
              <a:ext uri="{FF2B5EF4-FFF2-40B4-BE49-F238E27FC236}">
                <a16:creationId xmlns:a16="http://schemas.microsoft.com/office/drawing/2014/main" id="{28F7ACF3-C568-D41D-2930-D686EB24B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8134" y="1702259"/>
            <a:ext cx="1105696" cy="73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ítulo 28">
            <a:extLst>
              <a:ext uri="{FF2B5EF4-FFF2-40B4-BE49-F238E27FC236}">
                <a16:creationId xmlns:a16="http://schemas.microsoft.com/office/drawing/2014/main" id="{C06CD1B6-CC80-0CB6-E865-9C3A2AD65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54" y="398980"/>
            <a:ext cx="20539306" cy="1357511"/>
          </a:xfrm>
        </p:spPr>
        <p:txBody>
          <a:bodyPr>
            <a:normAutofit/>
          </a:bodyPr>
          <a:lstStyle/>
          <a:p>
            <a:r>
              <a:rPr lang="es-ES" sz="3200" b="1" dirty="0" err="1"/>
              <a:t>Preliminary</a:t>
            </a:r>
            <a:r>
              <a:rPr lang="es-ES" sz="3200" b="1" dirty="0"/>
              <a:t> </a:t>
            </a:r>
            <a:r>
              <a:rPr lang="es-ES" sz="3200" b="1" dirty="0" err="1"/>
              <a:t>results</a:t>
            </a:r>
            <a:r>
              <a:rPr lang="es-ES" sz="3200" b="1" dirty="0"/>
              <a:t> </a:t>
            </a:r>
            <a:r>
              <a:rPr lang="es-ES" sz="3200" b="1" dirty="0" err="1"/>
              <a:t>on</a:t>
            </a:r>
            <a:r>
              <a:rPr lang="es-ES" sz="3200" b="1" dirty="0"/>
              <a:t> a </a:t>
            </a:r>
            <a:r>
              <a:rPr lang="es-ES" sz="3200" b="1" i="1" dirty="0" err="1"/>
              <a:t>Coriolus</a:t>
            </a:r>
            <a:r>
              <a:rPr lang="es-ES" sz="3200" b="1" i="1" dirty="0"/>
              <a:t> </a:t>
            </a:r>
            <a:r>
              <a:rPr lang="es-ES" sz="3200" b="1" i="1" dirty="0" err="1"/>
              <a:t>versicolor-</a:t>
            </a:r>
            <a:r>
              <a:rPr lang="es-ES" sz="3200" b="1" dirty="0" err="1"/>
              <a:t>based</a:t>
            </a:r>
            <a:r>
              <a:rPr lang="es-ES" sz="3200" b="1" dirty="0"/>
              <a:t> vaginal gel </a:t>
            </a:r>
            <a:r>
              <a:rPr lang="es-ES" sz="3200" b="1" dirty="0" err="1"/>
              <a:t>for</a:t>
            </a:r>
            <a:r>
              <a:rPr lang="es-ES" sz="3200" b="1" dirty="0"/>
              <a:t> cervical </a:t>
            </a:r>
            <a:r>
              <a:rPr lang="es-ES" sz="3200" b="1" dirty="0" err="1"/>
              <a:t>healing</a:t>
            </a:r>
            <a:r>
              <a:rPr lang="es-ES" sz="3200" b="1" dirty="0"/>
              <a:t> and HR-HPV </a:t>
            </a:r>
            <a:r>
              <a:rPr lang="es-ES" sz="3200" b="1" dirty="0" err="1"/>
              <a:t>clearance</a:t>
            </a:r>
            <a:r>
              <a:rPr lang="es-ES" sz="3200" b="1" dirty="0"/>
              <a:t> </a:t>
            </a:r>
            <a:r>
              <a:rPr lang="es-ES" sz="3200" b="1" dirty="0" err="1"/>
              <a:t>post-conization</a:t>
            </a:r>
            <a:endParaRPr lang="es-ES" sz="3200" b="1" dirty="0"/>
          </a:p>
        </p:txBody>
      </p:sp>
      <p:sp>
        <p:nvSpPr>
          <p:cNvPr id="71" name="Rectangle: Rounded Corners 22">
            <a:extLst>
              <a:ext uri="{FF2B5EF4-FFF2-40B4-BE49-F238E27FC236}">
                <a16:creationId xmlns:a16="http://schemas.microsoft.com/office/drawing/2014/main" id="{340A27DF-31B6-749F-0BA8-7F69DCEFFD1F}"/>
              </a:ext>
            </a:extLst>
          </p:cNvPr>
          <p:cNvSpPr/>
          <p:nvPr/>
        </p:nvSpPr>
        <p:spPr>
          <a:xfrm>
            <a:off x="836296" y="2933471"/>
            <a:ext cx="4868027" cy="1905671"/>
          </a:xfrm>
          <a:prstGeom prst="roundRect">
            <a:avLst>
              <a:gd name="adj" fmla="val 6534"/>
            </a:avLst>
          </a:prstGeom>
          <a:solidFill>
            <a:schemeClr val="bg1">
              <a:lumMod val="85000"/>
              <a:alpha val="34000"/>
            </a:schemeClr>
          </a:solidFill>
          <a:ln>
            <a:solidFill>
              <a:srgbClr val="B27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00" dirty="0"/>
          </a:p>
        </p:txBody>
      </p:sp>
      <p:sp>
        <p:nvSpPr>
          <p:cNvPr id="72" name="Rectangle 15">
            <a:extLst>
              <a:ext uri="{FF2B5EF4-FFF2-40B4-BE49-F238E27FC236}">
                <a16:creationId xmlns:a16="http://schemas.microsoft.com/office/drawing/2014/main" id="{F8674291-3932-54A1-033F-5BBEBB9254B4}"/>
              </a:ext>
            </a:extLst>
          </p:cNvPr>
          <p:cNvSpPr/>
          <p:nvPr/>
        </p:nvSpPr>
        <p:spPr>
          <a:xfrm>
            <a:off x="2227843" y="3640696"/>
            <a:ext cx="3462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7978" indent="-507978" algn="just" defTabSz="609573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&gt;18 years</a:t>
            </a:r>
          </a:p>
          <a:p>
            <a:pPr marL="507978" indent="-507978" algn="just" defTabSz="609573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Undergoing excisional treatment for CIN</a:t>
            </a:r>
          </a:p>
        </p:txBody>
      </p:sp>
      <p:sp>
        <p:nvSpPr>
          <p:cNvPr id="73" name="Rectangle 5">
            <a:extLst>
              <a:ext uri="{FF2B5EF4-FFF2-40B4-BE49-F238E27FC236}">
                <a16:creationId xmlns:a16="http://schemas.microsoft.com/office/drawing/2014/main" id="{0D2B5AC1-97FD-0D1E-12B5-AEC022B9D3D2}"/>
              </a:ext>
            </a:extLst>
          </p:cNvPr>
          <p:cNvSpPr/>
          <p:nvPr/>
        </p:nvSpPr>
        <p:spPr>
          <a:xfrm>
            <a:off x="2204698" y="3132108"/>
            <a:ext cx="3397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573">
              <a:defRPr/>
            </a:pPr>
            <a:r>
              <a:rPr lang="en-US" sz="2400" b="1" dirty="0"/>
              <a:t>Population</a:t>
            </a:r>
          </a:p>
        </p:txBody>
      </p:sp>
      <p:pic>
        <p:nvPicPr>
          <p:cNvPr id="74" name="Picture 14" descr="A group of people in a circle&#10;&#10;Description automatically generated">
            <a:extLst>
              <a:ext uri="{FF2B5EF4-FFF2-40B4-BE49-F238E27FC236}">
                <a16:creationId xmlns:a16="http://schemas.microsoft.com/office/drawing/2014/main" id="{6C9AD47D-3572-18D6-A1BE-B7D5760D00B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19" y="2778555"/>
            <a:ext cx="1517545" cy="1517545"/>
          </a:xfrm>
          <a:prstGeom prst="rect">
            <a:avLst/>
          </a:prstGeom>
        </p:spPr>
      </p:pic>
      <p:pic>
        <p:nvPicPr>
          <p:cNvPr id="75" name="Picture 20" descr="A black symbol with a black background&#10;&#10;Description automatically generated">
            <a:extLst>
              <a:ext uri="{FF2B5EF4-FFF2-40B4-BE49-F238E27FC236}">
                <a16:creationId xmlns:a16="http://schemas.microsoft.com/office/drawing/2014/main" id="{98C096FF-1CBA-B121-1FCD-69E59BA282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714" y="3865021"/>
            <a:ext cx="714255" cy="714255"/>
          </a:xfrm>
          <a:prstGeom prst="rect">
            <a:avLst/>
          </a:prstGeom>
        </p:spPr>
      </p:pic>
      <p:grpSp>
        <p:nvGrpSpPr>
          <p:cNvPr id="76" name="Grupo 75">
            <a:extLst>
              <a:ext uri="{FF2B5EF4-FFF2-40B4-BE49-F238E27FC236}">
                <a16:creationId xmlns:a16="http://schemas.microsoft.com/office/drawing/2014/main" id="{65012E63-1C57-4E9B-A9EC-AE4C932CAD90}"/>
              </a:ext>
            </a:extLst>
          </p:cNvPr>
          <p:cNvGrpSpPr/>
          <p:nvPr/>
        </p:nvGrpSpPr>
        <p:grpSpPr>
          <a:xfrm>
            <a:off x="836296" y="5031424"/>
            <a:ext cx="4853697" cy="1050950"/>
            <a:chOff x="1000885" y="4250216"/>
            <a:chExt cx="2949440" cy="591174"/>
          </a:xfrm>
        </p:grpSpPr>
        <p:sp>
          <p:nvSpPr>
            <p:cNvPr id="77" name="Rectangle 26">
              <a:extLst>
                <a:ext uri="{FF2B5EF4-FFF2-40B4-BE49-F238E27FC236}">
                  <a16:creationId xmlns:a16="http://schemas.microsoft.com/office/drawing/2014/main" id="{4EFC2CE5-8393-4E86-B99D-A68B102FBFF9}"/>
                </a:ext>
              </a:extLst>
            </p:cNvPr>
            <p:cNvSpPr/>
            <p:nvPr/>
          </p:nvSpPr>
          <p:spPr>
            <a:xfrm>
              <a:off x="1012036" y="4250216"/>
              <a:ext cx="2938289" cy="591174"/>
            </a:xfrm>
            <a:prstGeom prst="roundRect">
              <a:avLst>
                <a:gd name="adj" fmla="val 7982"/>
              </a:avLst>
            </a:prstGeom>
            <a:solidFill>
              <a:srgbClr val="DCC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78" name="TextBox 63">
              <a:extLst>
                <a:ext uri="{FF2B5EF4-FFF2-40B4-BE49-F238E27FC236}">
                  <a16:creationId xmlns:a16="http://schemas.microsoft.com/office/drawing/2014/main" id="{C5B9893B-5B43-A202-2DC2-2671E1766CA7}"/>
                </a:ext>
              </a:extLst>
            </p:cNvPr>
            <p:cNvSpPr txBox="1"/>
            <p:nvPr/>
          </p:nvSpPr>
          <p:spPr>
            <a:xfrm>
              <a:off x="1000885" y="4292964"/>
              <a:ext cx="2938289" cy="471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Randomized patients: N=66</a:t>
              </a:r>
            </a:p>
            <a:p>
              <a:pPr algn="ctr"/>
              <a:endParaRPr lang="en-US" sz="1244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Arm A: 35, Arm B: 31</a:t>
              </a:r>
            </a:p>
          </p:txBody>
        </p:sp>
      </p:grpSp>
      <p:sp>
        <p:nvSpPr>
          <p:cNvPr id="79" name="Google Shape;2514;p45">
            <a:extLst>
              <a:ext uri="{FF2B5EF4-FFF2-40B4-BE49-F238E27FC236}">
                <a16:creationId xmlns:a16="http://schemas.microsoft.com/office/drawing/2014/main" id="{15037A1B-97BD-886E-FFC4-EB87D05471BE}"/>
              </a:ext>
            </a:extLst>
          </p:cNvPr>
          <p:cNvSpPr txBox="1"/>
          <p:nvPr/>
        </p:nvSpPr>
        <p:spPr>
          <a:xfrm>
            <a:off x="15741120" y="5104002"/>
            <a:ext cx="3595336" cy="62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9" tIns="162529" rIns="162529" bIns="162529" anchor="ctr" anchorCtr="0">
            <a:noAutofit/>
          </a:bodyPr>
          <a:lstStyle/>
          <a:p>
            <a:pPr algn="ctr"/>
            <a:r>
              <a:rPr lang="en-US" dirty="0">
                <a:solidFill>
                  <a:srgbClr val="434343"/>
                </a:solidFill>
                <a:latin typeface="Abadi" panose="020B0604020104020204" pitchFamily="34" charset="0"/>
                <a:ea typeface="Roboto"/>
                <a:cs typeface="Roboto"/>
                <a:sym typeface="Roboto"/>
              </a:rPr>
              <a:t>Follow up period</a:t>
            </a:r>
          </a:p>
          <a:p>
            <a:pPr algn="ctr"/>
            <a:r>
              <a:rPr lang="en-US" dirty="0">
                <a:solidFill>
                  <a:srgbClr val="434343"/>
                </a:solidFill>
                <a:latin typeface="Abadi" panose="020B0604020104020204" pitchFamily="34" charset="0"/>
                <a:ea typeface="Roboto"/>
                <a:cs typeface="Roboto"/>
                <a:sym typeface="Roboto"/>
              </a:rPr>
              <a:t>(3 months, no treatment)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E7D31981-CBB4-7C62-A65A-9406D566B82E}"/>
              </a:ext>
            </a:extLst>
          </p:cNvPr>
          <p:cNvSpPr txBox="1"/>
          <p:nvPr/>
        </p:nvSpPr>
        <p:spPr>
          <a:xfrm>
            <a:off x="6500359" y="8941424"/>
            <a:ext cx="4163151" cy="639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78" dirty="0"/>
              <a:t>4-point Likert scale - percentage of post-operative bleeding:</a:t>
            </a:r>
          </a:p>
        </p:txBody>
      </p:sp>
      <p:grpSp>
        <p:nvGrpSpPr>
          <p:cNvPr id="81" name="Grupo 80">
            <a:extLst>
              <a:ext uri="{FF2B5EF4-FFF2-40B4-BE49-F238E27FC236}">
                <a16:creationId xmlns:a16="http://schemas.microsoft.com/office/drawing/2014/main" id="{324C1BA2-7230-E4E2-1449-E53D0169BDE2}"/>
              </a:ext>
            </a:extLst>
          </p:cNvPr>
          <p:cNvGrpSpPr/>
          <p:nvPr/>
        </p:nvGrpSpPr>
        <p:grpSpPr>
          <a:xfrm>
            <a:off x="6332367" y="9835568"/>
            <a:ext cx="5136934" cy="714436"/>
            <a:chOff x="258235" y="2377082"/>
            <a:chExt cx="3957291" cy="401880"/>
          </a:xfrm>
        </p:grpSpPr>
        <p:sp>
          <p:nvSpPr>
            <p:cNvPr id="82" name="CuadroTexto 81">
              <a:extLst>
                <a:ext uri="{FF2B5EF4-FFF2-40B4-BE49-F238E27FC236}">
                  <a16:creationId xmlns:a16="http://schemas.microsoft.com/office/drawing/2014/main" id="{065493FD-EA16-734E-4C35-8D9BDA12BD0B}"/>
                </a:ext>
              </a:extLst>
            </p:cNvPr>
            <p:cNvSpPr txBox="1"/>
            <p:nvPr/>
          </p:nvSpPr>
          <p:spPr>
            <a:xfrm>
              <a:off x="258235" y="2377082"/>
              <a:ext cx="3765693" cy="390405"/>
            </a:xfrm>
            <a:prstGeom prst="rect">
              <a:avLst/>
            </a:prstGeom>
            <a:gradFill>
              <a:gsLst>
                <a:gs pos="0">
                  <a:srgbClr val="A02B93"/>
                </a:gs>
                <a:gs pos="100000">
                  <a:srgbClr val="E8E8E8">
                    <a:lumMod val="75000"/>
                  </a:srgbClr>
                </a:gs>
              </a:gsLst>
              <a:lin ang="0" scaled="1"/>
            </a:gradFill>
          </p:spPr>
          <p:txBody>
            <a:bodyPr wrap="square" rtlCol="0">
              <a:spAutoFit/>
            </a:bodyPr>
            <a:lstStyle/>
            <a:p>
              <a:pPr defTabSz="1625529">
                <a:defRPr/>
              </a:pPr>
              <a:endParaRPr lang="en-US" sz="1955" kern="0" dirty="0">
                <a:solidFill>
                  <a:prstClr val="black"/>
                </a:solidFill>
                <a:latin typeface="Aptos" panose="02110004020202020204"/>
              </a:endParaRPr>
            </a:p>
            <a:p>
              <a:pPr defTabSz="1625529">
                <a:defRPr/>
              </a:pPr>
              <a:endParaRPr lang="en-US" sz="1955" kern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83" name="CuadroTexto 82">
              <a:extLst>
                <a:ext uri="{FF2B5EF4-FFF2-40B4-BE49-F238E27FC236}">
                  <a16:creationId xmlns:a16="http://schemas.microsoft.com/office/drawing/2014/main" id="{7796672E-78B9-580F-0B47-D94B1F4834AF}"/>
                </a:ext>
              </a:extLst>
            </p:cNvPr>
            <p:cNvSpPr txBox="1"/>
            <p:nvPr/>
          </p:nvSpPr>
          <p:spPr>
            <a:xfrm>
              <a:off x="1979367" y="2478502"/>
              <a:ext cx="2236159" cy="2211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625529">
                <a:defRPr/>
              </a:pPr>
              <a:r>
                <a:rPr lang="en-US" sz="1955" kern="0" dirty="0">
                  <a:solidFill>
                    <a:prstClr val="black"/>
                  </a:solidFill>
                  <a:latin typeface="Aptos" panose="02110004020202020204"/>
                </a:rPr>
                <a:t>Minimal bleeding</a:t>
              </a:r>
            </a:p>
          </p:txBody>
        </p:sp>
        <p:sp>
          <p:nvSpPr>
            <p:cNvPr id="84" name="CuadroTexto 83">
              <a:extLst>
                <a:ext uri="{FF2B5EF4-FFF2-40B4-BE49-F238E27FC236}">
                  <a16:creationId xmlns:a16="http://schemas.microsoft.com/office/drawing/2014/main" id="{E31ACF1D-C9DA-2D7B-0166-44E8AA4F2F7D}"/>
                </a:ext>
              </a:extLst>
            </p:cNvPr>
            <p:cNvSpPr txBox="1"/>
            <p:nvPr/>
          </p:nvSpPr>
          <p:spPr>
            <a:xfrm>
              <a:off x="349175" y="2388557"/>
              <a:ext cx="1656738" cy="39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25529">
                <a:defRPr/>
              </a:pPr>
              <a:r>
                <a:rPr lang="en-US" sz="1955" kern="0" dirty="0">
                  <a:solidFill>
                    <a:schemeClr val="bg1"/>
                  </a:solidFill>
                  <a:latin typeface="Aptos" panose="02110004020202020204"/>
                </a:rPr>
                <a:t>4  No bleeding</a:t>
              </a:r>
            </a:p>
            <a:p>
              <a:pPr defTabSz="1625529">
                <a:defRPr/>
              </a:pPr>
              <a:r>
                <a:rPr lang="en-US" sz="1955" kern="0" dirty="0">
                  <a:solidFill>
                    <a:schemeClr val="bg1"/>
                  </a:solidFill>
                  <a:latin typeface="Aptos" panose="02110004020202020204"/>
                </a:rPr>
                <a:t>3  &lt; menstruation</a:t>
              </a:r>
            </a:p>
          </p:txBody>
        </p:sp>
      </p:grpSp>
      <p:grpSp>
        <p:nvGrpSpPr>
          <p:cNvPr id="85" name="Grupo 84">
            <a:extLst>
              <a:ext uri="{FF2B5EF4-FFF2-40B4-BE49-F238E27FC236}">
                <a16:creationId xmlns:a16="http://schemas.microsoft.com/office/drawing/2014/main" id="{39E8B4E1-67FF-CA07-E139-35C4DA665B88}"/>
              </a:ext>
            </a:extLst>
          </p:cNvPr>
          <p:cNvGrpSpPr/>
          <p:nvPr/>
        </p:nvGrpSpPr>
        <p:grpSpPr>
          <a:xfrm>
            <a:off x="6319290" y="10856581"/>
            <a:ext cx="4888224" cy="730843"/>
            <a:chOff x="475454" y="2557219"/>
            <a:chExt cx="3444400" cy="418960"/>
          </a:xfrm>
        </p:grpSpPr>
        <p:grpSp>
          <p:nvGrpSpPr>
            <p:cNvPr id="86" name="Grupo 85">
              <a:extLst>
                <a:ext uri="{FF2B5EF4-FFF2-40B4-BE49-F238E27FC236}">
                  <a16:creationId xmlns:a16="http://schemas.microsoft.com/office/drawing/2014/main" id="{C4545874-9ECA-C8C6-7C02-6614CEE61149}"/>
                </a:ext>
              </a:extLst>
            </p:cNvPr>
            <p:cNvGrpSpPr/>
            <p:nvPr/>
          </p:nvGrpSpPr>
          <p:grpSpPr>
            <a:xfrm>
              <a:off x="475454" y="2557219"/>
              <a:ext cx="3444400" cy="418960"/>
              <a:chOff x="258236" y="2377082"/>
              <a:chExt cx="3444400" cy="418960"/>
            </a:xfrm>
            <a:gradFill>
              <a:gsLst>
                <a:gs pos="0">
                  <a:srgbClr val="A02B93">
                    <a:lumMod val="20000"/>
                    <a:lumOff val="80000"/>
                  </a:srgbClr>
                </a:gs>
                <a:gs pos="53000">
                  <a:srgbClr val="E8E8E8">
                    <a:lumMod val="90000"/>
                  </a:srgbClr>
                </a:gs>
                <a:gs pos="100000">
                  <a:srgbClr val="E8E8E8">
                    <a:lumMod val="90000"/>
                  </a:srgbClr>
                </a:gs>
              </a:gsLst>
              <a:lin ang="0" scaled="1"/>
            </a:gradFill>
          </p:grpSpPr>
          <p:sp>
            <p:nvSpPr>
              <p:cNvPr id="88" name="CuadroTexto 87">
                <a:extLst>
                  <a:ext uri="{FF2B5EF4-FFF2-40B4-BE49-F238E27FC236}">
                    <a16:creationId xmlns:a16="http://schemas.microsoft.com/office/drawing/2014/main" id="{D9316796-901D-B093-AE97-EC72AC08084D}"/>
                  </a:ext>
                </a:extLst>
              </p:cNvPr>
              <p:cNvSpPr txBox="1"/>
              <p:nvPr/>
            </p:nvSpPr>
            <p:spPr>
              <a:xfrm>
                <a:off x="258236" y="2377082"/>
                <a:ext cx="3444400" cy="39786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defTabSz="1625529">
                  <a:defRPr/>
                </a:pPr>
                <a:endParaRPr lang="en-US" sz="1955" kern="0" dirty="0">
                  <a:solidFill>
                    <a:prstClr val="black"/>
                  </a:solidFill>
                  <a:latin typeface="Aptos" panose="02110004020202020204"/>
                </a:endParaRPr>
              </a:p>
              <a:p>
                <a:pPr defTabSz="1625529">
                  <a:defRPr/>
                </a:pPr>
                <a:endParaRPr lang="en-US" sz="1955" kern="0" dirty="0"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89" name="CuadroTexto 88">
                <a:extLst>
                  <a:ext uri="{FF2B5EF4-FFF2-40B4-BE49-F238E27FC236}">
                    <a16:creationId xmlns:a16="http://schemas.microsoft.com/office/drawing/2014/main" id="{13039BCB-7D28-8B67-331D-AFA33F983D7A}"/>
                  </a:ext>
                </a:extLst>
              </p:cNvPr>
              <p:cNvSpPr txBox="1"/>
              <p:nvPr/>
            </p:nvSpPr>
            <p:spPr>
              <a:xfrm>
                <a:off x="329895" y="2398182"/>
                <a:ext cx="1707388" cy="397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625529">
                  <a:defRPr/>
                </a:pPr>
                <a:r>
                  <a:rPr lang="en-US" sz="1955" kern="0" dirty="0">
                    <a:solidFill>
                      <a:prstClr val="black"/>
                    </a:solidFill>
                    <a:latin typeface="Aptos" panose="02110004020202020204"/>
                  </a:rPr>
                  <a:t>2  = menstruation</a:t>
                </a:r>
              </a:p>
              <a:p>
                <a:pPr defTabSz="1625529">
                  <a:defRPr/>
                </a:pPr>
                <a:r>
                  <a:rPr lang="en-US" sz="1955" kern="0" dirty="0">
                    <a:solidFill>
                      <a:prstClr val="black"/>
                    </a:solidFill>
                    <a:latin typeface="Aptos" panose="02110004020202020204"/>
                  </a:rPr>
                  <a:t>1  &gt; menstruation </a:t>
                </a:r>
              </a:p>
            </p:txBody>
          </p:sp>
        </p:grpSp>
        <p:sp>
          <p:nvSpPr>
            <p:cNvPr id="87" name="CuadroTexto 86">
              <a:extLst>
                <a:ext uri="{FF2B5EF4-FFF2-40B4-BE49-F238E27FC236}">
                  <a16:creationId xmlns:a16="http://schemas.microsoft.com/office/drawing/2014/main" id="{601BFDDE-761D-7560-67CA-109A76DF080A}"/>
                </a:ext>
              </a:extLst>
            </p:cNvPr>
            <p:cNvSpPr txBox="1"/>
            <p:nvPr/>
          </p:nvSpPr>
          <p:spPr>
            <a:xfrm>
              <a:off x="2104275" y="2628762"/>
              <a:ext cx="1561350" cy="2253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625529">
                <a:defRPr/>
              </a:pPr>
              <a:r>
                <a:rPr lang="en-US" sz="1955" kern="0" dirty="0">
                  <a:solidFill>
                    <a:prstClr val="black"/>
                  </a:solidFill>
                  <a:latin typeface="Aptos" panose="02110004020202020204"/>
                </a:rPr>
                <a:t>Heavy bleeding</a:t>
              </a:r>
            </a:p>
          </p:txBody>
        </p:sp>
      </p:grpSp>
      <p:sp>
        <p:nvSpPr>
          <p:cNvPr id="90" name="CuadroTexto 89">
            <a:extLst>
              <a:ext uri="{FF2B5EF4-FFF2-40B4-BE49-F238E27FC236}">
                <a16:creationId xmlns:a16="http://schemas.microsoft.com/office/drawing/2014/main" id="{4C915AB8-97AF-D1B7-02B3-5D142249C11C}"/>
              </a:ext>
            </a:extLst>
          </p:cNvPr>
          <p:cNvSpPr txBox="1"/>
          <p:nvPr/>
        </p:nvSpPr>
        <p:spPr>
          <a:xfrm>
            <a:off x="549480" y="8939316"/>
            <a:ext cx="4334826" cy="639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78" dirty="0"/>
              <a:t>4-point Likert scale - percentage of epithelization:</a:t>
            </a:r>
          </a:p>
        </p:txBody>
      </p:sp>
      <p:grpSp>
        <p:nvGrpSpPr>
          <p:cNvPr id="91" name="Grupo 90">
            <a:extLst>
              <a:ext uri="{FF2B5EF4-FFF2-40B4-BE49-F238E27FC236}">
                <a16:creationId xmlns:a16="http://schemas.microsoft.com/office/drawing/2014/main" id="{4C0A0C24-9F0F-E4CC-4468-8D9FE85416E8}"/>
              </a:ext>
            </a:extLst>
          </p:cNvPr>
          <p:cNvGrpSpPr/>
          <p:nvPr/>
        </p:nvGrpSpPr>
        <p:grpSpPr>
          <a:xfrm>
            <a:off x="381488" y="9803046"/>
            <a:ext cx="5212714" cy="724448"/>
            <a:chOff x="258235" y="2359975"/>
            <a:chExt cx="3856633" cy="407512"/>
          </a:xfrm>
        </p:grpSpPr>
        <p:sp>
          <p:nvSpPr>
            <p:cNvPr id="92" name="CuadroTexto 91">
              <a:extLst>
                <a:ext uri="{FF2B5EF4-FFF2-40B4-BE49-F238E27FC236}">
                  <a16:creationId xmlns:a16="http://schemas.microsoft.com/office/drawing/2014/main" id="{BDD72447-1A3F-4E54-0BE2-570A5C146F35}"/>
                </a:ext>
              </a:extLst>
            </p:cNvPr>
            <p:cNvSpPr txBox="1"/>
            <p:nvPr/>
          </p:nvSpPr>
          <p:spPr>
            <a:xfrm>
              <a:off x="258235" y="2377082"/>
              <a:ext cx="3765693" cy="390405"/>
            </a:xfrm>
            <a:prstGeom prst="rect">
              <a:avLst/>
            </a:prstGeom>
            <a:gradFill>
              <a:gsLst>
                <a:gs pos="0">
                  <a:srgbClr val="A02B93"/>
                </a:gs>
                <a:gs pos="100000">
                  <a:srgbClr val="E8E8E8">
                    <a:lumMod val="75000"/>
                  </a:srgbClr>
                </a:gs>
              </a:gsLst>
              <a:lin ang="0" scaled="1"/>
            </a:gradFill>
          </p:spPr>
          <p:txBody>
            <a:bodyPr wrap="square" rtlCol="0">
              <a:spAutoFit/>
            </a:bodyPr>
            <a:lstStyle/>
            <a:p>
              <a:pPr defTabSz="1625529">
                <a:defRPr/>
              </a:pPr>
              <a:endParaRPr lang="en-US" sz="1955" kern="0" dirty="0">
                <a:solidFill>
                  <a:prstClr val="black"/>
                </a:solidFill>
                <a:latin typeface="Aptos" panose="02110004020202020204"/>
              </a:endParaRPr>
            </a:p>
            <a:p>
              <a:pPr defTabSz="1625529">
                <a:defRPr/>
              </a:pPr>
              <a:endParaRPr lang="en-US" sz="1955" kern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93" name="CuadroTexto 92">
              <a:extLst>
                <a:ext uri="{FF2B5EF4-FFF2-40B4-BE49-F238E27FC236}">
                  <a16:creationId xmlns:a16="http://schemas.microsoft.com/office/drawing/2014/main" id="{89E36684-44FC-1D3F-7DAC-996AE5CE9591}"/>
                </a:ext>
              </a:extLst>
            </p:cNvPr>
            <p:cNvSpPr txBox="1"/>
            <p:nvPr/>
          </p:nvSpPr>
          <p:spPr>
            <a:xfrm>
              <a:off x="1625781" y="2461720"/>
              <a:ext cx="2489087" cy="2211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625529">
                <a:defRPr/>
              </a:pPr>
              <a:r>
                <a:rPr lang="en-US" sz="1955" kern="0" dirty="0">
                  <a:solidFill>
                    <a:prstClr val="black"/>
                  </a:solidFill>
                  <a:latin typeface="Aptos" panose="02110004020202020204"/>
                </a:rPr>
                <a:t>Satisfactory epithelization</a:t>
              </a:r>
            </a:p>
          </p:txBody>
        </p:sp>
        <p:sp>
          <p:nvSpPr>
            <p:cNvPr id="94" name="CuadroTexto 93">
              <a:extLst>
                <a:ext uri="{FF2B5EF4-FFF2-40B4-BE49-F238E27FC236}">
                  <a16:creationId xmlns:a16="http://schemas.microsoft.com/office/drawing/2014/main" id="{513FF326-7E47-5A64-122A-B3178D9E8E82}"/>
                </a:ext>
              </a:extLst>
            </p:cNvPr>
            <p:cNvSpPr txBox="1"/>
            <p:nvPr/>
          </p:nvSpPr>
          <p:spPr>
            <a:xfrm>
              <a:off x="391930" y="2359975"/>
              <a:ext cx="1656739" cy="39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25529">
                <a:defRPr/>
              </a:pPr>
              <a:r>
                <a:rPr lang="en-US" sz="1955" kern="0" dirty="0">
                  <a:solidFill>
                    <a:schemeClr val="bg1"/>
                  </a:solidFill>
                  <a:latin typeface="Aptos" panose="02110004020202020204"/>
                </a:rPr>
                <a:t>4  75 – 100%</a:t>
              </a:r>
            </a:p>
            <a:p>
              <a:pPr defTabSz="1625529">
                <a:defRPr/>
              </a:pPr>
              <a:r>
                <a:rPr lang="en-US" sz="1955" kern="0" dirty="0">
                  <a:solidFill>
                    <a:schemeClr val="bg1"/>
                  </a:solidFill>
                  <a:latin typeface="Aptos" panose="02110004020202020204"/>
                </a:rPr>
                <a:t>3  50 – 75%</a:t>
              </a: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9CDF464F-210E-1B0C-9FD3-0B733177FACC}"/>
              </a:ext>
            </a:extLst>
          </p:cNvPr>
          <p:cNvGrpSpPr/>
          <p:nvPr/>
        </p:nvGrpSpPr>
        <p:grpSpPr>
          <a:xfrm>
            <a:off x="368411" y="10854473"/>
            <a:ext cx="5102875" cy="711951"/>
            <a:chOff x="475454" y="2557219"/>
            <a:chExt cx="3453249" cy="408130"/>
          </a:xfrm>
        </p:grpSpPr>
        <p:grpSp>
          <p:nvGrpSpPr>
            <p:cNvPr id="96" name="Grupo 95">
              <a:extLst>
                <a:ext uri="{FF2B5EF4-FFF2-40B4-BE49-F238E27FC236}">
                  <a16:creationId xmlns:a16="http://schemas.microsoft.com/office/drawing/2014/main" id="{19793484-20D2-2BD8-19BD-024F60697875}"/>
                </a:ext>
              </a:extLst>
            </p:cNvPr>
            <p:cNvGrpSpPr/>
            <p:nvPr/>
          </p:nvGrpSpPr>
          <p:grpSpPr>
            <a:xfrm>
              <a:off x="475454" y="2557219"/>
              <a:ext cx="3444400" cy="408130"/>
              <a:chOff x="258236" y="2377082"/>
              <a:chExt cx="3444400" cy="408130"/>
            </a:xfrm>
            <a:gradFill>
              <a:gsLst>
                <a:gs pos="0">
                  <a:srgbClr val="A02B93">
                    <a:lumMod val="20000"/>
                    <a:lumOff val="80000"/>
                  </a:srgbClr>
                </a:gs>
                <a:gs pos="53000">
                  <a:srgbClr val="E8E8E8">
                    <a:lumMod val="90000"/>
                  </a:srgbClr>
                </a:gs>
                <a:gs pos="100000">
                  <a:srgbClr val="E8E8E8">
                    <a:lumMod val="90000"/>
                  </a:srgbClr>
                </a:gs>
              </a:gsLst>
              <a:lin ang="0" scaled="1"/>
            </a:gradFill>
          </p:grpSpPr>
          <p:sp>
            <p:nvSpPr>
              <p:cNvPr id="98" name="CuadroTexto 97">
                <a:extLst>
                  <a:ext uri="{FF2B5EF4-FFF2-40B4-BE49-F238E27FC236}">
                    <a16:creationId xmlns:a16="http://schemas.microsoft.com/office/drawing/2014/main" id="{15E0FFA9-2081-BD5A-97E3-407D46E6A239}"/>
                  </a:ext>
                </a:extLst>
              </p:cNvPr>
              <p:cNvSpPr txBox="1"/>
              <p:nvPr/>
            </p:nvSpPr>
            <p:spPr>
              <a:xfrm>
                <a:off x="258236" y="2377082"/>
                <a:ext cx="3444400" cy="39786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defTabSz="1625529">
                  <a:defRPr/>
                </a:pPr>
                <a:endParaRPr lang="en-US" sz="1955" kern="0" dirty="0">
                  <a:solidFill>
                    <a:prstClr val="black"/>
                  </a:solidFill>
                  <a:latin typeface="Aptos" panose="02110004020202020204"/>
                </a:endParaRPr>
              </a:p>
              <a:p>
                <a:pPr defTabSz="1625529">
                  <a:defRPr/>
                </a:pPr>
                <a:endParaRPr lang="en-US" sz="1955" kern="0" dirty="0"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99" name="CuadroTexto 98">
                <a:extLst>
                  <a:ext uri="{FF2B5EF4-FFF2-40B4-BE49-F238E27FC236}">
                    <a16:creationId xmlns:a16="http://schemas.microsoft.com/office/drawing/2014/main" id="{F109DFAF-A662-F746-8DB0-7C8DC7356D93}"/>
                  </a:ext>
                </a:extLst>
              </p:cNvPr>
              <p:cNvSpPr txBox="1"/>
              <p:nvPr/>
            </p:nvSpPr>
            <p:spPr>
              <a:xfrm>
                <a:off x="373107" y="2387352"/>
                <a:ext cx="1158681" cy="397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625529">
                  <a:defRPr/>
                </a:pPr>
                <a:r>
                  <a:rPr lang="en-US" sz="1955" kern="0" dirty="0">
                    <a:solidFill>
                      <a:prstClr val="black"/>
                    </a:solidFill>
                    <a:latin typeface="Aptos" panose="02110004020202020204"/>
                  </a:rPr>
                  <a:t>2  25 – 50%</a:t>
                </a:r>
              </a:p>
              <a:p>
                <a:pPr defTabSz="1625529">
                  <a:defRPr/>
                </a:pPr>
                <a:r>
                  <a:rPr lang="en-US" sz="1955" kern="0" dirty="0">
                    <a:solidFill>
                      <a:prstClr val="black"/>
                    </a:solidFill>
                    <a:latin typeface="Aptos" panose="02110004020202020204"/>
                  </a:rPr>
                  <a:t>1  0 – 25 %</a:t>
                </a:r>
              </a:p>
            </p:txBody>
          </p:sp>
        </p:grp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6B75D16C-B7BC-EA69-04BC-FE0DBC877BE5}"/>
                </a:ext>
              </a:extLst>
            </p:cNvPr>
            <p:cNvSpPr txBox="1"/>
            <p:nvPr/>
          </p:nvSpPr>
          <p:spPr>
            <a:xfrm>
              <a:off x="1692544" y="2629942"/>
              <a:ext cx="2236159" cy="2253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625529">
                <a:defRPr/>
              </a:pPr>
              <a:r>
                <a:rPr lang="en-US" sz="1955" kern="0" dirty="0">
                  <a:solidFill>
                    <a:prstClr val="black"/>
                  </a:solidFill>
                  <a:latin typeface="Aptos" panose="02110004020202020204"/>
                </a:rPr>
                <a:t>Deficient epithelization</a:t>
              </a:r>
            </a:p>
          </p:txBody>
        </p:sp>
      </p:grp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A18653CB-0FF7-74B9-40ED-25EBC5106784}"/>
              </a:ext>
            </a:extLst>
          </p:cNvPr>
          <p:cNvSpPr txBox="1"/>
          <p:nvPr/>
        </p:nvSpPr>
        <p:spPr>
          <a:xfrm>
            <a:off x="12823805" y="9091552"/>
            <a:ext cx="4945918" cy="1144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US" sz="1778" b="1" dirty="0"/>
              <a:t>COBAS HPV test</a:t>
            </a:r>
          </a:p>
          <a:p>
            <a:pPr>
              <a:lnSpc>
                <a:spcPct val="150000"/>
              </a:lnSpc>
            </a:pPr>
            <a:r>
              <a:rPr lang="en-US" sz="1778" dirty="0"/>
              <a:t>Viral clearance was defined as a negative test or loss of ≥1 baseline genotypes</a:t>
            </a:r>
            <a:endParaRPr lang="es-ES" sz="1778" dirty="0"/>
          </a:p>
        </p:txBody>
      </p:sp>
      <p:sp>
        <p:nvSpPr>
          <p:cNvPr id="101" name="Rectángulo: esquinas redondeadas 100">
            <a:extLst>
              <a:ext uri="{FF2B5EF4-FFF2-40B4-BE49-F238E27FC236}">
                <a16:creationId xmlns:a16="http://schemas.microsoft.com/office/drawing/2014/main" id="{694FA1AA-7A07-3CD2-A37B-1F4B99221412}"/>
              </a:ext>
            </a:extLst>
          </p:cNvPr>
          <p:cNvSpPr/>
          <p:nvPr/>
        </p:nvSpPr>
        <p:spPr>
          <a:xfrm>
            <a:off x="235436" y="8656141"/>
            <a:ext cx="5468888" cy="3255430"/>
          </a:xfrm>
          <a:prstGeom prst="roundRect">
            <a:avLst/>
          </a:prstGeom>
          <a:noFill/>
          <a:ln>
            <a:solidFill>
              <a:srgbClr val="B278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/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8B6E9444-432D-7C32-5A83-9842C733B1C3}"/>
              </a:ext>
            </a:extLst>
          </p:cNvPr>
          <p:cNvSpPr txBox="1"/>
          <p:nvPr/>
        </p:nvSpPr>
        <p:spPr>
          <a:xfrm>
            <a:off x="934522" y="8422087"/>
            <a:ext cx="39622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Abadi" panose="020B0604020104020204" pitchFamily="34" charset="0"/>
              </a:defRPr>
            </a:lvl1pPr>
          </a:lstStyle>
          <a:p>
            <a:pPr algn="ctr">
              <a:defRPr/>
            </a:pPr>
            <a:r>
              <a:rPr lang="es-ES" sz="2400" b="1" dirty="0">
                <a:solidFill>
                  <a:prstClr val="black"/>
                </a:solidFill>
              </a:rPr>
              <a:t>Cervical </a:t>
            </a:r>
            <a:r>
              <a:rPr lang="es-ES" sz="2400" b="1" dirty="0" err="1">
                <a:solidFill>
                  <a:prstClr val="black"/>
                </a:solidFill>
              </a:rPr>
              <a:t>re-epithelization</a:t>
            </a:r>
            <a:endParaRPr lang="es-ES" sz="2400" b="1" dirty="0">
              <a:solidFill>
                <a:prstClr val="black"/>
              </a:solidFill>
            </a:endParaRPr>
          </a:p>
        </p:txBody>
      </p:sp>
      <p:sp>
        <p:nvSpPr>
          <p:cNvPr id="103" name="Rectángulo: esquinas redondeadas 102">
            <a:extLst>
              <a:ext uri="{FF2B5EF4-FFF2-40B4-BE49-F238E27FC236}">
                <a16:creationId xmlns:a16="http://schemas.microsoft.com/office/drawing/2014/main" id="{1F891C40-E1DF-82A7-1AD1-19D67F37AE9E}"/>
              </a:ext>
            </a:extLst>
          </p:cNvPr>
          <p:cNvSpPr/>
          <p:nvPr/>
        </p:nvSpPr>
        <p:spPr>
          <a:xfrm>
            <a:off x="6000412" y="8653872"/>
            <a:ext cx="5468888" cy="3255431"/>
          </a:xfrm>
          <a:prstGeom prst="roundRect">
            <a:avLst/>
          </a:prstGeom>
          <a:noFill/>
          <a:ln>
            <a:solidFill>
              <a:srgbClr val="B278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/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5E23D791-4D62-1157-7A18-0A164C52D7CA}"/>
              </a:ext>
            </a:extLst>
          </p:cNvPr>
          <p:cNvSpPr/>
          <p:nvPr/>
        </p:nvSpPr>
        <p:spPr>
          <a:xfrm>
            <a:off x="6863124" y="8419239"/>
            <a:ext cx="37434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Abadi" panose="020B0604020104020204" pitchFamily="34" charset="0"/>
                <a:ea typeface="MS PGothic" panose="020B0600070205080204" pitchFamily="34" charset="-128"/>
              </a:rPr>
              <a:t>Post-operative bleeding</a:t>
            </a:r>
          </a:p>
        </p:txBody>
      </p:sp>
      <p:sp>
        <p:nvSpPr>
          <p:cNvPr id="105" name="Rectángulo: esquinas redondeadas 104">
            <a:extLst>
              <a:ext uri="{FF2B5EF4-FFF2-40B4-BE49-F238E27FC236}">
                <a16:creationId xmlns:a16="http://schemas.microsoft.com/office/drawing/2014/main" id="{5E92D074-C822-EFD9-D75D-9E5C94CA392E}"/>
              </a:ext>
            </a:extLst>
          </p:cNvPr>
          <p:cNvSpPr/>
          <p:nvPr/>
        </p:nvSpPr>
        <p:spPr>
          <a:xfrm>
            <a:off x="12579549" y="8653872"/>
            <a:ext cx="5468889" cy="3255432"/>
          </a:xfrm>
          <a:prstGeom prst="roundRect">
            <a:avLst/>
          </a:prstGeom>
          <a:noFill/>
          <a:ln>
            <a:solidFill>
              <a:srgbClr val="B278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/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065B9E02-5E12-3CD4-6F5B-365760D392A6}"/>
              </a:ext>
            </a:extLst>
          </p:cNvPr>
          <p:cNvSpPr/>
          <p:nvPr/>
        </p:nvSpPr>
        <p:spPr>
          <a:xfrm>
            <a:off x="13425032" y="8419239"/>
            <a:ext cx="37434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Abadi" panose="020B0604020104020204" pitchFamily="34" charset="0"/>
                <a:ea typeface="MS PGothic" panose="020B0600070205080204" pitchFamily="34" charset="-128"/>
              </a:rPr>
              <a:t>HR-HPV viral clearance</a:t>
            </a:r>
          </a:p>
        </p:txBody>
      </p:sp>
      <p:pic>
        <p:nvPicPr>
          <p:cNvPr id="107" name="Picture 2" descr="Hpv - Free healthcare and medical icons">
            <a:extLst>
              <a:ext uri="{FF2B5EF4-FFF2-40B4-BE49-F238E27FC236}">
                <a16:creationId xmlns:a16="http://schemas.microsoft.com/office/drawing/2014/main" id="{884462CC-4E7F-B659-E2FB-A1F606FCE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5747" y="10377107"/>
            <a:ext cx="1436491" cy="143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Google Shape;314;p29">
            <a:extLst>
              <a:ext uri="{FF2B5EF4-FFF2-40B4-BE49-F238E27FC236}">
                <a16:creationId xmlns:a16="http://schemas.microsoft.com/office/drawing/2014/main" id="{D4E0A6C4-F5BE-B78D-7C05-2D272624A5C4}"/>
              </a:ext>
            </a:extLst>
          </p:cNvPr>
          <p:cNvSpPr txBox="1">
            <a:spLocks/>
          </p:cNvSpPr>
          <p:nvPr/>
        </p:nvSpPr>
        <p:spPr>
          <a:xfrm>
            <a:off x="235436" y="7672697"/>
            <a:ext cx="11233864" cy="70884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62529" tIns="162529" rIns="162529" bIns="162529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400" b="1" dirty="0">
                <a:sym typeface="Fira Sans"/>
              </a:rPr>
              <a:t>GENERAL POPULATION AT 21 DAYS</a:t>
            </a:r>
          </a:p>
        </p:txBody>
      </p:sp>
      <p:sp>
        <p:nvSpPr>
          <p:cNvPr id="109" name="Google Shape;314;p29">
            <a:extLst>
              <a:ext uri="{FF2B5EF4-FFF2-40B4-BE49-F238E27FC236}">
                <a16:creationId xmlns:a16="http://schemas.microsoft.com/office/drawing/2014/main" id="{F0789557-46F3-9F39-3E9F-1985D1D05915}"/>
              </a:ext>
            </a:extLst>
          </p:cNvPr>
          <p:cNvSpPr txBox="1">
            <a:spLocks/>
          </p:cNvSpPr>
          <p:nvPr/>
        </p:nvSpPr>
        <p:spPr>
          <a:xfrm>
            <a:off x="11948132" y="7671543"/>
            <a:ext cx="8308246" cy="7111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62529" tIns="162529" rIns="162529" bIns="162529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ts val="0"/>
              </a:spcBef>
              <a:buNone/>
              <a:defRPr sz="2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ym typeface="Fira Sans"/>
              </a:rPr>
              <a:t>POSITIVE-MARGINS POPULATION AT 3 MONTHS</a:t>
            </a:r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E783B67D-8EC0-AAA3-4D3B-CD455A436C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645438" y="11163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01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45"/>
    </mc:Choice>
    <mc:Fallback>
      <p:transition spd="slow" advTm="18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ángulo 49">
            <a:extLst>
              <a:ext uri="{FF2B5EF4-FFF2-40B4-BE49-F238E27FC236}">
                <a16:creationId xmlns:a16="http://schemas.microsoft.com/office/drawing/2014/main" id="{A902F427-6ACE-0CB6-2C2B-68A55318D192}"/>
              </a:ext>
            </a:extLst>
          </p:cNvPr>
          <p:cNvSpPr/>
          <p:nvPr/>
        </p:nvSpPr>
        <p:spPr>
          <a:xfrm>
            <a:off x="14655333" y="6249729"/>
            <a:ext cx="6570209" cy="4398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B0B39F-542F-6A05-43F8-73B730CDB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407756"/>
              </p:ext>
            </p:extLst>
          </p:nvPr>
        </p:nvGraphicFramePr>
        <p:xfrm>
          <a:off x="5462838" y="1863513"/>
          <a:ext cx="7611477" cy="2268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37159">
                  <a:extLst>
                    <a:ext uri="{9D8B030D-6E8A-4147-A177-3AD203B41FA5}">
                      <a16:colId xmlns:a16="http://schemas.microsoft.com/office/drawing/2014/main" val="1810229545"/>
                    </a:ext>
                  </a:extLst>
                </a:gridCol>
                <a:gridCol w="2537159">
                  <a:extLst>
                    <a:ext uri="{9D8B030D-6E8A-4147-A177-3AD203B41FA5}">
                      <a16:colId xmlns:a16="http://schemas.microsoft.com/office/drawing/2014/main" val="1666573116"/>
                    </a:ext>
                  </a:extLst>
                </a:gridCol>
                <a:gridCol w="2537159">
                  <a:extLst>
                    <a:ext uri="{9D8B030D-6E8A-4147-A177-3AD203B41FA5}">
                      <a16:colId xmlns:a16="http://schemas.microsoft.com/office/drawing/2014/main" val="3469235097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u="none" strike="noStrike" dirty="0">
                          <a:effectLst/>
                        </a:rPr>
                        <a:t> 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CONTROL </a:t>
                      </a:r>
                      <a:r>
                        <a:rPr lang="es-ES" sz="16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group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 err="1">
                          <a:effectLst/>
                        </a:rPr>
                        <a:t>Coriolus-versicolor</a:t>
                      </a:r>
                      <a:r>
                        <a:rPr lang="es-ES" sz="1600" b="1" u="none" strike="noStrike" dirty="0">
                          <a:effectLst/>
                        </a:rPr>
                        <a:t> </a:t>
                      </a:r>
                      <a:r>
                        <a:rPr lang="es-ES" sz="1600" b="1" u="none" strike="noStrike" dirty="0" err="1">
                          <a:effectLst/>
                        </a:rPr>
                        <a:t>group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B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82076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Sample</a:t>
                      </a:r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size</a:t>
                      </a:r>
                      <a:endParaRPr lang="es-E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1591524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Mean 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age</a:t>
                      </a:r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 (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years</a:t>
                      </a:r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)</a:t>
                      </a:r>
                      <a:endParaRPr lang="es-E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41.3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43.3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8386575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% 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smokers</a:t>
                      </a:r>
                      <a:endParaRPr lang="es-E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58.1%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40%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1347763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Parity</a:t>
                      </a:r>
                      <a:endParaRPr lang="es-E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0538202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Use 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of</a:t>
                      </a:r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 a 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barrier</a:t>
                      </a:r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method</a:t>
                      </a:r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  <a:endParaRPr lang="es-E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22.6%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28.6%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112948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Positive </a:t>
                      </a:r>
                      <a:r>
                        <a:rPr lang="es-ES" sz="1600" b="1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margins</a:t>
                      </a:r>
                      <a:endParaRPr lang="es-E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25.8%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42.8%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943032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4A5BEDB3-090B-A4E8-5374-EF0242A97ED5}"/>
              </a:ext>
            </a:extLst>
          </p:cNvPr>
          <p:cNvSpPr txBox="1"/>
          <p:nvPr/>
        </p:nvSpPr>
        <p:spPr>
          <a:xfrm>
            <a:off x="7892535" y="5481349"/>
            <a:ext cx="63762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Abadi" panose="020B0604020104020204" pitchFamily="34" charset="0"/>
              </a:defRPr>
            </a:lvl1pPr>
          </a:lstStyle>
          <a:p>
            <a:pPr algn="ctr">
              <a:defRPr/>
            </a:pPr>
            <a:r>
              <a:rPr lang="es-ES" sz="1800" b="1" dirty="0" err="1">
                <a:solidFill>
                  <a:prstClr val="black"/>
                </a:solidFill>
              </a:rPr>
              <a:t>Post-operative</a:t>
            </a:r>
            <a:r>
              <a:rPr lang="es-ES" sz="1800" b="1" dirty="0">
                <a:solidFill>
                  <a:prstClr val="black"/>
                </a:solidFill>
              </a:rPr>
              <a:t> </a:t>
            </a:r>
            <a:r>
              <a:rPr lang="es-ES" sz="1800" b="1" dirty="0" err="1">
                <a:solidFill>
                  <a:prstClr val="black"/>
                </a:solidFill>
              </a:rPr>
              <a:t>bleeding</a:t>
            </a:r>
            <a:r>
              <a:rPr lang="es-ES" sz="1800" b="1" dirty="0">
                <a:solidFill>
                  <a:prstClr val="black"/>
                </a:solidFill>
              </a:rPr>
              <a:t> </a:t>
            </a:r>
            <a:r>
              <a:rPr lang="es-ES" sz="1800" dirty="0">
                <a:solidFill>
                  <a:prstClr val="black"/>
                </a:solidFill>
              </a:rPr>
              <a:t>at </a:t>
            </a:r>
            <a:r>
              <a:rPr lang="es-ES" sz="1800" dirty="0">
                <a:solidFill>
                  <a:srgbClr val="AF2BA6"/>
                </a:solidFill>
              </a:rPr>
              <a:t>21 </a:t>
            </a:r>
            <a:r>
              <a:rPr lang="es-ES" sz="1800" dirty="0" err="1">
                <a:solidFill>
                  <a:srgbClr val="AF2BA6"/>
                </a:solidFill>
              </a:rPr>
              <a:t>days</a:t>
            </a:r>
            <a:r>
              <a:rPr lang="es-ES" sz="1800" b="1" dirty="0">
                <a:solidFill>
                  <a:srgbClr val="AF2BA6"/>
                </a:solidFill>
              </a:rPr>
              <a:t> </a:t>
            </a:r>
            <a:r>
              <a:rPr lang="es-ES" sz="1800" dirty="0">
                <a:solidFill>
                  <a:prstClr val="black"/>
                </a:solidFill>
              </a:rPr>
              <a:t>in </a:t>
            </a:r>
            <a:r>
              <a:rPr lang="es-ES" sz="1800" dirty="0">
                <a:solidFill>
                  <a:srgbClr val="B88C00"/>
                </a:solidFill>
              </a:rPr>
              <a:t>general</a:t>
            </a:r>
            <a:r>
              <a:rPr lang="es-ES" sz="1800" dirty="0">
                <a:solidFill>
                  <a:prstClr val="black"/>
                </a:solidFill>
              </a:rPr>
              <a:t> </a:t>
            </a:r>
            <a:r>
              <a:rPr lang="es-ES" sz="1800" dirty="0" err="1">
                <a:solidFill>
                  <a:prstClr val="black"/>
                </a:solidFill>
              </a:rPr>
              <a:t>population</a:t>
            </a:r>
            <a:r>
              <a:rPr lang="es-ES" sz="1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47BDDC5-9650-CE05-FA87-5CE9D0B20F1B}"/>
              </a:ext>
            </a:extLst>
          </p:cNvPr>
          <p:cNvSpPr txBox="1"/>
          <p:nvPr/>
        </p:nvSpPr>
        <p:spPr>
          <a:xfrm>
            <a:off x="1222246" y="5481349"/>
            <a:ext cx="560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Abadi" panose="020B0604020104020204" pitchFamily="34" charset="0"/>
              </a:defRPr>
            </a:lvl1pPr>
          </a:lstStyle>
          <a:p>
            <a:pPr algn="ctr">
              <a:defRPr/>
            </a:pPr>
            <a:r>
              <a:rPr lang="es-ES" sz="1800" b="1" dirty="0" err="1">
                <a:solidFill>
                  <a:prstClr val="black"/>
                </a:solidFill>
              </a:rPr>
              <a:t>Re-epithelization</a:t>
            </a:r>
            <a:r>
              <a:rPr lang="es-ES" sz="1800" dirty="0">
                <a:solidFill>
                  <a:prstClr val="black"/>
                </a:solidFill>
              </a:rPr>
              <a:t> at </a:t>
            </a:r>
            <a:r>
              <a:rPr lang="es-ES" sz="1800" dirty="0">
                <a:solidFill>
                  <a:srgbClr val="AF2BA6"/>
                </a:solidFill>
              </a:rPr>
              <a:t>21 </a:t>
            </a:r>
            <a:r>
              <a:rPr lang="es-ES" sz="1800" dirty="0" err="1">
                <a:solidFill>
                  <a:srgbClr val="AF2BA6"/>
                </a:solidFill>
              </a:rPr>
              <a:t>days</a:t>
            </a:r>
            <a:r>
              <a:rPr lang="es-ES" sz="1800" b="1" dirty="0">
                <a:solidFill>
                  <a:srgbClr val="AF2BA6"/>
                </a:solidFill>
              </a:rPr>
              <a:t> </a:t>
            </a:r>
            <a:r>
              <a:rPr lang="es-ES" sz="1800" dirty="0">
                <a:solidFill>
                  <a:prstClr val="black"/>
                </a:solidFill>
              </a:rPr>
              <a:t>in </a:t>
            </a:r>
            <a:r>
              <a:rPr lang="es-ES" sz="1800" dirty="0">
                <a:solidFill>
                  <a:srgbClr val="B88C00"/>
                </a:solidFill>
              </a:rPr>
              <a:t>general </a:t>
            </a:r>
            <a:r>
              <a:rPr lang="es-ES" sz="1800" dirty="0" err="1">
                <a:solidFill>
                  <a:prstClr val="black"/>
                </a:solidFill>
              </a:rPr>
              <a:t>population</a:t>
            </a:r>
            <a:r>
              <a:rPr lang="es-ES" sz="1800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CCB25AC9-E977-9B79-E782-78C8BDE9B9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245" y="6101316"/>
            <a:ext cx="6911250" cy="417359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E2B1E42-C640-457A-5A1E-F14C6AC623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676" y="10483942"/>
            <a:ext cx="3327712" cy="66414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ADB2E10-5D06-7DB0-F1FE-037E9BA9E5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5565" y="6249729"/>
            <a:ext cx="6570209" cy="429852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6894F8E-26F7-4B4B-1989-307C0E1203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1443" y="10548252"/>
            <a:ext cx="3671040" cy="664145"/>
          </a:xfrm>
          <a:prstGeom prst="rect">
            <a:avLst/>
          </a:prstGeom>
        </p:spPr>
      </p:pic>
      <p:sp>
        <p:nvSpPr>
          <p:cNvPr id="22" name="Google Shape;314;p29">
            <a:extLst>
              <a:ext uri="{FF2B5EF4-FFF2-40B4-BE49-F238E27FC236}">
                <a16:creationId xmlns:a16="http://schemas.microsoft.com/office/drawing/2014/main" id="{58E7BD0E-178B-25BB-0DF8-7E5C4AA9B60C}"/>
              </a:ext>
            </a:extLst>
          </p:cNvPr>
          <p:cNvSpPr txBox="1">
            <a:spLocks/>
          </p:cNvSpPr>
          <p:nvPr/>
        </p:nvSpPr>
        <p:spPr>
          <a:xfrm>
            <a:off x="567244" y="4682427"/>
            <a:ext cx="13701559" cy="5027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62529" tIns="162529" rIns="162529" bIns="162529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25529">
              <a:spcBef>
                <a:spcPts val="0"/>
              </a:spcBef>
              <a:defRPr/>
            </a:pPr>
            <a:r>
              <a:rPr lang="en-US" sz="2000" b="1" dirty="0">
                <a:solidFill>
                  <a:sysClr val="windowText" lastClr="000000"/>
                </a:solidFill>
                <a:latin typeface="Fira Sans"/>
                <a:ea typeface="Fira Sans"/>
                <a:cs typeface="Fira Sans"/>
                <a:sym typeface="Fira Sans"/>
              </a:rPr>
              <a:t>VISIT 21 DAYS: </a:t>
            </a:r>
            <a:r>
              <a:rPr lang="en-US" sz="2000" dirty="0">
                <a:solidFill>
                  <a:sysClr val="windowText" lastClr="000000"/>
                </a:solidFill>
                <a:latin typeface="Aptos Display" panose="02110004020202020204"/>
              </a:rPr>
              <a:t>General Population</a:t>
            </a:r>
            <a:endParaRPr lang="en-US" sz="2000" b="1" dirty="0">
              <a:solidFill>
                <a:sysClr val="windowText" lastClr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D8CFCA8-001E-7EAF-7A04-1B8EC2246959}"/>
              </a:ext>
            </a:extLst>
          </p:cNvPr>
          <p:cNvSpPr txBox="1"/>
          <p:nvPr/>
        </p:nvSpPr>
        <p:spPr>
          <a:xfrm>
            <a:off x="14655334" y="5477977"/>
            <a:ext cx="6580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Abadi" panose="020B0604020104020204" pitchFamily="34" charset="0"/>
              </a:defRPr>
            </a:lvl1pPr>
          </a:lstStyle>
          <a:p>
            <a:pPr algn="ctr">
              <a:defRPr/>
            </a:pPr>
            <a:r>
              <a:rPr lang="es-ES" sz="1800" b="1" dirty="0">
                <a:solidFill>
                  <a:prstClr val="black"/>
                </a:solidFill>
              </a:rPr>
              <a:t>HR-HPV </a:t>
            </a:r>
            <a:r>
              <a:rPr lang="es-ES" sz="1800" b="1" dirty="0" err="1">
                <a:solidFill>
                  <a:prstClr val="black"/>
                </a:solidFill>
              </a:rPr>
              <a:t>clearance</a:t>
            </a:r>
            <a:r>
              <a:rPr lang="es-ES" sz="1800" b="1" dirty="0">
                <a:solidFill>
                  <a:prstClr val="black"/>
                </a:solidFill>
              </a:rPr>
              <a:t> </a:t>
            </a:r>
            <a:r>
              <a:rPr lang="es-ES" sz="1800" dirty="0">
                <a:solidFill>
                  <a:prstClr val="black"/>
                </a:solidFill>
              </a:rPr>
              <a:t>at </a:t>
            </a:r>
            <a:r>
              <a:rPr lang="es-ES" sz="1800" dirty="0">
                <a:solidFill>
                  <a:srgbClr val="AF2BA6"/>
                </a:solidFill>
              </a:rPr>
              <a:t>3</a:t>
            </a:r>
            <a:r>
              <a:rPr lang="es-ES" sz="1800" b="1" dirty="0">
                <a:solidFill>
                  <a:srgbClr val="AF2BA6"/>
                </a:solidFill>
              </a:rPr>
              <a:t> </a:t>
            </a:r>
            <a:r>
              <a:rPr lang="es-ES" sz="1800" b="1" dirty="0" err="1">
                <a:solidFill>
                  <a:srgbClr val="AF2BA6"/>
                </a:solidFill>
              </a:rPr>
              <a:t>months</a:t>
            </a:r>
            <a:r>
              <a:rPr lang="es-ES" sz="1800" b="1" dirty="0">
                <a:solidFill>
                  <a:srgbClr val="AF2BA6"/>
                </a:solidFill>
              </a:rPr>
              <a:t> </a:t>
            </a:r>
            <a:r>
              <a:rPr lang="es-ES" sz="1800" dirty="0">
                <a:solidFill>
                  <a:prstClr val="black"/>
                </a:solidFill>
              </a:rPr>
              <a:t>in </a:t>
            </a:r>
            <a:r>
              <a:rPr lang="es-ES" sz="1800" b="1" dirty="0">
                <a:solidFill>
                  <a:srgbClr val="B88C00"/>
                </a:solidFill>
              </a:rPr>
              <a:t>positive </a:t>
            </a:r>
            <a:r>
              <a:rPr lang="es-ES" sz="1800" b="1" dirty="0" err="1">
                <a:solidFill>
                  <a:srgbClr val="B88C00"/>
                </a:solidFill>
              </a:rPr>
              <a:t>margins</a:t>
            </a:r>
            <a:r>
              <a:rPr lang="es-ES" sz="1800" dirty="0">
                <a:solidFill>
                  <a:prstClr val="black"/>
                </a:solidFill>
              </a:rPr>
              <a:t> </a:t>
            </a:r>
            <a:r>
              <a:rPr lang="es-ES" sz="1800" dirty="0" err="1">
                <a:solidFill>
                  <a:prstClr val="black"/>
                </a:solidFill>
              </a:rPr>
              <a:t>population</a:t>
            </a:r>
            <a:r>
              <a:rPr lang="es-ES" sz="1800" dirty="0">
                <a:solidFill>
                  <a:prstClr val="black"/>
                </a:solidFill>
              </a:rPr>
              <a:t> 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1B06A23D-3C23-2D4A-4951-D5228B140628}"/>
              </a:ext>
            </a:extLst>
          </p:cNvPr>
          <p:cNvGrpSpPr/>
          <p:nvPr/>
        </p:nvGrpSpPr>
        <p:grpSpPr>
          <a:xfrm>
            <a:off x="15440286" y="10697899"/>
            <a:ext cx="4147120" cy="588740"/>
            <a:chOff x="6297598" y="6151796"/>
            <a:chExt cx="1643806" cy="264857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893C9C0-B3C4-F01B-1D6E-3EC0936E88FA}"/>
                </a:ext>
              </a:extLst>
            </p:cNvPr>
            <p:cNvSpPr/>
            <p:nvPr/>
          </p:nvSpPr>
          <p:spPr>
            <a:xfrm>
              <a:off x="6297598" y="6199632"/>
              <a:ext cx="63178" cy="687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E702FF9E-F39A-97BD-8D8A-DC7592D55A58}"/>
                </a:ext>
              </a:extLst>
            </p:cNvPr>
            <p:cNvSpPr/>
            <p:nvPr/>
          </p:nvSpPr>
          <p:spPr>
            <a:xfrm>
              <a:off x="6297598" y="6312669"/>
              <a:ext cx="63178" cy="68780"/>
            </a:xfrm>
            <a:prstGeom prst="rect">
              <a:avLst/>
            </a:prstGeom>
            <a:solidFill>
              <a:srgbClr val="B73BB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38B6A2F2-21EC-C67E-4550-5E46690BC05F}"/>
                </a:ext>
              </a:extLst>
            </p:cNvPr>
            <p:cNvSpPr txBox="1"/>
            <p:nvPr/>
          </p:nvSpPr>
          <p:spPr>
            <a:xfrm>
              <a:off x="6339069" y="6151796"/>
              <a:ext cx="1466850" cy="138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A: Control (N=8)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ABE8C29A-E043-1F8C-8F93-4C8B0B876800}"/>
                </a:ext>
              </a:extLst>
            </p:cNvPr>
            <p:cNvSpPr txBox="1"/>
            <p:nvPr/>
          </p:nvSpPr>
          <p:spPr>
            <a:xfrm>
              <a:off x="6339069" y="6278192"/>
              <a:ext cx="1602335" cy="138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B:</a:t>
              </a:r>
              <a:r>
                <a:rPr lang="en-US" sz="1400" i="1" dirty="0"/>
                <a:t> </a:t>
              </a:r>
              <a:r>
                <a:rPr lang="en-US" sz="1400" i="1" dirty="0" err="1"/>
                <a:t>Coriolus</a:t>
              </a:r>
              <a:r>
                <a:rPr lang="en-US" sz="1400" i="1" dirty="0"/>
                <a:t> versicolor</a:t>
              </a:r>
              <a:r>
                <a:rPr lang="en-US" sz="1400" dirty="0"/>
                <a:t>-based vaginal gel (N=15)</a:t>
              </a:r>
            </a:p>
          </p:txBody>
        </p:sp>
      </p:grpSp>
      <p:pic>
        <p:nvPicPr>
          <p:cNvPr id="32" name="Imagen 31">
            <a:extLst>
              <a:ext uri="{FF2B5EF4-FFF2-40B4-BE49-F238E27FC236}">
                <a16:creationId xmlns:a16="http://schemas.microsoft.com/office/drawing/2014/main" id="{5100265A-3319-A21F-38C2-DF22B3A402A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9541"/>
          <a:stretch/>
        </p:blipFill>
        <p:spPr>
          <a:xfrm>
            <a:off x="14655333" y="6249729"/>
            <a:ext cx="6456879" cy="4448170"/>
          </a:xfrm>
          <a:prstGeom prst="rect">
            <a:avLst/>
          </a:prstGeom>
        </p:spPr>
      </p:pic>
      <p:sp>
        <p:nvSpPr>
          <p:cNvPr id="34" name="Google Shape;314;p29">
            <a:extLst>
              <a:ext uri="{FF2B5EF4-FFF2-40B4-BE49-F238E27FC236}">
                <a16:creationId xmlns:a16="http://schemas.microsoft.com/office/drawing/2014/main" id="{47B562BF-7017-EC64-6438-58134C658FAB}"/>
              </a:ext>
            </a:extLst>
          </p:cNvPr>
          <p:cNvSpPr txBox="1">
            <a:spLocks/>
          </p:cNvSpPr>
          <p:nvPr/>
        </p:nvSpPr>
        <p:spPr>
          <a:xfrm>
            <a:off x="14655333" y="4685029"/>
            <a:ext cx="5716356" cy="5027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62529" tIns="162529" rIns="162529" bIns="162529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25529">
              <a:spcBef>
                <a:spcPts val="0"/>
              </a:spcBef>
              <a:defRPr/>
            </a:pPr>
            <a:r>
              <a:rPr lang="en-US" sz="2000" b="1" dirty="0">
                <a:solidFill>
                  <a:sysClr val="windowText" lastClr="000000"/>
                </a:solidFill>
                <a:latin typeface="Fira Sans"/>
                <a:ea typeface="Fira Sans"/>
                <a:cs typeface="Fira Sans"/>
                <a:sym typeface="Fira Sans"/>
              </a:rPr>
              <a:t>VISIT 3 MONTHS : </a:t>
            </a:r>
            <a:r>
              <a:rPr lang="en-US" sz="2000" dirty="0">
                <a:solidFill>
                  <a:sysClr val="windowText" lastClr="000000"/>
                </a:solidFill>
                <a:latin typeface="Aptos Display" panose="02110004020202020204"/>
              </a:rPr>
              <a:t>Patients with positive margins</a:t>
            </a:r>
            <a:endParaRPr lang="en-US" sz="2000" b="1" dirty="0">
              <a:solidFill>
                <a:sysClr val="windowText" lastClr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383EF4B5-4622-8E53-BE50-2F3C5C47547C}"/>
              </a:ext>
            </a:extLst>
          </p:cNvPr>
          <p:cNvCxnSpPr/>
          <p:nvPr/>
        </p:nvCxnSpPr>
        <p:spPr>
          <a:xfrm>
            <a:off x="567245" y="5185194"/>
            <a:ext cx="13701559" cy="0"/>
          </a:xfrm>
          <a:prstGeom prst="lin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41BE0372-5F3B-30BD-DD98-FED56522E6EA}"/>
              </a:ext>
            </a:extLst>
          </p:cNvPr>
          <p:cNvCxnSpPr>
            <a:cxnSpLocks/>
          </p:cNvCxnSpPr>
          <p:nvPr/>
        </p:nvCxnSpPr>
        <p:spPr>
          <a:xfrm>
            <a:off x="14655333" y="5185193"/>
            <a:ext cx="6456879" cy="0"/>
          </a:xfrm>
          <a:prstGeom prst="lin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ítulo 28">
            <a:extLst>
              <a:ext uri="{FF2B5EF4-FFF2-40B4-BE49-F238E27FC236}">
                <a16:creationId xmlns:a16="http://schemas.microsoft.com/office/drawing/2014/main" id="{E9FCCF80-4D8B-364A-4F65-78522836D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45" y="334409"/>
            <a:ext cx="5491668" cy="1357511"/>
          </a:xfrm>
        </p:spPr>
        <p:txBody>
          <a:bodyPr>
            <a:normAutofit/>
          </a:bodyPr>
          <a:lstStyle/>
          <a:p>
            <a:r>
              <a:rPr lang="es-ES" sz="3200" b="1" dirty="0" err="1"/>
              <a:t>Results</a:t>
            </a:r>
            <a:endParaRPr lang="es-ES" sz="3200" b="1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17FFE45F-FC81-567A-4EC1-B41AF2E9CB38}"/>
              </a:ext>
            </a:extLst>
          </p:cNvPr>
          <p:cNvSpPr txBox="1"/>
          <p:nvPr/>
        </p:nvSpPr>
        <p:spPr>
          <a:xfrm>
            <a:off x="5462838" y="1259386"/>
            <a:ext cx="148603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u="none" strike="noStrike" dirty="0" err="1">
                <a:effectLst/>
              </a:rPr>
              <a:t>Baseline</a:t>
            </a:r>
            <a:r>
              <a:rPr lang="es-ES" sz="1800" b="1" u="none" strike="noStrike" dirty="0">
                <a:effectLst/>
              </a:rPr>
              <a:t> </a:t>
            </a:r>
            <a:r>
              <a:rPr lang="es-ES" sz="1800" b="1" u="none" strike="noStrike" dirty="0" err="1">
                <a:effectLst/>
              </a:rPr>
              <a:t>characteristics</a:t>
            </a:r>
            <a:r>
              <a:rPr lang="es-ES" sz="1800" b="1" u="none" strike="noStrike" dirty="0">
                <a:effectLst/>
              </a:rPr>
              <a:t>: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There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were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no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statistical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significant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differences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between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groups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in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terms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of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baseline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characteristics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or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risk</a:t>
            </a:r>
            <a:r>
              <a:rPr lang="es-ES" sz="1800" kern="0" dirty="0">
                <a:latin typeface="+mn-lt"/>
                <a:ea typeface="MS PGothic" panose="020B0600070205080204" pitchFamily="34" charset="-128"/>
              </a:rPr>
              <a:t> </a:t>
            </a:r>
            <a:r>
              <a:rPr lang="es-ES" sz="1800" kern="0" dirty="0" err="1">
                <a:latin typeface="+mn-lt"/>
                <a:ea typeface="MS PGothic" panose="020B0600070205080204" pitchFamily="34" charset="-128"/>
              </a:rPr>
              <a:t>factors</a:t>
            </a:r>
            <a:endParaRPr lang="es-ES" sz="2000" kern="0" dirty="0">
              <a:latin typeface="+mn-lt"/>
              <a:ea typeface="MS PGothic" panose="020B0600070205080204" pitchFamily="34" charset="-128"/>
            </a:endParaRPr>
          </a:p>
          <a:p>
            <a:endParaRPr lang="es-ES" dirty="0"/>
          </a:p>
        </p:txBody>
      </p:sp>
      <p:pic>
        <p:nvPicPr>
          <p:cNvPr id="53" name="Picture 14" descr="A group of people in a circle&#10;&#10;Description automatically generated">
            <a:extLst>
              <a:ext uri="{FF2B5EF4-FFF2-40B4-BE49-F238E27FC236}">
                <a16:creationId xmlns:a16="http://schemas.microsoft.com/office/drawing/2014/main" id="{066AA179-A883-7BF8-E960-FC8345DF4255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44" y="1299289"/>
            <a:ext cx="1130165" cy="1130165"/>
          </a:xfrm>
          <a:prstGeom prst="rect">
            <a:avLst/>
          </a:prstGeom>
        </p:spPr>
      </p:pic>
      <p:sp>
        <p:nvSpPr>
          <p:cNvPr id="54" name="Rectangle 15">
            <a:extLst>
              <a:ext uri="{FF2B5EF4-FFF2-40B4-BE49-F238E27FC236}">
                <a16:creationId xmlns:a16="http://schemas.microsoft.com/office/drawing/2014/main" id="{7386AF4C-5348-94F6-A846-A6473C9305C5}"/>
              </a:ext>
            </a:extLst>
          </p:cNvPr>
          <p:cNvSpPr/>
          <p:nvPr/>
        </p:nvSpPr>
        <p:spPr>
          <a:xfrm>
            <a:off x="1350971" y="1905091"/>
            <a:ext cx="376274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N= 66</a:t>
            </a:r>
          </a:p>
          <a:p>
            <a:pPr marL="285750" marR="0" lvl="0" indent="-28575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Mean </a:t>
            </a:r>
            <a:r>
              <a:rPr lang="es-ES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age</a:t>
            </a: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= 42.4 </a:t>
            </a:r>
            <a:r>
              <a:rPr lang="es-ES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years</a:t>
            </a:r>
            <a:endParaRPr lang="es-ES" dirty="0">
              <a:solidFill>
                <a:prstClr val="black"/>
              </a:solidFill>
              <a:latin typeface="Abadi Extra Light" panose="020B0204020104020204" pitchFamily="34" charset="0"/>
            </a:endParaRPr>
          </a:p>
          <a:p>
            <a:pPr marL="285750" marR="0" lvl="0" indent="-28575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Smokers</a:t>
            </a: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= 48.5%</a:t>
            </a:r>
          </a:p>
          <a:p>
            <a:pPr marL="285750" marR="0" lvl="0" indent="-28575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Average</a:t>
            </a: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 </a:t>
            </a:r>
            <a:r>
              <a:rPr lang="es-ES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nº</a:t>
            </a: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 of </a:t>
            </a:r>
            <a:r>
              <a:rPr lang="es-ES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partners</a:t>
            </a: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= 1.2</a:t>
            </a:r>
          </a:p>
          <a:p>
            <a:pPr marL="285750" marR="0" lvl="0" indent="-28575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Positive </a:t>
            </a:r>
            <a:r>
              <a:rPr lang="es-ES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margins</a:t>
            </a: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= 34.8%</a:t>
            </a:r>
          </a:p>
          <a:p>
            <a:pPr marL="285750" marR="0" lvl="0" indent="-28575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Vaccinated</a:t>
            </a:r>
            <a:r>
              <a:rPr lang="es-ES" dirty="0">
                <a:solidFill>
                  <a:prstClr val="black"/>
                </a:solidFill>
                <a:latin typeface="Abadi Extra Light" panose="020B0204020104020204" pitchFamily="34" charset="0"/>
              </a:rPr>
              <a:t>= 90.9%</a:t>
            </a:r>
          </a:p>
          <a:p>
            <a:pPr marL="742950" lvl="1" indent="-285750" algn="just" defTabSz="342900">
              <a:buFont typeface="Arial" panose="020B0604020202020204" pitchFamily="34" charset="0"/>
              <a:buChar char="•"/>
              <a:defRPr/>
            </a:pPr>
            <a:r>
              <a:rPr lang="es-ES" sz="1400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Before</a:t>
            </a:r>
            <a:r>
              <a:rPr lang="es-ES" sz="1400" dirty="0">
                <a:solidFill>
                  <a:prstClr val="black"/>
                </a:solidFill>
                <a:latin typeface="Abadi Extra Light" panose="020B0204020104020204" pitchFamily="34" charset="0"/>
              </a:rPr>
              <a:t> </a:t>
            </a:r>
            <a:r>
              <a:rPr lang="es-ES" sz="1400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lesion</a:t>
            </a:r>
            <a:r>
              <a:rPr lang="es-ES" sz="1400" dirty="0">
                <a:solidFill>
                  <a:prstClr val="black"/>
                </a:solidFill>
                <a:latin typeface="Abadi Extra Light" panose="020B0204020104020204" pitchFamily="34" charset="0"/>
              </a:rPr>
              <a:t>: 25%</a:t>
            </a:r>
          </a:p>
          <a:p>
            <a:pPr marL="742950" lvl="1" indent="-285750" algn="just" defTabSz="34290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prstClr val="black"/>
                </a:solidFill>
                <a:latin typeface="Abadi Extra Light" panose="020B0204020104020204" pitchFamily="34" charset="0"/>
              </a:rPr>
              <a:t>Post </a:t>
            </a:r>
            <a:r>
              <a:rPr lang="es-ES" sz="1400" dirty="0" err="1">
                <a:solidFill>
                  <a:prstClr val="black"/>
                </a:solidFill>
                <a:latin typeface="Abadi Extra Light" panose="020B0204020104020204" pitchFamily="34" charset="0"/>
              </a:rPr>
              <a:t>lesion</a:t>
            </a:r>
            <a:r>
              <a:rPr lang="es-ES" sz="1400" dirty="0">
                <a:solidFill>
                  <a:prstClr val="black"/>
                </a:solidFill>
                <a:latin typeface="Abadi Extra Light" panose="020B0204020104020204" pitchFamily="34" charset="0"/>
              </a:rPr>
              <a:t>: 75%</a:t>
            </a:r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1ADC5EBE-711B-E6CD-B340-9051573A974E}"/>
              </a:ext>
            </a:extLst>
          </p:cNvPr>
          <p:cNvSpPr/>
          <p:nvPr/>
        </p:nvSpPr>
        <p:spPr>
          <a:xfrm>
            <a:off x="1656523" y="1491866"/>
            <a:ext cx="2053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prstClr val="black"/>
                </a:solidFill>
                <a:latin typeface="Abadi" panose="020B0604020104020204" pitchFamily="34" charset="0"/>
              </a:rPr>
              <a:t>Population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sp>
        <p:nvSpPr>
          <p:cNvPr id="56" name="Rectangle: Rounded Corners 22">
            <a:extLst>
              <a:ext uri="{FF2B5EF4-FFF2-40B4-BE49-F238E27FC236}">
                <a16:creationId xmlns:a16="http://schemas.microsoft.com/office/drawing/2014/main" id="{5D077550-E3FF-9176-86FB-9DA2CD0053DC}"/>
              </a:ext>
            </a:extLst>
          </p:cNvPr>
          <p:cNvSpPr/>
          <p:nvPr/>
        </p:nvSpPr>
        <p:spPr>
          <a:xfrm>
            <a:off x="737906" y="1388089"/>
            <a:ext cx="4294312" cy="2743424"/>
          </a:xfrm>
          <a:prstGeom prst="roundRect">
            <a:avLst>
              <a:gd name="adj" fmla="val 12543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8" name="Audio 47">
            <a:extLst>
              <a:ext uri="{FF2B5EF4-FFF2-40B4-BE49-F238E27FC236}">
                <a16:creationId xmlns:a16="http://schemas.microsoft.com/office/drawing/2014/main" id="{8897560F-D4D0-0F86-E989-13053100BAA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645438" y="11163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1244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290"/>
    </mc:Choice>
    <mc:Fallback>
      <p:transition spd="slow" advTm="362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  <p:bldLst>
      <p:bldP spid="50" grpId="0" animBg="1"/>
      <p:bldP spid="14" grpId="0" animBg="1"/>
      <p:bldP spid="16" grpId="0"/>
      <p:bldP spid="22" grpId="0"/>
      <p:bldP spid="25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15ADD-E333-3A8D-6B39-A72A55A9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28">
            <a:extLst>
              <a:ext uri="{FF2B5EF4-FFF2-40B4-BE49-F238E27FC236}">
                <a16:creationId xmlns:a16="http://schemas.microsoft.com/office/drawing/2014/main" id="{43F89BEC-1BF4-ACCC-FBE2-F945BB92E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45" y="334409"/>
            <a:ext cx="5491668" cy="1357511"/>
          </a:xfrm>
        </p:spPr>
        <p:txBody>
          <a:bodyPr>
            <a:normAutofit/>
          </a:bodyPr>
          <a:lstStyle/>
          <a:p>
            <a:r>
              <a:rPr lang="es-ES" sz="3200" b="1" dirty="0" err="1"/>
              <a:t>Conclusion</a:t>
            </a:r>
            <a:endParaRPr lang="es-ES" sz="32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51F647-FFD3-ECFB-6911-844967B508A7}"/>
              </a:ext>
            </a:extLst>
          </p:cNvPr>
          <p:cNvSpPr txBox="1"/>
          <p:nvPr/>
        </p:nvSpPr>
        <p:spPr>
          <a:xfrm>
            <a:off x="2015228" y="10936532"/>
            <a:ext cx="16566542" cy="510778"/>
          </a:xfrm>
          <a:prstGeom prst="roundRect">
            <a:avLst/>
          </a:prstGeom>
          <a:solidFill>
            <a:srgbClr val="B278B2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The </a:t>
            </a:r>
            <a:r>
              <a:rPr lang="en-US" sz="2400" b="1" i="1" dirty="0" err="1">
                <a:solidFill>
                  <a:srgbClr val="000000"/>
                </a:solidFill>
              </a:rPr>
              <a:t>Coriolus</a:t>
            </a:r>
            <a:r>
              <a:rPr lang="en-US" sz="2400" b="1" i="1" dirty="0">
                <a:solidFill>
                  <a:srgbClr val="000000"/>
                </a:solidFill>
              </a:rPr>
              <a:t> versicolor</a:t>
            </a:r>
            <a:r>
              <a:rPr lang="en-US" sz="2400" b="1" dirty="0">
                <a:solidFill>
                  <a:srgbClr val="000000"/>
                </a:solidFill>
              </a:rPr>
              <a:t>-based vaginal gel is a complementary therapeutic tool after excisional treatment for CIN</a:t>
            </a:r>
          </a:p>
        </p:txBody>
      </p:sp>
      <p:grpSp>
        <p:nvGrpSpPr>
          <p:cNvPr id="52" name="Grupo 51">
            <a:extLst>
              <a:ext uri="{FF2B5EF4-FFF2-40B4-BE49-F238E27FC236}">
                <a16:creationId xmlns:a16="http://schemas.microsoft.com/office/drawing/2014/main" id="{68951389-D7D2-FDEC-19FF-CE336AF724C0}"/>
              </a:ext>
            </a:extLst>
          </p:cNvPr>
          <p:cNvGrpSpPr/>
          <p:nvPr/>
        </p:nvGrpSpPr>
        <p:grpSpPr>
          <a:xfrm>
            <a:off x="2153773" y="8383740"/>
            <a:ext cx="16427997" cy="716543"/>
            <a:chOff x="12378002" y="4774692"/>
            <a:chExt cx="16427997" cy="716543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91C4621-C0BA-7114-D031-90AF79C02591}"/>
                </a:ext>
              </a:extLst>
            </p:cNvPr>
            <p:cNvSpPr txBox="1"/>
            <p:nvPr/>
          </p:nvSpPr>
          <p:spPr>
            <a:xfrm>
              <a:off x="13268237" y="4809797"/>
              <a:ext cx="1553776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dirty="0">
                  <a:solidFill>
                    <a:prstClr val="black"/>
                  </a:solidFill>
                </a:rPr>
                <a:t>The </a:t>
              </a:r>
              <a:r>
                <a:rPr lang="en-US" i="1" dirty="0" err="1">
                  <a:solidFill>
                    <a:prstClr val="black"/>
                  </a:solidFill>
                </a:rPr>
                <a:t>Coriolus</a:t>
              </a:r>
              <a:r>
                <a:rPr lang="en-US" i="1" dirty="0">
                  <a:solidFill>
                    <a:prstClr val="black"/>
                  </a:solidFill>
                </a:rPr>
                <a:t> versicolor</a:t>
              </a:r>
              <a:r>
                <a:rPr lang="en-US" dirty="0">
                  <a:solidFill>
                    <a:prstClr val="black"/>
                  </a:solidFill>
                </a:rPr>
                <a:t>-based vaginal gel showed a </a:t>
              </a:r>
              <a:r>
                <a:rPr lang="en-US" b="1" dirty="0">
                  <a:solidFill>
                    <a:prstClr val="black"/>
                  </a:solidFill>
                </a:rPr>
                <a:t>positive trend in cervical re-epithelialization and minimal bleeding 21 days after excisional surgery</a:t>
              </a:r>
            </a:p>
          </p:txBody>
        </p:sp>
        <p:pic>
          <p:nvPicPr>
            <p:cNvPr id="16" name="Picture 2" descr="Dots">
              <a:extLst>
                <a:ext uri="{FF2B5EF4-FFF2-40B4-BE49-F238E27FC236}">
                  <a16:creationId xmlns:a16="http://schemas.microsoft.com/office/drawing/2014/main" id="{5D73C9D4-36D0-DAA5-B878-C215DFFE19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78002" y="4774692"/>
              <a:ext cx="723357" cy="716543"/>
            </a:xfrm>
            <a:prstGeom prst="flowChartConnector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42C3FE6-2B3A-5FD2-3161-6B28A48D51FB}"/>
              </a:ext>
            </a:extLst>
          </p:cNvPr>
          <p:cNvGrpSpPr/>
          <p:nvPr/>
        </p:nvGrpSpPr>
        <p:grpSpPr>
          <a:xfrm>
            <a:off x="2003364" y="9516001"/>
            <a:ext cx="16559880" cy="1022120"/>
            <a:chOff x="12228621" y="5875031"/>
            <a:chExt cx="16559880" cy="1022120"/>
          </a:xfrm>
        </p:grpSpPr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F5423BA-47B8-C74C-2858-6223916A0415}"/>
                </a:ext>
              </a:extLst>
            </p:cNvPr>
            <p:cNvSpPr txBox="1"/>
            <p:nvPr/>
          </p:nvSpPr>
          <p:spPr>
            <a:xfrm>
              <a:off x="13250740" y="6062925"/>
              <a:ext cx="155377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dirty="0">
                  <a:solidFill>
                    <a:prstClr val="black"/>
                  </a:solidFill>
                </a:rPr>
                <a:t>The </a:t>
              </a:r>
              <a:r>
                <a:rPr lang="en-US" i="1" dirty="0" err="1">
                  <a:solidFill>
                    <a:prstClr val="black"/>
                  </a:solidFill>
                </a:rPr>
                <a:t>Coriolus</a:t>
              </a:r>
              <a:r>
                <a:rPr lang="en-US" i="1" dirty="0">
                  <a:solidFill>
                    <a:prstClr val="black"/>
                  </a:solidFill>
                </a:rPr>
                <a:t> versicolor</a:t>
              </a:r>
              <a:r>
                <a:rPr lang="en-US" dirty="0">
                  <a:solidFill>
                    <a:prstClr val="black"/>
                  </a:solidFill>
                </a:rPr>
                <a:t>-based vaginal gel </a:t>
              </a:r>
              <a:r>
                <a:rPr lang="en-US" b="1" dirty="0">
                  <a:solidFill>
                    <a:prstClr val="black"/>
                  </a:solidFill>
                </a:rPr>
                <a:t>significantly enhanced HR-HPV clearance in margin-positive patients. </a:t>
              </a:r>
              <a:r>
                <a:rPr lang="en-US" dirty="0">
                  <a:solidFill>
                    <a:prstClr val="black"/>
                  </a:solidFill>
                </a:rPr>
                <a:t>This improvement is maintained in patients </a:t>
              </a:r>
              <a:r>
                <a:rPr lang="en-US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≥ </a:t>
              </a:r>
              <a:r>
                <a:rPr lang="en-US" dirty="0">
                  <a:solidFill>
                    <a:prstClr val="black"/>
                  </a:solidFill>
                </a:rPr>
                <a:t>50 years of age</a:t>
              </a:r>
            </a:p>
          </p:txBody>
        </p:sp>
        <p:pic>
          <p:nvPicPr>
            <p:cNvPr id="17" name="Picture 47" descr="A black and white drawing of a ball&#10;&#10;Description automatically generated">
              <a:extLst>
                <a:ext uri="{FF2B5EF4-FFF2-40B4-BE49-F238E27FC236}">
                  <a16:creationId xmlns:a16="http://schemas.microsoft.com/office/drawing/2014/main" id="{57312DD8-F953-B795-035C-78AA8DA01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Brus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8621" y="5875031"/>
              <a:ext cx="1022120" cy="1022120"/>
            </a:xfrm>
            <a:prstGeom prst="rect">
              <a:avLst/>
            </a:prstGeom>
          </p:spPr>
        </p:pic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A88D08A2-E23B-95FE-CAF5-BA63D5713304}"/>
              </a:ext>
            </a:extLst>
          </p:cNvPr>
          <p:cNvGrpSpPr/>
          <p:nvPr/>
        </p:nvGrpSpPr>
        <p:grpSpPr>
          <a:xfrm>
            <a:off x="1300572" y="2027459"/>
            <a:ext cx="4632051" cy="5730878"/>
            <a:chOff x="8667236" y="1749446"/>
            <a:chExt cx="4632051" cy="5730878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4428A537-FED2-31FB-C0EC-5CF067356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702326" y="5150355"/>
              <a:ext cx="1749915" cy="2329969"/>
            </a:xfrm>
            <a:prstGeom prst="rect">
              <a:avLst/>
            </a:prstGeom>
            <a:ln w="38100">
              <a:solidFill>
                <a:srgbClr val="D1DBD7"/>
              </a:solidFill>
            </a:ln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0696154-9BC3-E0B3-F85E-C842C7AB4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9993" y="5150355"/>
              <a:ext cx="1748487" cy="2329969"/>
            </a:xfrm>
            <a:prstGeom prst="rect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55F40A73-C437-C5B2-9D51-147AA23D62A4}"/>
                </a:ext>
              </a:extLst>
            </p:cNvPr>
            <p:cNvSpPr txBox="1"/>
            <p:nvPr/>
          </p:nvSpPr>
          <p:spPr>
            <a:xfrm rot="16200000">
              <a:off x="7970551" y="3465807"/>
              <a:ext cx="231670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b="1" i="1" noProof="0" dirty="0" err="1">
                  <a:solidFill>
                    <a:srgbClr val="7030A0"/>
                  </a:solidFill>
                </a:rPr>
                <a:t>Coriolus</a:t>
              </a:r>
              <a:r>
                <a:rPr lang="en-US" b="1" i="1" noProof="0" dirty="0">
                  <a:solidFill>
                    <a:srgbClr val="7030A0"/>
                  </a:solidFill>
                </a:rPr>
                <a:t> versicolor</a:t>
              </a:r>
              <a:r>
                <a:rPr lang="en-US" b="1" noProof="0" dirty="0">
                  <a:solidFill>
                    <a:srgbClr val="7030A0"/>
                  </a:solidFill>
                </a:rPr>
                <a:t>-based vaginal gel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7364BE36-2F96-8FEB-1CF2-1D28E89D96FB}"/>
                </a:ext>
              </a:extLst>
            </p:cNvPr>
            <p:cNvSpPr txBox="1"/>
            <p:nvPr/>
          </p:nvSpPr>
          <p:spPr>
            <a:xfrm rot="16200000">
              <a:off x="8224782" y="5999177"/>
              <a:ext cx="208523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>
                <a:defRPr sz="1200" i="1">
                  <a:solidFill>
                    <a:srgbClr val="7030A0"/>
                  </a:solidFill>
                </a:defRPr>
              </a:lvl1pPr>
            </a:lstStyle>
            <a:p>
              <a:r>
                <a:rPr lang="en-US" sz="1800" i="0" dirty="0">
                  <a:solidFill>
                    <a:schemeClr val="bg1">
                      <a:lumMod val="50000"/>
                    </a:schemeClr>
                  </a:solidFill>
                </a:rPr>
                <a:t>Control</a:t>
              </a:r>
            </a:p>
            <a:p>
              <a:r>
                <a:rPr lang="en-US" sz="1800" i="0" dirty="0">
                  <a:solidFill>
                    <a:schemeClr val="bg1">
                      <a:lumMod val="50000"/>
                    </a:schemeClr>
                  </a:solidFill>
                </a:rPr>
                <a:t>Without treatment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C21F6C95-8EF2-6E3B-6442-9B6E77991DFE}"/>
                </a:ext>
              </a:extLst>
            </p:cNvPr>
            <p:cNvSpPr txBox="1"/>
            <p:nvPr/>
          </p:nvSpPr>
          <p:spPr>
            <a:xfrm>
              <a:off x="9860609" y="1887945"/>
              <a:ext cx="14333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>
                <a:defRPr sz="1200" i="1">
                  <a:solidFill>
                    <a:srgbClr val="7030A0"/>
                  </a:solidFill>
                </a:defRPr>
              </a:lvl1pPr>
            </a:lstStyle>
            <a:p>
              <a:pPr algn="ctr"/>
              <a:r>
                <a:rPr lang="en-US" sz="1800" i="0" dirty="0">
                  <a:solidFill>
                    <a:schemeClr val="tx1"/>
                  </a:solidFill>
                </a:rPr>
                <a:t>Right after surgery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8F345C56-5ABA-0517-B22E-9988E2069C2E}"/>
                </a:ext>
              </a:extLst>
            </p:cNvPr>
            <p:cNvSpPr txBox="1"/>
            <p:nvPr/>
          </p:nvSpPr>
          <p:spPr>
            <a:xfrm>
              <a:off x="11702077" y="1749446"/>
              <a:ext cx="143334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>
                <a:defRPr sz="1200" i="1">
                  <a:solidFill>
                    <a:srgbClr val="7030A0"/>
                  </a:solidFill>
                </a:defRPr>
              </a:lvl1pPr>
            </a:lstStyle>
            <a:p>
              <a:pPr algn="ctr"/>
              <a:r>
                <a:rPr lang="en-US" sz="1800" i="0" dirty="0">
                  <a:solidFill>
                    <a:schemeClr val="tx1"/>
                  </a:solidFill>
                </a:rPr>
                <a:t>21 days after surgery</a:t>
              </a:r>
            </a:p>
          </p:txBody>
        </p: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CA9C7615-82FA-32C1-6613-5F4C099DC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2326" y="2790049"/>
              <a:ext cx="1735102" cy="2316699"/>
            </a:xfrm>
            <a:prstGeom prst="rect">
              <a:avLst/>
            </a:prstGeom>
            <a:ln w="38100">
              <a:solidFill>
                <a:srgbClr val="7030A0"/>
              </a:solidFill>
            </a:ln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71DB82F-7B3B-A646-883B-93751970F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9188" y="2769122"/>
              <a:ext cx="1750099" cy="2336479"/>
            </a:xfrm>
            <a:prstGeom prst="rect">
              <a:avLst/>
            </a:prstGeom>
            <a:ln w="38100">
              <a:solidFill>
                <a:srgbClr val="7030A0"/>
              </a:solidFill>
            </a:ln>
          </p:spPr>
        </p:pic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0BF423EB-D18C-9413-A87A-5F835D7E8A3D}"/>
              </a:ext>
            </a:extLst>
          </p:cNvPr>
          <p:cNvGrpSpPr/>
          <p:nvPr/>
        </p:nvGrpSpPr>
        <p:grpSpPr>
          <a:xfrm>
            <a:off x="13237711" y="3349464"/>
            <a:ext cx="5511800" cy="3961777"/>
            <a:chOff x="749645" y="4510662"/>
            <a:chExt cx="5511800" cy="3961777"/>
          </a:xfrm>
        </p:grpSpPr>
        <p:sp>
          <p:nvSpPr>
            <p:cNvPr id="42" name="Rectángulo: esquinas redondeadas 41">
              <a:extLst>
                <a:ext uri="{FF2B5EF4-FFF2-40B4-BE49-F238E27FC236}">
                  <a16:creationId xmlns:a16="http://schemas.microsoft.com/office/drawing/2014/main" id="{590FE324-E18D-01C5-056B-63F2293D3C0E}"/>
                </a:ext>
              </a:extLst>
            </p:cNvPr>
            <p:cNvSpPr/>
            <p:nvPr/>
          </p:nvSpPr>
          <p:spPr>
            <a:xfrm>
              <a:off x="749645" y="4510662"/>
              <a:ext cx="5511800" cy="3961777"/>
            </a:xfrm>
            <a:prstGeom prst="roundRect">
              <a:avLst>
                <a:gd name="adj" fmla="val 9394"/>
              </a:avLst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05FA320A-91CF-D339-2167-1A913FA1D399}"/>
                </a:ext>
              </a:extLst>
            </p:cNvPr>
            <p:cNvGrpSpPr/>
            <p:nvPr/>
          </p:nvGrpSpPr>
          <p:grpSpPr>
            <a:xfrm>
              <a:off x="800345" y="4658640"/>
              <a:ext cx="5405119" cy="3724515"/>
              <a:chOff x="6177280" y="1756343"/>
              <a:chExt cx="5405119" cy="3724515"/>
            </a:xfrm>
          </p:grpSpPr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EDDCD017-65B3-AC1D-428B-1E64121C1454}"/>
                  </a:ext>
                </a:extLst>
              </p:cNvPr>
              <p:cNvSpPr txBox="1"/>
              <p:nvPr/>
            </p:nvSpPr>
            <p:spPr>
              <a:xfrm>
                <a:off x="6289040" y="3172534"/>
                <a:ext cx="5181599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New research lines or designs</a:t>
                </a:r>
              </a:p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panose="020B0600070205080204" pitchFamily="34" charset="-128"/>
                </a:endParaRPr>
              </a:p>
              <a:p>
                <a:pPr marL="285750" marR="0" lvl="0" indent="-28575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Patients with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cervical stenosis</a:t>
                </a:r>
              </a:p>
              <a:p>
                <a:pPr marL="285750" marR="0" lvl="0" indent="-28575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panose="020B0600070205080204" pitchFamily="34" charset="-128"/>
                </a:endParaRPr>
              </a:p>
              <a:p>
                <a:pPr marL="285750" marR="0" lvl="0" indent="-28575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Post-menopausal</a:t>
                </a: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 women</a:t>
                </a:r>
              </a:p>
              <a:p>
                <a:pPr marL="285750" marR="0" lvl="0" indent="-28575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panose="020B0600070205080204" pitchFamily="34" charset="-128"/>
                </a:endParaRPr>
              </a:p>
              <a:p>
                <a:pPr marL="285750" marR="0" lvl="0" indent="-28575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Stratification by specific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margin involvement </a:t>
                </a: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(endo/ectocervical)</a:t>
                </a:r>
              </a:p>
            </p:txBody>
          </p: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BF24E025-607E-6A79-007C-088684821280}"/>
                  </a:ext>
                </a:extLst>
              </p:cNvPr>
              <p:cNvSpPr txBox="1"/>
              <p:nvPr/>
            </p:nvSpPr>
            <p:spPr>
              <a:xfrm>
                <a:off x="7622539" y="1756343"/>
                <a:ext cx="2514600" cy="4247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vert="horz" wrap="square" lIns="91425" tIns="91425" rIns="91425" bIns="91425" rtlCol="0" anchor="ctr" anchorCtr="0">
                <a:noAutofit/>
              </a:bodyPr>
              <a:lstStyle>
                <a:lvl1pPr algn="ctr">
                  <a:lnSpc>
                    <a:spcPct val="90000"/>
                  </a:lnSpc>
                  <a:spcBef>
                    <a:spcPts val="0"/>
                  </a:spcBef>
                  <a:buNone/>
                  <a:defRPr sz="2400" b="1">
                    <a:latin typeface="Fira Sans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eaLnBrk="0" fontAlgn="base" latinLnBrk="0" hangingPunct="0">
                  <a:lnSpc>
                    <a:spcPct val="9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ira Sans"/>
                    <a:ea typeface="+mj-ea"/>
                    <a:cs typeface="+mj-cs"/>
                  </a:rPr>
                  <a:t>Opportunity</a:t>
                </a:r>
              </a:p>
            </p:txBody>
          </p:sp>
          <p:sp>
            <p:nvSpPr>
              <p:cNvPr id="46" name="CuadroTexto 45">
                <a:extLst>
                  <a:ext uri="{FF2B5EF4-FFF2-40B4-BE49-F238E27FC236}">
                    <a16:creationId xmlns:a16="http://schemas.microsoft.com/office/drawing/2014/main" id="{81741789-7AA5-ED57-DA93-67897EFB4392}"/>
                  </a:ext>
                </a:extLst>
              </p:cNvPr>
              <p:cNvSpPr txBox="1"/>
              <p:nvPr/>
            </p:nvSpPr>
            <p:spPr>
              <a:xfrm>
                <a:off x="6177280" y="2398783"/>
                <a:ext cx="540511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Further studies </a:t>
                </a: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with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larger</a:t>
                </a: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 population and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multicenter</a:t>
                </a: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 collaboration and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S PGothic" panose="020B0600070205080204" pitchFamily="34" charset="-128"/>
                  </a:rPr>
                  <a:t>longer follow-ups</a:t>
                </a:r>
              </a:p>
            </p:txBody>
          </p:sp>
        </p:grpSp>
        <p:pic>
          <p:nvPicPr>
            <p:cNvPr id="47" name="Gráfico 46" descr="Compartir con relleno sólido">
              <a:extLst>
                <a:ext uri="{FF2B5EF4-FFF2-40B4-BE49-F238E27FC236}">
                  <a16:creationId xmlns:a16="http://schemas.microsoft.com/office/drawing/2014/main" id="{9ADFA314-98CF-A190-55BC-7FB9BB686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62534" y="4563507"/>
              <a:ext cx="700345" cy="700345"/>
            </a:xfrm>
            <a:prstGeom prst="rect">
              <a:avLst/>
            </a:prstGeom>
          </p:spPr>
        </p:pic>
      </p:grpSp>
      <p:sp>
        <p:nvSpPr>
          <p:cNvPr id="48" name="CuadroTexto 47">
            <a:extLst>
              <a:ext uri="{FF2B5EF4-FFF2-40B4-BE49-F238E27FC236}">
                <a16:creationId xmlns:a16="http://schemas.microsoft.com/office/drawing/2014/main" id="{A8D3CAC7-8808-9317-B0AC-40072CCBD3F7}"/>
              </a:ext>
            </a:extLst>
          </p:cNvPr>
          <p:cNvSpPr txBox="1"/>
          <p:nvPr/>
        </p:nvSpPr>
        <p:spPr>
          <a:xfrm>
            <a:off x="651165" y="1220167"/>
            <a:ext cx="167345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Coriolus</a:t>
            </a:r>
            <a:r>
              <a:rPr lang="en-US" sz="2400" b="1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versicolor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-based vaginal gel significantly improves the elimination of high-risk HPV compared to no treatment</a:t>
            </a:r>
            <a:endParaRPr lang="en-GB" sz="2400" b="1" dirty="0"/>
          </a:p>
        </p:txBody>
      </p:sp>
      <p:grpSp>
        <p:nvGrpSpPr>
          <p:cNvPr id="53" name="Grupo 52">
            <a:extLst>
              <a:ext uri="{FF2B5EF4-FFF2-40B4-BE49-F238E27FC236}">
                <a16:creationId xmlns:a16="http://schemas.microsoft.com/office/drawing/2014/main" id="{0B94A55A-0801-7C21-2BB2-3EBC72C400A5}"/>
              </a:ext>
            </a:extLst>
          </p:cNvPr>
          <p:cNvGrpSpPr/>
          <p:nvPr/>
        </p:nvGrpSpPr>
        <p:grpSpPr>
          <a:xfrm>
            <a:off x="7508018" y="3047135"/>
            <a:ext cx="5374640" cy="4264106"/>
            <a:chOff x="-624802" y="3399260"/>
            <a:chExt cx="5374640" cy="4264106"/>
          </a:xfrm>
        </p:grpSpPr>
        <p:sp>
          <p:nvSpPr>
            <p:cNvPr id="54" name="Rectángulo: esquinas redondeadas 53">
              <a:extLst>
                <a:ext uri="{FF2B5EF4-FFF2-40B4-BE49-F238E27FC236}">
                  <a16:creationId xmlns:a16="http://schemas.microsoft.com/office/drawing/2014/main" id="{64318E38-BDC1-FCB2-2770-7A5CC959DDDB}"/>
                </a:ext>
              </a:extLst>
            </p:cNvPr>
            <p:cNvSpPr/>
            <p:nvPr/>
          </p:nvSpPr>
          <p:spPr>
            <a:xfrm>
              <a:off x="-624802" y="3701589"/>
              <a:ext cx="5374640" cy="3961777"/>
            </a:xfrm>
            <a:prstGeom prst="roundRect">
              <a:avLst>
                <a:gd name="adj" fmla="val 9394"/>
              </a:avLst>
            </a:prstGeom>
            <a:solidFill>
              <a:srgbClr val="EBF4F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19F732ED-7932-29D6-34E6-D17A2336C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7327" y="3399260"/>
              <a:ext cx="644789" cy="644789"/>
            </a:xfrm>
            <a:prstGeom prst="rect">
              <a:avLst/>
            </a:prstGeom>
          </p:spPr>
        </p:pic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D3427ECC-04FA-07A6-FDB1-BC3B189DB9F9}"/>
                </a:ext>
              </a:extLst>
            </p:cNvPr>
            <p:cNvSpPr txBox="1"/>
            <p:nvPr/>
          </p:nvSpPr>
          <p:spPr>
            <a:xfrm>
              <a:off x="688031" y="3757755"/>
              <a:ext cx="2514600" cy="4247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algn="ctr">
                <a:lnSpc>
                  <a:spcPct val="90000"/>
                </a:lnSpc>
                <a:spcBef>
                  <a:spcPts val="0"/>
                </a:spcBef>
                <a:buNone/>
                <a:defRPr sz="2400" b="1">
                  <a:latin typeface="Fira Sans"/>
                  <a:ea typeface="+mj-ea"/>
                  <a:cs typeface="+mj-cs"/>
                </a:defRPr>
              </a:lvl1pPr>
            </a:lstStyle>
            <a:p>
              <a:pPr marL="0" marR="0" lvl="0" indent="0" algn="ctr" defTabSz="91440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ira Sans"/>
                  <a:ea typeface="+mj-ea"/>
                  <a:cs typeface="+mj-cs"/>
                </a:rPr>
                <a:t>Limitations</a:t>
              </a: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D89B5D60-A166-2368-E00B-664EC9DA1C2B}"/>
                </a:ext>
              </a:extLst>
            </p:cNvPr>
            <p:cNvSpPr txBox="1"/>
            <p:nvPr/>
          </p:nvSpPr>
          <p:spPr>
            <a:xfrm>
              <a:off x="-497802" y="4399089"/>
              <a:ext cx="4988210" cy="263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marR="0" lvl="0" indent="-285750" algn="just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Excisional treatment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is tailored to the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characteristics of the lesion and the patient.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There is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intrinsic variability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in the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surgical technique</a:t>
              </a:r>
            </a:p>
            <a:p>
              <a:pPr marL="285750" marR="0" lvl="0" indent="-285750" algn="just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MS PGothic" panose="020B0600070205080204" pitchFamily="34" charset="-128"/>
              </a:endParaRPr>
            </a:p>
            <a:p>
              <a:pPr marL="285750" marR="0" lvl="0" indent="-285750" algn="just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Pilot study: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small sample size</a:t>
              </a:r>
            </a:p>
            <a:p>
              <a:pPr marL="285750" marR="0" lvl="0" indent="-285750" algn="just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MS PGothic" panose="020B0600070205080204" pitchFamily="34" charset="-128"/>
              </a:endParaRPr>
            </a:p>
            <a:p>
              <a:pPr marL="285750" marR="0" lvl="0" indent="-285750" algn="just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Uneven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distribution of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MS PGothic" panose="020B0600070205080204" pitchFamily="34" charset="-128"/>
                </a:rPr>
                <a:t>positive margins</a:t>
              </a:r>
            </a:p>
          </p:txBody>
        </p:sp>
      </p:grpSp>
      <p:pic>
        <p:nvPicPr>
          <p:cNvPr id="8" name="Audio 7">
            <a:extLst>
              <a:ext uri="{FF2B5EF4-FFF2-40B4-BE49-F238E27FC236}">
                <a16:creationId xmlns:a16="http://schemas.microsoft.com/office/drawing/2014/main" id="{D1A707C8-30AA-05ED-D155-CEBF4435C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0645438" y="11163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06"/>
    </mc:Choice>
    <mc:Fallback>
      <p:transition spd="slow" advTm="22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926094B-6778-86F4-317F-53CA0442A3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/>
              <a:t>Thank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attention</a:t>
            </a:r>
            <a:endParaRPr lang="es-ES" dirty="0"/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C5BF185A-9B9B-2229-A2EB-5905E644EE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645438" y="11163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705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22"/>
    </mc:Choice>
    <mc:Fallback>
      <p:transition spd="slow" advTm="3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9.5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9746E6E5C4DA540A00DDD06C2E3E670" ma:contentTypeVersion="19" ma:contentTypeDescription="Crear nuevo documento." ma:contentTypeScope="" ma:versionID="0959c0d994935a8b4a76bc48dce74906">
  <xsd:schema xmlns:xsd="http://www.w3.org/2001/XMLSchema" xmlns:xs="http://www.w3.org/2001/XMLSchema" xmlns:p="http://schemas.microsoft.com/office/2006/metadata/properties" xmlns:ns2="d43b5b01-3e41-4b62-8c65-04ac0693914e" xmlns:ns3="98cf9cfd-efca-421a-911a-d7d47a38e27c" targetNamespace="http://schemas.microsoft.com/office/2006/metadata/properties" ma:root="true" ma:fieldsID="579604fec6d09d427f90af2daf2f2f5d" ns2:_="" ns3:_="">
    <xsd:import namespace="d43b5b01-3e41-4b62-8c65-04ac0693914e"/>
    <xsd:import namespace="98cf9cfd-efca-421a-911a-d7d47a38e2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3b5b01-3e41-4b62-8c65-04ac069391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ed8739e4-add0-45f0-a478-9695de694e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f9cfd-efca-421a-911a-d7d47a38e27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1b4fa1-39ed-4a93-bb3b-d89c09f64d5e}" ma:internalName="TaxCatchAll" ma:showField="CatchAllData" ma:web="98cf9cfd-efca-421a-911a-d7d47a38e2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cf9cfd-efca-421a-911a-d7d47a38e27c" xsi:nil="true"/>
    <lcf76f155ced4ddcb4097134ff3c332f xmlns="d43b5b01-3e41-4b62-8c65-04ac069391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67CBC8-47B3-4C15-AA5E-73A18676DE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3b5b01-3e41-4b62-8c65-04ac0693914e"/>
    <ds:schemaRef ds:uri="98cf9cfd-efca-421a-911a-d7d47a38e2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056F53-533B-4C5F-BE91-87C3B5DC4C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8A4870-6227-416B-BD0D-5DA07B8C4680}">
  <ds:schemaRefs>
    <ds:schemaRef ds:uri="http://schemas.microsoft.com/office/2006/metadata/properties"/>
    <ds:schemaRef ds:uri="http://schemas.microsoft.com/office/infopath/2007/PartnerControls"/>
    <ds:schemaRef ds:uri="98cf9cfd-efca-421a-911a-d7d47a38e27c"/>
    <ds:schemaRef ds:uri="d43b5b01-3e41-4b62-8c65-04ac0693914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1336</Words>
  <Application>Microsoft Macintosh PowerPoint</Application>
  <PresentationFormat>Personalizado</PresentationFormat>
  <Paragraphs>198</Paragraphs>
  <Slides>6</Slides>
  <Notes>6</Notes>
  <HiddenSlides>0</HiddenSlides>
  <MMClips>6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9" baseType="lpstr">
      <vt:lpstr>Abadi</vt:lpstr>
      <vt:lpstr>Abadi Extra Light</vt:lpstr>
      <vt:lpstr>Aptos</vt:lpstr>
      <vt:lpstr>Aptos Display</vt:lpstr>
      <vt:lpstr>Arial</vt:lpstr>
      <vt:lpstr>Arial-BoldMT</vt:lpstr>
      <vt:lpstr>Calibri</vt:lpstr>
      <vt:lpstr>Calibri </vt:lpstr>
      <vt:lpstr>Fira Sans</vt:lpstr>
      <vt:lpstr>Fira Sans Extra Condensed Medium</vt:lpstr>
      <vt:lpstr>Times New Roman</vt:lpstr>
      <vt:lpstr>Wingdings</vt:lpstr>
      <vt:lpstr>Simple Light</vt:lpstr>
      <vt:lpstr>Preliminary results on a Coriolus versicolor-based vaginal gel for cervical healing and HR-HPV clearance post-conization</vt:lpstr>
      <vt:lpstr>Presentación de PowerPoint</vt:lpstr>
      <vt:lpstr>Preliminary results on a Coriolus versicolor-based vaginal gel for cervical healing and HR-HPV clearance post-conization</vt:lpstr>
      <vt:lpstr>Results</vt:lpstr>
      <vt:lpstr>Conclusion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Gina Vich</dc:creator>
  <cp:lastModifiedBy>Carmen Álvarez</cp:lastModifiedBy>
  <cp:revision>2</cp:revision>
  <dcterms:created xsi:type="dcterms:W3CDTF">2026-04-14T13:30:33Z</dcterms:created>
  <dcterms:modified xsi:type="dcterms:W3CDTF">2026-04-21T11:11:40Z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0x01010009746E6E5C4DA540A00DDD06C2E3E670</vt:lpwstr>
  </property>
  <property fmtid="{D5CDD505-2E9C-101B-9397-08002B2CF9AE}" pid="3" name="MediaServiceImageTags">
    <vt:lpwstr/>
  </property>
</Properties>
</file>