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1540" autoAdjust="0"/>
  </p:normalViewPr>
  <p:slideViewPr>
    <p:cSldViewPr snapToGrid="0">
      <p:cViewPr varScale="1">
        <p:scale>
          <a:sx n="49" d="100"/>
          <a:sy n="49" d="100"/>
        </p:scale>
        <p:origin x="153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Women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Satisfied</c:v>
                </c:pt>
                <c:pt idx="1">
                  <c:v>Unsatisfied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78.599999999999994</c:v>
                </c:pt>
                <c:pt idx="1">
                  <c:v>21.4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21-4226-903B-9D1307E42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1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Adjusted OR</c:v>
                </c:pt>
              </c:strCache>
            </c:strRef>
          </c:tx>
          <c:invertIfNegative val="1"/>
          <c:cat>
            <c:strRef>
              <c:f>Sheet1!$A$2:$A$3</c:f>
              <c:strCache>
                <c:ptCount val="2"/>
                <c:pt idx="0">
                  <c:v>High SES</c:v>
                </c:pt>
                <c:pt idx="1">
                  <c:v>Male Provider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3.54</c:v>
                </c:pt>
                <c:pt idx="1">
                  <c:v>2.4300000000000002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14-45DD-87F7-C24413FAD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96712-FA72-46AE-BE68-1064A0EC640A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781D5-34E5-45E6-95D7-6566C0C87B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935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“Good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morning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conducted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Bafoussam,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Cameroon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evaluates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satisfaction and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determinants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dissatisfaction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HPV-positive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women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thermoablation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within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WHO-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3T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strategy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Patient satisfaction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crucial to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adherence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success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cervical cancer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prevention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programs.”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81D5-34E5-45E6-95D7-6566C0C87B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177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conducted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cross-sectional descriptive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analytical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case-control component. A total of 201 HPV-positive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women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thermoablation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Satisfaction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35-item Likert-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score,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converted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 100-point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Logistic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regression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determinants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dissatisfaction.”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81D5-34E5-45E6-95D7-6566C0C87B8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291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“The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women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relationship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Overall satisfaction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high at 78.6%,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21.4%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dissatisfied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Women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satisfaction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staff attitude,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hygiene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clarity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information, and free care.”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81D5-34E5-45E6-95D7-6566C0C87B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601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Multivariate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determinants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dissatisfaction: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socioeconomic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dissatisfaction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threefold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male provider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thermoablation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doubled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dissatisfaction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Longer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waiting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time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trend but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statistically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adjustment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81D5-34E5-45E6-95D7-6566C0C87B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022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“In conclusion,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although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satisfaction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high, a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proportion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dissatisfied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patient-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centered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care,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gender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preferences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optimizing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service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key to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strengthening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cervical cancer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prevention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programs.”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781D5-34E5-45E6-95D7-6566C0C87B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86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FACDC5-6432-D708-9D23-C16FB6EC0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019B373-D53E-375A-DCCD-00E691E99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CF6953-DAF0-F675-74D6-756587768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42DA-158B-4DF0-B4EF-ACB70432853E}" type="datetime1">
              <a:rPr lang="fr-FR" smtClean="0"/>
              <a:t>26/04/2026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576254-075B-DA9D-A1E3-5E624706C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BC9262-CF26-42F7-5951-6A5031F4A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900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BAA9F9-7A5D-0459-E539-9DC41129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67901C-B9A7-C748-2CE9-066A6CBC7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6014C6-C093-9FA3-FB8F-688BFD61A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40E4-6BE2-470C-BB22-C8FC15823C89}" type="datetime1">
              <a:rPr lang="fr-FR" smtClean="0"/>
              <a:t>26/04/2026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3DA34F-D20E-7D69-B353-B4796210E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F2F8B2-A2B7-11B9-E0DB-5072E2047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378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A6ADAB-9633-6438-7DFE-61C22BF89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BF380B-99D8-47DB-05BF-A000FD612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215DC6-85DC-09C4-E5DC-3D08A9AD0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A509-6CBF-4F0D-84F9-BB1F72364273}" type="datetime1">
              <a:rPr lang="fr-FR" smtClean="0"/>
              <a:t>26/04/2026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BF8F57-D3CF-1898-770E-C3E954C85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7DB0AD-086B-85DB-D0DB-083A58F1B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42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B694F9-776D-A4BE-2C8E-BAA249A3B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B39C96-77FE-1E19-C2CA-BAF9E31204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40B844-0C0A-ADC2-9993-01B429478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448D7A-D892-C083-125A-B7D71B148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7C170-5587-4EAD-B666-27E8CAC6B7B0}" type="datetime1">
              <a:rPr lang="fr-FR" smtClean="0"/>
              <a:t>26/04/2026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13F9E5-8C17-2B9E-9039-1A1969125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B5E739-5CAC-9641-A44A-6B37DB012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74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7C2EDE-F2A3-ACC8-ECB8-530A422DD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25812B-3669-5BE0-92B1-4BFDD71F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36453F-6296-CE19-642C-29559871A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86B69E-C0A5-F97F-5957-670BE0A09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4CFFBF6-143E-3A1B-5BAB-8C145D04B4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86B9075-514E-5D8D-6C9E-FA57B9F5E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BA7-60AB-4EB0-B070-AC4DDC1978E4}" type="datetime1">
              <a:rPr lang="fr-FR" smtClean="0"/>
              <a:t>26/04/2026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F30ECF7-04B2-EA49-DAC7-75F09A2A8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C952FC5-01F6-F3BB-ED88-1BC172B0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706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FEA57-310F-D27A-C901-57E88FD32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C75F178-EF6B-72D7-F68C-29174D160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33962-963F-4C7F-A0D6-15C9A5EC09C0}" type="datetime1">
              <a:rPr lang="fr-FR" smtClean="0"/>
              <a:t>26/04/2026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177B460-9D82-CEC7-B7D0-9906226A3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DDA405-061D-D90D-1331-229BB5977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189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88EA8D-5373-CEBA-A12D-C06206508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88DC-DC43-45E1-B890-250A5A84B01D}" type="datetime1">
              <a:rPr lang="fr-FR" smtClean="0"/>
              <a:t>26/04/2026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25FE4DA-335A-1C01-BF80-4703E0918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07F478-767C-ED9F-8D7B-7F37FACD0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5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3EB2E1-EB07-BA32-528F-45F6A968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6CA7AC-5611-D06C-1DAB-E2D855780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E5A35F-FE48-AFAA-4AD9-DA61CF4FCE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889126-A6B7-CDFE-06BC-833ACD57A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F73-E748-4608-9CEA-7E93B34C04C1}" type="datetime1">
              <a:rPr lang="fr-FR" smtClean="0"/>
              <a:t>26/04/2026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6BEF44-1B9A-837A-31FC-21FAF1B11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123035-6661-A72E-812F-C9EF24FAA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844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460FC4-6F83-5995-942F-ABC2ACEB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E8C7AD-BD99-4871-81D1-DEE9F77677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73E3B4B-968C-14A1-F363-579554978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C77DF3-377D-9EB9-C34E-6052C374A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C89B-D445-4E8D-8BE5-B1479E95DC44}" type="datetime1">
              <a:rPr lang="fr-FR" smtClean="0"/>
              <a:t>26/04/2026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2753A3-B81B-B78E-FAAA-240910E61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EB196B-52E3-2209-B65A-5FA39ACBC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14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D557F7-6457-94A2-86F1-EBD39B00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0422E6-D5C8-051E-68B2-52CB5BEAF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957534-D833-742D-95A5-F5A9350E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53D7-F6CD-4D10-ACCE-BED4EEF87C24}" type="datetime1">
              <a:rPr lang="fr-FR" smtClean="0"/>
              <a:t>26/04/2026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608FCC-ADBF-7558-0F5F-3C923702F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615585-5074-C51E-F25E-70D1A34CD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81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3401C1B-5F9A-C3A9-F822-4B08E623EF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A74B54-9487-6659-B389-95525B5A8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178EE4-DC8F-24E7-C07B-70CB7E2FE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975A-7CDB-46CE-B658-6A014B786324}" type="datetime1">
              <a:rPr lang="fr-FR" smtClean="0"/>
              <a:t>26/04/2026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51F4C8-37C6-A12B-945F-E68A8F55B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7838A6-5792-88C1-0361-14497F12A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375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21BE78A-B638-7B9E-B2D4-003A98EBF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A08605-8CC2-82A7-6B39-063C26CCE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68EFB9-BD55-55C8-F833-D96CEDE483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62725E-1DA3-4CF4-94A1-9FFF331BC497}" type="datetime1">
              <a:rPr lang="fr-FR" smtClean="0"/>
              <a:t>26/04/2026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ED95BD-2049-98D6-704F-909C59671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81D321-FBAD-BF24-2170-D6CB66BC2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3FC2E-4AC2-44D4-AD3C-388B0B1ED5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3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5C4FD-7563-F6C1-016A-3EA8AA87A6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SATISFACTION AND DETERMINANTS OF DISSATISFACTION AMONG
HPV+ WOMEN TREATED BY THERMOABLATION </a:t>
            </a:r>
            <a:endParaRPr lang="fr-FR" sz="32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1ACCF9-4F33-D903-338F-F5DA2996F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fr-FR" dirty="0"/>
              <a:t>Bafoussam, </a:t>
            </a:r>
            <a:r>
              <a:rPr lang="fr-FR" dirty="0" err="1"/>
              <a:t>Cameroon</a:t>
            </a:r>
            <a:endParaRPr lang="fr-FR" dirty="0"/>
          </a:p>
          <a:p>
            <a:pPr>
              <a:defRPr sz="2200" b="1">
                <a:solidFill>
                  <a:srgbClr val="006699"/>
                </a:solidFill>
              </a:defRPr>
            </a:pPr>
            <a:r>
              <a:rPr lang="fr-FR" sz="2000" dirty="0"/>
              <a:t>Kamdem Modjo D.E. </a:t>
            </a:r>
          </a:p>
          <a:p>
            <a:pPr>
              <a:defRPr sz="2200" b="1">
                <a:solidFill>
                  <a:srgbClr val="006699"/>
                </a:solidFill>
              </a:defRPr>
            </a:pPr>
            <a:r>
              <a:rPr lang="fr-FR" sz="2000" dirty="0"/>
              <a:t>• </a:t>
            </a:r>
            <a:r>
              <a:rPr lang="fr-FR" sz="1600" dirty="0" err="1"/>
              <a:t>Fouogue</a:t>
            </a:r>
            <a:r>
              <a:rPr lang="fr-FR" sz="1600" dirty="0"/>
              <a:t> T.J. • Nguepdjop W.P. • Kenfack B</a:t>
            </a:r>
            <a:r>
              <a:rPr lang="fr-FR" dirty="0"/>
              <a:t>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lang="fr-FR" dirty="0" err="1"/>
              <a:t>Email:dianeestelleondoa@gmail.com</a:t>
            </a:r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69A15C-C932-6249-A77D-CDBE17807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428750"/>
          </a:xfrm>
          <a:prstGeom prst="rect">
            <a:avLst/>
          </a:prstGeom>
        </p:spPr>
      </p:pic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2FBEEB92-D129-5644-C716-941019A5F2FB}"/>
              </a:ext>
            </a:extLst>
          </p:cNvPr>
          <p:cNvSpPr/>
          <p:nvPr/>
        </p:nvSpPr>
        <p:spPr>
          <a:xfrm>
            <a:off x="640233" y="5141912"/>
            <a:ext cx="6824869" cy="142875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Objective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rPr sz="2800" dirty="0"/>
              <a:t>Assess satisfaction level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rPr sz="2800" dirty="0"/>
              <a:t>Identify determinants of dissatisfaction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87F7EFC1-5C21-FD24-4EE6-DAEF630B10CD}"/>
              </a:ext>
            </a:extLst>
          </p:cNvPr>
          <p:cNvSpPr txBox="1"/>
          <p:nvPr/>
        </p:nvSpPr>
        <p:spPr>
          <a:xfrm>
            <a:off x="457200" y="6446520"/>
            <a:ext cx="165647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82828"/>
                </a:solidFill>
              </a:defRPr>
            </a:pPr>
            <a:r>
              <a:rPr dirty="0"/>
              <a:t>University of Dschang 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A0A3C02F-243D-37FC-D7BD-DFFBB5820575}"/>
              </a:ext>
            </a:extLst>
          </p:cNvPr>
          <p:cNvSpPr txBox="1"/>
          <p:nvPr/>
        </p:nvSpPr>
        <p:spPr>
          <a:xfrm>
            <a:off x="8076895" y="6446520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282828"/>
                </a:solidFill>
              </a:defRPr>
            </a:pPr>
            <a:r>
              <a:rPr dirty="0" err="1"/>
              <a:t>Bafoussam</a:t>
            </a:r>
            <a:r>
              <a:rPr dirty="0"/>
              <a:t>, Cameroon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C0E6C3C-011B-C1A9-D216-831E00A5F449}"/>
              </a:ext>
            </a:extLst>
          </p:cNvPr>
          <p:cNvSpPr txBox="1"/>
          <p:nvPr/>
        </p:nvSpPr>
        <p:spPr>
          <a:xfrm>
            <a:off x="11324455" y="1428750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/>
              <a:t>PC_063</a:t>
            </a:r>
          </a:p>
        </p:txBody>
      </p:sp>
    </p:spTree>
    <p:extLst>
      <p:ext uri="{BB962C8B-B14F-4D97-AF65-F5344CB8AC3E}">
        <p14:creationId xmlns:p14="http://schemas.microsoft.com/office/powerpoint/2010/main" val="649419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1F5CB5-9982-60EC-7F1C-005A8E391FFB}"/>
              </a:ext>
            </a:extLst>
          </p:cNvPr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sz="3200" dirty="0"/>
              <a:t>Methods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6B3F8B0B-166C-473A-0411-FEDCAB6A3E57}"/>
              </a:ext>
            </a:extLst>
          </p:cNvPr>
          <p:cNvSpPr/>
          <p:nvPr/>
        </p:nvSpPr>
        <p:spPr>
          <a:xfrm>
            <a:off x="548640" y="1097280"/>
            <a:ext cx="5669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Study Design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Cross-sectional descriptive + nested case-control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Setting: Regional Hospital of </a:t>
            </a:r>
            <a:r>
              <a:rPr sz="2800" dirty="0" err="1"/>
              <a:t>Bafoussam</a:t>
            </a:r>
            <a:r>
              <a:rPr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Participants: HPV+ women treated by </a:t>
            </a:r>
            <a:r>
              <a:rPr sz="2800" dirty="0" err="1"/>
              <a:t>thermoablation</a:t>
            </a:r>
            <a:r>
              <a:rPr sz="2800" dirty="0"/>
              <a:t> (N=201)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Sampling: consecutive, exhaustive</a:t>
            </a: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77452FAB-2962-F5DE-8E20-FF4158654845}"/>
              </a:ext>
            </a:extLst>
          </p:cNvPr>
          <p:cNvSpPr/>
          <p:nvPr/>
        </p:nvSpPr>
        <p:spPr>
          <a:xfrm>
            <a:off x="6400800" y="109728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Data &amp; Analysis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35-item Likert satisfaction score → standardized /100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Descriptive statistics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Binary logistic regression (p &lt; 0.05)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Ethical clearance obtained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A2C959A6-E382-A863-5D38-81EAED1286E1}"/>
              </a:ext>
            </a:extLst>
          </p:cNvPr>
          <p:cNvSpPr/>
          <p:nvPr/>
        </p:nvSpPr>
        <p:spPr>
          <a:xfrm>
            <a:off x="247651" y="5539740"/>
            <a:ext cx="11944044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Flow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rPr sz="2800" dirty="0"/>
              <a:t>Eligible 207 → Contacted 204 → Included 201 • Satisfied 158 • Unsatisfied 43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8B872C74-2034-1AB6-8D8B-022E40FCE0FF}"/>
              </a:ext>
            </a:extLst>
          </p:cNvPr>
          <p:cNvSpPr txBox="1"/>
          <p:nvPr/>
        </p:nvSpPr>
        <p:spPr>
          <a:xfrm>
            <a:off x="457200" y="6446520"/>
            <a:ext cx="165647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82828"/>
                </a:solidFill>
              </a:defRPr>
            </a:pPr>
            <a:r>
              <a:rPr dirty="0"/>
              <a:t>University of Dschang 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CFA3496D-5AD2-6875-BA3D-B4CD4D5D8957}"/>
              </a:ext>
            </a:extLst>
          </p:cNvPr>
          <p:cNvSpPr txBox="1"/>
          <p:nvPr/>
        </p:nvSpPr>
        <p:spPr>
          <a:xfrm>
            <a:off x="8076895" y="6446520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282828"/>
                </a:solidFill>
              </a:defRPr>
            </a:pPr>
            <a:r>
              <a:rPr dirty="0" err="1"/>
              <a:t>Bafoussam</a:t>
            </a:r>
            <a:r>
              <a:rPr dirty="0"/>
              <a:t>, Cameroon</a:t>
            </a: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A922726C-2D0A-B0FE-A298-009170A5F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84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AEA029-A02C-F59C-EE75-D442FCCBC715}"/>
              </a:ext>
            </a:extLst>
          </p:cNvPr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sz="3200" dirty="0"/>
              <a:t>Key Results</a:t>
            </a:r>
          </a:p>
        </p:txBody>
      </p:sp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5F8EA455-26CF-61BC-2B52-2353B9F2001C}"/>
              </a:ext>
            </a:extLst>
          </p:cNvPr>
          <p:cNvSpPr/>
          <p:nvPr/>
        </p:nvSpPr>
        <p:spPr>
          <a:xfrm>
            <a:off x="548640" y="1097280"/>
            <a:ext cx="5669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Population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Median age: 40 years (IQR 33–44)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72% in couple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53% middle socioeconomic level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Urban residence predominant</a:t>
            </a:r>
          </a:p>
        </p:txBody>
      </p:sp>
      <p:graphicFrame>
        <p:nvGraphicFramePr>
          <p:cNvPr id="11" name="Chart 3">
            <a:extLst>
              <a:ext uri="{FF2B5EF4-FFF2-40B4-BE49-F238E27FC236}">
                <a16:creationId xmlns:a16="http://schemas.microsoft.com/office/drawing/2014/main" id="{5CB8D8A4-61B1-D3A2-C2B3-2E40226A5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635944"/>
              </p:ext>
            </p:extLst>
          </p:nvPr>
        </p:nvGraphicFramePr>
        <p:xfrm>
          <a:off x="6400800" y="1280160"/>
          <a:ext cx="521208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D7464CF4-8C6D-9519-4E7B-3E53CB0935E0}"/>
              </a:ext>
            </a:extLst>
          </p:cNvPr>
          <p:cNvSpPr/>
          <p:nvPr/>
        </p:nvSpPr>
        <p:spPr>
          <a:xfrm>
            <a:off x="0" y="5501640"/>
            <a:ext cx="12191695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Highlights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rPr sz="2800" dirty="0"/>
              <a:t>High satisfaction with staff attitude, hygiene, information clarity, and free care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DC8B20A8-8CF9-E810-0D48-308BF5E93C9C}"/>
              </a:ext>
            </a:extLst>
          </p:cNvPr>
          <p:cNvSpPr txBox="1"/>
          <p:nvPr/>
        </p:nvSpPr>
        <p:spPr>
          <a:xfrm>
            <a:off x="457200" y="6446520"/>
            <a:ext cx="165647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82828"/>
                </a:solidFill>
              </a:defRPr>
            </a:pPr>
            <a:r>
              <a:rPr dirty="0"/>
              <a:t>University of Dschang 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08C9E71B-D69A-0224-FFFC-5668CD6ABE16}"/>
              </a:ext>
            </a:extLst>
          </p:cNvPr>
          <p:cNvSpPr txBox="1"/>
          <p:nvPr/>
        </p:nvSpPr>
        <p:spPr>
          <a:xfrm>
            <a:off x="8076895" y="6446520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282828"/>
                </a:solidFill>
              </a:defRPr>
            </a:pPr>
            <a:r>
              <a:rPr dirty="0" err="1"/>
              <a:t>Bafoussam</a:t>
            </a:r>
            <a:r>
              <a:rPr dirty="0"/>
              <a:t>, Cameroon</a:t>
            </a:r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ED1CEC93-140C-3635-B3F5-BD5DEB2E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723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F0D730-E210-7BD8-E73A-91BE460D8014}"/>
              </a:ext>
            </a:extLst>
          </p:cNvPr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sz="3200" dirty="0"/>
              <a:t>Determinants of Dissatisfaction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33060039-CCA1-AF9E-1FDC-70B31C84444A}"/>
              </a:ext>
            </a:extLst>
          </p:cNvPr>
          <p:cNvSpPr/>
          <p:nvPr/>
        </p:nvSpPr>
        <p:spPr>
          <a:xfrm>
            <a:off x="548640" y="1097280"/>
            <a:ext cx="5669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Significant Factors (Multivariate)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High socioeconomic level: </a:t>
            </a:r>
            <a:r>
              <a:rPr sz="2800" dirty="0" err="1"/>
              <a:t>aOR</a:t>
            </a:r>
            <a:r>
              <a:rPr sz="2800" dirty="0"/>
              <a:t> = 3.54 (p = 0.006)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Male provider during </a:t>
            </a:r>
            <a:r>
              <a:rPr sz="2800" dirty="0" err="1"/>
              <a:t>thermoablation</a:t>
            </a:r>
            <a:r>
              <a:rPr sz="2800" dirty="0"/>
              <a:t>: </a:t>
            </a:r>
            <a:r>
              <a:rPr sz="2800" dirty="0" err="1"/>
              <a:t>aOR</a:t>
            </a:r>
            <a:r>
              <a:rPr sz="2800" dirty="0"/>
              <a:t> = 2.43 (p = 0.029)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Trend: long waiting time (NS after adjustment)</a:t>
            </a:r>
          </a:p>
        </p:txBody>
      </p:sp>
      <p:graphicFrame>
        <p:nvGraphicFramePr>
          <p:cNvPr id="9" name="Chart 3">
            <a:extLst>
              <a:ext uri="{FF2B5EF4-FFF2-40B4-BE49-F238E27FC236}">
                <a16:creationId xmlns:a16="http://schemas.microsoft.com/office/drawing/2014/main" id="{B492C444-DDEC-FE83-781B-AC12B1D0427F}"/>
              </a:ext>
            </a:extLst>
          </p:cNvPr>
          <p:cNvGraphicFramePr>
            <a:graphicFrameLocks noGrp="1"/>
          </p:cNvGraphicFramePr>
          <p:nvPr/>
        </p:nvGraphicFramePr>
        <p:xfrm>
          <a:off x="6400800" y="1280160"/>
          <a:ext cx="521208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6">
            <a:extLst>
              <a:ext uri="{FF2B5EF4-FFF2-40B4-BE49-F238E27FC236}">
                <a16:creationId xmlns:a16="http://schemas.microsoft.com/office/drawing/2014/main" id="{C004677A-881F-C677-303D-C8E3052124FE}"/>
              </a:ext>
            </a:extLst>
          </p:cNvPr>
          <p:cNvSpPr txBox="1"/>
          <p:nvPr/>
        </p:nvSpPr>
        <p:spPr>
          <a:xfrm>
            <a:off x="457200" y="6446520"/>
            <a:ext cx="165647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82828"/>
                </a:solidFill>
              </a:defRPr>
            </a:pPr>
            <a:r>
              <a:rPr dirty="0"/>
              <a:t>University of Dschang 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F5E61B95-E78C-60B0-A16B-9DA8174E8837}"/>
              </a:ext>
            </a:extLst>
          </p:cNvPr>
          <p:cNvSpPr txBox="1"/>
          <p:nvPr/>
        </p:nvSpPr>
        <p:spPr>
          <a:xfrm>
            <a:off x="8076895" y="6446520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282828"/>
                </a:solidFill>
              </a:defRPr>
            </a:pPr>
            <a:r>
              <a:rPr dirty="0" err="1"/>
              <a:t>Bafoussam</a:t>
            </a:r>
            <a:r>
              <a:rPr dirty="0"/>
              <a:t>, Cameroon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686AA6AB-8224-CA74-FA8A-226EA9BC7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349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7C542F-554F-ABB7-8D57-EF9E137A78AF}"/>
              </a:ext>
            </a:extLst>
          </p:cNvPr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sz="3200" dirty="0"/>
              <a:t>Conclusion &amp; Implications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1A38E5AC-13F3-EA32-63C2-F6CBD6899FFD}"/>
              </a:ext>
            </a:extLst>
          </p:cNvPr>
          <p:cNvSpPr/>
          <p:nvPr/>
        </p:nvSpPr>
        <p:spPr>
          <a:xfrm>
            <a:off x="548640" y="1097280"/>
            <a:ext cx="5669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Conclusion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High overall satisfaction (78.6%)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However, ~1 in 5 women dissatisfied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Quality of experience remains critical</a:t>
            </a: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EDB2C3AB-4501-8320-B321-75C785B2A923}"/>
              </a:ext>
            </a:extLst>
          </p:cNvPr>
          <p:cNvSpPr/>
          <p:nvPr/>
        </p:nvSpPr>
        <p:spPr>
          <a:xfrm>
            <a:off x="6400800" y="109728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Implications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Strengthen patient-centered care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Consider provider gender preferences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Reduce waiting time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>
                <a:solidFill>
                  <a:srgbClr val="282828"/>
                </a:solidFill>
              </a:defRPr>
            </a:pPr>
            <a:r>
              <a:rPr sz="2800" dirty="0"/>
              <a:t>Scale-up 3T with quality improvement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89E924B2-7824-E3E1-794C-E54AF387E8A2}"/>
              </a:ext>
            </a:extLst>
          </p:cNvPr>
          <p:cNvSpPr/>
          <p:nvPr/>
        </p:nvSpPr>
        <p:spPr>
          <a:xfrm>
            <a:off x="0" y="5501640"/>
            <a:ext cx="119253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6699"/>
                </a:solidFill>
              </a:defRPr>
            </a:pPr>
            <a:r>
              <a:rPr sz="2800" dirty="0"/>
              <a:t>Take-home Message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rPr sz="2800" dirty="0"/>
              <a:t>3T is effective and well accepted</a:t>
            </a:r>
            <a:r>
              <a:rPr lang="fr-FR" sz="2800" dirty="0"/>
              <a:t> - </a:t>
            </a:r>
            <a:r>
              <a:rPr sz="2800" dirty="0"/>
              <a:t>optimize experience to maximize impact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44326245-707E-CF69-4315-9249696F25FC}"/>
              </a:ext>
            </a:extLst>
          </p:cNvPr>
          <p:cNvSpPr txBox="1"/>
          <p:nvPr/>
        </p:nvSpPr>
        <p:spPr>
          <a:xfrm>
            <a:off x="457200" y="6446520"/>
            <a:ext cx="165647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82828"/>
                </a:solidFill>
              </a:defRPr>
            </a:pPr>
            <a:r>
              <a:rPr dirty="0"/>
              <a:t>University of Dschang 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96FF1B83-8D1E-E7D0-8C77-6D429805D96F}"/>
              </a:ext>
            </a:extLst>
          </p:cNvPr>
          <p:cNvSpPr txBox="1"/>
          <p:nvPr/>
        </p:nvSpPr>
        <p:spPr>
          <a:xfrm>
            <a:off x="8076895" y="6446520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282828"/>
                </a:solidFill>
              </a:defRPr>
            </a:pPr>
            <a:r>
              <a:rPr dirty="0" err="1"/>
              <a:t>Bafoussam</a:t>
            </a:r>
            <a:r>
              <a:rPr dirty="0"/>
              <a:t>, Cameroon</a:t>
            </a: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1A93AF55-A2AB-C6D4-7A40-3CDB2E286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FC2E-4AC2-44D4-AD3C-388B0B1ED55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4341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11241</TotalTime>
  <Words>524</Words>
  <Application>Microsoft Office PowerPoint</Application>
  <PresentationFormat>Grand écran</PresentationFormat>
  <Paragraphs>73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Thème Office</vt:lpstr>
      <vt:lpstr>SATISFACTION AND DETERMINANTS OF DISSATISFACTION AMONG
HPV+ WOMEN TREATED BY THERMOABLATION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Diane Estelle Ondoa Ongono</dc:creator>
  <cp:lastModifiedBy>Diane Estelle Ondoa Ongono</cp:lastModifiedBy>
  <cp:revision>8</cp:revision>
  <dcterms:created xsi:type="dcterms:W3CDTF">2026-04-22T12:53:14Z</dcterms:created>
  <dcterms:modified xsi:type="dcterms:W3CDTF">2026-04-30T08:14:34Z</dcterms:modified>
</cp:coreProperties>
</file>