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61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BD63A6-8238-4E1E-919F-1C3409FC80D1}" v="728" dt="2026-05-03T16:39:33.638"/>
    <p1510:client id="{4512615F-B342-3ED0-CBA0-D499B4794CB6}" v="18" dt="2026-05-03T16:14:11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03"/>
    <p:restoredTop sz="94658"/>
  </p:normalViewPr>
  <p:slideViewPr>
    <p:cSldViewPr snapToGrid="0">
      <p:cViewPr varScale="1">
        <p:scale>
          <a:sx n="88" d="100"/>
          <a:sy n="88" d="100"/>
        </p:scale>
        <p:origin x="200" y="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mon, Kadera Jana" userId="2f52f3d9-cc7a-4c6c-a3b1-e83b2b60ef94" providerId="ADAL" clId="{3513EFD1-5D15-442D-A9B8-80B5600E7371}"/>
    <pc:docChg chg="modSld">
      <pc:chgData name="Lymon, Kadera Jana" userId="2f52f3d9-cc7a-4c6c-a3b1-e83b2b60ef94" providerId="ADAL" clId="{3513EFD1-5D15-442D-A9B8-80B5600E7371}" dt="2026-05-03T17:39:02.082" v="0" actId="20577"/>
      <pc:docMkLst>
        <pc:docMk/>
      </pc:docMkLst>
      <pc:sldChg chg="modSp mod">
        <pc:chgData name="Lymon, Kadera Jana" userId="2f52f3d9-cc7a-4c6c-a3b1-e83b2b60ef94" providerId="ADAL" clId="{3513EFD1-5D15-442D-A9B8-80B5600E7371}" dt="2026-05-03T17:39:02.082" v="0" actId="20577"/>
        <pc:sldMkLst>
          <pc:docMk/>
          <pc:sldMk cId="2135126508" sldId="260"/>
        </pc:sldMkLst>
        <pc:spChg chg="mod">
          <ac:chgData name="Lymon, Kadera Jana" userId="2f52f3d9-cc7a-4c6c-a3b1-e83b2b60ef94" providerId="ADAL" clId="{3513EFD1-5D15-442D-A9B8-80B5600E7371}" dt="2026-05-03T17:39:02.082" v="0" actId="20577"/>
          <ac:spMkLst>
            <pc:docMk/>
            <pc:sldMk cId="2135126508" sldId="260"/>
            <ac:spMk id="3" creationId="{0123906C-308F-A1BE-FB2F-00556DF6D4E8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926531-F8A1-6747-8356-F986F2BD6398}" type="doc">
      <dgm:prSet loTypeId="urn:microsoft.com/office/officeart/2005/8/layout/list1" loCatId="list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81E64890-D2FE-2645-986E-240AC98023D9}">
      <dgm:prSet custT="1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1400" b="0" i="0" dirty="0">
              <a:effectLst/>
              <a:latin typeface="+mn-lt"/>
              <a:ea typeface="+mn-ea"/>
              <a:cs typeface="+mn-cs"/>
            </a:rPr>
            <a:t>Curcumin possesses potent anti-inflammatory with anti-tumor properties and ability to reverse the effects of HPV. </a:t>
          </a:r>
        </a:p>
      </dgm:t>
    </dgm:pt>
    <dgm:pt modelId="{9334BEA2-1763-7F43-8FE0-9163D86E5722}" type="parTrans" cxnId="{B7FB329F-0792-6C46-8B39-796711602923}">
      <dgm:prSet/>
      <dgm:spPr/>
      <dgm:t>
        <a:bodyPr/>
        <a:lstStyle/>
        <a:p>
          <a:endParaRPr lang="en-US"/>
        </a:p>
      </dgm:t>
    </dgm:pt>
    <dgm:pt modelId="{E743F6A6-0AD2-0D45-87BB-715244B4E43B}" type="sibTrans" cxnId="{B7FB329F-0792-6C46-8B39-796711602923}">
      <dgm:prSet/>
      <dgm:spPr/>
      <dgm:t>
        <a:bodyPr/>
        <a:lstStyle/>
        <a:p>
          <a:endParaRPr lang="en-US"/>
        </a:p>
      </dgm:t>
    </dgm:pt>
    <dgm:pt modelId="{BC50CAB5-DF17-4245-9DB9-EFAE57F9B8AC}">
      <dgm:prSet phldrT="[Text]" phldr="0" custT="1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1400" b="0" i="0" dirty="0">
              <a:effectLst/>
              <a:latin typeface="+mn-lt"/>
              <a:ea typeface="+mn-ea"/>
              <a:cs typeface="+mn-cs"/>
            </a:rPr>
            <a:t>However, curcumin’s application for anal high-grade squamous intraepithelial lesions (aHSIL) has not been tested.</a:t>
          </a:r>
        </a:p>
      </dgm:t>
    </dgm:pt>
    <dgm:pt modelId="{04224CDA-D4E1-4749-8BA7-8C97330D7D63}" type="parTrans" cxnId="{2C75EC8E-3246-4C25-8B81-57B8CBB1E914}">
      <dgm:prSet/>
      <dgm:spPr/>
      <dgm:t>
        <a:bodyPr/>
        <a:lstStyle/>
        <a:p>
          <a:endParaRPr lang="en-US"/>
        </a:p>
      </dgm:t>
    </dgm:pt>
    <dgm:pt modelId="{5CD8BB71-A396-4F92-B5C0-F6677E6F590E}" type="sibTrans" cxnId="{2C75EC8E-3246-4C25-8B81-57B8CBB1E914}">
      <dgm:prSet/>
      <dgm:spPr/>
      <dgm:t>
        <a:bodyPr/>
        <a:lstStyle/>
        <a:p>
          <a:endParaRPr lang="en-US"/>
        </a:p>
      </dgm:t>
    </dgm:pt>
    <dgm:pt modelId="{226E2B1B-309D-4B1E-B470-50163F19EF5A}">
      <dgm:prSet phldrT="[Text]" phldr="0" custT="1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1400" b="0" i="0" dirty="0">
              <a:effectLst/>
              <a:latin typeface="Arial"/>
              <a:ea typeface="+mn-ea"/>
              <a:cs typeface="+mn-cs"/>
            </a:rPr>
            <a:t>Thus, we conducted a 3+3 dose escalation clinical trial to evaluate safety and feasibility for curcumin’s anal application.</a:t>
          </a:r>
          <a:endParaRPr lang="en-US" sz="1400" b="0" dirty="0">
            <a:effectLst/>
            <a:ea typeface="+mn-ea"/>
            <a:cs typeface="+mn-cs"/>
          </a:endParaRPr>
        </a:p>
      </dgm:t>
    </dgm:pt>
    <dgm:pt modelId="{35E8E16F-0738-45AC-B550-07BBB5B1BC30}" type="parTrans" cxnId="{094A066D-5118-48A5-92FF-B04576CAD4B0}">
      <dgm:prSet/>
      <dgm:spPr/>
      <dgm:t>
        <a:bodyPr/>
        <a:lstStyle/>
        <a:p>
          <a:endParaRPr lang="en-US"/>
        </a:p>
      </dgm:t>
    </dgm:pt>
    <dgm:pt modelId="{8FE904C7-03FF-414C-B852-2F5D1903F580}" type="sibTrans" cxnId="{094A066D-5118-48A5-92FF-B04576CAD4B0}">
      <dgm:prSet/>
      <dgm:spPr/>
      <dgm:t>
        <a:bodyPr/>
        <a:lstStyle/>
        <a:p>
          <a:endParaRPr lang="en-US"/>
        </a:p>
      </dgm:t>
    </dgm:pt>
    <dgm:pt modelId="{7B36C93D-7053-4E8A-8255-AF446C4A4AF5}">
      <dgm:prSet/>
      <dgm:spPr/>
      <dgm:t>
        <a:bodyPr/>
        <a:lstStyle/>
        <a:p>
          <a:r>
            <a:rPr lang="en-US" dirty="0"/>
            <a:t>To detect alterations in the anal microbiome of individuals with aHSIL pre-and-post 14 days of curcumin treatment.</a:t>
          </a:r>
        </a:p>
      </dgm:t>
    </dgm:pt>
    <dgm:pt modelId="{FECA6B6C-0D3A-4381-8B2E-904FEE773EE1}" type="parTrans" cxnId="{A37B4FE2-F2B2-437F-B44F-6CD100909EC8}">
      <dgm:prSet/>
      <dgm:spPr/>
      <dgm:t>
        <a:bodyPr/>
        <a:lstStyle/>
        <a:p>
          <a:endParaRPr lang="en-US"/>
        </a:p>
      </dgm:t>
    </dgm:pt>
    <dgm:pt modelId="{08FB4EC4-8CBF-4F33-9B42-F496009AA136}" type="sibTrans" cxnId="{A37B4FE2-F2B2-437F-B44F-6CD100909EC8}">
      <dgm:prSet/>
      <dgm:spPr/>
      <dgm:t>
        <a:bodyPr/>
        <a:lstStyle/>
        <a:p>
          <a:endParaRPr lang="en-US"/>
        </a:p>
      </dgm:t>
    </dgm:pt>
    <dgm:pt modelId="{795030BB-E97E-4EEF-91CD-F12AE4BEA233}">
      <dgm:prSet/>
      <dgm:spPr/>
      <dgm:t>
        <a:bodyPr/>
        <a:lstStyle/>
        <a:p>
          <a:r>
            <a:rPr lang="en-US" dirty="0">
              <a:latin typeface="+mn-lt"/>
            </a:rPr>
            <a:t>To examine inflammatory markers </a:t>
          </a:r>
          <a:r>
            <a:rPr lang="en-US" dirty="0">
              <a:latin typeface="+mn-lt"/>
              <a:ea typeface="Calibri"/>
            </a:rPr>
            <a:t>pre-and-post 14 days of curcumin treatment</a:t>
          </a:r>
          <a:endParaRPr lang="en-US" dirty="0">
            <a:latin typeface="+mn-lt"/>
          </a:endParaRPr>
        </a:p>
      </dgm:t>
    </dgm:pt>
    <dgm:pt modelId="{380CDE35-F0F2-49F6-93A2-4593338D6728}" type="parTrans" cxnId="{13A49C4F-C875-4213-B899-EE512B43FEC8}">
      <dgm:prSet/>
      <dgm:spPr/>
      <dgm:t>
        <a:bodyPr/>
        <a:lstStyle/>
        <a:p>
          <a:endParaRPr lang="en-US"/>
        </a:p>
      </dgm:t>
    </dgm:pt>
    <dgm:pt modelId="{9959C96A-D7A9-4F72-AD54-ECCA27F9348A}" type="sibTrans" cxnId="{13A49C4F-C875-4213-B899-EE512B43FEC8}">
      <dgm:prSet/>
      <dgm:spPr/>
      <dgm:t>
        <a:bodyPr/>
        <a:lstStyle/>
        <a:p>
          <a:endParaRPr lang="en-US"/>
        </a:p>
      </dgm:t>
    </dgm:pt>
    <dgm:pt modelId="{37D6D751-0023-4972-916E-0687D0E8EFED}" type="pres">
      <dgm:prSet presAssocID="{57926531-F8A1-6747-8356-F986F2BD6398}" presName="linear" presStyleCnt="0">
        <dgm:presLayoutVars>
          <dgm:dir/>
          <dgm:animLvl val="lvl"/>
          <dgm:resizeHandles val="exact"/>
        </dgm:presLayoutVars>
      </dgm:prSet>
      <dgm:spPr/>
    </dgm:pt>
    <dgm:pt modelId="{D6B8C197-BF14-4A44-B308-756946667A8D}" type="pres">
      <dgm:prSet presAssocID="{795030BB-E97E-4EEF-91CD-F12AE4BEA233}" presName="parentLin" presStyleCnt="0"/>
      <dgm:spPr/>
    </dgm:pt>
    <dgm:pt modelId="{41DE19BF-4B2C-450A-A7EE-5F66B72F91BA}" type="pres">
      <dgm:prSet presAssocID="{795030BB-E97E-4EEF-91CD-F12AE4BEA233}" presName="parentLeftMargin" presStyleLbl="node1" presStyleIdx="0" presStyleCnt="5"/>
      <dgm:spPr/>
    </dgm:pt>
    <dgm:pt modelId="{CB674E34-3112-4795-86B9-C208E238283C}" type="pres">
      <dgm:prSet presAssocID="{795030BB-E97E-4EEF-91CD-F12AE4BEA23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B089458-E9F3-4D58-90E6-69A50C06511E}" type="pres">
      <dgm:prSet presAssocID="{795030BB-E97E-4EEF-91CD-F12AE4BEA233}" presName="negativeSpace" presStyleCnt="0"/>
      <dgm:spPr/>
    </dgm:pt>
    <dgm:pt modelId="{B07FF52B-4BDB-43D9-AC41-1FBE8551120F}" type="pres">
      <dgm:prSet presAssocID="{795030BB-E97E-4EEF-91CD-F12AE4BEA233}" presName="childText" presStyleLbl="conFgAcc1" presStyleIdx="0" presStyleCnt="5">
        <dgm:presLayoutVars>
          <dgm:bulletEnabled val="1"/>
        </dgm:presLayoutVars>
      </dgm:prSet>
      <dgm:spPr/>
    </dgm:pt>
    <dgm:pt modelId="{D231A90C-5587-41A7-93EE-1D1DEE87F46C}" type="pres">
      <dgm:prSet presAssocID="{9959C96A-D7A9-4F72-AD54-ECCA27F9348A}" presName="spaceBetweenRectangles" presStyleCnt="0"/>
      <dgm:spPr/>
    </dgm:pt>
    <dgm:pt modelId="{39984C36-C3D8-408F-AC7D-3CFA34602274}" type="pres">
      <dgm:prSet presAssocID="{7B36C93D-7053-4E8A-8255-AF446C4A4AF5}" presName="parentLin" presStyleCnt="0"/>
      <dgm:spPr/>
    </dgm:pt>
    <dgm:pt modelId="{652D7985-786E-48AF-B0EB-790DBCE25890}" type="pres">
      <dgm:prSet presAssocID="{7B36C93D-7053-4E8A-8255-AF446C4A4AF5}" presName="parentLeftMargin" presStyleLbl="node1" presStyleIdx="0" presStyleCnt="5"/>
      <dgm:spPr/>
    </dgm:pt>
    <dgm:pt modelId="{AE2FB4BE-5227-4FA3-8B26-462B41CE2BBB}" type="pres">
      <dgm:prSet presAssocID="{7B36C93D-7053-4E8A-8255-AF446C4A4AF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F44E6B3-5C63-4BA8-B378-CD2A6FCEAF01}" type="pres">
      <dgm:prSet presAssocID="{7B36C93D-7053-4E8A-8255-AF446C4A4AF5}" presName="negativeSpace" presStyleCnt="0"/>
      <dgm:spPr/>
    </dgm:pt>
    <dgm:pt modelId="{9FEC461B-8AC0-49DA-A29F-41DC92604C07}" type="pres">
      <dgm:prSet presAssocID="{7B36C93D-7053-4E8A-8255-AF446C4A4AF5}" presName="childText" presStyleLbl="conFgAcc1" presStyleIdx="1" presStyleCnt="5">
        <dgm:presLayoutVars>
          <dgm:bulletEnabled val="1"/>
        </dgm:presLayoutVars>
      </dgm:prSet>
      <dgm:spPr/>
    </dgm:pt>
    <dgm:pt modelId="{D600F23D-F435-45F7-BF0A-CF08FF17DD7E}" type="pres">
      <dgm:prSet presAssocID="{08FB4EC4-8CBF-4F33-9B42-F496009AA136}" presName="spaceBetweenRectangles" presStyleCnt="0"/>
      <dgm:spPr/>
    </dgm:pt>
    <dgm:pt modelId="{43E43F47-AD5C-4033-B37C-0C1041F288EA}" type="pres">
      <dgm:prSet presAssocID="{81E64890-D2FE-2645-986E-240AC98023D9}" presName="parentLin" presStyleCnt="0"/>
      <dgm:spPr/>
    </dgm:pt>
    <dgm:pt modelId="{1F2B6AFB-4281-4777-9F62-8945739FE21F}" type="pres">
      <dgm:prSet presAssocID="{81E64890-D2FE-2645-986E-240AC98023D9}" presName="parentLeftMargin" presStyleLbl="node1" presStyleIdx="1" presStyleCnt="5"/>
      <dgm:spPr/>
    </dgm:pt>
    <dgm:pt modelId="{B1EACD35-E54F-4EAB-B9B6-7BD88144D6FB}" type="pres">
      <dgm:prSet presAssocID="{81E64890-D2FE-2645-986E-240AC98023D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D7B0FD9-7397-414E-B96B-9EC2C2F1BE8C}" type="pres">
      <dgm:prSet presAssocID="{81E64890-D2FE-2645-986E-240AC98023D9}" presName="negativeSpace" presStyleCnt="0"/>
      <dgm:spPr/>
    </dgm:pt>
    <dgm:pt modelId="{50434C1C-14D4-46DA-AC2A-631B1F892078}" type="pres">
      <dgm:prSet presAssocID="{81E64890-D2FE-2645-986E-240AC98023D9}" presName="childText" presStyleLbl="conFgAcc1" presStyleIdx="2" presStyleCnt="5">
        <dgm:presLayoutVars>
          <dgm:bulletEnabled val="1"/>
        </dgm:presLayoutVars>
      </dgm:prSet>
      <dgm:spPr/>
    </dgm:pt>
    <dgm:pt modelId="{63E47C97-E4A9-45CA-B85B-BE21E93357E3}" type="pres">
      <dgm:prSet presAssocID="{E743F6A6-0AD2-0D45-87BB-715244B4E43B}" presName="spaceBetweenRectangles" presStyleCnt="0"/>
      <dgm:spPr/>
    </dgm:pt>
    <dgm:pt modelId="{534E4337-9F15-4DFC-BDD1-ABCEAADE4B9A}" type="pres">
      <dgm:prSet presAssocID="{BC50CAB5-DF17-4245-9DB9-EFAE57F9B8AC}" presName="parentLin" presStyleCnt="0"/>
      <dgm:spPr/>
    </dgm:pt>
    <dgm:pt modelId="{EB5F320B-A45A-4439-A8CE-C26C89A4F84F}" type="pres">
      <dgm:prSet presAssocID="{BC50CAB5-DF17-4245-9DB9-EFAE57F9B8AC}" presName="parentLeftMargin" presStyleLbl="node1" presStyleIdx="2" presStyleCnt="5"/>
      <dgm:spPr/>
    </dgm:pt>
    <dgm:pt modelId="{16D2E739-F4B2-488B-81BC-652BC2863336}" type="pres">
      <dgm:prSet presAssocID="{BC50CAB5-DF17-4245-9DB9-EFAE57F9B8A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40A269B-83D3-420C-A29A-83E66F40DDE1}" type="pres">
      <dgm:prSet presAssocID="{BC50CAB5-DF17-4245-9DB9-EFAE57F9B8AC}" presName="negativeSpace" presStyleCnt="0"/>
      <dgm:spPr/>
    </dgm:pt>
    <dgm:pt modelId="{DB6D74D8-9CEE-4D92-B4C3-FB9F4247D113}" type="pres">
      <dgm:prSet presAssocID="{BC50CAB5-DF17-4245-9DB9-EFAE57F9B8AC}" presName="childText" presStyleLbl="conFgAcc1" presStyleIdx="3" presStyleCnt="5">
        <dgm:presLayoutVars>
          <dgm:bulletEnabled val="1"/>
        </dgm:presLayoutVars>
      </dgm:prSet>
      <dgm:spPr/>
    </dgm:pt>
    <dgm:pt modelId="{ADF211E2-BB22-4746-9735-DC9B375DDEE8}" type="pres">
      <dgm:prSet presAssocID="{5CD8BB71-A396-4F92-B5C0-F6677E6F590E}" presName="spaceBetweenRectangles" presStyleCnt="0"/>
      <dgm:spPr/>
    </dgm:pt>
    <dgm:pt modelId="{D38EF82C-99B8-4D89-B7B5-333890413E6D}" type="pres">
      <dgm:prSet presAssocID="{226E2B1B-309D-4B1E-B470-50163F19EF5A}" presName="parentLin" presStyleCnt="0"/>
      <dgm:spPr/>
    </dgm:pt>
    <dgm:pt modelId="{F14481D2-2C7C-4B65-A6EB-366808D180E7}" type="pres">
      <dgm:prSet presAssocID="{226E2B1B-309D-4B1E-B470-50163F19EF5A}" presName="parentLeftMargin" presStyleLbl="node1" presStyleIdx="3" presStyleCnt="5"/>
      <dgm:spPr/>
    </dgm:pt>
    <dgm:pt modelId="{EF212CF3-2310-4217-81F0-924B936B2917}" type="pres">
      <dgm:prSet presAssocID="{226E2B1B-309D-4B1E-B470-50163F19EF5A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1BC9D630-7AAE-415B-B0E7-7AF65B94E9EC}" type="pres">
      <dgm:prSet presAssocID="{226E2B1B-309D-4B1E-B470-50163F19EF5A}" presName="negativeSpace" presStyleCnt="0"/>
      <dgm:spPr/>
    </dgm:pt>
    <dgm:pt modelId="{40480EE8-8783-48A2-97C4-71663CCD903D}" type="pres">
      <dgm:prSet presAssocID="{226E2B1B-309D-4B1E-B470-50163F19EF5A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F331802-9F92-463A-8A28-DFFBB94007D5}" type="presOf" srcId="{795030BB-E97E-4EEF-91CD-F12AE4BEA233}" destId="{CB674E34-3112-4795-86B9-C208E238283C}" srcOrd="1" destOrd="0" presId="urn:microsoft.com/office/officeart/2005/8/layout/list1"/>
    <dgm:cxn modelId="{D2AF5404-7744-40FB-B183-E6EA877DC02A}" type="presOf" srcId="{226E2B1B-309D-4B1E-B470-50163F19EF5A}" destId="{EF212CF3-2310-4217-81F0-924B936B2917}" srcOrd="1" destOrd="0" presId="urn:microsoft.com/office/officeart/2005/8/layout/list1"/>
    <dgm:cxn modelId="{266B1F1B-7119-4EDC-90A8-334F67919C65}" type="presOf" srcId="{57926531-F8A1-6747-8356-F986F2BD6398}" destId="{37D6D751-0023-4972-916E-0687D0E8EFED}" srcOrd="0" destOrd="0" presId="urn:microsoft.com/office/officeart/2005/8/layout/list1"/>
    <dgm:cxn modelId="{6FD1FA22-8BA2-426F-8FC0-EE3613592DC7}" type="presOf" srcId="{795030BB-E97E-4EEF-91CD-F12AE4BEA233}" destId="{41DE19BF-4B2C-450A-A7EE-5F66B72F91BA}" srcOrd="0" destOrd="0" presId="urn:microsoft.com/office/officeart/2005/8/layout/list1"/>
    <dgm:cxn modelId="{3FCC6D25-6956-4F65-9F80-9826D850F590}" type="presOf" srcId="{81E64890-D2FE-2645-986E-240AC98023D9}" destId="{1F2B6AFB-4281-4777-9F62-8945739FE21F}" srcOrd="0" destOrd="0" presId="urn:microsoft.com/office/officeart/2005/8/layout/list1"/>
    <dgm:cxn modelId="{5DE44262-CE2C-4D34-B4C8-1C32D8B546B7}" type="presOf" srcId="{226E2B1B-309D-4B1E-B470-50163F19EF5A}" destId="{F14481D2-2C7C-4B65-A6EB-366808D180E7}" srcOrd="0" destOrd="0" presId="urn:microsoft.com/office/officeart/2005/8/layout/list1"/>
    <dgm:cxn modelId="{3E685263-D8FD-421C-BE30-9477F497B794}" type="presOf" srcId="{BC50CAB5-DF17-4245-9DB9-EFAE57F9B8AC}" destId="{EB5F320B-A45A-4439-A8CE-C26C89A4F84F}" srcOrd="0" destOrd="0" presId="urn:microsoft.com/office/officeart/2005/8/layout/list1"/>
    <dgm:cxn modelId="{094A066D-5118-48A5-92FF-B04576CAD4B0}" srcId="{57926531-F8A1-6747-8356-F986F2BD6398}" destId="{226E2B1B-309D-4B1E-B470-50163F19EF5A}" srcOrd="4" destOrd="0" parTransId="{35E8E16F-0738-45AC-B550-07BBB5B1BC30}" sibTransId="{8FE904C7-03FF-414C-B852-2F5D1903F580}"/>
    <dgm:cxn modelId="{13A49C4F-C875-4213-B899-EE512B43FEC8}" srcId="{57926531-F8A1-6747-8356-F986F2BD6398}" destId="{795030BB-E97E-4EEF-91CD-F12AE4BEA233}" srcOrd="0" destOrd="0" parTransId="{380CDE35-F0F2-49F6-93A2-4593338D6728}" sibTransId="{9959C96A-D7A9-4F72-AD54-ECCA27F9348A}"/>
    <dgm:cxn modelId="{1D83E782-23D3-4899-83FB-116CE061A3A9}" type="presOf" srcId="{81E64890-D2FE-2645-986E-240AC98023D9}" destId="{B1EACD35-E54F-4EAB-B9B6-7BD88144D6FB}" srcOrd="1" destOrd="0" presId="urn:microsoft.com/office/officeart/2005/8/layout/list1"/>
    <dgm:cxn modelId="{2C75EC8E-3246-4C25-8B81-57B8CBB1E914}" srcId="{57926531-F8A1-6747-8356-F986F2BD6398}" destId="{BC50CAB5-DF17-4245-9DB9-EFAE57F9B8AC}" srcOrd="3" destOrd="0" parTransId="{04224CDA-D4E1-4749-8BA7-8C97330D7D63}" sibTransId="{5CD8BB71-A396-4F92-B5C0-F6677E6F590E}"/>
    <dgm:cxn modelId="{B7FB329F-0792-6C46-8B39-796711602923}" srcId="{57926531-F8A1-6747-8356-F986F2BD6398}" destId="{81E64890-D2FE-2645-986E-240AC98023D9}" srcOrd="2" destOrd="0" parTransId="{9334BEA2-1763-7F43-8FE0-9163D86E5722}" sibTransId="{E743F6A6-0AD2-0D45-87BB-715244B4E43B}"/>
    <dgm:cxn modelId="{840E36A0-AB73-48D7-8500-36FB0DEF2A97}" type="presOf" srcId="{BC50CAB5-DF17-4245-9DB9-EFAE57F9B8AC}" destId="{16D2E739-F4B2-488B-81BC-652BC2863336}" srcOrd="1" destOrd="0" presId="urn:microsoft.com/office/officeart/2005/8/layout/list1"/>
    <dgm:cxn modelId="{724B21C3-344F-4F07-B37D-BD7382680832}" type="presOf" srcId="{7B36C93D-7053-4E8A-8255-AF446C4A4AF5}" destId="{AE2FB4BE-5227-4FA3-8B26-462B41CE2BBB}" srcOrd="1" destOrd="0" presId="urn:microsoft.com/office/officeart/2005/8/layout/list1"/>
    <dgm:cxn modelId="{4BEDA5D0-E2B7-4F4B-9D99-77F76859C2E5}" type="presOf" srcId="{7B36C93D-7053-4E8A-8255-AF446C4A4AF5}" destId="{652D7985-786E-48AF-B0EB-790DBCE25890}" srcOrd="0" destOrd="0" presId="urn:microsoft.com/office/officeart/2005/8/layout/list1"/>
    <dgm:cxn modelId="{A37B4FE2-F2B2-437F-B44F-6CD100909EC8}" srcId="{57926531-F8A1-6747-8356-F986F2BD6398}" destId="{7B36C93D-7053-4E8A-8255-AF446C4A4AF5}" srcOrd="1" destOrd="0" parTransId="{FECA6B6C-0D3A-4381-8B2E-904FEE773EE1}" sibTransId="{08FB4EC4-8CBF-4F33-9B42-F496009AA136}"/>
    <dgm:cxn modelId="{102D43A0-4863-45B7-8FDE-2C49327A5670}" type="presParOf" srcId="{37D6D751-0023-4972-916E-0687D0E8EFED}" destId="{D6B8C197-BF14-4A44-B308-756946667A8D}" srcOrd="0" destOrd="0" presId="urn:microsoft.com/office/officeart/2005/8/layout/list1"/>
    <dgm:cxn modelId="{A1DED3BD-A5C0-451D-91B8-4FFC2081F0B0}" type="presParOf" srcId="{D6B8C197-BF14-4A44-B308-756946667A8D}" destId="{41DE19BF-4B2C-450A-A7EE-5F66B72F91BA}" srcOrd="0" destOrd="0" presId="urn:microsoft.com/office/officeart/2005/8/layout/list1"/>
    <dgm:cxn modelId="{E356C32E-046D-4B63-8AB2-19B67A8B3B8F}" type="presParOf" srcId="{D6B8C197-BF14-4A44-B308-756946667A8D}" destId="{CB674E34-3112-4795-86B9-C208E238283C}" srcOrd="1" destOrd="0" presId="urn:microsoft.com/office/officeart/2005/8/layout/list1"/>
    <dgm:cxn modelId="{1510085D-DB2F-4503-83F3-272DB1B11468}" type="presParOf" srcId="{37D6D751-0023-4972-916E-0687D0E8EFED}" destId="{CB089458-E9F3-4D58-90E6-69A50C06511E}" srcOrd="1" destOrd="0" presId="urn:microsoft.com/office/officeart/2005/8/layout/list1"/>
    <dgm:cxn modelId="{27C7BAF7-7EA6-40B7-AF1D-0B456C696250}" type="presParOf" srcId="{37D6D751-0023-4972-916E-0687D0E8EFED}" destId="{B07FF52B-4BDB-43D9-AC41-1FBE8551120F}" srcOrd="2" destOrd="0" presId="urn:microsoft.com/office/officeart/2005/8/layout/list1"/>
    <dgm:cxn modelId="{1659E4D4-984E-47DB-B6B4-D9FBF5C18A3C}" type="presParOf" srcId="{37D6D751-0023-4972-916E-0687D0E8EFED}" destId="{D231A90C-5587-41A7-93EE-1D1DEE87F46C}" srcOrd="3" destOrd="0" presId="urn:microsoft.com/office/officeart/2005/8/layout/list1"/>
    <dgm:cxn modelId="{8E358A49-4343-42C3-ADC9-E93DBD7D8B6B}" type="presParOf" srcId="{37D6D751-0023-4972-916E-0687D0E8EFED}" destId="{39984C36-C3D8-408F-AC7D-3CFA34602274}" srcOrd="4" destOrd="0" presId="urn:microsoft.com/office/officeart/2005/8/layout/list1"/>
    <dgm:cxn modelId="{FDC211B4-2E50-4786-92CE-CA29424D567F}" type="presParOf" srcId="{39984C36-C3D8-408F-AC7D-3CFA34602274}" destId="{652D7985-786E-48AF-B0EB-790DBCE25890}" srcOrd="0" destOrd="0" presId="urn:microsoft.com/office/officeart/2005/8/layout/list1"/>
    <dgm:cxn modelId="{CA226A9D-CC0A-458D-822A-B2BC14CB69E2}" type="presParOf" srcId="{39984C36-C3D8-408F-AC7D-3CFA34602274}" destId="{AE2FB4BE-5227-4FA3-8B26-462B41CE2BBB}" srcOrd="1" destOrd="0" presId="urn:microsoft.com/office/officeart/2005/8/layout/list1"/>
    <dgm:cxn modelId="{025593B8-3EA9-4F23-8A52-48A4BBB17E95}" type="presParOf" srcId="{37D6D751-0023-4972-916E-0687D0E8EFED}" destId="{7F44E6B3-5C63-4BA8-B378-CD2A6FCEAF01}" srcOrd="5" destOrd="0" presId="urn:microsoft.com/office/officeart/2005/8/layout/list1"/>
    <dgm:cxn modelId="{9443A87A-D356-4933-92E9-F781D36D9822}" type="presParOf" srcId="{37D6D751-0023-4972-916E-0687D0E8EFED}" destId="{9FEC461B-8AC0-49DA-A29F-41DC92604C07}" srcOrd="6" destOrd="0" presId="urn:microsoft.com/office/officeart/2005/8/layout/list1"/>
    <dgm:cxn modelId="{D31A40A8-2FBF-4D31-9DEB-AF450F8E1A60}" type="presParOf" srcId="{37D6D751-0023-4972-916E-0687D0E8EFED}" destId="{D600F23D-F435-45F7-BF0A-CF08FF17DD7E}" srcOrd="7" destOrd="0" presId="urn:microsoft.com/office/officeart/2005/8/layout/list1"/>
    <dgm:cxn modelId="{D3CC6182-C6DE-4837-8B1B-81D3A65DE553}" type="presParOf" srcId="{37D6D751-0023-4972-916E-0687D0E8EFED}" destId="{43E43F47-AD5C-4033-B37C-0C1041F288EA}" srcOrd="8" destOrd="0" presId="urn:microsoft.com/office/officeart/2005/8/layout/list1"/>
    <dgm:cxn modelId="{3832DF2A-E760-40E7-931B-DC1ABD78C24E}" type="presParOf" srcId="{43E43F47-AD5C-4033-B37C-0C1041F288EA}" destId="{1F2B6AFB-4281-4777-9F62-8945739FE21F}" srcOrd="0" destOrd="0" presId="urn:microsoft.com/office/officeart/2005/8/layout/list1"/>
    <dgm:cxn modelId="{AD9703A7-EA63-4914-9798-C1E19C6A083D}" type="presParOf" srcId="{43E43F47-AD5C-4033-B37C-0C1041F288EA}" destId="{B1EACD35-E54F-4EAB-B9B6-7BD88144D6FB}" srcOrd="1" destOrd="0" presId="urn:microsoft.com/office/officeart/2005/8/layout/list1"/>
    <dgm:cxn modelId="{C117189A-4574-479A-B865-AB66A2292DC2}" type="presParOf" srcId="{37D6D751-0023-4972-916E-0687D0E8EFED}" destId="{4D7B0FD9-7397-414E-B96B-9EC2C2F1BE8C}" srcOrd="9" destOrd="0" presId="urn:microsoft.com/office/officeart/2005/8/layout/list1"/>
    <dgm:cxn modelId="{708A5427-2A41-44B1-BB1D-EA77F781711C}" type="presParOf" srcId="{37D6D751-0023-4972-916E-0687D0E8EFED}" destId="{50434C1C-14D4-46DA-AC2A-631B1F892078}" srcOrd="10" destOrd="0" presId="urn:microsoft.com/office/officeart/2005/8/layout/list1"/>
    <dgm:cxn modelId="{03593B3A-8607-4246-8760-CA8509B90CF2}" type="presParOf" srcId="{37D6D751-0023-4972-916E-0687D0E8EFED}" destId="{63E47C97-E4A9-45CA-B85B-BE21E93357E3}" srcOrd="11" destOrd="0" presId="urn:microsoft.com/office/officeart/2005/8/layout/list1"/>
    <dgm:cxn modelId="{26DC0AC4-D6DF-49D4-BAB3-3574ADFE2379}" type="presParOf" srcId="{37D6D751-0023-4972-916E-0687D0E8EFED}" destId="{534E4337-9F15-4DFC-BDD1-ABCEAADE4B9A}" srcOrd="12" destOrd="0" presId="urn:microsoft.com/office/officeart/2005/8/layout/list1"/>
    <dgm:cxn modelId="{DFC0FA06-B113-4A48-8C4F-EB4F2DC62980}" type="presParOf" srcId="{534E4337-9F15-4DFC-BDD1-ABCEAADE4B9A}" destId="{EB5F320B-A45A-4439-A8CE-C26C89A4F84F}" srcOrd="0" destOrd="0" presId="urn:microsoft.com/office/officeart/2005/8/layout/list1"/>
    <dgm:cxn modelId="{063662D0-B8D6-4DD0-93D5-54A588B68AC9}" type="presParOf" srcId="{534E4337-9F15-4DFC-BDD1-ABCEAADE4B9A}" destId="{16D2E739-F4B2-488B-81BC-652BC2863336}" srcOrd="1" destOrd="0" presId="urn:microsoft.com/office/officeart/2005/8/layout/list1"/>
    <dgm:cxn modelId="{4086DF3C-3977-411C-B885-DEBF45177314}" type="presParOf" srcId="{37D6D751-0023-4972-916E-0687D0E8EFED}" destId="{540A269B-83D3-420C-A29A-83E66F40DDE1}" srcOrd="13" destOrd="0" presId="urn:microsoft.com/office/officeart/2005/8/layout/list1"/>
    <dgm:cxn modelId="{74360CC0-77A1-4022-89A3-ABDE8CDD7284}" type="presParOf" srcId="{37D6D751-0023-4972-916E-0687D0E8EFED}" destId="{DB6D74D8-9CEE-4D92-B4C3-FB9F4247D113}" srcOrd="14" destOrd="0" presId="urn:microsoft.com/office/officeart/2005/8/layout/list1"/>
    <dgm:cxn modelId="{AD7A978E-ECE2-41F9-9CF2-89EEBDD16D8C}" type="presParOf" srcId="{37D6D751-0023-4972-916E-0687D0E8EFED}" destId="{ADF211E2-BB22-4746-9735-DC9B375DDEE8}" srcOrd="15" destOrd="0" presId="urn:microsoft.com/office/officeart/2005/8/layout/list1"/>
    <dgm:cxn modelId="{2AA8C213-F7E7-49AE-B73B-0D32A1F8B395}" type="presParOf" srcId="{37D6D751-0023-4972-916E-0687D0E8EFED}" destId="{D38EF82C-99B8-4D89-B7B5-333890413E6D}" srcOrd="16" destOrd="0" presId="urn:microsoft.com/office/officeart/2005/8/layout/list1"/>
    <dgm:cxn modelId="{2002BDE1-1E92-45FC-B137-21AE53BCE2F8}" type="presParOf" srcId="{D38EF82C-99B8-4D89-B7B5-333890413E6D}" destId="{F14481D2-2C7C-4B65-A6EB-366808D180E7}" srcOrd="0" destOrd="0" presId="urn:microsoft.com/office/officeart/2005/8/layout/list1"/>
    <dgm:cxn modelId="{E12AFA89-A55D-4A7B-BEF6-C3FBEA290686}" type="presParOf" srcId="{D38EF82C-99B8-4D89-B7B5-333890413E6D}" destId="{EF212CF3-2310-4217-81F0-924B936B2917}" srcOrd="1" destOrd="0" presId="urn:microsoft.com/office/officeart/2005/8/layout/list1"/>
    <dgm:cxn modelId="{3C688C45-8E77-4905-B255-2F227380C488}" type="presParOf" srcId="{37D6D751-0023-4972-916E-0687D0E8EFED}" destId="{1BC9D630-7AAE-415B-B0E7-7AF65B94E9EC}" srcOrd="17" destOrd="0" presId="urn:microsoft.com/office/officeart/2005/8/layout/list1"/>
    <dgm:cxn modelId="{389A82B4-36DB-4597-AD71-80AE7197B408}" type="presParOf" srcId="{37D6D751-0023-4972-916E-0687D0E8EFED}" destId="{40480EE8-8783-48A2-97C4-71663CCD903D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7BCCC9-B3CC-1B4F-80E8-57DC82915462}" type="doc">
      <dgm:prSet loTypeId="urn:microsoft.com/office/officeart/2008/layout/PictureStrips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4D10ABAF-EF59-9947-B6A2-19B7A2E28E3C}">
      <dgm:prSet custT="1"/>
      <dgm:spPr/>
      <dgm:t>
        <a:bodyPr/>
        <a:lstStyle/>
        <a:p>
          <a:pPr algn="l" rtl="0"/>
          <a:r>
            <a:rPr lang="en-US" sz="1400" b="0" i="0" dirty="0">
              <a:effectLst/>
              <a:latin typeface="+mj-lt"/>
            </a:rPr>
            <a:t>We recruited participants with aHSIL/ to receive anal curcumin capsules </a:t>
          </a:r>
        </a:p>
      </dgm:t>
    </dgm:pt>
    <dgm:pt modelId="{6FD7663E-D240-6747-B88B-7AABB9AB286A}" type="parTrans" cxnId="{0D06509B-033F-0748-A7E4-9755AD3516C5}">
      <dgm:prSet/>
      <dgm:spPr/>
      <dgm:t>
        <a:bodyPr/>
        <a:lstStyle/>
        <a:p>
          <a:endParaRPr lang="en-US" sz="2000" b="1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9C5C18D5-A6BA-FC47-96C2-6DF6DF4CDCE9}" type="sibTrans" cxnId="{0D06509B-033F-0748-A7E4-9755AD3516C5}">
      <dgm:prSet/>
      <dgm:spPr/>
      <dgm:t>
        <a:bodyPr/>
        <a:lstStyle/>
        <a:p>
          <a:endParaRPr lang="en-US" sz="2000" b="1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F36E8D83-065B-0F4A-9916-8DDBF2516691}">
      <dgm:prSet custT="1"/>
      <dgm:spPr/>
      <dgm:t>
        <a:bodyPr/>
        <a:lstStyle/>
        <a:p>
          <a:r>
            <a:rPr lang="en-US" sz="1400" b="0" i="0" dirty="0">
              <a:effectLst/>
            </a:rPr>
            <a:t>Pre- and post-intervention anal swabs were collected for microbiome (shotgun sequencing) and inflammation (MSD) testing. </a:t>
          </a:r>
          <a:endParaRPr lang="en-US" sz="1400" b="0" dirty="0">
            <a:effectLst/>
          </a:endParaRPr>
        </a:p>
      </dgm:t>
    </dgm:pt>
    <dgm:pt modelId="{689AE7D3-B85F-6144-89FF-9329F0CCB48B}" type="parTrans" cxnId="{7059DC3D-0577-2640-A787-3A78469B045B}">
      <dgm:prSet/>
      <dgm:spPr/>
      <dgm:t>
        <a:bodyPr/>
        <a:lstStyle/>
        <a:p>
          <a:endParaRPr lang="en-US" sz="2000" b="1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770A33C4-356E-3B40-B3D8-A0397E375D93}" type="sibTrans" cxnId="{7059DC3D-0577-2640-A787-3A78469B045B}">
      <dgm:prSet/>
      <dgm:spPr/>
      <dgm:t>
        <a:bodyPr/>
        <a:lstStyle/>
        <a:p>
          <a:endParaRPr lang="en-US" sz="2000" b="1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299C8068-C257-954B-BA7C-97BFEA20D2FC}">
      <dgm:prSet custT="1"/>
      <dgm:spPr/>
      <dgm:t>
        <a:bodyPr/>
        <a:lstStyle/>
        <a:p>
          <a:r>
            <a:rPr lang="en-US" sz="1400" b="0" i="0" dirty="0">
              <a:effectLst/>
              <a:latin typeface="+mn-lt"/>
            </a:rPr>
            <a:t>Linear decomposition models (LDM) and non-parametric tests were performed for microbiome and inflammation, respectively.</a:t>
          </a:r>
          <a:endParaRPr lang="en-US" sz="1400" b="0" dirty="0">
            <a:effectLst/>
            <a:latin typeface="+mn-lt"/>
          </a:endParaRPr>
        </a:p>
      </dgm:t>
    </dgm:pt>
    <dgm:pt modelId="{E90D4151-7B01-B44E-87F6-B9CF805FFF76}" type="parTrans" cxnId="{1FD3B524-6E30-884F-8CB2-B57BBF0414B3}">
      <dgm:prSet/>
      <dgm:spPr/>
      <dgm:t>
        <a:bodyPr/>
        <a:lstStyle/>
        <a:p>
          <a:endParaRPr lang="en-US" sz="2000" b="1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46F4F036-EC5A-4447-9293-BB0956361E3D}" type="sibTrans" cxnId="{1FD3B524-6E30-884F-8CB2-B57BBF0414B3}">
      <dgm:prSet/>
      <dgm:spPr/>
      <dgm:t>
        <a:bodyPr/>
        <a:lstStyle/>
        <a:p>
          <a:endParaRPr lang="en-US" sz="2000" b="1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E7ACCE18-F18A-BD4F-AFDD-66B16F36AC4B}">
      <dgm:prSet custT="1"/>
      <dgm:spPr/>
      <dgm:t>
        <a:bodyPr/>
        <a:lstStyle/>
        <a:p>
          <a:r>
            <a:rPr lang="en-US" sz="1400" b="0" i="0" dirty="0">
              <a:effectLst/>
              <a:latin typeface="+mn-lt"/>
            </a:rPr>
            <a:t>At increasing dosages starting with 500 mg daily up to a maximum tolerated dose of 3,000 mg for 14 consecutive days. </a:t>
          </a:r>
          <a:endParaRPr lang="en-US" sz="1400" b="0" dirty="0">
            <a:effectLst/>
            <a:latin typeface="+mn-lt"/>
          </a:endParaRPr>
        </a:p>
      </dgm:t>
    </dgm:pt>
    <dgm:pt modelId="{BF2D94A6-2AC8-3C40-B68A-EB09E20232D4}" type="parTrans" cxnId="{92599BB7-829E-3C4D-B71F-4FA8767E3E41}">
      <dgm:prSet/>
      <dgm:spPr/>
      <dgm:t>
        <a:bodyPr/>
        <a:lstStyle/>
        <a:p>
          <a:endParaRPr lang="en-US" b="1"/>
        </a:p>
      </dgm:t>
    </dgm:pt>
    <dgm:pt modelId="{A4F874BF-94AF-1543-AED5-321E0D2EF1BD}" type="sibTrans" cxnId="{92599BB7-829E-3C4D-B71F-4FA8767E3E41}">
      <dgm:prSet/>
      <dgm:spPr/>
      <dgm:t>
        <a:bodyPr/>
        <a:lstStyle/>
        <a:p>
          <a:endParaRPr lang="en-US" b="1"/>
        </a:p>
      </dgm:t>
    </dgm:pt>
    <dgm:pt modelId="{74FD3DA5-D785-40F9-8788-4430B7CD8FB6}" type="pres">
      <dgm:prSet presAssocID="{2E7BCCC9-B3CC-1B4F-80E8-57DC82915462}" presName="Name0" presStyleCnt="0">
        <dgm:presLayoutVars>
          <dgm:dir/>
          <dgm:resizeHandles val="exact"/>
        </dgm:presLayoutVars>
      </dgm:prSet>
      <dgm:spPr/>
    </dgm:pt>
    <dgm:pt modelId="{BCA891BB-B3BE-432E-9856-076BD6128795}" type="pres">
      <dgm:prSet presAssocID="{4D10ABAF-EF59-9947-B6A2-19B7A2E28E3C}" presName="composite" presStyleCnt="0"/>
      <dgm:spPr/>
    </dgm:pt>
    <dgm:pt modelId="{9B1176BF-40D0-44A7-A262-E9B520862965}" type="pres">
      <dgm:prSet presAssocID="{4D10ABAF-EF59-9947-B6A2-19B7A2E28E3C}" presName="rect1" presStyleLbl="trAlignAcc1" presStyleIdx="0" presStyleCnt="4">
        <dgm:presLayoutVars>
          <dgm:bulletEnabled val="1"/>
        </dgm:presLayoutVars>
      </dgm:prSet>
      <dgm:spPr/>
    </dgm:pt>
    <dgm:pt modelId="{0545E420-66AD-457C-AB84-3D3F21DA43C4}" type="pres">
      <dgm:prSet presAssocID="{4D10ABAF-EF59-9947-B6A2-19B7A2E28E3C}" presName="rect2" presStyleLbl="fgImgPlace1" presStyleIdx="0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Badge 1 outline"/>
        </a:ext>
      </dgm:extLst>
    </dgm:pt>
    <dgm:pt modelId="{6E9A7A53-5132-4EE1-8A2B-3A7C106DD24D}" type="pres">
      <dgm:prSet presAssocID="{9C5C18D5-A6BA-FC47-96C2-6DF6DF4CDCE9}" presName="sibTrans" presStyleCnt="0"/>
      <dgm:spPr/>
    </dgm:pt>
    <dgm:pt modelId="{D369B5A2-2CA9-48CD-BB0F-6795221D7F92}" type="pres">
      <dgm:prSet presAssocID="{E7ACCE18-F18A-BD4F-AFDD-66B16F36AC4B}" presName="composite" presStyleCnt="0"/>
      <dgm:spPr/>
    </dgm:pt>
    <dgm:pt modelId="{C4DCD53C-60F1-4098-8103-7FC67FC54945}" type="pres">
      <dgm:prSet presAssocID="{E7ACCE18-F18A-BD4F-AFDD-66B16F36AC4B}" presName="rect1" presStyleLbl="trAlignAcc1" presStyleIdx="1" presStyleCnt="4">
        <dgm:presLayoutVars>
          <dgm:bulletEnabled val="1"/>
        </dgm:presLayoutVars>
      </dgm:prSet>
      <dgm:spPr/>
    </dgm:pt>
    <dgm:pt modelId="{4C03ED49-0F35-4237-AD23-F9BF9AC48A37}" type="pres">
      <dgm:prSet presAssocID="{E7ACCE18-F18A-BD4F-AFDD-66B16F36AC4B}" presName="rect2" presStyleLbl="fgImgPlace1" presStyleIdx="1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Badge 3 outline"/>
        </a:ext>
      </dgm:extLst>
    </dgm:pt>
    <dgm:pt modelId="{4BDC4561-FC8B-40FF-90F3-C297B6A1FD67}" type="pres">
      <dgm:prSet presAssocID="{A4F874BF-94AF-1543-AED5-321E0D2EF1BD}" presName="sibTrans" presStyleCnt="0"/>
      <dgm:spPr/>
    </dgm:pt>
    <dgm:pt modelId="{6C232098-B107-4766-AAA8-08AA65B8F586}" type="pres">
      <dgm:prSet presAssocID="{F36E8D83-065B-0F4A-9916-8DDBF2516691}" presName="composite" presStyleCnt="0"/>
      <dgm:spPr/>
    </dgm:pt>
    <dgm:pt modelId="{EAF1D7F6-6438-4743-9133-A5445724D6AF}" type="pres">
      <dgm:prSet presAssocID="{F36E8D83-065B-0F4A-9916-8DDBF2516691}" presName="rect1" presStyleLbl="trAlignAcc1" presStyleIdx="2" presStyleCnt="4">
        <dgm:presLayoutVars>
          <dgm:bulletEnabled val="1"/>
        </dgm:presLayoutVars>
      </dgm:prSet>
      <dgm:spPr/>
    </dgm:pt>
    <dgm:pt modelId="{8E510C90-3EC6-4E11-9174-9129B93D2EF7}" type="pres">
      <dgm:prSet presAssocID="{F36E8D83-065B-0F4A-9916-8DDBF2516691}" presName="rect2" presStyleLbl="fgImgPlace1" presStyleIdx="2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Badge outline"/>
        </a:ext>
      </dgm:extLst>
    </dgm:pt>
    <dgm:pt modelId="{8BD7EB6A-E0CA-4B7F-BBB8-53139F593F35}" type="pres">
      <dgm:prSet presAssocID="{770A33C4-356E-3B40-B3D8-A0397E375D93}" presName="sibTrans" presStyleCnt="0"/>
      <dgm:spPr/>
    </dgm:pt>
    <dgm:pt modelId="{99CF0FFC-FA0F-410B-BD79-01222CE1A0C3}" type="pres">
      <dgm:prSet presAssocID="{299C8068-C257-954B-BA7C-97BFEA20D2FC}" presName="composite" presStyleCnt="0"/>
      <dgm:spPr/>
    </dgm:pt>
    <dgm:pt modelId="{775AAAC8-A6BD-4159-B05D-FC8308B260C2}" type="pres">
      <dgm:prSet presAssocID="{299C8068-C257-954B-BA7C-97BFEA20D2FC}" presName="rect1" presStyleLbl="trAlignAcc1" presStyleIdx="3" presStyleCnt="4">
        <dgm:presLayoutVars>
          <dgm:bulletEnabled val="1"/>
        </dgm:presLayoutVars>
      </dgm:prSet>
      <dgm:spPr/>
    </dgm:pt>
    <dgm:pt modelId="{912A6F7C-CBE4-4DD8-8094-8CC0452CEBFF}" type="pres">
      <dgm:prSet presAssocID="{299C8068-C257-954B-BA7C-97BFEA20D2FC}" presName="rect2" presStyleLbl="fgImgPlace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Badge 4 outline"/>
        </a:ext>
      </dgm:extLst>
    </dgm:pt>
  </dgm:ptLst>
  <dgm:cxnLst>
    <dgm:cxn modelId="{1FD3B524-6E30-884F-8CB2-B57BBF0414B3}" srcId="{2E7BCCC9-B3CC-1B4F-80E8-57DC82915462}" destId="{299C8068-C257-954B-BA7C-97BFEA20D2FC}" srcOrd="3" destOrd="0" parTransId="{E90D4151-7B01-B44E-87F6-B9CF805FFF76}" sibTransId="{46F4F036-EC5A-4447-9293-BB0956361E3D}"/>
    <dgm:cxn modelId="{0ED2372E-F292-4064-A78E-E92DE5ED2E42}" type="presOf" srcId="{2E7BCCC9-B3CC-1B4F-80E8-57DC82915462}" destId="{74FD3DA5-D785-40F9-8788-4430B7CD8FB6}" srcOrd="0" destOrd="0" presId="urn:microsoft.com/office/officeart/2008/layout/PictureStrips"/>
    <dgm:cxn modelId="{C65E1438-54D6-4AC7-9F5F-5977BBDEA133}" type="presOf" srcId="{299C8068-C257-954B-BA7C-97BFEA20D2FC}" destId="{775AAAC8-A6BD-4159-B05D-FC8308B260C2}" srcOrd="0" destOrd="0" presId="urn:microsoft.com/office/officeart/2008/layout/PictureStrips"/>
    <dgm:cxn modelId="{7059DC3D-0577-2640-A787-3A78469B045B}" srcId="{2E7BCCC9-B3CC-1B4F-80E8-57DC82915462}" destId="{F36E8D83-065B-0F4A-9916-8DDBF2516691}" srcOrd="2" destOrd="0" parTransId="{689AE7D3-B85F-6144-89FF-9329F0CCB48B}" sibTransId="{770A33C4-356E-3B40-B3D8-A0397E375D93}"/>
    <dgm:cxn modelId="{EB69E67A-F7B5-4E82-9A55-4B76E8AC725B}" type="presOf" srcId="{F36E8D83-065B-0F4A-9916-8DDBF2516691}" destId="{EAF1D7F6-6438-4743-9133-A5445724D6AF}" srcOrd="0" destOrd="0" presId="urn:microsoft.com/office/officeart/2008/layout/PictureStrips"/>
    <dgm:cxn modelId="{324E8690-1C45-48EC-B5C2-6DA02C8B940E}" type="presOf" srcId="{E7ACCE18-F18A-BD4F-AFDD-66B16F36AC4B}" destId="{C4DCD53C-60F1-4098-8103-7FC67FC54945}" srcOrd="0" destOrd="0" presId="urn:microsoft.com/office/officeart/2008/layout/PictureStrips"/>
    <dgm:cxn modelId="{0D06509B-033F-0748-A7E4-9755AD3516C5}" srcId="{2E7BCCC9-B3CC-1B4F-80E8-57DC82915462}" destId="{4D10ABAF-EF59-9947-B6A2-19B7A2E28E3C}" srcOrd="0" destOrd="0" parTransId="{6FD7663E-D240-6747-B88B-7AABB9AB286A}" sibTransId="{9C5C18D5-A6BA-FC47-96C2-6DF6DF4CDCE9}"/>
    <dgm:cxn modelId="{92599BB7-829E-3C4D-B71F-4FA8767E3E41}" srcId="{2E7BCCC9-B3CC-1B4F-80E8-57DC82915462}" destId="{E7ACCE18-F18A-BD4F-AFDD-66B16F36AC4B}" srcOrd="1" destOrd="0" parTransId="{BF2D94A6-2AC8-3C40-B68A-EB09E20232D4}" sibTransId="{A4F874BF-94AF-1543-AED5-321E0D2EF1BD}"/>
    <dgm:cxn modelId="{8CADACDE-9ED6-4D06-A0B7-5E7BC49A903E}" type="presOf" srcId="{4D10ABAF-EF59-9947-B6A2-19B7A2E28E3C}" destId="{9B1176BF-40D0-44A7-A262-E9B520862965}" srcOrd="0" destOrd="0" presId="urn:microsoft.com/office/officeart/2008/layout/PictureStrips"/>
    <dgm:cxn modelId="{11947842-ADB9-47D6-9926-AD35B1E60ED6}" type="presParOf" srcId="{74FD3DA5-D785-40F9-8788-4430B7CD8FB6}" destId="{BCA891BB-B3BE-432E-9856-076BD6128795}" srcOrd="0" destOrd="0" presId="urn:microsoft.com/office/officeart/2008/layout/PictureStrips"/>
    <dgm:cxn modelId="{337E1A56-79D6-48E8-8FF4-743A89181CD8}" type="presParOf" srcId="{BCA891BB-B3BE-432E-9856-076BD6128795}" destId="{9B1176BF-40D0-44A7-A262-E9B520862965}" srcOrd="0" destOrd="0" presId="urn:microsoft.com/office/officeart/2008/layout/PictureStrips"/>
    <dgm:cxn modelId="{EEA740EC-EBDF-4A6A-A755-2209EAB3258B}" type="presParOf" srcId="{BCA891BB-B3BE-432E-9856-076BD6128795}" destId="{0545E420-66AD-457C-AB84-3D3F21DA43C4}" srcOrd="1" destOrd="0" presId="urn:microsoft.com/office/officeart/2008/layout/PictureStrips"/>
    <dgm:cxn modelId="{15DC51A6-04E9-43D8-B8D5-A52C799FB94B}" type="presParOf" srcId="{74FD3DA5-D785-40F9-8788-4430B7CD8FB6}" destId="{6E9A7A53-5132-4EE1-8A2B-3A7C106DD24D}" srcOrd="1" destOrd="0" presId="urn:microsoft.com/office/officeart/2008/layout/PictureStrips"/>
    <dgm:cxn modelId="{460963CD-D5E1-4FB4-9BDB-274B67571526}" type="presParOf" srcId="{74FD3DA5-D785-40F9-8788-4430B7CD8FB6}" destId="{D369B5A2-2CA9-48CD-BB0F-6795221D7F92}" srcOrd="2" destOrd="0" presId="urn:microsoft.com/office/officeart/2008/layout/PictureStrips"/>
    <dgm:cxn modelId="{B4D3C3C7-C4BF-45B4-BFD8-25D47D839F91}" type="presParOf" srcId="{D369B5A2-2CA9-48CD-BB0F-6795221D7F92}" destId="{C4DCD53C-60F1-4098-8103-7FC67FC54945}" srcOrd="0" destOrd="0" presId="urn:microsoft.com/office/officeart/2008/layout/PictureStrips"/>
    <dgm:cxn modelId="{58099717-F646-4638-BCFD-103214DD0984}" type="presParOf" srcId="{D369B5A2-2CA9-48CD-BB0F-6795221D7F92}" destId="{4C03ED49-0F35-4237-AD23-F9BF9AC48A37}" srcOrd="1" destOrd="0" presId="urn:microsoft.com/office/officeart/2008/layout/PictureStrips"/>
    <dgm:cxn modelId="{99A0ABA7-9E61-4E76-A880-5470866D320E}" type="presParOf" srcId="{74FD3DA5-D785-40F9-8788-4430B7CD8FB6}" destId="{4BDC4561-FC8B-40FF-90F3-C297B6A1FD67}" srcOrd="3" destOrd="0" presId="urn:microsoft.com/office/officeart/2008/layout/PictureStrips"/>
    <dgm:cxn modelId="{DDCB4F86-2512-47A7-8C61-4FA5454D5B90}" type="presParOf" srcId="{74FD3DA5-D785-40F9-8788-4430B7CD8FB6}" destId="{6C232098-B107-4766-AAA8-08AA65B8F586}" srcOrd="4" destOrd="0" presId="urn:microsoft.com/office/officeart/2008/layout/PictureStrips"/>
    <dgm:cxn modelId="{2D8EA481-23C2-49BA-8099-B5A4AA721A3C}" type="presParOf" srcId="{6C232098-B107-4766-AAA8-08AA65B8F586}" destId="{EAF1D7F6-6438-4743-9133-A5445724D6AF}" srcOrd="0" destOrd="0" presId="urn:microsoft.com/office/officeart/2008/layout/PictureStrips"/>
    <dgm:cxn modelId="{B06CE046-D167-4331-89A2-5B7083738C68}" type="presParOf" srcId="{6C232098-B107-4766-AAA8-08AA65B8F586}" destId="{8E510C90-3EC6-4E11-9174-9129B93D2EF7}" srcOrd="1" destOrd="0" presId="urn:microsoft.com/office/officeart/2008/layout/PictureStrips"/>
    <dgm:cxn modelId="{5368AEB9-622C-49D9-B2D6-FBFBA9C00112}" type="presParOf" srcId="{74FD3DA5-D785-40F9-8788-4430B7CD8FB6}" destId="{8BD7EB6A-E0CA-4B7F-BBB8-53139F593F35}" srcOrd="5" destOrd="0" presId="urn:microsoft.com/office/officeart/2008/layout/PictureStrips"/>
    <dgm:cxn modelId="{85AB6E76-8AD2-4EE2-93F7-BD61D0E22FBF}" type="presParOf" srcId="{74FD3DA5-D785-40F9-8788-4430B7CD8FB6}" destId="{99CF0FFC-FA0F-410B-BD79-01222CE1A0C3}" srcOrd="6" destOrd="0" presId="urn:microsoft.com/office/officeart/2008/layout/PictureStrips"/>
    <dgm:cxn modelId="{B4985C81-0E52-4EF8-AE20-C734F60DEC9E}" type="presParOf" srcId="{99CF0FFC-FA0F-410B-BD79-01222CE1A0C3}" destId="{775AAAC8-A6BD-4159-B05D-FC8308B260C2}" srcOrd="0" destOrd="0" presId="urn:microsoft.com/office/officeart/2008/layout/PictureStrips"/>
    <dgm:cxn modelId="{BD8FBF4E-F6F7-4252-B63C-928E89FD0708}" type="presParOf" srcId="{99CF0FFC-FA0F-410B-BD79-01222CE1A0C3}" destId="{912A6F7C-CBE4-4DD8-8094-8CC0452CEBF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8543E3-B0B5-984D-A593-95C13AC57FB2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1833EBF-C561-C745-9943-2B749D08C099}">
      <dgm:prSet phldr="0" custT="1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1200" b="0" dirty="0">
              <a:effectLst/>
              <a:latin typeface="Arial"/>
              <a:ea typeface="Calibri"/>
              <a:cs typeface="Arial"/>
            </a:rPr>
            <a:t>Our findings also provide preliminary evidence indicating curcumin’s protective effects on promoting beneficial microbiome like Mediterraneibacter faecis against HPV infection and reducing inflammation for aHSIL.</a:t>
          </a:r>
          <a:endParaRPr lang="en-US" sz="1200" b="0" dirty="0">
            <a:effectLst/>
            <a:latin typeface="Arial"/>
            <a:ea typeface="+mn-ea"/>
            <a:cs typeface="Arial"/>
          </a:endParaRPr>
        </a:p>
      </dgm:t>
    </dgm:pt>
    <dgm:pt modelId="{1EB6309D-6FDF-5A47-989D-D776AAA84E24}" type="sibTrans" cxnId="{DA306AB2-78C7-294F-B702-A3E15BC9BF29}">
      <dgm:prSet/>
      <dgm:spPr/>
      <dgm:t>
        <a:bodyPr/>
        <a:lstStyle/>
        <a:p>
          <a:endParaRPr lang="en-US" sz="2400" b="1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2FA634E2-2B7C-F04B-BA35-A836BAC1FB21}" type="parTrans" cxnId="{DA306AB2-78C7-294F-B702-A3E15BC9BF29}">
      <dgm:prSet/>
      <dgm:spPr/>
      <dgm:t>
        <a:bodyPr/>
        <a:lstStyle/>
        <a:p>
          <a:endParaRPr lang="en-US" sz="2400" b="1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0C757A38-6169-47F8-A276-FE894118073E}">
      <dgm:prSet custT="1"/>
      <dgm:spPr/>
      <dgm:t>
        <a:bodyPr/>
        <a:lstStyle/>
        <a:p>
          <a:pPr>
            <a:buNone/>
          </a:pPr>
          <a:r>
            <a:rPr lang="en-US" sz="1200" dirty="0">
              <a:latin typeface="+mn-lt"/>
            </a:rPr>
            <a:t>Curcumin application was well tolerated, with no significant adverse effects reported, supporting its safety for anal use in aHSIL patients.</a:t>
          </a:r>
        </a:p>
      </dgm:t>
    </dgm:pt>
    <dgm:pt modelId="{42B055CD-1930-480E-888A-A643226518F6}" type="parTrans" cxnId="{FC49A310-B3D5-4871-9331-48FAE3F067A7}">
      <dgm:prSet/>
      <dgm:spPr/>
      <dgm:t>
        <a:bodyPr/>
        <a:lstStyle/>
        <a:p>
          <a:endParaRPr lang="en-US"/>
        </a:p>
      </dgm:t>
    </dgm:pt>
    <dgm:pt modelId="{EEC63512-ED7F-4C68-86F9-ACFAC9CADD0B}" type="sibTrans" cxnId="{FC49A310-B3D5-4871-9331-48FAE3F067A7}">
      <dgm:prSet/>
      <dgm:spPr/>
      <dgm:t>
        <a:bodyPr/>
        <a:lstStyle/>
        <a:p>
          <a:endParaRPr lang="en-US"/>
        </a:p>
      </dgm:t>
    </dgm:pt>
    <dgm:pt modelId="{05F797FD-674E-4526-AF4D-FC72400DFD85}">
      <dgm:prSet custT="1"/>
      <dgm:spPr/>
      <dgm:t>
        <a:bodyPr/>
        <a:lstStyle/>
        <a:p>
          <a:pPr>
            <a:buNone/>
          </a:pPr>
          <a:r>
            <a:rPr lang="en-US" sz="1200" dirty="0">
              <a:latin typeface="+mn-lt"/>
            </a:rPr>
            <a:t>Together, these findings suggest that curcumin may exert dual benefits through microbiome modulation and inflammation reduction.</a:t>
          </a:r>
        </a:p>
      </dgm:t>
    </dgm:pt>
    <dgm:pt modelId="{6E94A08E-050C-458F-8CEB-03CE513B6093}" type="parTrans" cxnId="{7647B758-A3A0-4DB3-A864-4266669D992C}">
      <dgm:prSet/>
      <dgm:spPr/>
      <dgm:t>
        <a:bodyPr/>
        <a:lstStyle/>
        <a:p>
          <a:endParaRPr lang="en-US"/>
        </a:p>
      </dgm:t>
    </dgm:pt>
    <dgm:pt modelId="{A027A0F5-1374-47F7-B6AB-BE525BF2D62F}" type="sibTrans" cxnId="{7647B758-A3A0-4DB3-A864-4266669D992C}">
      <dgm:prSet/>
      <dgm:spPr/>
      <dgm:t>
        <a:bodyPr/>
        <a:lstStyle/>
        <a:p>
          <a:endParaRPr lang="en-US"/>
        </a:p>
      </dgm:t>
    </dgm:pt>
    <dgm:pt modelId="{C8865F19-1D12-476A-AA37-F7073797C0ED}" type="pres">
      <dgm:prSet presAssocID="{6F8543E3-B0B5-984D-A593-95C13AC57FB2}" presName="linear" presStyleCnt="0">
        <dgm:presLayoutVars>
          <dgm:dir/>
          <dgm:animLvl val="lvl"/>
          <dgm:resizeHandles val="exact"/>
        </dgm:presLayoutVars>
      </dgm:prSet>
      <dgm:spPr/>
    </dgm:pt>
    <dgm:pt modelId="{00EDB07D-B2E4-47E3-9222-3F2AC60BFB96}" type="pres">
      <dgm:prSet presAssocID="{0C757A38-6169-47F8-A276-FE894118073E}" presName="parentLin" presStyleCnt="0"/>
      <dgm:spPr/>
    </dgm:pt>
    <dgm:pt modelId="{35E13416-3E0C-414D-BB31-C45B44196339}" type="pres">
      <dgm:prSet presAssocID="{0C757A38-6169-47F8-A276-FE894118073E}" presName="parentLeftMargin" presStyleLbl="node1" presStyleIdx="0" presStyleCnt="3"/>
      <dgm:spPr/>
    </dgm:pt>
    <dgm:pt modelId="{B5473F39-C580-4CCE-90CB-25241A31A751}" type="pres">
      <dgm:prSet presAssocID="{0C757A38-6169-47F8-A276-FE894118073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CB8D74B-AC7F-442B-9CB6-85365888383C}" type="pres">
      <dgm:prSet presAssocID="{0C757A38-6169-47F8-A276-FE894118073E}" presName="negativeSpace" presStyleCnt="0"/>
      <dgm:spPr/>
    </dgm:pt>
    <dgm:pt modelId="{865C1F62-CFD2-4B6E-A508-6C84EA81F4F7}" type="pres">
      <dgm:prSet presAssocID="{0C757A38-6169-47F8-A276-FE894118073E}" presName="childText" presStyleLbl="conFgAcc1" presStyleIdx="0" presStyleCnt="3">
        <dgm:presLayoutVars>
          <dgm:bulletEnabled val="1"/>
        </dgm:presLayoutVars>
      </dgm:prSet>
      <dgm:spPr/>
    </dgm:pt>
    <dgm:pt modelId="{009EE78B-525B-40E7-9D3A-A1FE8BBF4F43}" type="pres">
      <dgm:prSet presAssocID="{EEC63512-ED7F-4C68-86F9-ACFAC9CADD0B}" presName="spaceBetweenRectangles" presStyleCnt="0"/>
      <dgm:spPr/>
    </dgm:pt>
    <dgm:pt modelId="{1ECD4257-092F-47F7-9AA4-2B1F52305DF3}" type="pres">
      <dgm:prSet presAssocID="{61833EBF-C561-C745-9943-2B749D08C099}" presName="parentLin" presStyleCnt="0"/>
      <dgm:spPr/>
    </dgm:pt>
    <dgm:pt modelId="{8EECA7B5-0EE7-4713-9AAC-AD8762AAF6B4}" type="pres">
      <dgm:prSet presAssocID="{61833EBF-C561-C745-9943-2B749D08C099}" presName="parentLeftMargin" presStyleLbl="node1" presStyleIdx="0" presStyleCnt="3"/>
      <dgm:spPr/>
    </dgm:pt>
    <dgm:pt modelId="{93EF74C5-8A58-4242-8E05-1CA05F08132B}" type="pres">
      <dgm:prSet presAssocID="{61833EBF-C561-C745-9943-2B749D08C09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09438CF-65B5-45AC-A2D0-53F70082275B}" type="pres">
      <dgm:prSet presAssocID="{61833EBF-C561-C745-9943-2B749D08C099}" presName="negativeSpace" presStyleCnt="0"/>
      <dgm:spPr/>
    </dgm:pt>
    <dgm:pt modelId="{AFB51BC7-0198-497A-9C4C-6076070B8993}" type="pres">
      <dgm:prSet presAssocID="{61833EBF-C561-C745-9943-2B749D08C099}" presName="childText" presStyleLbl="conFgAcc1" presStyleIdx="1" presStyleCnt="3">
        <dgm:presLayoutVars>
          <dgm:bulletEnabled val="1"/>
        </dgm:presLayoutVars>
      </dgm:prSet>
      <dgm:spPr/>
    </dgm:pt>
    <dgm:pt modelId="{C0D30E4D-3A1A-41CE-8B7C-AE06DCF719F5}" type="pres">
      <dgm:prSet presAssocID="{1EB6309D-6FDF-5A47-989D-D776AAA84E24}" presName="spaceBetweenRectangles" presStyleCnt="0"/>
      <dgm:spPr/>
    </dgm:pt>
    <dgm:pt modelId="{B15D8B79-5777-4246-8F1D-E5D0C2A9F58B}" type="pres">
      <dgm:prSet presAssocID="{05F797FD-674E-4526-AF4D-FC72400DFD85}" presName="parentLin" presStyleCnt="0"/>
      <dgm:spPr/>
    </dgm:pt>
    <dgm:pt modelId="{93E65F27-91C0-409F-8F93-ED17695ED688}" type="pres">
      <dgm:prSet presAssocID="{05F797FD-674E-4526-AF4D-FC72400DFD85}" presName="parentLeftMargin" presStyleLbl="node1" presStyleIdx="1" presStyleCnt="3"/>
      <dgm:spPr/>
    </dgm:pt>
    <dgm:pt modelId="{CD1796CA-B376-4357-A232-6A5C629C074E}" type="pres">
      <dgm:prSet presAssocID="{05F797FD-674E-4526-AF4D-FC72400DFD8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47E6CD9-AD5A-47A9-9E68-B2CCC3AB4EC0}" type="pres">
      <dgm:prSet presAssocID="{05F797FD-674E-4526-AF4D-FC72400DFD85}" presName="negativeSpace" presStyleCnt="0"/>
      <dgm:spPr/>
    </dgm:pt>
    <dgm:pt modelId="{DB89AE45-BE70-4F50-9CBC-7E5F0383A74B}" type="pres">
      <dgm:prSet presAssocID="{05F797FD-674E-4526-AF4D-FC72400DFD8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C49A310-B3D5-4871-9331-48FAE3F067A7}" srcId="{6F8543E3-B0B5-984D-A593-95C13AC57FB2}" destId="{0C757A38-6169-47F8-A276-FE894118073E}" srcOrd="0" destOrd="0" parTransId="{42B055CD-1930-480E-888A-A643226518F6}" sibTransId="{EEC63512-ED7F-4C68-86F9-ACFAC9CADD0B}"/>
    <dgm:cxn modelId="{D299C110-AF24-47DF-99E6-4B4BF0B756EC}" type="presOf" srcId="{05F797FD-674E-4526-AF4D-FC72400DFD85}" destId="{CD1796CA-B376-4357-A232-6A5C629C074E}" srcOrd="1" destOrd="0" presId="urn:microsoft.com/office/officeart/2005/8/layout/list1"/>
    <dgm:cxn modelId="{4DF06215-75D1-42DE-9117-E3B69423FD64}" type="presOf" srcId="{0C757A38-6169-47F8-A276-FE894118073E}" destId="{B5473F39-C580-4CCE-90CB-25241A31A751}" srcOrd="1" destOrd="0" presId="urn:microsoft.com/office/officeart/2005/8/layout/list1"/>
    <dgm:cxn modelId="{0B0ED14D-29B2-46A1-A352-E7E3BDB4084E}" type="presOf" srcId="{61833EBF-C561-C745-9943-2B749D08C099}" destId="{93EF74C5-8A58-4242-8E05-1CA05F08132B}" srcOrd="1" destOrd="0" presId="urn:microsoft.com/office/officeart/2005/8/layout/list1"/>
    <dgm:cxn modelId="{7647B758-A3A0-4DB3-A864-4266669D992C}" srcId="{6F8543E3-B0B5-984D-A593-95C13AC57FB2}" destId="{05F797FD-674E-4526-AF4D-FC72400DFD85}" srcOrd="2" destOrd="0" parTransId="{6E94A08E-050C-458F-8CEB-03CE513B6093}" sibTransId="{A027A0F5-1374-47F7-B6AB-BE525BF2D62F}"/>
    <dgm:cxn modelId="{9994677D-7D5C-47FB-BEF8-1D9337D86CF3}" type="presOf" srcId="{05F797FD-674E-4526-AF4D-FC72400DFD85}" destId="{93E65F27-91C0-409F-8F93-ED17695ED688}" srcOrd="0" destOrd="0" presId="urn:microsoft.com/office/officeart/2005/8/layout/list1"/>
    <dgm:cxn modelId="{A4DB0C7F-2499-486D-8FAD-21112D05DF56}" type="presOf" srcId="{6F8543E3-B0B5-984D-A593-95C13AC57FB2}" destId="{C8865F19-1D12-476A-AA37-F7073797C0ED}" srcOrd="0" destOrd="0" presId="urn:microsoft.com/office/officeart/2005/8/layout/list1"/>
    <dgm:cxn modelId="{1007BE91-56A3-4F3A-9110-41A3546DF6E9}" type="presOf" srcId="{61833EBF-C561-C745-9943-2B749D08C099}" destId="{8EECA7B5-0EE7-4713-9AAC-AD8762AAF6B4}" srcOrd="0" destOrd="0" presId="urn:microsoft.com/office/officeart/2005/8/layout/list1"/>
    <dgm:cxn modelId="{DA306AB2-78C7-294F-B702-A3E15BC9BF29}" srcId="{6F8543E3-B0B5-984D-A593-95C13AC57FB2}" destId="{61833EBF-C561-C745-9943-2B749D08C099}" srcOrd="1" destOrd="0" parTransId="{2FA634E2-2B7C-F04B-BA35-A836BAC1FB21}" sibTransId="{1EB6309D-6FDF-5A47-989D-D776AAA84E24}"/>
    <dgm:cxn modelId="{425A1EED-7667-48AF-803A-1D403A3C5189}" type="presOf" srcId="{0C757A38-6169-47F8-A276-FE894118073E}" destId="{35E13416-3E0C-414D-BB31-C45B44196339}" srcOrd="0" destOrd="0" presId="urn:microsoft.com/office/officeart/2005/8/layout/list1"/>
    <dgm:cxn modelId="{5CB364FF-C5F6-40AB-A82D-A742B6C3F790}" type="presParOf" srcId="{C8865F19-1D12-476A-AA37-F7073797C0ED}" destId="{00EDB07D-B2E4-47E3-9222-3F2AC60BFB96}" srcOrd="0" destOrd="0" presId="urn:microsoft.com/office/officeart/2005/8/layout/list1"/>
    <dgm:cxn modelId="{A1DE5B23-0CA9-457C-BD53-572E388F97BD}" type="presParOf" srcId="{00EDB07D-B2E4-47E3-9222-3F2AC60BFB96}" destId="{35E13416-3E0C-414D-BB31-C45B44196339}" srcOrd="0" destOrd="0" presId="urn:microsoft.com/office/officeart/2005/8/layout/list1"/>
    <dgm:cxn modelId="{329E2436-85AA-400D-B6B8-FFE66A0B1C99}" type="presParOf" srcId="{00EDB07D-B2E4-47E3-9222-3F2AC60BFB96}" destId="{B5473F39-C580-4CCE-90CB-25241A31A751}" srcOrd="1" destOrd="0" presId="urn:microsoft.com/office/officeart/2005/8/layout/list1"/>
    <dgm:cxn modelId="{D1752D0C-1C0A-4CF9-A9E8-27B3F649C63F}" type="presParOf" srcId="{C8865F19-1D12-476A-AA37-F7073797C0ED}" destId="{1CB8D74B-AC7F-442B-9CB6-85365888383C}" srcOrd="1" destOrd="0" presId="urn:microsoft.com/office/officeart/2005/8/layout/list1"/>
    <dgm:cxn modelId="{E8CE0A7F-FEEC-4651-97CA-FCD25245A883}" type="presParOf" srcId="{C8865F19-1D12-476A-AA37-F7073797C0ED}" destId="{865C1F62-CFD2-4B6E-A508-6C84EA81F4F7}" srcOrd="2" destOrd="0" presId="urn:microsoft.com/office/officeart/2005/8/layout/list1"/>
    <dgm:cxn modelId="{44E6973E-DD90-49A8-A610-F88566D2D127}" type="presParOf" srcId="{C8865F19-1D12-476A-AA37-F7073797C0ED}" destId="{009EE78B-525B-40E7-9D3A-A1FE8BBF4F43}" srcOrd="3" destOrd="0" presId="urn:microsoft.com/office/officeart/2005/8/layout/list1"/>
    <dgm:cxn modelId="{9E0A04F6-34B7-43F3-AA11-8B2BC541D25A}" type="presParOf" srcId="{C8865F19-1D12-476A-AA37-F7073797C0ED}" destId="{1ECD4257-092F-47F7-9AA4-2B1F52305DF3}" srcOrd="4" destOrd="0" presId="urn:microsoft.com/office/officeart/2005/8/layout/list1"/>
    <dgm:cxn modelId="{9DDEF996-ADDB-4EA9-A461-CE373601BAAB}" type="presParOf" srcId="{1ECD4257-092F-47F7-9AA4-2B1F52305DF3}" destId="{8EECA7B5-0EE7-4713-9AAC-AD8762AAF6B4}" srcOrd="0" destOrd="0" presId="urn:microsoft.com/office/officeart/2005/8/layout/list1"/>
    <dgm:cxn modelId="{5E9E8A54-783C-4D86-BCE1-302FEA813024}" type="presParOf" srcId="{1ECD4257-092F-47F7-9AA4-2B1F52305DF3}" destId="{93EF74C5-8A58-4242-8E05-1CA05F08132B}" srcOrd="1" destOrd="0" presId="urn:microsoft.com/office/officeart/2005/8/layout/list1"/>
    <dgm:cxn modelId="{652CC633-95DA-418A-950E-92D0E3FEF158}" type="presParOf" srcId="{C8865F19-1D12-476A-AA37-F7073797C0ED}" destId="{A09438CF-65B5-45AC-A2D0-53F70082275B}" srcOrd="5" destOrd="0" presId="urn:microsoft.com/office/officeart/2005/8/layout/list1"/>
    <dgm:cxn modelId="{3F815381-7342-4A79-BAAE-6225F8E82859}" type="presParOf" srcId="{C8865F19-1D12-476A-AA37-F7073797C0ED}" destId="{AFB51BC7-0198-497A-9C4C-6076070B8993}" srcOrd="6" destOrd="0" presId="urn:microsoft.com/office/officeart/2005/8/layout/list1"/>
    <dgm:cxn modelId="{4881DF5C-06C1-4A66-96A8-8B1C888BE03E}" type="presParOf" srcId="{C8865F19-1D12-476A-AA37-F7073797C0ED}" destId="{C0D30E4D-3A1A-41CE-8B7C-AE06DCF719F5}" srcOrd="7" destOrd="0" presId="urn:microsoft.com/office/officeart/2005/8/layout/list1"/>
    <dgm:cxn modelId="{7D534BF7-6D51-40E0-9E11-CEFA112A0FAA}" type="presParOf" srcId="{C8865F19-1D12-476A-AA37-F7073797C0ED}" destId="{B15D8B79-5777-4246-8F1D-E5D0C2A9F58B}" srcOrd="8" destOrd="0" presId="urn:microsoft.com/office/officeart/2005/8/layout/list1"/>
    <dgm:cxn modelId="{8ED1280C-757C-4107-BFC4-B3E6CB39B1BC}" type="presParOf" srcId="{B15D8B79-5777-4246-8F1D-E5D0C2A9F58B}" destId="{93E65F27-91C0-409F-8F93-ED17695ED688}" srcOrd="0" destOrd="0" presId="urn:microsoft.com/office/officeart/2005/8/layout/list1"/>
    <dgm:cxn modelId="{F03E81FC-902C-4C4E-83B4-806914E6A962}" type="presParOf" srcId="{B15D8B79-5777-4246-8F1D-E5D0C2A9F58B}" destId="{CD1796CA-B376-4357-A232-6A5C629C074E}" srcOrd="1" destOrd="0" presId="urn:microsoft.com/office/officeart/2005/8/layout/list1"/>
    <dgm:cxn modelId="{885D7152-993A-44AF-8E1C-C5F8D8A3E7B2}" type="presParOf" srcId="{C8865F19-1D12-476A-AA37-F7073797C0ED}" destId="{A47E6CD9-AD5A-47A9-9E68-B2CCC3AB4EC0}" srcOrd="9" destOrd="0" presId="urn:microsoft.com/office/officeart/2005/8/layout/list1"/>
    <dgm:cxn modelId="{80BB4342-4593-4407-8F1F-CAE65BC54720}" type="presParOf" srcId="{C8865F19-1D12-476A-AA37-F7073797C0ED}" destId="{DB89AE45-BE70-4F50-9CBC-7E5F0383A74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7FF52B-4BDB-43D9-AC41-1FBE8551120F}">
      <dsp:nvSpPr>
        <dsp:cNvPr id="0" name=""/>
        <dsp:cNvSpPr/>
      </dsp:nvSpPr>
      <dsp:spPr>
        <a:xfrm>
          <a:off x="0" y="279283"/>
          <a:ext cx="7810514" cy="378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674E34-3112-4795-86B9-C208E238283C}">
      <dsp:nvSpPr>
        <dsp:cNvPr id="0" name=""/>
        <dsp:cNvSpPr/>
      </dsp:nvSpPr>
      <dsp:spPr>
        <a:xfrm>
          <a:off x="390525" y="57883"/>
          <a:ext cx="5467359" cy="442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653" tIns="0" rIns="20665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n-lt"/>
            </a:rPr>
            <a:t>To examine inflammatory markers </a:t>
          </a:r>
          <a:r>
            <a:rPr lang="en-US" sz="1500" kern="1200" dirty="0">
              <a:latin typeface="+mn-lt"/>
              <a:ea typeface="Calibri"/>
            </a:rPr>
            <a:t>pre-and-post 14 days of curcumin treatment</a:t>
          </a:r>
          <a:endParaRPr lang="en-US" sz="1500" kern="1200" dirty="0">
            <a:latin typeface="+mn-lt"/>
          </a:endParaRPr>
        </a:p>
      </dsp:txBody>
      <dsp:txXfrm>
        <a:off x="412141" y="79499"/>
        <a:ext cx="5424127" cy="399568"/>
      </dsp:txXfrm>
    </dsp:sp>
    <dsp:sp modelId="{9FEC461B-8AC0-49DA-A29F-41DC92604C07}">
      <dsp:nvSpPr>
        <dsp:cNvPr id="0" name=""/>
        <dsp:cNvSpPr/>
      </dsp:nvSpPr>
      <dsp:spPr>
        <a:xfrm>
          <a:off x="0" y="959683"/>
          <a:ext cx="7810514" cy="378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2FB4BE-5227-4FA3-8B26-462B41CE2BBB}">
      <dsp:nvSpPr>
        <dsp:cNvPr id="0" name=""/>
        <dsp:cNvSpPr/>
      </dsp:nvSpPr>
      <dsp:spPr>
        <a:xfrm>
          <a:off x="390525" y="738283"/>
          <a:ext cx="5467359" cy="442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653" tIns="0" rIns="20665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To detect alterations in the anal microbiome of individuals with aHSIL pre-and-post 14 days of curcumin treatment.</a:t>
          </a:r>
        </a:p>
      </dsp:txBody>
      <dsp:txXfrm>
        <a:off x="412141" y="759899"/>
        <a:ext cx="5424127" cy="399568"/>
      </dsp:txXfrm>
    </dsp:sp>
    <dsp:sp modelId="{50434C1C-14D4-46DA-AC2A-631B1F892078}">
      <dsp:nvSpPr>
        <dsp:cNvPr id="0" name=""/>
        <dsp:cNvSpPr/>
      </dsp:nvSpPr>
      <dsp:spPr>
        <a:xfrm>
          <a:off x="0" y="1640084"/>
          <a:ext cx="7810514" cy="378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ACD35-E54F-4EAB-B9B6-7BD88144D6FB}">
      <dsp:nvSpPr>
        <dsp:cNvPr id="0" name=""/>
        <dsp:cNvSpPr/>
      </dsp:nvSpPr>
      <dsp:spPr>
        <a:xfrm>
          <a:off x="390525" y="1418683"/>
          <a:ext cx="5467359" cy="442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653" tIns="0" rIns="206653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effectLst/>
              <a:latin typeface="+mn-lt"/>
              <a:ea typeface="+mn-ea"/>
              <a:cs typeface="+mn-cs"/>
            </a:rPr>
            <a:t>Curcumin possesses potent anti-inflammatory with anti-tumor properties and ability to reverse the effects of HPV. </a:t>
          </a:r>
        </a:p>
      </dsp:txBody>
      <dsp:txXfrm>
        <a:off x="412141" y="1440299"/>
        <a:ext cx="5424127" cy="399568"/>
      </dsp:txXfrm>
    </dsp:sp>
    <dsp:sp modelId="{DB6D74D8-9CEE-4D92-B4C3-FB9F4247D113}">
      <dsp:nvSpPr>
        <dsp:cNvPr id="0" name=""/>
        <dsp:cNvSpPr/>
      </dsp:nvSpPr>
      <dsp:spPr>
        <a:xfrm>
          <a:off x="0" y="2320484"/>
          <a:ext cx="7810514" cy="378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D2E739-F4B2-488B-81BC-652BC2863336}">
      <dsp:nvSpPr>
        <dsp:cNvPr id="0" name=""/>
        <dsp:cNvSpPr/>
      </dsp:nvSpPr>
      <dsp:spPr>
        <a:xfrm>
          <a:off x="390525" y="2099084"/>
          <a:ext cx="5467359" cy="442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653" tIns="0" rIns="206653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effectLst/>
              <a:latin typeface="+mn-lt"/>
              <a:ea typeface="+mn-ea"/>
              <a:cs typeface="+mn-cs"/>
            </a:rPr>
            <a:t>However, curcumin’s application for anal high-grade squamous intraepithelial lesions (aHSIL) has not been tested.</a:t>
          </a:r>
        </a:p>
      </dsp:txBody>
      <dsp:txXfrm>
        <a:off x="412141" y="2120700"/>
        <a:ext cx="5424127" cy="399568"/>
      </dsp:txXfrm>
    </dsp:sp>
    <dsp:sp modelId="{40480EE8-8783-48A2-97C4-71663CCD903D}">
      <dsp:nvSpPr>
        <dsp:cNvPr id="0" name=""/>
        <dsp:cNvSpPr/>
      </dsp:nvSpPr>
      <dsp:spPr>
        <a:xfrm>
          <a:off x="0" y="3000884"/>
          <a:ext cx="7810514" cy="378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212CF3-2310-4217-81F0-924B936B2917}">
      <dsp:nvSpPr>
        <dsp:cNvPr id="0" name=""/>
        <dsp:cNvSpPr/>
      </dsp:nvSpPr>
      <dsp:spPr>
        <a:xfrm>
          <a:off x="390525" y="2779484"/>
          <a:ext cx="5467359" cy="442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653" tIns="0" rIns="206653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effectLst/>
              <a:latin typeface="Arial"/>
              <a:ea typeface="+mn-ea"/>
              <a:cs typeface="+mn-cs"/>
            </a:rPr>
            <a:t>Thus, we conducted a 3+3 dose escalation clinical trial to evaluate safety and feasibility for curcumin’s anal application.</a:t>
          </a:r>
          <a:endParaRPr lang="en-US" sz="1400" b="0" kern="1200" dirty="0">
            <a:effectLst/>
            <a:ea typeface="+mn-ea"/>
            <a:cs typeface="+mn-cs"/>
          </a:endParaRPr>
        </a:p>
      </dsp:txBody>
      <dsp:txXfrm>
        <a:off x="412141" y="2801100"/>
        <a:ext cx="5424127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1176BF-40D0-44A7-A262-E9B520862965}">
      <dsp:nvSpPr>
        <dsp:cNvPr id="0" name=""/>
        <dsp:cNvSpPr/>
      </dsp:nvSpPr>
      <dsp:spPr>
        <a:xfrm>
          <a:off x="152463" y="560743"/>
          <a:ext cx="3637204" cy="1136626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9875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effectLst/>
              <a:latin typeface="+mj-lt"/>
            </a:rPr>
            <a:t>We recruited participants with aHSIL/ to receive anal curcumin capsules </a:t>
          </a:r>
        </a:p>
      </dsp:txBody>
      <dsp:txXfrm>
        <a:off x="152463" y="560743"/>
        <a:ext cx="3637204" cy="1136626"/>
      </dsp:txXfrm>
    </dsp:sp>
    <dsp:sp modelId="{0545E420-66AD-457C-AB84-3D3F21DA43C4}">
      <dsp:nvSpPr>
        <dsp:cNvPr id="0" name=""/>
        <dsp:cNvSpPr/>
      </dsp:nvSpPr>
      <dsp:spPr>
        <a:xfrm>
          <a:off x="913" y="396563"/>
          <a:ext cx="795638" cy="119345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DCD53C-60F1-4098-8103-7FC67FC54945}">
      <dsp:nvSpPr>
        <dsp:cNvPr id="0" name=""/>
        <dsp:cNvSpPr/>
      </dsp:nvSpPr>
      <dsp:spPr>
        <a:xfrm>
          <a:off x="4113500" y="560743"/>
          <a:ext cx="3637204" cy="1136626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9875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effectLst/>
              <a:latin typeface="+mn-lt"/>
            </a:rPr>
            <a:t>At increasing dosages starting with 500 mg daily up to a maximum tolerated dose of 3,000 mg for 14 consecutive days. </a:t>
          </a:r>
          <a:endParaRPr lang="en-US" sz="1400" b="0" kern="1200" dirty="0">
            <a:effectLst/>
            <a:latin typeface="+mn-lt"/>
          </a:endParaRPr>
        </a:p>
      </dsp:txBody>
      <dsp:txXfrm>
        <a:off x="4113500" y="560743"/>
        <a:ext cx="3637204" cy="1136626"/>
      </dsp:txXfrm>
    </dsp:sp>
    <dsp:sp modelId="{4C03ED49-0F35-4237-AD23-F9BF9AC48A37}">
      <dsp:nvSpPr>
        <dsp:cNvPr id="0" name=""/>
        <dsp:cNvSpPr/>
      </dsp:nvSpPr>
      <dsp:spPr>
        <a:xfrm>
          <a:off x="3961950" y="396563"/>
          <a:ext cx="795638" cy="119345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F1D7F6-6438-4743-9133-A5445724D6AF}">
      <dsp:nvSpPr>
        <dsp:cNvPr id="0" name=""/>
        <dsp:cNvSpPr/>
      </dsp:nvSpPr>
      <dsp:spPr>
        <a:xfrm>
          <a:off x="152463" y="1991629"/>
          <a:ext cx="3637204" cy="1136626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9875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effectLst/>
            </a:rPr>
            <a:t>Pre- and post-intervention anal swabs were collected for microbiome (shotgun sequencing) and inflammation (MSD) testing. </a:t>
          </a:r>
          <a:endParaRPr lang="en-US" sz="1400" b="0" kern="1200" dirty="0">
            <a:effectLst/>
          </a:endParaRPr>
        </a:p>
      </dsp:txBody>
      <dsp:txXfrm>
        <a:off x="152463" y="1991629"/>
        <a:ext cx="3637204" cy="1136626"/>
      </dsp:txXfrm>
    </dsp:sp>
    <dsp:sp modelId="{8E510C90-3EC6-4E11-9174-9129B93D2EF7}">
      <dsp:nvSpPr>
        <dsp:cNvPr id="0" name=""/>
        <dsp:cNvSpPr/>
      </dsp:nvSpPr>
      <dsp:spPr>
        <a:xfrm>
          <a:off x="913" y="1827450"/>
          <a:ext cx="795638" cy="119345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5AAAC8-A6BD-4159-B05D-FC8308B260C2}">
      <dsp:nvSpPr>
        <dsp:cNvPr id="0" name=""/>
        <dsp:cNvSpPr/>
      </dsp:nvSpPr>
      <dsp:spPr>
        <a:xfrm>
          <a:off x="4113500" y="1991629"/>
          <a:ext cx="3637204" cy="1136626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9875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effectLst/>
              <a:latin typeface="+mn-lt"/>
            </a:rPr>
            <a:t>Linear decomposition models (LDM) and non-parametric tests were performed for microbiome and inflammation, respectively.</a:t>
          </a:r>
          <a:endParaRPr lang="en-US" sz="1400" b="0" kern="1200" dirty="0">
            <a:effectLst/>
            <a:latin typeface="+mn-lt"/>
          </a:endParaRPr>
        </a:p>
      </dsp:txBody>
      <dsp:txXfrm>
        <a:off x="4113500" y="1991629"/>
        <a:ext cx="3637204" cy="1136626"/>
      </dsp:txXfrm>
    </dsp:sp>
    <dsp:sp modelId="{912A6F7C-CBE4-4DD8-8094-8CC0452CEBFF}">
      <dsp:nvSpPr>
        <dsp:cNvPr id="0" name=""/>
        <dsp:cNvSpPr/>
      </dsp:nvSpPr>
      <dsp:spPr>
        <a:xfrm>
          <a:off x="3961950" y="1827450"/>
          <a:ext cx="795638" cy="119345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5C1F62-CFD2-4B6E-A508-6C84EA81F4F7}">
      <dsp:nvSpPr>
        <dsp:cNvPr id="0" name=""/>
        <dsp:cNvSpPr/>
      </dsp:nvSpPr>
      <dsp:spPr>
        <a:xfrm>
          <a:off x="0" y="401001"/>
          <a:ext cx="740001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473F39-C580-4CCE-90CB-25241A31A751}">
      <dsp:nvSpPr>
        <dsp:cNvPr id="0" name=""/>
        <dsp:cNvSpPr/>
      </dsp:nvSpPr>
      <dsp:spPr>
        <a:xfrm>
          <a:off x="370000" y="46761"/>
          <a:ext cx="5180009" cy="708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5792" tIns="0" rIns="195792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n-lt"/>
            </a:rPr>
            <a:t>Curcumin application was well tolerated, with no significant adverse effects reported, supporting its safety for anal use in aHSIL patients.</a:t>
          </a:r>
        </a:p>
      </dsp:txBody>
      <dsp:txXfrm>
        <a:off x="404585" y="81346"/>
        <a:ext cx="5110839" cy="639310"/>
      </dsp:txXfrm>
    </dsp:sp>
    <dsp:sp modelId="{AFB51BC7-0198-497A-9C4C-6076070B8993}">
      <dsp:nvSpPr>
        <dsp:cNvPr id="0" name=""/>
        <dsp:cNvSpPr/>
      </dsp:nvSpPr>
      <dsp:spPr>
        <a:xfrm>
          <a:off x="0" y="1489641"/>
          <a:ext cx="740001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EF74C5-8A58-4242-8E05-1CA05F08132B}">
      <dsp:nvSpPr>
        <dsp:cNvPr id="0" name=""/>
        <dsp:cNvSpPr/>
      </dsp:nvSpPr>
      <dsp:spPr>
        <a:xfrm>
          <a:off x="370000" y="1135401"/>
          <a:ext cx="5180009" cy="708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5792" tIns="0" rIns="195792" bIns="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effectLst/>
              <a:latin typeface="Arial"/>
              <a:ea typeface="Calibri"/>
              <a:cs typeface="Arial"/>
            </a:rPr>
            <a:t>Our findings also provide preliminary evidence indicating curcumin’s protective effects on promoting beneficial microbiome like Mediterraneibacter faecis against HPV infection and reducing inflammation for aHSIL.</a:t>
          </a:r>
          <a:endParaRPr lang="en-US" sz="1200" b="0" kern="1200" dirty="0">
            <a:effectLst/>
            <a:latin typeface="Arial"/>
            <a:ea typeface="+mn-ea"/>
            <a:cs typeface="Arial"/>
          </a:endParaRPr>
        </a:p>
      </dsp:txBody>
      <dsp:txXfrm>
        <a:off x="404585" y="1169986"/>
        <a:ext cx="5110839" cy="639310"/>
      </dsp:txXfrm>
    </dsp:sp>
    <dsp:sp modelId="{DB89AE45-BE70-4F50-9CBC-7E5F0383A74B}">
      <dsp:nvSpPr>
        <dsp:cNvPr id="0" name=""/>
        <dsp:cNvSpPr/>
      </dsp:nvSpPr>
      <dsp:spPr>
        <a:xfrm>
          <a:off x="0" y="2578281"/>
          <a:ext cx="740001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796CA-B376-4357-A232-6A5C629C074E}">
      <dsp:nvSpPr>
        <dsp:cNvPr id="0" name=""/>
        <dsp:cNvSpPr/>
      </dsp:nvSpPr>
      <dsp:spPr>
        <a:xfrm>
          <a:off x="370000" y="2224040"/>
          <a:ext cx="5180009" cy="708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5792" tIns="0" rIns="195792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n-lt"/>
            </a:rPr>
            <a:t>Together, these findings suggest that curcumin may exert dual benefits through microbiome modulation and inflammation reduction.</a:t>
          </a:r>
        </a:p>
      </dsp:txBody>
      <dsp:txXfrm>
        <a:off x="404585" y="2258625"/>
        <a:ext cx="5110839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825911F8-E421-7DCF-06AB-7BB36976E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580FACA1-B79B-0603-0192-8CBC484FC1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7B3BA9E4-236A-4A0C-416F-94E6296B28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0344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791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051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861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slideLayout" Target="../slideLayouts/slideLayout4.xml"/><Relationship Id="rId7" Type="http://schemas.openxmlformats.org/officeDocument/2006/relationships/diagramLayout" Target="../diagrams/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diagramData" Target="../diagrams/data1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1.xml"/><Relationship Id="rId4" Type="http://schemas.openxmlformats.org/officeDocument/2006/relationships/notesSlide" Target="../notesSlides/notesSlide2.xml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3.xml"/><Relationship Id="rId7" Type="http://schemas.openxmlformats.org/officeDocument/2006/relationships/diagramQuickStyle" Target="../diagrams/quickStyle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3.xml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slideLayout" Target="../slideLayouts/slideLayout3.xml"/><Relationship Id="rId7" Type="http://schemas.openxmlformats.org/officeDocument/2006/relationships/diagramQuickStyle" Target="../diagrams/quickStyle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5.xml"/><Relationship Id="rId9" Type="http://schemas.microsoft.com/office/2007/relationships/diagramDrawing" Target="../diagrams/drawin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145473" y="55419"/>
            <a:ext cx="8887691" cy="22236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algn="ctr"/>
            <a:r>
              <a:rPr lang="en-US" sz="3100" b="1" dirty="0">
                <a:latin typeface="+mn-lt"/>
              </a:rPr>
              <a:t>Anal Microbiome and Inflammation</a:t>
            </a:r>
            <a:br>
              <a:rPr lang="en-US" sz="3100" b="1" dirty="0">
                <a:latin typeface="+mn-lt"/>
              </a:rPr>
            </a:br>
            <a:r>
              <a:rPr lang="en-US" sz="3100" b="1" dirty="0">
                <a:latin typeface="+mn-lt"/>
              </a:rPr>
              <a:t>Alterations After Curcumin Treatment</a:t>
            </a:r>
            <a:br>
              <a:rPr lang="en-US" sz="3100" b="1" dirty="0">
                <a:latin typeface="+mn-lt"/>
              </a:rPr>
            </a:br>
            <a:r>
              <a:rPr lang="en-US" sz="3100" b="1" dirty="0">
                <a:latin typeface="+mn-lt"/>
              </a:rPr>
              <a:t>from a Pilot Safety and Feasibility</a:t>
            </a:r>
            <a:br>
              <a:rPr lang="en-US" sz="3100" b="1" dirty="0">
                <a:latin typeface="+mn-lt"/>
              </a:rPr>
            </a:br>
            <a:r>
              <a:rPr lang="en-US" sz="3100" b="1" dirty="0">
                <a:latin typeface="+mn-lt"/>
              </a:rPr>
              <a:t>Clinical Trial</a:t>
            </a:r>
            <a:br>
              <a:rPr lang="en-US" sz="3100" b="1" dirty="0">
                <a:latin typeface="Corbel" panose="020B0503020204020204" pitchFamily="34" charset="0"/>
              </a:rPr>
            </a:br>
            <a:br>
              <a:rPr lang="en-US" sz="3100" b="1" dirty="0">
                <a:latin typeface="Corbel" panose="020B0503020204020204" pitchFamily="34" charset="0"/>
              </a:rPr>
            </a:br>
            <a:br>
              <a:rPr lang="en-US" sz="3100" dirty="0"/>
            </a:br>
            <a:br>
              <a:rPr lang="en-US" sz="3100" dirty="0">
                <a:latin typeface="+mj-lt"/>
              </a:rPr>
            </a:br>
            <a:r>
              <a:rPr lang="en-US" sz="1200" baseline="300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Lisa Flowers, MD, MPH, </a:t>
            </a:r>
            <a:r>
              <a:rPr lang="en-US" sz="1200" baseline="300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Timothy Read, PhD, </a:t>
            </a:r>
            <a:r>
              <a:rPr lang="en-US" sz="1200" baseline="300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Raju Subbiah, M.Sc., </a:t>
            </a:r>
            <a:r>
              <a:rPr lang="en-US" sz="1200" baseline="300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Sakthivel Govindaraj, PhD, </a:t>
            </a:r>
            <a:r>
              <a:rPr lang="en-US" sz="1200" baseline="300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Nadi Kaonga, MD, </a:t>
            </a:r>
            <a:r>
              <a:rPr lang="en-US" sz="1200" baseline="300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Nichole Ciers-Davis, </a:t>
            </a:r>
            <a:r>
              <a:rPr lang="en-US" sz="1200" baseline="300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Kadera Lymon, MPH, </a:t>
            </a:r>
            <a:r>
              <a:rPr lang="en-US" sz="1200" baseline="300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Vijayakumar Velu, PhD, </a:t>
            </a:r>
            <a:r>
              <a:rPr lang="en-US" sz="1200" baseline="300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Canhua Xiao, PhD</a:t>
            </a:r>
            <a:br>
              <a:rPr lang="en-US" sz="1200" dirty="0">
                <a:latin typeface="+mj-lt"/>
              </a:rPr>
            </a:br>
            <a:br>
              <a:rPr lang="en-US" sz="1200" dirty="0">
                <a:latin typeface="+mj-lt"/>
              </a:rPr>
            </a:br>
            <a:r>
              <a:rPr lang="en-US" sz="1200" baseline="300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Emory University - Atlanta (United States)</a:t>
            </a:r>
            <a:br>
              <a:rPr lang="en-US" sz="1200" dirty="0">
                <a:latin typeface="Corbel" panose="020B0503020204020204" pitchFamily="34" charset="0"/>
              </a:rPr>
            </a:br>
            <a:endParaRPr lang="en-US" sz="1200" dirty="0">
              <a:latin typeface="Corbel" panose="020B0503020204020204" pitchFamily="34" charset="0"/>
            </a:endParaRPr>
          </a:p>
        </p:txBody>
      </p:sp>
      <p:pic>
        <p:nvPicPr>
          <p:cNvPr id="31" name="Video 30">
            <a:hlinkClick r:id="" action="ppaction://media"/>
            <a:extLst>
              <a:ext uri="{FF2B5EF4-FFF2-40B4-BE49-F238E27FC236}">
                <a16:creationId xmlns:a16="http://schemas.microsoft.com/office/drawing/2014/main" id="{20912ECE-CD46-5138-87CD-3B9923A512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7830456" y="55419"/>
            <a:ext cx="1259079" cy="1259079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83"/>
    </mc:Choice>
    <mc:Fallback>
      <p:transition spd="slow" advTm="142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>
          <a:extLst>
            <a:ext uri="{FF2B5EF4-FFF2-40B4-BE49-F238E27FC236}">
              <a16:creationId xmlns:a16="http://schemas.microsoft.com/office/drawing/2014/main" id="{679693EB-5C91-AD92-4580-B315036BF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>
            <a:extLst>
              <a:ext uri="{FF2B5EF4-FFF2-40B4-BE49-F238E27FC236}">
                <a16:creationId xmlns:a16="http://schemas.microsoft.com/office/drawing/2014/main" id="{B8A2CC6A-67F9-1E23-4986-AB0A6ADF95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br>
              <a: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en-US" sz="1600" b="1" u="sn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7A8C0-FE03-05DB-3A6F-1F99D1EE5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354" y="291137"/>
            <a:ext cx="8103319" cy="1004263"/>
          </a:xfrm>
        </p:spPr>
        <p:txBody>
          <a:bodyPr>
            <a:normAutofit/>
          </a:bodyPr>
          <a:lstStyle/>
          <a:p>
            <a:pPr marL="139700" indent="0">
              <a:buNone/>
            </a:pPr>
            <a:r>
              <a:rPr lang="en-US" sz="2800" b="1" u="sng" dirty="0"/>
              <a:t>Objectives and Background</a:t>
            </a:r>
          </a:p>
          <a:p>
            <a:pPr marL="139700" indent="0">
              <a:buNone/>
            </a:pPr>
            <a:endParaRPr lang="en-US" b="1" u="sng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1364BA-70FD-8576-C9FF-D93C2FED0C2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1" y="2687782"/>
            <a:ext cx="7952508" cy="311728"/>
          </a:xfrm>
        </p:spPr>
        <p:txBody>
          <a:bodyPr>
            <a:normAutofit fontScale="25000" lnSpcReduction="20000"/>
          </a:bodyPr>
          <a:lstStyle/>
          <a:p>
            <a:pPr marL="139700" indent="0">
              <a:buNone/>
            </a:pPr>
            <a:endParaRPr lang="en-US" b="1" u="sng" dirty="0"/>
          </a:p>
          <a:p>
            <a:pPr marL="139700" indent="0">
              <a:buNone/>
            </a:pPr>
            <a:endParaRPr lang="en-US" b="1" u="sng" dirty="0"/>
          </a:p>
          <a:p>
            <a:pPr marL="139700" indent="0">
              <a:buNone/>
            </a:pPr>
            <a:endParaRPr lang="en-US" b="1" u="sng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EAEEDD9-9E00-263E-7FC2-F3EA410C0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3736976"/>
              </p:ext>
            </p:extLst>
          </p:nvPr>
        </p:nvGraphicFramePr>
        <p:xfrm>
          <a:off x="311700" y="1171613"/>
          <a:ext cx="7810514" cy="3436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9" name="Video 28">
            <a:hlinkClick r:id="" action="ppaction://media"/>
            <a:extLst>
              <a:ext uri="{FF2B5EF4-FFF2-40B4-BE49-F238E27FC236}">
                <a16:creationId xmlns:a16="http://schemas.microsoft.com/office/drawing/2014/main" id="{9C88B02D-2D9B-FD95-047C-B0FADD62CC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1"/>
          <a:srcRect l="21875" r="21875"/>
          <a:stretch>
            <a:fillRect/>
          </a:stretch>
        </p:blipFill>
        <p:spPr>
          <a:xfrm>
            <a:off x="7836739" y="83637"/>
            <a:ext cx="1211763" cy="121176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30155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348"/>
    </mc:Choice>
    <mc:Fallback>
      <p:transition spd="slow" advTm="39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3DBE8-E1A5-92C8-3817-1C6EE63E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55" y="114299"/>
            <a:ext cx="8520600" cy="572700"/>
          </a:xfrm>
        </p:spPr>
        <p:txBody>
          <a:bodyPr>
            <a:noAutofit/>
          </a:bodyPr>
          <a:lstStyle/>
          <a:p>
            <a:r>
              <a:rPr lang="en-US" b="1" u="sng" dirty="0">
                <a:solidFill>
                  <a:schemeClr val="bg2"/>
                </a:solidFill>
              </a:rPr>
              <a:t>Methods</a:t>
            </a:r>
            <a:r>
              <a:rPr lang="en-US" sz="3200" b="1" dirty="0"/>
              <a:t>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13E5006-FCAE-C4DC-4ED4-796649FA0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295311"/>
              </p:ext>
            </p:extLst>
          </p:nvPr>
        </p:nvGraphicFramePr>
        <p:xfrm>
          <a:off x="353291" y="763162"/>
          <a:ext cx="7751618" cy="3524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0" name="Video 19">
            <a:hlinkClick r:id="" action="ppaction://media"/>
            <a:extLst>
              <a:ext uri="{FF2B5EF4-FFF2-40B4-BE49-F238E27FC236}">
                <a16:creationId xmlns:a16="http://schemas.microsoft.com/office/drawing/2014/main" id="{DE50C7DC-2C57-8A7B-545F-AF3708CA20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rcRect l="21875" r="21875"/>
          <a:stretch>
            <a:fillRect/>
          </a:stretch>
        </p:blipFill>
        <p:spPr>
          <a:xfrm>
            <a:off x="7786914" y="0"/>
            <a:ext cx="1295364" cy="12953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34987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290"/>
    </mc:Choice>
    <mc:Fallback>
      <p:transition spd="slow" advTm="322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78AA2-CF20-ACBA-F641-190466292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46" y="161591"/>
            <a:ext cx="8520600" cy="572700"/>
          </a:xfrm>
        </p:spPr>
        <p:txBody>
          <a:bodyPr>
            <a:noAutofit/>
          </a:bodyPr>
          <a:lstStyle/>
          <a:p>
            <a:r>
              <a:rPr lang="en-US" b="1" u="sng" dirty="0">
                <a:solidFill>
                  <a:schemeClr val="bg2"/>
                </a:solidFill>
              </a:rPr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556E0-0F4A-76EB-2B46-7379585AA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00545"/>
            <a:ext cx="8416664" cy="3553691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No significant side effects were reported (N=12)</a:t>
            </a:r>
          </a:p>
          <a:p>
            <a:r>
              <a:rPr lang="en-US" sz="1400" dirty="0">
                <a:solidFill>
                  <a:schemeClr val="tx1"/>
                </a:solidFill>
              </a:rPr>
              <a:t>aHSIL shrinkages were observed. </a:t>
            </a:r>
          </a:p>
          <a:p>
            <a:r>
              <a:rPr lang="en-US" sz="1400" dirty="0">
                <a:solidFill>
                  <a:schemeClr val="tx1"/>
                </a:solidFill>
              </a:rPr>
              <a:t>No significant difference was found for alpha and beta diversities for the anal microbiome pre- and post-intervention. </a:t>
            </a:r>
          </a:p>
          <a:p>
            <a:r>
              <a:rPr lang="en-US" sz="1400" dirty="0">
                <a:solidFill>
                  <a:schemeClr val="tx1"/>
                </a:solidFill>
              </a:rPr>
              <a:t>At the species level, </a:t>
            </a:r>
            <a:r>
              <a:rPr lang="en-US" sz="1400" i="1" dirty="0">
                <a:solidFill>
                  <a:schemeClr val="tx1"/>
                </a:solidFill>
              </a:rPr>
              <a:t>Mediterraneibacter faecis </a:t>
            </a:r>
            <a:r>
              <a:rPr lang="en-US" sz="1400" dirty="0">
                <a:solidFill>
                  <a:schemeClr val="tx1"/>
                </a:solidFill>
              </a:rPr>
              <a:t>showed a lowest p value and had a trend of a significant increase after curcumin (p=0.052). </a:t>
            </a:r>
          </a:p>
          <a:p>
            <a:pPr lvl="1"/>
            <a:r>
              <a:rPr lang="en-US" i="1" dirty="0">
                <a:solidFill>
                  <a:schemeClr val="tx1"/>
                </a:solidFill>
              </a:rPr>
              <a:t>Mediterraneibacter faecis </a:t>
            </a:r>
            <a:r>
              <a:rPr lang="en-US" dirty="0">
                <a:solidFill>
                  <a:schemeClr val="tx1"/>
                </a:solidFill>
              </a:rPr>
              <a:t>has been identified as enriched in women without high-risk HPV infection. The increase in our data suggests curcumin’s potential protective role on promoting beneficial microbiome like </a:t>
            </a:r>
            <a:r>
              <a:rPr lang="en-US" i="1" dirty="0">
                <a:solidFill>
                  <a:schemeClr val="tx1"/>
                </a:solidFill>
              </a:rPr>
              <a:t>Mediterraneibacter faecis </a:t>
            </a:r>
            <a:r>
              <a:rPr lang="en-US" dirty="0">
                <a:solidFill>
                  <a:schemeClr val="tx1"/>
                </a:solidFill>
              </a:rPr>
              <a:t>against HPV infection and anal disease progress. </a:t>
            </a:r>
          </a:p>
          <a:p>
            <a:r>
              <a:rPr lang="en-US" sz="1400" dirty="0">
                <a:solidFill>
                  <a:schemeClr val="tx1"/>
                </a:solidFill>
              </a:rPr>
              <a:t>Inflammatory marker results showed that interleukin-1 receptor antagonist (IL1ra) was statistically significantly reduced after treatment (p=0.027), suggesting a potential anti-inflammatory effect of curcumin at anal canal.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9" name="Video 48">
            <a:hlinkClick r:id="" action="ppaction://media"/>
            <a:extLst>
              <a:ext uri="{FF2B5EF4-FFF2-40B4-BE49-F238E27FC236}">
                <a16:creationId xmlns:a16="http://schemas.microsoft.com/office/drawing/2014/main" id="{587F6961-2934-5B9C-0815-1B0BBBC577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7728856" y="45893"/>
            <a:ext cx="1415143" cy="14151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87277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481"/>
    </mc:Choice>
    <mc:Fallback>
      <p:transition spd="slow" advTm="36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980F-DB72-19FD-3F54-CCF1BA734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" y="96982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en-US" b="1" u="sng" dirty="0"/>
              <a:t>Conclusion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995182F-A630-BB63-1FC7-89EB66F3DF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3083030"/>
              </p:ext>
            </p:extLst>
          </p:nvPr>
        </p:nvGraphicFramePr>
        <p:xfrm>
          <a:off x="199205" y="891886"/>
          <a:ext cx="7400013" cy="3229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123906C-308F-A1BE-FB2F-00556DF6D4E8}"/>
              </a:ext>
            </a:extLst>
          </p:cNvPr>
          <p:cNvSpPr txBox="1"/>
          <p:nvPr/>
        </p:nvSpPr>
        <p:spPr>
          <a:xfrm>
            <a:off x="0" y="4743390"/>
            <a:ext cx="5694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/>
              <a:t>Acknowledgments</a:t>
            </a:r>
            <a:endParaRPr lang="en-US" sz="1000" dirty="0"/>
          </a:p>
          <a:p>
            <a:r>
              <a:rPr lang="en-US" sz="1000" dirty="0"/>
              <a:t>Georgia Center for Oncology Research and Education: Award ID: 0000067974</a:t>
            </a:r>
          </a:p>
        </p:txBody>
      </p:sp>
      <p:pic>
        <p:nvPicPr>
          <p:cNvPr id="34" name="Video 33">
            <a:hlinkClick r:id="" action="ppaction://media"/>
            <a:extLst>
              <a:ext uri="{FF2B5EF4-FFF2-40B4-BE49-F238E27FC236}">
                <a16:creationId xmlns:a16="http://schemas.microsoft.com/office/drawing/2014/main" id="{DA91B8F5-E017-D299-F1DA-C0451EE1DF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rcRect l="21875" r="21875"/>
          <a:stretch>
            <a:fillRect/>
          </a:stretch>
        </p:blipFill>
        <p:spPr>
          <a:xfrm>
            <a:off x="7786914" y="0"/>
            <a:ext cx="1357086" cy="135708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35126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342"/>
    </mc:Choice>
    <mc:Fallback>
      <p:transition spd="slow" advTm="373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453</Words>
  <Application>Microsoft Office PowerPoint</Application>
  <PresentationFormat>On-screen Show (16:9)</PresentationFormat>
  <Paragraphs>27</Paragraphs>
  <Slides>5</Slides>
  <Notes>5</Notes>
  <HiddenSlides>0</HiddenSlides>
  <MMClips>5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Corbel</vt:lpstr>
      <vt:lpstr>Simple Light</vt:lpstr>
      <vt:lpstr>Anal Microbiome and Inflammation Alterations After Curcumin Treatment from a Pilot Safety and Feasibility Clinical Trial    1Lisa Flowers, MD, MPH, 1Timothy Read, PhD, 1Raju Subbiah, M.Sc., 1Sakthivel Govindaraj, PhD, 1Nadi Kaonga, MD, 1Nichole Ciers-Davis, 1Kadera Lymon, MPH, 1Vijayakumar Velu, PhD, 1Canhua Xiao, PhD  1Emory University - Atlanta (United States) </vt:lpstr>
      <vt:lpstr> </vt:lpstr>
      <vt:lpstr>Methods 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Flowers, Lisa</cp:lastModifiedBy>
  <cp:revision>8</cp:revision>
  <dcterms:modified xsi:type="dcterms:W3CDTF">2026-05-03T19:54:31Z</dcterms:modified>
</cp:coreProperties>
</file>