
<file path=[Content_Types].xml><?xml version="1.0" encoding="utf-8"?>
<Types xmlns="http://schemas.openxmlformats.org/package/2006/content-types">
  <Default Extension="jpeg" ContentType="image/jpeg"/>
  <Default Extension="JPG" ContentType="image/.jp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media/image5.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12" r:id="rId3"/>
    <p:sldId id="320" r:id="rId5"/>
    <p:sldId id="324" r:id="rId6"/>
    <p:sldId id="325" r:id="rId7"/>
    <p:sldId id="323" r:id="rId8"/>
  </p:sldIdLst>
  <p:sldSz cx="12192000" cy="6858000"/>
  <p:notesSz cx="6858000" cy="9144000"/>
  <p:custDataLst>
    <p:tags r:id="rId1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0" userDrawn="1">
          <p15:clr>
            <a:srgbClr val="A4A3A4"/>
          </p15:clr>
        </p15:guide>
        <p15:guide id="2" pos="39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AACC"/>
    <a:srgbClr val="3F70A1"/>
    <a:srgbClr val="034651"/>
    <a:srgbClr val="022A31"/>
    <a:srgbClr val="60BFB3"/>
    <a:srgbClr val="1E928B"/>
    <a:srgbClr val="83C8BD"/>
    <a:srgbClr val="DCD8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868" autoAdjust="0"/>
    <p:restoredTop sz="94660"/>
  </p:normalViewPr>
  <p:slideViewPr>
    <p:cSldViewPr snapToGrid="0" showGuides="1">
      <p:cViewPr varScale="1">
        <p:scale>
          <a:sx n="69" d="100"/>
          <a:sy n="69" d="100"/>
        </p:scale>
        <p:origin x="252" y="72"/>
      </p:cViewPr>
      <p:guideLst>
        <p:guide orient="horz" pos="2180"/>
        <p:guide pos="3900"/>
      </p:guideLst>
    </p:cSldViewPr>
  </p:slideViewPr>
  <p:notesTextViewPr>
    <p:cViewPr>
      <p:scale>
        <a:sx n="1" d="1"/>
        <a:sy n="1" d="1"/>
      </p:scale>
      <p:origin x="0" y="0"/>
    </p:cViewPr>
  </p:notesTextViewPr>
  <p:sorterViewPr>
    <p:cViewPr>
      <p:scale>
        <a:sx n="100" d="100"/>
        <a:sy n="100" d="100"/>
      </p:scale>
      <p:origin x="0" y="-1387"/>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gs" Target="tags/tag18.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Administrator\Desktop\HPV&#30123;&#33495;&#25509;&#31181;&#20154;&#32676;&#29305;&#24449;&#25968;&#25454;\&#30123;&#33495;&#25509;&#31181;&#20154;&#32676;&#25968;&#25454;.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Administrator\Desktop\HPV&#30123;&#33495;&#25509;&#31181;&#20154;&#32676;&#29305;&#24449;&#25968;&#25454;\&#30123;&#33495;&#25509;&#31181;&#20154;&#32676;&#25968;&#2545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'9-45岁接种人群信息'!$L$1</c:f>
              <c:strCache>
                <c:ptCount val="1"/>
                <c:pt idx="0">
                  <c:v/>
                </c:pt>
              </c:strCache>
            </c:strRef>
          </c:tx>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lang="zh-CN" sz="1000" b="0" i="0" u="none" strike="noStrike" kern="1200" baseline="0">
                    <a:solidFill>
                      <a:schemeClr val="tx1">
                        <a:lumMod val="75000"/>
                        <a:lumOff val="25000"/>
                      </a:schemeClr>
                    </a:solidFill>
                    <a:latin typeface="Times New Roman" panose="02020603050405020304" charset="0"/>
                    <a:ea typeface="+mn-ea"/>
                    <a:cs typeface="Times New Roman" panose="02020603050405020304" charset="0"/>
                  </a:defRPr>
                </a:pPr>
              </a:p>
            </c:txPr>
            <c:dLblPos val="bestFit"/>
            <c:showLegendKey val="0"/>
            <c:showVal val="1"/>
            <c:showCatName val="0"/>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'9-45岁接种人群信息'!$K$2:$K$5</c:f>
              <c:strCache>
                <c:ptCount val="4"/>
                <c:pt idx="0">
                  <c:v>＜18</c:v>
                </c:pt>
                <c:pt idx="1">
                  <c:v>18-26</c:v>
                </c:pt>
                <c:pt idx="2">
                  <c:v>27-36</c:v>
                </c:pt>
                <c:pt idx="3">
                  <c:v>37-45</c:v>
                </c:pt>
              </c:strCache>
            </c:strRef>
          </c:cat>
          <c:val>
            <c:numRef>
              <c:f>'9-45岁接种人群信息'!$L$2:$L$5</c:f>
              <c:numCache>
                <c:formatCode>General</c:formatCode>
                <c:ptCount val="4"/>
                <c:pt idx="0">
                  <c:v>135</c:v>
                </c:pt>
                <c:pt idx="1">
                  <c:v>4853</c:v>
                </c:pt>
                <c:pt idx="2">
                  <c:v>4709</c:v>
                </c:pt>
                <c:pt idx="3">
                  <c:v>1288</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33179080463043"/>
          <c:y val="0.827487980590328"/>
          <c:w val="0.581863422135524"/>
          <c:h val="0.0968976526799935"/>
        </c:manualLayout>
      </c:layout>
      <c:overlay val="0"/>
      <c:spPr>
        <a:noFill/>
        <a:ln>
          <a:noFill/>
        </a:ln>
        <a:effectLst/>
      </c:spPr>
      <c:txPr>
        <a:bodyPr rot="0" spcFirstLastPara="1" vertOverflow="ellipsis" vert="horz" wrap="square" anchor="ctr" anchorCtr="1"/>
        <a:lstStyle/>
        <a:p>
          <a:pPr>
            <a:defRPr lang="zh-CN" sz="1100" b="0" i="0" u="none" strike="noStrike" kern="1200" baseline="0">
              <a:solidFill>
                <a:schemeClr val="tx1">
                  <a:lumMod val="65000"/>
                  <a:lumOff val="35000"/>
                </a:schemeClr>
              </a:solidFill>
              <a:latin typeface="Times New Roman" panose="02020603050405020304" charset="0"/>
              <a:ea typeface="+mn-ea"/>
              <a:cs typeface="Times New Roman" panose="02020603050405020304" charset="0"/>
            </a:defRPr>
          </a:pPr>
        </a:p>
      </c:txPr>
    </c:legend>
    <c:plotVisOnly val="1"/>
    <c:dispBlanksAs val="gap"/>
    <c:showDLblsOverMax val="0"/>
    <c:extLst>
      <c:ext uri="{0b15fc19-7d7d-44ad-8c2d-2c3a37ce22c3}">
        <chartProps xmlns="https://web.wps.cn/et/2018/main" chartId="{9dccad1d-510b-4d33-b708-d2ab285a4e7c}"/>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5579615048119"/>
          <c:y val="0.106759988334791"/>
          <c:w val="0.298840769903762"/>
          <c:h val="0.498067949839603"/>
        </c:manualLayout>
      </c:layout>
      <c:pieChart>
        <c:varyColors val="1"/>
        <c:ser>
          <c:idx val="0"/>
          <c:order val="0"/>
          <c:tx>
            <c:strRef>
              <c:f>'9-45岁接种人群信息'!$L$21</c:f>
              <c:strCache>
                <c:ptCount val="1"/>
                <c:pt idx="0">
                  <c:v/>
                </c:pt>
              </c:strCache>
            </c:strRef>
          </c:tx>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Lbls>
            <c:dLbl>
              <c:idx val="0"/>
              <c:layout>
                <c:manualLayout>
                  <c:x val="-0.0902900262467192"/>
                  <c:y val="0.0251582093904928"/>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1100" b="0" i="0" u="none" strike="noStrike" kern="1200" baseline="0">
                      <a:solidFill>
                        <a:schemeClr val="tx1">
                          <a:lumMod val="75000"/>
                          <a:lumOff val="25000"/>
                        </a:schemeClr>
                      </a:solidFill>
                      <a:latin typeface="Times New Roman" panose="02020603050405020304" charset="0"/>
                      <a:ea typeface="+mn-ea"/>
                      <a:cs typeface="Times New Roman" panose="02020603050405020304" charset="0"/>
                    </a:defRPr>
                  </a:pPr>
                </a:p>
              </c:txPr>
              <c:dLblPos val="bestFit"/>
              <c:showLegendKey val="0"/>
              <c:showVal val="1"/>
              <c:showCatName val="0"/>
              <c:showSerName val="0"/>
              <c:showPercent val="1"/>
              <c:showBubbleSize val="0"/>
              <c:extLst>
                <c:ext xmlns:c15="http://schemas.microsoft.com/office/drawing/2012/chart" uri="{CE6537A1-D6FC-4f65-9D91-7224C49458BB}">
                  <c15:layout/>
                </c:ext>
              </c:extLst>
            </c:dLbl>
            <c:dLbl>
              <c:idx val="1"/>
              <c:layout>
                <c:manualLayout>
                  <c:x val="0.0435809273840769"/>
                  <c:y val="-0.142620297462817"/>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1100" b="0" i="0" u="none" strike="noStrike" kern="1200" baseline="0">
                      <a:solidFill>
                        <a:schemeClr val="tx1">
                          <a:lumMod val="75000"/>
                          <a:lumOff val="25000"/>
                        </a:schemeClr>
                      </a:solidFill>
                      <a:latin typeface="Times New Roman" panose="02020603050405020304" charset="0"/>
                      <a:ea typeface="+mn-ea"/>
                      <a:cs typeface="Times New Roman" panose="02020603050405020304" charset="0"/>
                    </a:defRPr>
                  </a:pPr>
                </a:p>
              </c:txPr>
              <c:dLblPos val="bestFit"/>
              <c:showLegendKey val="0"/>
              <c:showVal val="1"/>
              <c:showCatName val="0"/>
              <c:showSerName val="0"/>
              <c:showPercent val="1"/>
              <c:showBubbleSize val="0"/>
              <c:extLst>
                <c:ext xmlns:c15="http://schemas.microsoft.com/office/drawing/2012/chart" uri="{CE6537A1-D6FC-4f65-9D91-7224C49458BB}">
                  <c15:layout/>
                </c:ext>
              </c:extLst>
            </c:dLbl>
            <c:dLbl>
              <c:idx val="2"/>
              <c:layout>
                <c:manualLayout>
                  <c:x val="0.0852692475940507"/>
                  <c:y val="0.0597451881014873"/>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1100" b="0" i="0" u="none" strike="noStrike" kern="1200" baseline="0">
                      <a:solidFill>
                        <a:schemeClr val="tx1">
                          <a:lumMod val="75000"/>
                          <a:lumOff val="25000"/>
                        </a:schemeClr>
                      </a:solidFill>
                      <a:latin typeface="Times New Roman" panose="02020603050405020304" charset="0"/>
                      <a:ea typeface="+mn-ea"/>
                      <a:cs typeface="Times New Roman" panose="02020603050405020304" charset="0"/>
                    </a:defRPr>
                  </a:pPr>
                </a:p>
              </c:txPr>
              <c:dLblPos val="bestFit"/>
              <c:showLegendKey val="0"/>
              <c:showVal val="1"/>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100" b="0" i="0" u="none" strike="noStrike" kern="1200" baseline="0">
                    <a:solidFill>
                      <a:schemeClr val="tx1">
                        <a:lumMod val="75000"/>
                        <a:lumOff val="25000"/>
                      </a:schemeClr>
                    </a:solidFill>
                    <a:latin typeface="+mn-lt"/>
                    <a:ea typeface="+mn-ea"/>
                    <a:cs typeface="+mn-cs"/>
                  </a:defRPr>
                </a:pPr>
              </a:p>
            </c:txPr>
            <c:dLblPos val="bestFit"/>
            <c:showLegendKey val="0"/>
            <c:showVal val="1"/>
            <c:showCatName val="0"/>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'9-45岁接种人群信息'!$K$22:$K$24</c:f>
              <c:strCache>
                <c:ptCount val="3"/>
                <c:pt idx="0">
                  <c:v>Had no sexual history</c:v>
                </c:pt>
                <c:pt idx="1">
                  <c:v>Had sexual history but no screening history</c:v>
                </c:pt>
                <c:pt idx="2">
                  <c:v>Had sexual history and screening history</c:v>
                </c:pt>
              </c:strCache>
            </c:strRef>
          </c:cat>
          <c:val>
            <c:numRef>
              <c:f>'9-45岁接种人群信息'!$L$22:$L$24</c:f>
              <c:numCache>
                <c:formatCode>General</c:formatCode>
                <c:ptCount val="3"/>
                <c:pt idx="0">
                  <c:v>3596</c:v>
                </c:pt>
                <c:pt idx="1">
                  <c:v>4185</c:v>
                </c:pt>
                <c:pt idx="2">
                  <c:v>3204</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46315398075241"/>
          <c:y val="0.646356445027705"/>
          <c:w val="0.56848009623797"/>
          <c:h val="0.261050962379703"/>
        </c:manualLayout>
      </c:layout>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Times New Roman" panose="02020603050405020304" charset="0"/>
              <a:ea typeface="+mn-ea"/>
              <a:cs typeface="Times New Roman" panose="02020603050405020304" charset="0"/>
            </a:defRPr>
          </a:pPr>
        </a:p>
      </c:txPr>
    </c:legend>
    <c:plotVisOnly val="1"/>
    <c:dispBlanksAs val="gap"/>
    <c:showDLblsOverMax val="0"/>
    <c:extLst>
      <c:ext uri="{0b15fc19-7d7d-44ad-8c2d-2c3a37ce22c3}">
        <chartProps xmlns="https://web.wps.cn/et/2018/main" chartId="{6a86ed23-0a72-417e-971a-9b710a3275e4}"/>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3E80C9-1587-4294-A9FD-BA7340F1501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A8151F-633E-4D08-96E4-00D3BA78169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A8151F-633E-4D08-96E4-00D3BA78169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l="202" t="202" r="202" b="202"/>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image" Target="../media/image5.svg"/><Relationship Id="rId4" Type="http://schemas.openxmlformats.org/officeDocument/2006/relationships/image" Target="../media/image4.png"/><Relationship Id="rId3" Type="http://schemas.openxmlformats.org/officeDocument/2006/relationships/tags" Target="../tags/tag3.xml"/><Relationship Id="rId22" Type="http://schemas.openxmlformats.org/officeDocument/2006/relationships/slideLayout" Target="../slideLayouts/slideLayout1.xml"/><Relationship Id="rId21" Type="http://schemas.openxmlformats.org/officeDocument/2006/relationships/tags" Target="../tags/tag15.xml"/><Relationship Id="rId20" Type="http://schemas.openxmlformats.org/officeDocument/2006/relationships/tags" Target="../tags/tag14.xml"/><Relationship Id="rId2" Type="http://schemas.openxmlformats.org/officeDocument/2006/relationships/tags" Target="../tags/tag2.xml"/><Relationship Id="rId19" Type="http://schemas.openxmlformats.org/officeDocument/2006/relationships/image" Target="../media/image9.svg"/><Relationship Id="rId18" Type="http://schemas.openxmlformats.org/officeDocument/2006/relationships/image" Target="../media/image8.png"/><Relationship Id="rId17" Type="http://schemas.openxmlformats.org/officeDocument/2006/relationships/tags" Target="../tags/tag13.xml"/><Relationship Id="rId16" Type="http://schemas.openxmlformats.org/officeDocument/2006/relationships/tags" Target="../tags/tag12.xml"/><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tags" Target="../tags/tag9.xml"/><Relationship Id="rId12" Type="http://schemas.openxmlformats.org/officeDocument/2006/relationships/image" Target="../media/image7.svg"/><Relationship Id="rId11" Type="http://schemas.openxmlformats.org/officeDocument/2006/relationships/image" Target="../media/image6.png"/><Relationship Id="rId10" Type="http://schemas.openxmlformats.org/officeDocument/2006/relationships/tags" Target="../tags/tag8.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7.xml"/><Relationship Id="rId2" Type="http://schemas.openxmlformats.org/officeDocument/2006/relationships/chart" Target="../charts/chart2.xml"/><Relationship Id="rId1"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568" t="568" r="568" b="568"/>
          <a:stretch>
            <a:fillRect/>
          </a:stretch>
        </p:blipFill>
        <p:spPr>
          <a:xfrm>
            <a:off x="0" y="0"/>
            <a:ext cx="12192000" cy="6858000"/>
          </a:xfrm>
          <a:prstGeom prst="rect">
            <a:avLst/>
          </a:prstGeom>
        </p:spPr>
      </p:pic>
      <p:sp>
        <p:nvSpPr>
          <p:cNvPr id="43" name="文本框 42"/>
          <p:cNvSpPr txBox="1"/>
          <p:nvPr/>
        </p:nvSpPr>
        <p:spPr>
          <a:xfrm>
            <a:off x="137160" y="1392555"/>
            <a:ext cx="11918315" cy="257429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normalizeH="0" baseline="0" dirty="0">
                <a:solidFill>
                  <a:schemeClr val="accent1">
                    <a:lumMod val="50000"/>
                  </a:schemeClr>
                </a:solidFill>
                <a:latin typeface="Arial" panose="020B0604020202020204" pitchFamily="34" charset="0"/>
                <a:ea typeface="思源黑体 CN Medium" panose="020B0600000000000000" pitchFamily="34" charset="-122"/>
                <a:cs typeface="+mn-ea"/>
                <a:sym typeface="Arial" panose="020B0604020202020204" pitchFamily="34" charset="0"/>
              </a:rPr>
              <a:t>Changes in the awareness of cervical cancer and the characteristics of the vaccination population after HPV vaccine introduction in China</a:t>
            </a:r>
            <a:endParaRPr kumimoji="0" lang="en-US" altLang="zh-CN" sz="3200" b="1" i="0" u="none" strike="noStrike" kern="1200" cap="none" normalizeH="0" baseline="0" dirty="0">
              <a:solidFill>
                <a:schemeClr val="accent1">
                  <a:lumMod val="50000"/>
                </a:schemeClr>
              </a:solidFill>
              <a:latin typeface="Arial" panose="020B0604020202020204" pitchFamily="34" charset="0"/>
              <a:ea typeface="思源黑体 CN Medium" panose="020B0600000000000000" pitchFamily="34" charset="-122"/>
              <a:cs typeface="+mn-ea"/>
              <a:sym typeface="Arial" panose="020B0604020202020204" pitchFamily="34" charset="0"/>
            </a:endParaRPr>
          </a:p>
        </p:txBody>
      </p:sp>
      <p:sp>
        <p:nvSpPr>
          <p:cNvPr id="45" name="Rectangle 44"/>
          <p:cNvSpPr/>
          <p:nvPr/>
        </p:nvSpPr>
        <p:spPr>
          <a:xfrm>
            <a:off x="3478530" y="3101340"/>
            <a:ext cx="6859270" cy="1076325"/>
          </a:xfrm>
          <a:prstGeom prst="rect">
            <a:avLst/>
          </a:prstGeom>
        </p:spPr>
        <p:txBody>
          <a:bodyPr wrap="square">
            <a:spAutoFit/>
          </a:bodyPr>
          <a:lstStyle/>
          <a:p>
            <a:pPr algn="ctr">
              <a:lnSpc>
                <a:spcPct val="200000"/>
              </a:lnSpc>
            </a:pPr>
            <a:r>
              <a:rPr lang="en-US" altLang="zh-CN" sz="1600" b="1" dirty="0">
                <a:solidFill>
                  <a:schemeClr val="tx1">
                    <a:lumMod val="95000"/>
                    <a:lumOff val="5000"/>
                  </a:schemeClr>
                </a:soli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rPr>
              <a:t>Miao Zou </a:t>
            </a:r>
            <a:endParaRPr lang="en-US" altLang="zh-CN" sz="1600" b="1" dirty="0">
              <a:solidFill>
                <a:schemeClr val="tx1">
                  <a:lumMod val="95000"/>
                  <a:lumOff val="5000"/>
                </a:schemeClr>
              </a:soli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endParaRPr>
          </a:p>
          <a:p>
            <a:pPr algn="ctr">
              <a:lnSpc>
                <a:spcPct val="200000"/>
              </a:lnSpc>
            </a:pPr>
            <a:r>
              <a:rPr lang="en-US" altLang="zh-CN" sz="1600" b="1" dirty="0">
                <a:solidFill>
                  <a:schemeClr val="tx1">
                    <a:lumMod val="95000"/>
                    <a:lumOff val="5000"/>
                  </a:schemeClr>
                </a:soli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rPr>
              <a:t>Maternal and Child Health Hospital of Hubei Province, Wuhan, China</a:t>
            </a:r>
            <a:endParaRPr lang="en-US" altLang="zh-CN" sz="1600" b="1" dirty="0">
              <a:solidFill>
                <a:schemeClr val="tx1">
                  <a:lumMod val="95000"/>
                  <a:lumOff val="5000"/>
                </a:schemeClr>
              </a:soli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endParaRPr>
          </a:p>
        </p:txBody>
      </p:sp>
      <p:pic>
        <p:nvPicPr>
          <p:cNvPr id="2" name="20260428_142332">
            <a:hlinkClick r:id="" action="ppaction://media"/>
          </p:cNvPr>
          <p:cNvPicPr/>
          <p:nvPr>
            <a:audioFile r:link="rId2"/>
            <p:extLst>
              <p:ext uri="{DAA4B4D4-6D71-4841-9C94-3DE7FCFB9230}">
                <p14:media xmlns:p14="http://schemas.microsoft.com/office/powerpoint/2010/main" r:embed="rId3"/>
              </p:ext>
            </p:extLst>
          </p:nvPr>
        </p:nvPicPr>
        <p:blipFill>
          <a:blip r:embed="rId4"/>
          <a:stretch>
            <a:fillRect/>
          </a:stretch>
        </p:blipFill>
        <p:spPr>
          <a:xfrm>
            <a:off x="7370445" y="3211195"/>
            <a:ext cx="619125" cy="619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156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1">
                  <p:stCondLst>
                    <p:cond delay="indefinite"/>
                  </p:stCondLst>
                  <p:endCondLst>
                    <p:cond evt="onStopAudio">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AutoShape 2"/>
          <p:cNvSpPr/>
          <p:nvPr/>
        </p:nvSpPr>
        <p:spPr>
          <a:xfrm>
            <a:off x="6694170" y="3524250"/>
            <a:ext cx="4962525" cy="2108200"/>
          </a:xfrm>
          <a:prstGeom prst="roundRect">
            <a:avLst>
              <a:gd name="adj" fmla="val 0"/>
            </a:avLst>
          </a:prstGeom>
          <a:noFill/>
          <a:ln w="25400" cap="flat" cmpd="sng">
            <a:noFill/>
            <a:prstDash val="solid"/>
            <a:round/>
          </a:ln>
          <a:extLst>
            <a:ext uri="{909E8E84-426E-40DD-AFC4-6F175D3DCCD1}">
              <a14:hiddenFill xmlns:a14="http://schemas.microsoft.com/office/drawing/2010/main">
                <a:solidFill>
                  <a:srgbClr val="FFFFFF">
                    <a:alpha val="70000"/>
                  </a:srgbClr>
                </a:solidFill>
              </a14:hiddenFill>
            </a:ext>
          </a:extLst>
        </p:spPr>
        <p:txBody>
          <a:bodyPr vert="horz" wrap="square" lIns="63500" tIns="63500" rIns="63500" bIns="63500" rtlCol="0" anchor="ctr"/>
          <a:lstStyle/>
          <a:p>
            <a:pPr marL="285750" indent="-285750" algn="just" defTabSz="266700">
              <a:lnSpc>
                <a:spcPct val="150000"/>
              </a:lnSpc>
              <a:buClrTx/>
              <a:buSzTx/>
              <a:buFont typeface="Wingdings" panose="05000000000000000000" charset="0"/>
              <a:buChar char="u"/>
              <a:tabLst>
                <a:tab pos="676275" algn="l"/>
              </a:tabLst>
            </a:pPr>
            <a:r>
              <a:rPr lang="en-US" altLang="zh-CN" sz="1400">
                <a:solidFill>
                  <a:schemeClr val="accent1">
                    <a:lumMod val="50000"/>
                  </a:schemeClr>
                </a:solidFill>
                <a:latin typeface="Times New Roman" panose="02020603050405020304"/>
                <a:ea typeface="Times New Roman" panose="02020603050405020304"/>
              </a:rPr>
              <a:t>This study analyzed the dynamic changes in women’s cervical cancer awareness amid extensive media promotion and active medical education, and characterized 10,985 HPV-vaccinated women at our center (age, demographics, sexual history, screening history). </a:t>
            </a:r>
            <a:endParaRPr lang="en-US" altLang="zh-CN" sz="1400">
              <a:solidFill>
                <a:schemeClr val="accent1">
                  <a:lumMod val="50000"/>
                </a:schemeClr>
              </a:solidFill>
              <a:latin typeface="Times New Roman" panose="02020603050405020304"/>
              <a:ea typeface="Times New Roman" panose="02020603050405020304"/>
            </a:endParaRPr>
          </a:p>
          <a:p>
            <a:pPr marL="285750" indent="-285750" algn="just" defTabSz="266700">
              <a:lnSpc>
                <a:spcPct val="150000"/>
              </a:lnSpc>
              <a:buClrTx/>
              <a:buSzTx/>
              <a:buFont typeface="Wingdings" panose="05000000000000000000" charset="0"/>
              <a:buChar char="u"/>
              <a:tabLst>
                <a:tab pos="676275" algn="l"/>
              </a:tabLst>
            </a:pPr>
            <a:r>
              <a:rPr lang="en-US" altLang="zh-CN" sz="1400">
                <a:solidFill>
                  <a:schemeClr val="accent1">
                    <a:lumMod val="50000"/>
                  </a:schemeClr>
                </a:solidFill>
                <a:latin typeface="Times New Roman" panose="02020603050405020304"/>
                <a:ea typeface="Times New Roman" panose="02020603050405020304"/>
              </a:rPr>
              <a:t>The findings aim to provide a theoretical basis for local governments to improve HPV vaccination rates and guide targeted public education.</a:t>
            </a:r>
            <a:endParaRPr lang="en-US" altLang="zh-CN" sz="1400">
              <a:solidFill>
                <a:schemeClr val="accent1">
                  <a:lumMod val="50000"/>
                </a:schemeClr>
              </a:solidFill>
              <a:latin typeface="Times New Roman" panose="02020603050405020304"/>
              <a:ea typeface="Times New Roman" panose="02020603050405020304"/>
            </a:endParaRPr>
          </a:p>
        </p:txBody>
      </p:sp>
      <p:sp>
        <p:nvSpPr>
          <p:cNvPr id="3" name="AutoShape 3"/>
          <p:cNvSpPr/>
          <p:nvPr/>
        </p:nvSpPr>
        <p:spPr>
          <a:xfrm>
            <a:off x="190500" y="127000"/>
            <a:ext cx="635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Poppins"/>
                <a:ea typeface="Poppins"/>
                <a:cs typeface="Poppins"/>
                <a:sym typeface="Poppins"/>
              </a:rPr>
              <a:t>Background &amp; Challenges</a:t>
            </a:r>
            <a:endParaRPr lang="en-US" sz="1100"/>
          </a:p>
        </p:txBody>
      </p:sp>
      <p:sp>
        <p:nvSpPr>
          <p:cNvPr id="5" name="AutoShape 4"/>
          <p:cNvSpPr/>
          <p:nvPr>
            <p:custDataLst>
              <p:tags r:id="rId1"/>
            </p:custDataLst>
          </p:nvPr>
        </p:nvSpPr>
        <p:spPr>
          <a:xfrm>
            <a:off x="762000" y="1397000"/>
            <a:ext cx="5382260" cy="1524000"/>
          </a:xfrm>
          <a:prstGeom prst="roundRect">
            <a:avLst>
              <a:gd name="adj" fmla="val 10000"/>
            </a:avLst>
          </a:prstGeom>
          <a:solidFill>
            <a:srgbClr val="FFFFFF">
              <a:alpha val="95000"/>
            </a:srgbClr>
          </a:solidFill>
          <a:ln w="25400" cap="flat" cmpd="sng">
            <a:noFill/>
            <a:prstDash val="solid"/>
            <a:round/>
          </a:ln>
          <a:effectLst>
            <a:outerShdw blurRad="2032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6" name="AutoShape 5"/>
          <p:cNvSpPr/>
          <p:nvPr>
            <p:custDataLst>
              <p:tags r:id="rId2"/>
            </p:custDataLst>
          </p:nvPr>
        </p:nvSpPr>
        <p:spPr>
          <a:xfrm>
            <a:off x="1016000" y="1651000"/>
            <a:ext cx="762000" cy="762000"/>
          </a:xfrm>
          <a:prstGeom prst="ellipse">
            <a:avLst/>
          </a:prstGeom>
        </p:spPr>
        <p:style>
          <a:lnRef idx="0">
            <a:srgbClr val="FFFFFF"/>
          </a:lnRef>
          <a:fillRef idx="2">
            <a:schemeClr val="accent1"/>
          </a:fillRef>
          <a:effectRef idx="0">
            <a:srgbClr val="FFFFFF"/>
          </a:effectRef>
          <a:fontRef idx="minor">
            <a:schemeClr val="lt1"/>
          </a:fontRef>
        </p:style>
        <p:txBody>
          <a:bodyPr vert="horz" wrap="square" lIns="63500" tIns="63500" rIns="63500" bIns="63500" rtlCol="0" anchor="ctr"/>
          <a:lstStyle/>
          <a:p>
            <a:pPr algn="ctr">
              <a:defRPr/>
            </a:pPr>
          </a:p>
        </p:txBody>
      </p:sp>
      <p:pic>
        <p:nvPicPr>
          <p:cNvPr id="7" name="Picture 6"/>
          <p:cNvPicPr>
            <a:picLocks noChangeAspect="1"/>
          </p:cNvPicPr>
          <p:nvPr>
            <p:custDataLst>
              <p:tags r:id="rId3"/>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8400" y="1803400"/>
            <a:ext cx="457200" cy="457200"/>
          </a:xfrm>
          <a:prstGeom prst="rect">
            <a:avLst/>
          </a:prstGeom>
        </p:spPr>
      </p:pic>
      <p:sp>
        <p:nvSpPr>
          <p:cNvPr id="8" name="AutoShape 7"/>
          <p:cNvSpPr/>
          <p:nvPr>
            <p:custDataLst>
              <p:tags r:id="rId6"/>
            </p:custDataLst>
          </p:nvPr>
        </p:nvSpPr>
        <p:spPr>
          <a:xfrm>
            <a:off x="2032000" y="1524000"/>
            <a:ext cx="355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a:solidFill>
                  <a:srgbClr val="333333"/>
                </a:solidFill>
                <a:latin typeface="Poppins"/>
                <a:ea typeface="Poppins"/>
                <a:cs typeface="Poppins"/>
              </a:rPr>
              <a:t>Disease Burden &amp; Etiology</a:t>
            </a:r>
            <a:endParaRPr lang="en-US" sz="1600" b="1">
              <a:solidFill>
                <a:srgbClr val="333333"/>
              </a:solidFill>
              <a:latin typeface="Poppins"/>
              <a:ea typeface="Poppins"/>
              <a:cs typeface="Poppins"/>
            </a:endParaRPr>
          </a:p>
        </p:txBody>
      </p:sp>
      <p:sp>
        <p:nvSpPr>
          <p:cNvPr id="9" name="AutoShape 8"/>
          <p:cNvSpPr/>
          <p:nvPr>
            <p:custDataLst>
              <p:tags r:id="rId7"/>
            </p:custDataLst>
          </p:nvPr>
        </p:nvSpPr>
        <p:spPr>
          <a:xfrm>
            <a:off x="2032000" y="1905000"/>
            <a:ext cx="3959860" cy="806450"/>
          </a:xfrm>
          <a:prstGeom prst="rect">
            <a:avLst/>
          </a:prstGeom>
          <a:noFill/>
          <a:ln w="12700" cap="flat" cmpd="sng">
            <a:noFill/>
            <a:prstDash val="solid"/>
            <a:round/>
          </a:ln>
        </p:spPr>
        <p:txBody>
          <a:bodyPr vert="horz" wrap="square" lIns="0" tIns="0" rIns="0" bIns="0" rtlCol="0" anchor="t" anchorCtr="0"/>
          <a:lstStyle/>
          <a:p>
            <a:pPr algn="just">
              <a:lnSpc>
                <a:spcPct val="108000"/>
              </a:lnSpc>
              <a:buClrTx/>
              <a:buSzTx/>
              <a:buFontTx/>
              <a:defRPr/>
            </a:pPr>
            <a:r>
              <a:rPr lang="en-US" sz="1200">
                <a:solidFill>
                  <a:schemeClr val="tx1">
                    <a:lumMod val="95000"/>
                    <a:lumOff val="5000"/>
                  </a:schemeClr>
                </a:solidFill>
                <a:latin typeface="Times New Roman" panose="02020603050405020304" charset="0"/>
                <a:ea typeface="Noto Sans SC" panose="020B0200000000000000" charset="-122"/>
                <a:cs typeface="Times New Roman" panose="02020603050405020304" charset="0"/>
              </a:rPr>
              <a:t>Cervical cancer is a life-threatening malignant tumor that poses a severe global health threat to women In 2022, China reported an estimated 150,700 new cases and 55,700 deaths from cervical cancer, with both incidence and mortality rates continuing to rise.</a:t>
            </a:r>
            <a:endParaRPr lang="en-US" sz="1200">
              <a:solidFill>
                <a:schemeClr val="tx1">
                  <a:lumMod val="95000"/>
                  <a:lumOff val="5000"/>
                </a:schemeClr>
              </a:solidFill>
              <a:latin typeface="Times New Roman" panose="02020603050405020304" charset="0"/>
              <a:ea typeface="Noto Sans SC" panose="020B0200000000000000" charset="-122"/>
              <a:cs typeface="Times New Roman" panose="02020603050405020304" charset="0"/>
            </a:endParaRPr>
          </a:p>
          <a:p>
            <a:pPr indent="0" algn="just">
              <a:lnSpc>
                <a:spcPct val="108000"/>
              </a:lnSpc>
              <a:buClrTx/>
              <a:buSzTx/>
              <a:buFontTx/>
              <a:defRPr/>
            </a:pPr>
            <a:endParaRPr lang="en-US" altLang="zh-CN" sz="1200">
              <a:solidFill>
                <a:schemeClr val="tx1">
                  <a:lumMod val="95000"/>
                  <a:lumOff val="5000"/>
                </a:schemeClr>
              </a:solidFill>
              <a:latin typeface="Times New Roman" panose="02020603050405020304" charset="0"/>
              <a:ea typeface="Noto Sans SC" panose="020B0200000000000000" charset="-122"/>
              <a:cs typeface="Times New Roman" panose="02020603050405020304" charset="0"/>
            </a:endParaRPr>
          </a:p>
        </p:txBody>
      </p:sp>
      <p:sp>
        <p:nvSpPr>
          <p:cNvPr id="10" name="AutoShape 9"/>
          <p:cNvSpPr/>
          <p:nvPr>
            <p:custDataLst>
              <p:tags r:id="rId8"/>
            </p:custDataLst>
          </p:nvPr>
        </p:nvSpPr>
        <p:spPr>
          <a:xfrm>
            <a:off x="762000" y="3175000"/>
            <a:ext cx="5382260" cy="1524000"/>
          </a:xfrm>
          <a:prstGeom prst="roundRect">
            <a:avLst>
              <a:gd name="adj" fmla="val 10000"/>
            </a:avLst>
          </a:prstGeom>
          <a:solidFill>
            <a:srgbClr val="FFFFFF">
              <a:alpha val="95000"/>
            </a:srgbClr>
          </a:solidFill>
          <a:ln w="25400" cap="flat" cmpd="sng">
            <a:noFill/>
            <a:prstDash val="solid"/>
            <a:round/>
          </a:ln>
          <a:effectLst>
            <a:outerShdw blurRad="2032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11" name="AutoShape 10"/>
          <p:cNvSpPr/>
          <p:nvPr>
            <p:custDataLst>
              <p:tags r:id="rId9"/>
            </p:custDataLst>
          </p:nvPr>
        </p:nvSpPr>
        <p:spPr>
          <a:xfrm>
            <a:off x="1016000" y="3429000"/>
            <a:ext cx="762000" cy="762000"/>
          </a:xfrm>
          <a:prstGeom prst="ellipse">
            <a:avLst/>
          </a:prstGeom>
        </p:spPr>
        <p:style>
          <a:lnRef idx="0">
            <a:srgbClr val="FFFFFF"/>
          </a:lnRef>
          <a:fillRef idx="2">
            <a:schemeClr val="accent1"/>
          </a:fillRef>
          <a:effectRef idx="0">
            <a:srgbClr val="FFFFFF"/>
          </a:effectRef>
          <a:fontRef idx="minor">
            <a:schemeClr val="lt1"/>
          </a:fontRef>
        </p:style>
        <p:txBody>
          <a:bodyPr vert="horz" wrap="square" lIns="63500" tIns="63500" rIns="63500" bIns="63500" rtlCol="0" anchor="ctr"/>
          <a:lstStyle/>
          <a:p>
            <a:pPr algn="ctr">
              <a:defRPr/>
            </a:pPr>
          </a:p>
        </p:txBody>
      </p:sp>
      <p:pic>
        <p:nvPicPr>
          <p:cNvPr id="12" name="Picture 11"/>
          <p:cNvPicPr>
            <a:picLocks noChangeAspect="1"/>
          </p:cNvPicPr>
          <p:nvPr>
            <p:custDataLst>
              <p:tags r:id="rId10"/>
            </p:custDataLst>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68400" y="3581400"/>
            <a:ext cx="457200" cy="457200"/>
          </a:xfrm>
          <a:prstGeom prst="rect">
            <a:avLst/>
          </a:prstGeom>
        </p:spPr>
      </p:pic>
      <p:sp>
        <p:nvSpPr>
          <p:cNvPr id="13" name="AutoShape 12"/>
          <p:cNvSpPr/>
          <p:nvPr>
            <p:custDataLst>
              <p:tags r:id="rId13"/>
            </p:custDataLst>
          </p:nvPr>
        </p:nvSpPr>
        <p:spPr>
          <a:xfrm>
            <a:off x="2032000" y="3327400"/>
            <a:ext cx="355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a:solidFill>
                  <a:srgbClr val="333333"/>
                </a:solidFill>
                <a:latin typeface="Poppins"/>
                <a:ea typeface="Poppins"/>
                <a:cs typeface="Poppins"/>
              </a:rPr>
              <a:t>HPV Vaccine Access &amp; Uptake</a:t>
            </a:r>
            <a:endParaRPr lang="en-US" sz="1600" b="1">
              <a:solidFill>
                <a:srgbClr val="333333"/>
              </a:solidFill>
              <a:latin typeface="Poppins"/>
              <a:ea typeface="Poppins"/>
              <a:cs typeface="Poppins"/>
            </a:endParaRPr>
          </a:p>
        </p:txBody>
      </p:sp>
      <p:sp>
        <p:nvSpPr>
          <p:cNvPr id="14" name="AutoShape 13"/>
          <p:cNvSpPr/>
          <p:nvPr>
            <p:custDataLst>
              <p:tags r:id="rId14"/>
            </p:custDataLst>
          </p:nvPr>
        </p:nvSpPr>
        <p:spPr>
          <a:xfrm>
            <a:off x="2032000" y="3686175"/>
            <a:ext cx="3952875" cy="762000"/>
          </a:xfrm>
          <a:prstGeom prst="rect">
            <a:avLst/>
          </a:prstGeom>
          <a:noFill/>
          <a:ln w="12700" cap="flat" cmpd="sng">
            <a:noFill/>
            <a:prstDash val="solid"/>
            <a:round/>
          </a:ln>
        </p:spPr>
        <p:txBody>
          <a:bodyPr vert="horz" wrap="square" lIns="0" tIns="0" rIns="0" bIns="0" rtlCol="0" anchor="t" anchorCtr="0"/>
          <a:lstStyle/>
          <a:p>
            <a:pPr indent="0" algn="just">
              <a:lnSpc>
                <a:spcPct val="108000"/>
              </a:lnSpc>
              <a:defRPr/>
            </a:pPr>
            <a:r>
              <a:rPr lang="en-US" altLang="zh-CN" sz="1200">
                <a:latin typeface="Times New Roman" panose="02020603050405020304" charset="0"/>
                <a:cs typeface="Times New Roman" panose="02020603050405020304" charset="0"/>
              </a:rPr>
              <a:t>The first HPV vaccine was FDA-approved in 2006, with 6 vaccines now marketed in China since 2016. As voluntary, self-funded Category II vaccines, vaccination willingness is highly dependent on women’s knowledge of cervical cancer prevention.</a:t>
            </a:r>
            <a:endParaRPr lang="en-US" altLang="zh-CN" sz="1200">
              <a:latin typeface="Times New Roman" panose="02020603050405020304" charset="0"/>
              <a:cs typeface="Times New Roman" panose="02020603050405020304" charset="0"/>
            </a:endParaRPr>
          </a:p>
        </p:txBody>
      </p:sp>
      <p:sp>
        <p:nvSpPr>
          <p:cNvPr id="15" name="AutoShape 14"/>
          <p:cNvSpPr/>
          <p:nvPr>
            <p:custDataLst>
              <p:tags r:id="rId15"/>
            </p:custDataLst>
          </p:nvPr>
        </p:nvSpPr>
        <p:spPr>
          <a:xfrm>
            <a:off x="762000" y="4953000"/>
            <a:ext cx="5382260" cy="1520825"/>
          </a:xfrm>
          <a:prstGeom prst="roundRect">
            <a:avLst>
              <a:gd name="adj" fmla="val 10909"/>
            </a:avLst>
          </a:prstGeom>
          <a:solidFill>
            <a:srgbClr val="FFFFFF">
              <a:alpha val="95000"/>
            </a:srgbClr>
          </a:solidFill>
          <a:ln w="25400" cap="flat" cmpd="sng">
            <a:noFill/>
            <a:prstDash val="solid"/>
            <a:round/>
          </a:ln>
          <a:effectLst>
            <a:outerShdw blurRad="2032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16" name="AutoShape 15"/>
          <p:cNvSpPr/>
          <p:nvPr>
            <p:custDataLst>
              <p:tags r:id="rId16"/>
            </p:custDataLst>
          </p:nvPr>
        </p:nvSpPr>
        <p:spPr>
          <a:xfrm>
            <a:off x="1016000" y="5207000"/>
            <a:ext cx="762000" cy="762000"/>
          </a:xfrm>
          <a:prstGeom prst="ellipse">
            <a:avLst/>
          </a:prstGeom>
        </p:spPr>
        <p:style>
          <a:lnRef idx="0">
            <a:srgbClr val="FFFFFF"/>
          </a:lnRef>
          <a:fillRef idx="2">
            <a:schemeClr val="accent1"/>
          </a:fillRef>
          <a:effectRef idx="1">
            <a:schemeClr val="accent1"/>
          </a:effectRef>
          <a:fontRef idx="minor">
            <a:schemeClr val="lt1"/>
          </a:fontRef>
        </p:style>
        <p:txBody>
          <a:bodyPr vert="horz" wrap="square" lIns="63500" tIns="63500" rIns="63500" bIns="63500" rtlCol="0" anchor="ctr"/>
          <a:lstStyle/>
          <a:p>
            <a:pPr algn="ctr">
              <a:defRPr/>
            </a:pPr>
          </a:p>
        </p:txBody>
      </p:sp>
      <p:pic>
        <p:nvPicPr>
          <p:cNvPr id="17" name="Picture 16"/>
          <p:cNvPicPr>
            <a:picLocks noChangeAspect="1"/>
          </p:cNvPicPr>
          <p:nvPr>
            <p:custDataLst>
              <p:tags r:id="rId17"/>
            </p:custDataLst>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168400" y="5359400"/>
            <a:ext cx="457200" cy="457200"/>
          </a:xfrm>
          <a:prstGeom prst="rect">
            <a:avLst/>
          </a:prstGeom>
        </p:spPr>
      </p:pic>
      <p:sp>
        <p:nvSpPr>
          <p:cNvPr id="18" name="AutoShape 17"/>
          <p:cNvSpPr/>
          <p:nvPr>
            <p:custDataLst>
              <p:tags r:id="rId20"/>
            </p:custDataLst>
          </p:nvPr>
        </p:nvSpPr>
        <p:spPr>
          <a:xfrm>
            <a:off x="1955800" y="5086350"/>
            <a:ext cx="4187825"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a:solidFill>
                  <a:srgbClr val="333333"/>
                </a:solidFill>
                <a:latin typeface="Poppins"/>
                <a:ea typeface="Poppins"/>
                <a:cs typeface="Poppins"/>
              </a:rPr>
              <a:t>Knowledge Gap &amp; Intervention Context</a:t>
            </a:r>
            <a:endParaRPr lang="en-US" sz="1600" b="1">
              <a:solidFill>
                <a:srgbClr val="333333"/>
              </a:solidFill>
              <a:latin typeface="Poppins"/>
              <a:ea typeface="Poppins"/>
              <a:cs typeface="Poppins"/>
            </a:endParaRPr>
          </a:p>
        </p:txBody>
      </p:sp>
      <p:sp>
        <p:nvSpPr>
          <p:cNvPr id="19" name="AutoShape 18"/>
          <p:cNvSpPr/>
          <p:nvPr>
            <p:custDataLst>
              <p:tags r:id="rId21"/>
            </p:custDataLst>
          </p:nvPr>
        </p:nvSpPr>
        <p:spPr>
          <a:xfrm>
            <a:off x="1955800" y="5454650"/>
            <a:ext cx="4140200" cy="720725"/>
          </a:xfrm>
          <a:prstGeom prst="rect">
            <a:avLst/>
          </a:prstGeom>
          <a:noFill/>
          <a:ln w="12700" cap="flat" cmpd="sng">
            <a:noFill/>
            <a:prstDash val="solid"/>
            <a:round/>
          </a:ln>
        </p:spPr>
        <p:txBody>
          <a:bodyPr vert="horz" wrap="square" lIns="0" tIns="0" rIns="0" bIns="0" rtlCol="0" anchor="t" anchorCtr="0"/>
          <a:lstStyle/>
          <a:p>
            <a:pPr indent="0" algn="just">
              <a:lnSpc>
                <a:spcPct val="108000"/>
              </a:lnSpc>
              <a:defRPr/>
            </a:pPr>
            <a:r>
              <a:rPr lang="en-US" altLang="zh-CN" sz="1200" b="0" i="0" u="none" strike="noStrike">
                <a:solidFill>
                  <a:schemeClr val="tx1">
                    <a:lumMod val="95000"/>
                    <a:lumOff val="5000"/>
                  </a:schemeClr>
                </a:solidFill>
                <a:latin typeface="Times New Roman" panose="02020603050405020304" charset="0"/>
                <a:ea typeface="Noto Sans SC" panose="020B0200000000000000" charset="-122"/>
                <a:cs typeface="Times New Roman" panose="02020603050405020304" charset="0"/>
                <a:sym typeface="Noto Sans SC" panose="020B0200000000000000" charset="-122"/>
              </a:rPr>
              <a:t>Prior to vaccine introduction, Chinese women showed poor awareness of cervical cancer and HPV vaccines. Post-approval, media coverage and institutional health education have increased significantly, creating a critical opportunity to assess knowledge changes.</a:t>
            </a:r>
            <a:endParaRPr lang="en-US" altLang="zh-CN" sz="1200" b="0" i="0" u="none" strike="noStrike">
              <a:solidFill>
                <a:schemeClr val="tx1">
                  <a:lumMod val="95000"/>
                  <a:lumOff val="5000"/>
                </a:schemeClr>
              </a:solidFill>
              <a:latin typeface="Times New Roman" panose="02020603050405020304" charset="0"/>
              <a:ea typeface="Noto Sans SC" panose="020B0200000000000000" charset="-122"/>
              <a:cs typeface="Times New Roman" panose="02020603050405020304" charset="0"/>
              <a:sym typeface="Noto Sans SC" panose="020B0200000000000000" charset="-122"/>
            </a:endParaRPr>
          </a:p>
        </p:txBody>
      </p:sp>
      <p:sp>
        <p:nvSpPr>
          <p:cNvPr id="26" name="AutoShape 5"/>
          <p:cNvSpPr/>
          <p:nvPr/>
        </p:nvSpPr>
        <p:spPr>
          <a:xfrm>
            <a:off x="6816090" y="1791335"/>
            <a:ext cx="76200" cy="1243965"/>
          </a:xfrm>
          <a:prstGeom prst="roundRect">
            <a:avLst>
              <a:gd name="adj" fmla="val 150000"/>
            </a:avLst>
          </a:prstGeom>
          <a:solidFill>
            <a:schemeClr val="accent1">
              <a:lumMod val="75000"/>
            </a:schemeClr>
          </a:solidFill>
          <a:ln w="25400" cap="flat" cmpd="sng">
            <a:noFill/>
            <a:prstDash val="solid"/>
            <a:round/>
          </a:ln>
        </p:spPr>
        <p:txBody>
          <a:bodyPr vert="horz" wrap="square" lIns="63500" tIns="63500" rIns="63500" bIns="63500" rtlCol="0" anchor="ctr"/>
          <a:lstStyle/>
          <a:p>
            <a:pPr algn="ctr">
              <a:defRPr/>
            </a:pPr>
          </a:p>
        </p:txBody>
      </p:sp>
      <p:sp>
        <p:nvSpPr>
          <p:cNvPr id="27" name="AutoShape 6"/>
          <p:cNvSpPr/>
          <p:nvPr/>
        </p:nvSpPr>
        <p:spPr>
          <a:xfrm>
            <a:off x="7054850" y="1689100"/>
            <a:ext cx="4994275" cy="12319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accent1"/>
                </a:solidFill>
                <a:latin typeface="Times New Roman" panose="02020603050405020304" charset="0"/>
                <a:ea typeface="Poppins"/>
                <a:cs typeface="Times New Roman" panose="02020603050405020304" charset="0"/>
                <a:sym typeface="Poppins"/>
              </a:rPr>
              <a:t>Aim:</a:t>
            </a:r>
            <a:r>
              <a:rPr lang="en-US" altLang="zh-CN" sz="1600" b="1" i="0" u="none" strike="noStrike">
                <a:solidFill>
                  <a:schemeClr val="accent1"/>
                </a:solidFill>
                <a:latin typeface="Times New Roman" panose="02020603050405020304" charset="0"/>
                <a:ea typeface="Poppins"/>
                <a:cs typeface="Times New Roman" panose="02020603050405020304" charset="0"/>
                <a:sym typeface="Poppins"/>
              </a:rPr>
              <a:t>To Evaluate </a:t>
            </a:r>
            <a:endParaRPr lang="en-US" altLang="zh-CN" sz="1600" b="1" i="0" u="none" strike="noStrike">
              <a:solidFill>
                <a:schemeClr val="accent1"/>
              </a:solidFill>
              <a:latin typeface="Times New Roman" panose="02020603050405020304" charset="0"/>
              <a:ea typeface="Poppins"/>
              <a:cs typeface="Times New Roman" panose="02020603050405020304" charset="0"/>
              <a:sym typeface="Poppins"/>
            </a:endParaRPr>
          </a:p>
          <a:p>
            <a:pPr indent="0" algn="l">
              <a:lnSpc>
                <a:spcPct val="125000"/>
              </a:lnSpc>
              <a:defRPr/>
            </a:pPr>
            <a:r>
              <a:rPr lang="en-US" altLang="zh-CN" sz="1600" b="1" i="0" u="none" strike="noStrike">
                <a:solidFill>
                  <a:schemeClr val="accent1"/>
                </a:solidFill>
                <a:latin typeface="Times New Roman" panose="02020603050405020304" charset="0"/>
                <a:ea typeface="Poppins"/>
                <a:cs typeface="Times New Roman" panose="02020603050405020304" charset="0"/>
                <a:sym typeface="Poppins"/>
              </a:rPr>
              <a:t>Knowledge Changes &amp; Vaccinee Characteristics</a:t>
            </a:r>
            <a:endParaRPr lang="en-US" sz="1600" b="1" i="0" u="none" strike="noStrike">
              <a:solidFill>
                <a:schemeClr val="accent1"/>
              </a:solidFill>
              <a:latin typeface="Times New Roman" panose="02020603050405020304" charset="0"/>
              <a:ea typeface="Poppins"/>
              <a:cs typeface="Times New Roman" panose="02020603050405020304" charset="0"/>
              <a:sym typeface="Poppins"/>
            </a:endParaRPr>
          </a:p>
        </p:txBody>
      </p:sp>
      <p:sp>
        <p:nvSpPr>
          <p:cNvPr id="32" name="AutoShape 11"/>
          <p:cNvSpPr/>
          <p:nvPr/>
        </p:nvSpPr>
        <p:spPr>
          <a:xfrm>
            <a:off x="1841500" y="3327400"/>
            <a:ext cx="37465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endParaRPr lang="en-US" sz="1100"/>
          </a:p>
        </p:txBody>
      </p:sp>
      <p:sp>
        <p:nvSpPr>
          <p:cNvPr id="36" name="AutoShape 15"/>
          <p:cNvSpPr/>
          <p:nvPr/>
        </p:nvSpPr>
        <p:spPr>
          <a:xfrm>
            <a:off x="7302500" y="3365500"/>
            <a:ext cx="37465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endParaRPr lang="en-US" sz="1100"/>
          </a:p>
        </p:txBody>
      </p:sp>
      <p:sp>
        <p:nvSpPr>
          <p:cNvPr id="40" name="AutoShape 19"/>
          <p:cNvSpPr/>
          <p:nvPr/>
        </p:nvSpPr>
        <p:spPr>
          <a:xfrm>
            <a:off x="1841500" y="5270500"/>
            <a:ext cx="37465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95250" y="24765"/>
            <a:ext cx="6096000" cy="706755"/>
          </a:xfrm>
          <a:prstGeom prst="rect">
            <a:avLst/>
          </a:prstGeom>
          <a:noFill/>
        </p:spPr>
        <p:txBody>
          <a:bodyPr wrap="square" rtlCol="0" anchor="t">
            <a:spAutoFit/>
          </a:bodyPr>
          <a:p>
            <a:pPr indent="0" algn="l">
              <a:lnSpc>
                <a:spcPct val="125000"/>
              </a:lnSpc>
              <a:defRPr/>
            </a:pPr>
            <a:r>
              <a:rPr lang="en-US" altLang="en-US" sz="3200" b="1">
                <a:solidFill>
                  <a:srgbClr val="333333"/>
                </a:solidFill>
                <a:latin typeface="Poppins"/>
                <a:ea typeface="Poppins"/>
                <a:cs typeface="Poppins"/>
                <a:sym typeface="Poppins"/>
              </a:rPr>
              <a:t>Results</a:t>
            </a:r>
            <a:endParaRPr lang="en-US" altLang="en-US" sz="3200" b="1">
              <a:solidFill>
                <a:srgbClr val="333333"/>
              </a:solidFill>
              <a:latin typeface="Poppins"/>
              <a:ea typeface="Poppins"/>
              <a:cs typeface="Poppins"/>
              <a:sym typeface="Poppins"/>
            </a:endParaRPr>
          </a:p>
        </p:txBody>
      </p:sp>
      <p:sp>
        <p:nvSpPr>
          <p:cNvPr id="2" name="文本框 1"/>
          <p:cNvSpPr txBox="1"/>
          <p:nvPr/>
        </p:nvSpPr>
        <p:spPr>
          <a:xfrm>
            <a:off x="3556000" y="-338455"/>
            <a:ext cx="6917690" cy="368300"/>
          </a:xfrm>
          <a:prstGeom prst="rect">
            <a:avLst/>
          </a:prstGeom>
        </p:spPr>
        <p:txBody>
          <a:bodyPr wrap="square">
            <a:spAutoFit/>
          </a:bodyPr>
          <a:p>
            <a:pPr marL="0" indent="304800" algn="ctr" defTabSz="266700">
              <a:lnSpc>
                <a:spcPct val="150000"/>
              </a:lnSpc>
              <a:spcBef>
                <a:spcPct val="0"/>
              </a:spcBef>
              <a:spcAft>
                <a:spcPct val="0"/>
              </a:spcAft>
            </a:pPr>
            <a:r>
              <a:rPr lang="en-US" altLang="zh-CN" sz="1200">
                <a:latin typeface="Times New Roman" panose="02020603050405020304"/>
                <a:ea typeface="Times New Roman" panose="02020603050405020304"/>
              </a:rPr>
              <a:t>T</a:t>
            </a:r>
            <a:r>
              <a:rPr lang="en-US" altLang="zh-CN" sz="1200">
                <a:latin typeface="Times New Roman" panose="02020603050405020304"/>
                <a:ea typeface="宋体" panose="02010600030101010101" pitchFamily="2" charset="-122"/>
              </a:rPr>
              <a:t>able 1. Knowledge </a:t>
            </a:r>
            <a:r>
              <a:rPr lang="en-US" altLang="zh-CN" sz="1200">
                <a:latin typeface="Times New Roman" panose="02020603050405020304"/>
                <a:ea typeface="Times New Roman" panose="02020603050405020304"/>
              </a:rPr>
              <a:t>of </a:t>
            </a:r>
            <a:r>
              <a:rPr lang="en-US" altLang="zh-CN" sz="1200">
                <a:latin typeface="Times New Roman" panose="02020603050405020304"/>
                <a:ea typeface="宋体" panose="02010600030101010101" pitchFamily="2" charset="-122"/>
              </a:rPr>
              <a:t>cervical cancer, HPV, and HPV vaccines among women from 2016 to 2020</a:t>
            </a:r>
            <a:endParaRPr lang="en-US" altLang="zh-CN" sz="1200">
              <a:latin typeface="Times New Roman" panose="02020603050405020304"/>
              <a:ea typeface="宋体" panose="02010600030101010101" pitchFamily="2" charset="-122"/>
            </a:endParaRPr>
          </a:p>
        </p:txBody>
      </p:sp>
      <p:graphicFrame>
        <p:nvGraphicFramePr>
          <p:cNvPr id="3" name="表格 2"/>
          <p:cNvGraphicFramePr/>
          <p:nvPr>
            <p:custDataLst>
              <p:tags r:id="rId1"/>
            </p:custDataLst>
          </p:nvPr>
        </p:nvGraphicFramePr>
        <p:xfrm>
          <a:off x="269875" y="1127760"/>
          <a:ext cx="11205845" cy="4602480"/>
        </p:xfrm>
        <a:graphic>
          <a:graphicData uri="http://schemas.openxmlformats.org/drawingml/2006/table">
            <a:tbl>
              <a:tblPr/>
              <a:tblGrid>
                <a:gridCol w="4062730"/>
                <a:gridCol w="630555"/>
                <a:gridCol w="583565"/>
                <a:gridCol w="184785"/>
                <a:gridCol w="624840"/>
                <a:gridCol w="589280"/>
                <a:gridCol w="171450"/>
                <a:gridCol w="642620"/>
                <a:gridCol w="689610"/>
                <a:gridCol w="174625"/>
                <a:gridCol w="629285"/>
                <a:gridCol w="702945"/>
                <a:gridCol w="172720"/>
                <a:gridCol w="8255"/>
                <a:gridCol w="674370"/>
                <a:gridCol w="664210"/>
              </a:tblGrid>
              <a:tr h="304800">
                <a:tc rowSpan="2">
                  <a:txBody>
                    <a:bodyPr/>
                    <a:p>
                      <a:pPr marL="85725" indent="0" algn="just">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Item</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gridSpan="2">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2016</a:t>
                      </a:r>
                      <a:r>
                        <a:rPr lang="zh-CN" sz="1000">
                          <a:solidFill>
                            <a:srgbClr val="000000"/>
                          </a:solidFill>
                          <a:latin typeface="宋体" panose="02010600030101010101" pitchFamily="2" charset="-122"/>
                          <a:ea typeface="宋体" panose="02010600030101010101" pitchFamily="2" charset="-122"/>
                        </a:rPr>
                        <a:t>（</a:t>
                      </a:r>
                      <a:r>
                        <a:rPr lang="en-US" altLang="zh-CN" sz="1000">
                          <a:solidFill>
                            <a:srgbClr val="000000"/>
                          </a:solidFill>
                          <a:latin typeface="Times New Roman" panose="02020603050405020304"/>
                          <a:ea typeface="等线" panose="02010600030101010101" charset="-122"/>
                        </a:rPr>
                        <a:t>N=9670</a:t>
                      </a:r>
                      <a:r>
                        <a:rPr lang="zh-CN" sz="1000">
                          <a:solidFill>
                            <a:srgbClr val="000000"/>
                          </a:solidFill>
                          <a:latin typeface="宋体" panose="02010600030101010101" pitchFamily="2" charset="-122"/>
                          <a:ea typeface="宋体" panose="02010600030101010101" pitchFamily="2" charset="-122"/>
                        </a:rPr>
                        <a:t>）</a:t>
                      </a:r>
                      <a:endParaRPr lang="zh-CN" sz="1000">
                        <a:solidFill>
                          <a:srgbClr val="000000"/>
                        </a:solidFill>
                        <a:latin typeface="宋体" panose="02010600030101010101" pitchFamily="2" charset="-122"/>
                        <a:ea typeface="宋体" panose="02010600030101010101" pitchFamily="2"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hMerge="1">
                  <a:tcPr>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gridSpan="2">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2017(N=4653)</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hMerge="1">
                  <a:tcPr>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tcPr>
                </a:tc>
                <a:tc>
                  <a:txBody>
                    <a:bodyPr/>
                    <a:p>
                      <a:pPr marL="85725" indent="0" algn="ctr">
                        <a:lnSpc>
                          <a:spcPct val="200000"/>
                        </a:lnSpc>
                        <a:spcBef>
                          <a:spcPct val="0"/>
                        </a:spcBef>
                        <a:spcAft>
                          <a:spcPct val="0"/>
                        </a:spcAft>
                      </a:pPr>
                      <a:r>
                        <a:rPr lang="en-US" altLang="zh-CN" sz="1000" i="1">
                          <a:solidFill>
                            <a:srgbClr val="000000"/>
                          </a:solidFill>
                          <a:latin typeface="Times New Roman" panose="02020603050405020304"/>
                          <a:ea typeface="等线" panose="02010600030101010101" charset="-122"/>
                        </a:rPr>
                        <a:t> </a:t>
                      </a:r>
                      <a:endParaRPr lang="en-US" altLang="zh-CN" sz="1000" i="1">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w="19050" cap="flat" cmpd="sng">
                      <a:solidFill>
                        <a:srgbClr val="000000"/>
                      </a:solidFill>
                      <a:prstDash val="solid"/>
                      <a:headEnd type="none" w="med" len="med"/>
                      <a:tailEnd type="none" w="med" len="med"/>
                    </a:lnT>
                    <a:lnB>
                      <a:noFill/>
                    </a:lnB>
                    <a:noFill/>
                  </a:tcPr>
                </a:tc>
                <a:tc gridSpan="2">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2018</a:t>
                      </a:r>
                      <a:r>
                        <a:rPr lang="zh-CN" sz="1000">
                          <a:solidFill>
                            <a:srgbClr val="000000"/>
                          </a:solidFill>
                          <a:latin typeface="宋体" panose="02010600030101010101" pitchFamily="2" charset="-122"/>
                          <a:ea typeface="宋体" panose="02010600030101010101" pitchFamily="2" charset="-122"/>
                        </a:rPr>
                        <a:t>（</a:t>
                      </a:r>
                      <a:r>
                        <a:rPr lang="en-US" altLang="zh-CN" sz="1000">
                          <a:solidFill>
                            <a:srgbClr val="000000"/>
                          </a:solidFill>
                          <a:latin typeface="Times New Roman" panose="02020603050405020304"/>
                          <a:ea typeface="等线" panose="02010600030101010101" charset="-122"/>
                        </a:rPr>
                        <a:t>N=7485</a:t>
                      </a:r>
                      <a:r>
                        <a:rPr lang="zh-CN" sz="1000">
                          <a:solidFill>
                            <a:srgbClr val="000000"/>
                          </a:solidFill>
                          <a:latin typeface="宋体" panose="02010600030101010101" pitchFamily="2" charset="-122"/>
                          <a:ea typeface="宋体" panose="02010600030101010101" pitchFamily="2" charset="-122"/>
                        </a:rPr>
                        <a:t>）</a:t>
                      </a:r>
                      <a:endParaRPr lang="zh-CN" sz="1000">
                        <a:solidFill>
                          <a:srgbClr val="000000"/>
                        </a:solidFill>
                        <a:latin typeface="宋体" panose="02010600030101010101" pitchFamily="2" charset="-122"/>
                        <a:ea typeface="宋体" panose="02010600030101010101" pitchFamily="2"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hMerge="1">
                  <a:tcPr>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gridSpan="2">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2019</a:t>
                      </a:r>
                      <a:r>
                        <a:rPr lang="zh-CN" sz="1000">
                          <a:solidFill>
                            <a:srgbClr val="000000"/>
                          </a:solidFill>
                          <a:latin typeface="宋体" panose="02010600030101010101" pitchFamily="2" charset="-122"/>
                          <a:ea typeface="宋体" panose="02010600030101010101" pitchFamily="2" charset="-122"/>
                        </a:rPr>
                        <a:t>（</a:t>
                      </a:r>
                      <a:r>
                        <a:rPr lang="en-US" altLang="zh-CN" sz="1000">
                          <a:solidFill>
                            <a:srgbClr val="000000"/>
                          </a:solidFill>
                          <a:latin typeface="Times New Roman" panose="02020603050405020304"/>
                          <a:ea typeface="等线" panose="02010600030101010101" charset="-122"/>
                        </a:rPr>
                        <a:t>N=7569</a:t>
                      </a:r>
                      <a:r>
                        <a:rPr lang="zh-CN" sz="1000">
                          <a:solidFill>
                            <a:srgbClr val="000000"/>
                          </a:solidFill>
                          <a:latin typeface="宋体" panose="02010600030101010101" pitchFamily="2" charset="-122"/>
                          <a:ea typeface="宋体" panose="02010600030101010101" pitchFamily="2" charset="-122"/>
                        </a:rPr>
                        <a:t>）</a:t>
                      </a:r>
                      <a:endParaRPr lang="zh-CN" sz="1000">
                        <a:solidFill>
                          <a:srgbClr val="000000"/>
                        </a:solidFill>
                        <a:latin typeface="宋体" panose="02010600030101010101" pitchFamily="2" charset="-122"/>
                        <a:ea typeface="宋体" panose="02010600030101010101" pitchFamily="2"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hMerge="1">
                  <a:tcPr>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gridSpan="3">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2020(N=8207)</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hMerge="1">
                  <a:tcP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tcPr>
                </a:tc>
                <a:tc hMerge="1">
                  <a:tcPr>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tcPr>
                </a:tc>
              </a:tr>
              <a:tr h="335280">
                <a:tc vMerge="1">
                  <a:tcPr>
                    <a:lnL>
                      <a:noFill/>
                    </a:lnL>
                    <a:lnR>
                      <a:noFill/>
                    </a:lnR>
                    <a:lnB w="19050" cap="flat" cmpd="sng">
                      <a:solidFill>
                        <a:srgbClr val="000000"/>
                      </a:solidFill>
                      <a:prstDash val="solid"/>
                      <a:headEnd type="none" w="med" len="med"/>
                      <a:tailEnd type="none" w="med" len="med"/>
                    </a:lnB>
                  </a:tcPr>
                </a:tc>
                <a:tc>
                  <a:txBody>
                    <a:bodyPr/>
                    <a:p>
                      <a:pPr marL="85725" indent="0" algn="just">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Yes(N)</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Yes(%)</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85725" indent="0" algn="just">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Yes(N)</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a:txBody>
                    <a:bodyPr/>
                    <a:p>
                      <a:pPr marL="85725" indent="0" algn="just">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Yes(%)</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85725" indent="0" algn="just">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Yes(N)</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Yes(%)</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85725" indent="0" algn="just">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Yes(N)</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Yes(%)</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gridSpan="2">
                  <a:txBody>
                    <a:bodyPr/>
                    <a:p>
                      <a:pPr marL="85725" indent="0" algn="just">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Yes(N)</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c hMerge="1">
                  <a:tcPr>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tcPr>
                </a:tc>
                <a:tc>
                  <a:txBody>
                    <a:bodyPr/>
                    <a:p>
                      <a:pPr marL="85725" indent="0" algn="just">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Yes(%)</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noFill/>
                  </a:tcPr>
                </a:tc>
              </a:tr>
              <a:tr h="304800">
                <a:tc>
                  <a:txBody>
                    <a:bodyPr/>
                    <a:p>
                      <a:pPr marL="85725" indent="0" algn="l">
                        <a:lnSpc>
                          <a:spcPct val="200000"/>
                        </a:lnSpc>
                        <a:spcBef>
                          <a:spcPct val="0"/>
                        </a:spcBef>
                        <a:spcAft>
                          <a:spcPct val="0"/>
                        </a:spcAft>
                      </a:pPr>
                      <a:r>
                        <a:rPr lang="en-US" altLang="zh-CN" sz="1000" b="1">
                          <a:solidFill>
                            <a:srgbClr val="000000"/>
                          </a:solidFill>
                          <a:latin typeface="Times New Roman" panose="02020603050405020304"/>
                          <a:ea typeface="等线" panose="02010600030101010101" charset="-122"/>
                        </a:rPr>
                        <a:t>Have you heard of cervical cancer?</a:t>
                      </a:r>
                      <a:endParaRPr lang="en-US" altLang="zh-CN" sz="1000" b="1">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4098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42.38%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2002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43.03%</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w="19050" cap="flat" cmpd="sng">
                      <a:solidFill>
                        <a:srgbClr val="000000"/>
                      </a:solidFill>
                      <a:prstDash val="solid"/>
                      <a:headEnd type="none" w="med" len="med"/>
                      <a:tailEnd type="none" w="med" len="med"/>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5478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73.19%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6283</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83.01%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gridSpan="2">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7476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c hMerge="1">
                  <a:tcPr>
                    <a:lnR>
                      <a:noFill/>
                    </a:lnR>
                    <a:lnT w="19050" cap="flat" cmpd="sng">
                      <a:solidFill>
                        <a:srgbClr val="000000"/>
                      </a:solidFill>
                      <a:prstDash val="solid"/>
                      <a:headEnd type="none" w="med" len="med"/>
                      <a:tailEnd type="none" w="med" len="med"/>
                    </a:lnT>
                    <a:lnB>
                      <a:noFill/>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91.09%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w="19050" cap="flat" cmpd="sng">
                      <a:solidFill>
                        <a:srgbClr val="000000"/>
                      </a:solidFill>
                      <a:prstDash val="solid"/>
                      <a:headEnd type="none" w="med" len="med"/>
                      <a:tailEnd type="none" w="med" len="med"/>
                    </a:lnT>
                    <a:lnB>
                      <a:noFill/>
                    </a:lnB>
                    <a:noFill/>
                  </a:tcPr>
                </a:tc>
              </a:tr>
              <a:tr h="304800">
                <a:tc>
                  <a:txBody>
                    <a:bodyPr/>
                    <a:p>
                      <a:pPr marL="85725" indent="127000" algn="l">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Cervical cancer can be diagnosed early</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3553</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36.74%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1767</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37.98%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4494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60.04%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5321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70.30%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gridSpan="2">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6620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hMerge="1">
                  <a:tcPr>
                    <a:lnR>
                      <a:noFill/>
                    </a:lnR>
                    <a:lnT>
                      <a:noFill/>
                    </a:lnT>
                    <a:lnB>
                      <a:noFill/>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80.66%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r>
              <a:tr h="304800">
                <a:tc>
                  <a:txBody>
                    <a:bodyPr/>
                    <a:p>
                      <a:pPr marL="85725" indent="127000" algn="l">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Early cervical cancer is curable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3204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33.13%</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1526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32.80%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3749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50.09%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4490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59.32%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gridSpan="2">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5323</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hMerge="1">
                  <a:tcPr>
                    <a:lnR>
                      <a:noFill/>
                    </a:lnR>
                    <a:lnT>
                      <a:noFill/>
                    </a:lnT>
                    <a:lnB>
                      <a:noFill/>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64.86%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r>
              <a:tr h="304800">
                <a:tc>
                  <a:txBody>
                    <a:bodyPr/>
                    <a:p>
                      <a:pPr marL="85725" indent="0" algn="l">
                        <a:lnSpc>
                          <a:spcPct val="200000"/>
                        </a:lnSpc>
                        <a:spcBef>
                          <a:spcPct val="0"/>
                        </a:spcBef>
                        <a:spcAft>
                          <a:spcPct val="0"/>
                        </a:spcAft>
                      </a:pPr>
                      <a:r>
                        <a:rPr lang="en-US" altLang="zh-CN" sz="1000" b="1">
                          <a:solidFill>
                            <a:srgbClr val="000000"/>
                          </a:solidFill>
                          <a:latin typeface="Times New Roman" panose="02020603050405020304"/>
                          <a:ea typeface="等线" panose="02010600030101010101" charset="-122"/>
                        </a:rPr>
                        <a:t>Have you heard of HPV?</a:t>
                      </a:r>
                      <a:endParaRPr lang="en-US" altLang="zh-CN" sz="1000" b="1">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2388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24.69%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1235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26.54%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2756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36.82%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4350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57.47%</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gridSpan="2">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5568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hMerge="1">
                  <a:tcPr>
                    <a:lnR>
                      <a:noFill/>
                    </a:lnR>
                    <a:lnT>
                      <a:noFill/>
                    </a:lnT>
                    <a:lnB>
                      <a:noFill/>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67.84%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r>
              <a:tr h="304800">
                <a:tc>
                  <a:txBody>
                    <a:bodyPr/>
                    <a:p>
                      <a:pPr marL="126365" indent="0" algn="l">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High-risk HPV infection is the cause of cervical cancer</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1709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17.67%</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821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17.64%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2029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27.11%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3414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45.11%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gridSpan="2">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4243</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hMerge="1">
                  <a:tcPr>
                    <a:lnR>
                      <a:noFill/>
                    </a:lnR>
                    <a:lnT>
                      <a:noFill/>
                    </a:lnT>
                    <a:lnB>
                      <a:noFill/>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51.70%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r>
              <a:tr h="304800">
                <a:tc>
                  <a:txBody>
                    <a:bodyPr/>
                    <a:p>
                      <a:pPr marL="126365" indent="0" algn="l">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HPV spreads primarily through sexual contact</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1866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19.30%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1032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22.18%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2259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30.18%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3824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50.52%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gridSpan="2">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4955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hMerge="1">
                  <a:tcPr>
                    <a:lnR>
                      <a:noFill/>
                    </a:lnR>
                    <a:lnT>
                      <a:noFill/>
                    </a:lnT>
                    <a:lnB>
                      <a:noFill/>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60.38%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r>
              <a:tr h="304800">
                <a:tc>
                  <a:txBody>
                    <a:bodyPr/>
                    <a:p>
                      <a:pPr marL="126365" indent="0" algn="l">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HPV can be cleared</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1202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12.43%</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567</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12.19%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1338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17.88%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1995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26.36%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gridSpan="2">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2175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hMerge="1">
                  <a:tcPr>
                    <a:lnR>
                      <a:noFill/>
                    </a:lnR>
                    <a:lnT>
                      <a:noFill/>
                    </a:lnT>
                    <a:lnB>
                      <a:noFill/>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26.50%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r>
              <a:tr h="304800">
                <a:tc>
                  <a:txBody>
                    <a:bodyPr/>
                    <a:p>
                      <a:pPr marL="126365" indent="0" algn="l">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HPV infection does not necessarily develop into cervical cancer</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882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9.12%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475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10.21%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1042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13.92%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2110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27.88%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gridSpan="2">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2471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hMerge="1">
                  <a:tcPr>
                    <a:lnR>
                      <a:noFill/>
                    </a:lnR>
                    <a:lnT>
                      <a:noFill/>
                    </a:lnT>
                    <a:lnB>
                      <a:noFill/>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30.11%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r>
              <a:tr h="276225">
                <a:tc>
                  <a:txBody>
                    <a:bodyPr/>
                    <a:p>
                      <a:pPr marL="126365" indent="0" algn="l">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Cytology + HPV test can prevent cervical cancer</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1793</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18.54%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1008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21.66%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2100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28.06%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3449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45.57%</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gridSpan="2">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4395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hMerge="1">
                  <a:tcPr>
                    <a:lnR>
                      <a:noFill/>
                    </a:lnR>
                    <a:lnT>
                      <a:noFill/>
                    </a:lnT>
                    <a:lnB>
                      <a:noFill/>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53.55%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r>
              <a:tr h="304800">
                <a:tc>
                  <a:txBody>
                    <a:bodyPr/>
                    <a:p>
                      <a:pPr marL="85725" indent="0" algn="l">
                        <a:lnSpc>
                          <a:spcPct val="200000"/>
                        </a:lnSpc>
                        <a:spcBef>
                          <a:spcPct val="0"/>
                        </a:spcBef>
                        <a:spcAft>
                          <a:spcPct val="0"/>
                        </a:spcAft>
                      </a:pPr>
                      <a:r>
                        <a:rPr lang="en-US" altLang="zh-CN" sz="1000" b="1">
                          <a:solidFill>
                            <a:srgbClr val="000000"/>
                          </a:solidFill>
                          <a:latin typeface="Times New Roman" panose="02020603050405020304"/>
                          <a:ea typeface="等线" panose="02010600030101010101" charset="-122"/>
                        </a:rPr>
                        <a:t>Have you heard of HPV vaccines</a:t>
                      </a:r>
                      <a:endParaRPr lang="en-US" altLang="zh-CN" sz="1000" b="1">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1839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19.02%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1282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27.55%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3896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52.05%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5175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68.37%</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gridSpan="2">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7074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hMerge="1">
                  <a:tcPr>
                    <a:lnR>
                      <a:noFill/>
                    </a:lnR>
                    <a:lnT>
                      <a:noFill/>
                    </a:lnT>
                    <a:lnB>
                      <a:noFill/>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86.19%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r>
              <a:tr h="250190">
                <a:tc>
                  <a:txBody>
                    <a:bodyPr/>
                    <a:p>
                      <a:pPr marL="126365" indent="0" algn="l">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HPV vaccines can prevent cervical cancer, CIN, penile cancer,etc.</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1470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15.20%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1105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23.75%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3360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44.89%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4737</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62.58%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gridSpan="2">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6620</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hMerge="1">
                  <a:tcPr>
                    <a:lnR>
                      <a:noFill/>
                    </a:lnR>
                    <a:lnT>
                      <a:noFill/>
                    </a:lnT>
                    <a:lnB>
                      <a:noFill/>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80.66%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r>
              <a:tr h="266700">
                <a:tc>
                  <a:txBody>
                    <a:bodyPr/>
                    <a:p>
                      <a:pPr marL="126365" indent="0" algn="l">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After HPV vaccination, regular cervical cancer screening is still required</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1394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14.42%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1001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21.51%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3026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40.43%</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4542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60.01%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gridSpan="2">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6417</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c hMerge="1">
                  <a:tcPr>
                    <a:lnR>
                      <a:noFill/>
                    </a:lnR>
                    <a:lnT>
                      <a:noFill/>
                    </a:lnT>
                    <a:lnB>
                      <a:noFill/>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78.19%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a:noFill/>
                    </a:lnB>
                    <a:noFill/>
                  </a:tcPr>
                </a:tc>
              </a:tr>
              <a:tr h="123825">
                <a:tc>
                  <a:txBody>
                    <a:bodyPr/>
                    <a:p>
                      <a:pPr marL="126365" indent="0" algn="l">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The optimal age for HPV vaccination is before the </a:t>
                      </a:r>
                      <a:r>
                        <a:rPr lang="en-US" altLang="zh-CN" sz="1000">
                          <a:solidFill>
                            <a:srgbClr val="000000"/>
                          </a:solidFill>
                          <a:latin typeface="Times New Roman" panose="02020603050405020304"/>
                          <a:ea typeface="等线" panose="02010600030101010101" charset="-122"/>
                        </a:rPr>
                        <a:t>start of sexual activity</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749</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7.75%</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562</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12.08%</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ctr" anchorCtr="0">
                    <a:lnL>
                      <a:noFill/>
                    </a:lnL>
                    <a:lnR>
                      <a:noFill/>
                    </a:lnR>
                    <a:lnT>
                      <a:noFill/>
                    </a:lnT>
                    <a:lnB w="19050" cap="flat" cmpd="sng">
                      <a:solidFill>
                        <a:srgbClr val="000000"/>
                      </a:solidFill>
                      <a:prstDash val="solid"/>
                      <a:headEnd type="none" w="med" len="med"/>
                      <a:tailEnd type="none" w="med" len="med"/>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1853</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24.76%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3591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47.44%</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gridSpan="2">
                  <a:txBody>
                    <a:bodyPr/>
                    <a:p>
                      <a:pPr marL="85725" indent="0" algn="ctr">
                        <a:lnSpc>
                          <a:spcPct val="200000"/>
                        </a:lnSpc>
                        <a:spcBef>
                          <a:spcPct val="0"/>
                        </a:spcBef>
                        <a:spcAft>
                          <a:spcPct val="0"/>
                        </a:spcAft>
                      </a:pPr>
                      <a:r>
                        <a:rPr lang="en-US" altLang="zh-CN" sz="1000">
                          <a:solidFill>
                            <a:srgbClr val="000000"/>
                          </a:solidFill>
                          <a:latin typeface="Times New Roman" panose="02020603050405020304"/>
                          <a:ea typeface="等线" panose="02010600030101010101" charset="-122"/>
                        </a:rPr>
                        <a:t> </a:t>
                      </a:r>
                      <a:endParaRPr lang="en-US" altLang="zh-CN" sz="10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hMerge="1">
                  <a:tcPr>
                    <a:lnR>
                      <a:noFill/>
                    </a:lnR>
                    <a:lnT>
                      <a:noFill/>
                    </a:lnT>
                    <a:lnB w="19050" cap="flat" cmpd="sng">
                      <a:solidFill>
                        <a:srgbClr val="000000"/>
                      </a:solidFill>
                      <a:prstDash val="solid"/>
                      <a:headEnd type="none" w="med" len="med"/>
                      <a:tailEnd type="none" w="med" len="med"/>
                    </a:lnB>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5791</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c>
                  <a:txBody>
                    <a:bodyPr/>
                    <a:p>
                      <a:pPr marL="114300" indent="-114300" algn="ctr">
                        <a:lnSpc>
                          <a:spcPct val="200000"/>
                        </a:lnSpc>
                        <a:spcBef>
                          <a:spcPct val="0"/>
                        </a:spcBef>
                        <a:spcAft>
                          <a:spcPct val="0"/>
                        </a:spcAft>
                      </a:pPr>
                      <a:r>
                        <a:rPr lang="en-US" altLang="zh-CN" sz="900">
                          <a:solidFill>
                            <a:srgbClr val="000000"/>
                          </a:solidFill>
                          <a:latin typeface="Times New Roman" panose="02020603050405020304"/>
                          <a:ea typeface="等线" panose="02010600030101010101" charset="-122"/>
                        </a:rPr>
                        <a:t>70.56%</a:t>
                      </a:r>
                      <a:endParaRPr lang="en-US" altLang="zh-CN" sz="900">
                        <a:solidFill>
                          <a:srgbClr val="000000"/>
                        </a:solidFill>
                        <a:latin typeface="Times New Roman" panose="02020603050405020304"/>
                        <a:ea typeface="等线" panose="02010600030101010101" charset="-122"/>
                      </a:endParaRPr>
                    </a:p>
                  </a:txBody>
                  <a:tcPr marL="68580" marR="68580" marT="0" marB="0" anchor="t" anchorCtr="0">
                    <a:lnL>
                      <a:noFill/>
                    </a:lnL>
                    <a:lnR>
                      <a:noFill/>
                    </a:lnR>
                    <a:lnT>
                      <a:noFill/>
                    </a:lnT>
                    <a:lnB w="19050" cap="flat" cmpd="sng">
                      <a:solidFill>
                        <a:srgbClr val="000000"/>
                      </a:solidFill>
                      <a:prstDash val="solid"/>
                      <a:headEnd type="none" w="med" len="med"/>
                      <a:tailEnd type="none" w="med" len="med"/>
                    </a:lnB>
                    <a:noFill/>
                  </a:tcPr>
                </a:tc>
              </a:tr>
            </a:tbl>
          </a:graphicData>
        </a:graphic>
      </p:graphicFrame>
      <p:sp>
        <p:nvSpPr>
          <p:cNvPr id="4" name="文本框 3"/>
          <p:cNvSpPr txBox="1"/>
          <p:nvPr/>
        </p:nvSpPr>
        <p:spPr>
          <a:xfrm>
            <a:off x="3180080" y="731520"/>
            <a:ext cx="6775450" cy="368300"/>
          </a:xfrm>
          <a:prstGeom prst="rect">
            <a:avLst/>
          </a:prstGeom>
        </p:spPr>
        <p:txBody>
          <a:bodyPr wrap="square">
            <a:spAutoFit/>
          </a:bodyPr>
          <a:p>
            <a:pPr marL="0" algn="ctr" defTabSz="266700">
              <a:lnSpc>
                <a:spcPct val="150000"/>
              </a:lnSpc>
              <a:buClrTx/>
              <a:buSzTx/>
              <a:buFontTx/>
            </a:pPr>
            <a:r>
              <a:rPr lang="en-US" altLang="zh-CN" sz="1200">
                <a:solidFill>
                  <a:srgbClr val="0C0C0C"/>
                </a:solidFill>
                <a:latin typeface="Times New Roman" panose="02020603050405020304"/>
                <a:ea typeface="Times New Roman" panose="02020603050405020304"/>
              </a:rPr>
              <a:t>Table 1. Knowledge of cervical cancer, HPV, and HPV vaccines among women from 2016 to 2020</a:t>
            </a:r>
            <a:endParaRPr lang="en-US" altLang="zh-CN" sz="1200">
              <a:solidFill>
                <a:srgbClr val="0C0C0C"/>
              </a:solidFill>
              <a:latin typeface="Times New Roman" panose="02020603050405020304"/>
              <a:ea typeface="Times New Roman" panose="02020603050405020304"/>
            </a:endParaRPr>
          </a:p>
        </p:txBody>
      </p:sp>
      <p:sp>
        <p:nvSpPr>
          <p:cNvPr id="5" name="文本框 4"/>
          <p:cNvSpPr txBox="1"/>
          <p:nvPr/>
        </p:nvSpPr>
        <p:spPr>
          <a:xfrm>
            <a:off x="803910" y="5835015"/>
            <a:ext cx="10611485" cy="737235"/>
          </a:xfrm>
          <a:prstGeom prst="rect">
            <a:avLst/>
          </a:prstGeom>
        </p:spPr>
        <p:txBody>
          <a:bodyPr wrap="square">
            <a:spAutoFit/>
          </a:bodyPr>
          <a:p>
            <a:pPr algn="ctr" defTabSz="266700">
              <a:lnSpc>
                <a:spcPct val="150000"/>
              </a:lnSpc>
            </a:pPr>
            <a:r>
              <a:rPr lang="en-US" altLang="zh-CN" sz="1400">
                <a:solidFill>
                  <a:schemeClr val="accent1">
                    <a:lumMod val="50000"/>
                  </a:schemeClr>
                </a:solidFill>
                <a:latin typeface="Times New Roman" panose="02020603050405020304"/>
                <a:ea typeface="Times New Roman" panose="02020603050405020304"/>
              </a:rPr>
              <a:t>From 2016 to 2020, women’s knowledge about cervical cancer, HPV, and HPV vaccines showed a gradually increasing trend, especially after 2018. However, compared to the knowledge about cervical cancer and HPV vaccines, women’s knowledge of HPV was relatively low.</a:t>
            </a:r>
            <a:endParaRPr lang="en-US" altLang="zh-CN" sz="1600">
              <a:latin typeface="Times New Roman" panose="020206030504050203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952500" y="1109980"/>
            <a:ext cx="6264275" cy="275590"/>
          </a:xfrm>
          <a:prstGeom prst="rect">
            <a:avLst/>
          </a:prstGeom>
        </p:spPr>
        <p:txBody>
          <a:bodyPr wrap="square">
            <a:spAutoFit/>
          </a:bodyPr>
          <a:p>
            <a:pPr marL="0" indent="1028700" algn="just" defTabSz="266700">
              <a:spcBef>
                <a:spcPct val="0"/>
              </a:spcBef>
              <a:spcAft>
                <a:spcPct val="0"/>
              </a:spcAft>
              <a:tabLst>
                <a:tab pos="1562100" algn="l"/>
              </a:tabLst>
            </a:pPr>
            <a:r>
              <a:rPr lang="en-US" altLang="zh-CN" sz="1200">
                <a:solidFill>
                  <a:srgbClr val="000000"/>
                </a:solidFill>
                <a:latin typeface="Times New Roman" panose="02020603050405020304"/>
                <a:ea typeface="Times New Roman" panose="02020603050405020304"/>
              </a:rPr>
              <a:t>T</a:t>
            </a:r>
            <a:r>
              <a:rPr lang="en-US" altLang="zh-CN" sz="1200">
                <a:solidFill>
                  <a:srgbClr val="000000"/>
                </a:solidFill>
                <a:latin typeface="Times New Roman" panose="02020603050405020304"/>
                <a:ea typeface="宋体" panose="02010600030101010101" pitchFamily="2" charset="-122"/>
              </a:rPr>
              <a:t>able </a:t>
            </a:r>
            <a:r>
              <a:rPr lang="en-US" altLang="zh-CN" sz="1200">
                <a:solidFill>
                  <a:srgbClr val="000000"/>
                </a:solidFill>
                <a:latin typeface="Times New Roman" panose="02020603050405020304"/>
                <a:ea typeface="Times New Roman" panose="02020603050405020304"/>
              </a:rPr>
              <a:t>2</a:t>
            </a:r>
            <a:r>
              <a:rPr lang="en-US" altLang="zh-CN" sz="1200">
                <a:solidFill>
                  <a:srgbClr val="000000"/>
                </a:solidFill>
                <a:latin typeface="Times New Roman" panose="02020603050405020304"/>
                <a:ea typeface="宋体" panose="02010600030101010101" pitchFamily="2" charset="-122"/>
              </a:rPr>
              <a:t> Logistic regression analysis (OR and 95% CI) for vaccination predictors</a:t>
            </a:r>
            <a:endParaRPr lang="en-US" altLang="zh-CN" sz="1200">
              <a:solidFill>
                <a:srgbClr val="000000"/>
              </a:solidFill>
              <a:latin typeface="Times New Roman" panose="02020603050405020304"/>
              <a:ea typeface="宋体" panose="02010600030101010101" pitchFamily="2" charset="-122"/>
            </a:endParaRPr>
          </a:p>
        </p:txBody>
      </p:sp>
      <p:sp>
        <p:nvSpPr>
          <p:cNvPr id="6" name="文本框 5"/>
          <p:cNvSpPr txBox="1"/>
          <p:nvPr/>
        </p:nvSpPr>
        <p:spPr>
          <a:xfrm>
            <a:off x="466725" y="5399405"/>
            <a:ext cx="3584575" cy="382905"/>
          </a:xfrm>
          <a:prstGeom prst="rect">
            <a:avLst/>
          </a:prstGeom>
        </p:spPr>
        <p:txBody>
          <a:bodyPr>
            <a:noAutofit/>
          </a:bodyPr>
          <a:p>
            <a:endParaRPr lang="en-US" altLang="zh-CN" sz="3200"/>
          </a:p>
          <a:p>
            <a:pPr marL="0" indent="0" algn="just" defTabSz="266700">
              <a:spcBef>
                <a:spcPct val="0"/>
              </a:spcBef>
              <a:spcAft>
                <a:spcPct val="0"/>
              </a:spcAft>
              <a:tabLst>
                <a:tab pos="1562100" algn="l"/>
              </a:tabLst>
            </a:pPr>
            <a:r>
              <a:rPr lang="en-US" altLang="zh-CN" sz="1000">
                <a:solidFill>
                  <a:srgbClr val="000000"/>
                </a:solidFill>
                <a:latin typeface="Times New Roman" panose="02020603050405020304"/>
                <a:ea typeface="宋体" panose="02010600030101010101" pitchFamily="2" charset="-122"/>
              </a:rPr>
              <a:t>*</a:t>
            </a:r>
            <a:r>
              <a:rPr lang="en-US" altLang="zh-CN" sz="1000">
                <a:solidFill>
                  <a:srgbClr val="000000"/>
                </a:solidFill>
                <a:latin typeface="Times New Roman" panose="02020603050405020304"/>
                <a:ea typeface="Times New Roman" panose="02020603050405020304"/>
              </a:rPr>
              <a:t>*</a:t>
            </a:r>
            <a:r>
              <a:rPr lang="en-US" altLang="zh-CN" sz="1000" i="1">
                <a:solidFill>
                  <a:srgbClr val="000000"/>
                </a:solidFill>
                <a:latin typeface="Times New Roman" panose="02020603050405020304"/>
                <a:ea typeface="宋体" panose="02010600030101010101" pitchFamily="2" charset="-122"/>
              </a:rPr>
              <a:t> P</a:t>
            </a:r>
            <a:r>
              <a:rPr lang="en-US" altLang="zh-CN" sz="1000">
                <a:solidFill>
                  <a:srgbClr val="000000"/>
                </a:solidFill>
                <a:latin typeface="Times New Roman" panose="02020603050405020304"/>
                <a:ea typeface="宋体" panose="02010600030101010101" pitchFamily="2" charset="-122"/>
              </a:rPr>
              <a:t>&lt;0.01,</a:t>
            </a:r>
            <a:r>
              <a:rPr lang="en-US" altLang="zh-CN" sz="1000" i="1">
                <a:solidFill>
                  <a:srgbClr val="000000"/>
                </a:solidFill>
                <a:latin typeface="Times New Roman" panose="02020603050405020304"/>
                <a:ea typeface="宋体" panose="02010600030101010101" pitchFamily="2" charset="-122"/>
              </a:rPr>
              <a:t> </a:t>
            </a:r>
            <a:r>
              <a:rPr lang="en-US" altLang="zh-CN" sz="1000" i="1">
                <a:solidFill>
                  <a:srgbClr val="000000"/>
                </a:solidFill>
                <a:latin typeface="Times New Roman" panose="02020603050405020304"/>
                <a:ea typeface="Times New Roman" panose="02020603050405020304"/>
              </a:rPr>
              <a:t>*</a:t>
            </a:r>
            <a:r>
              <a:rPr lang="en-US" altLang="zh-CN" sz="1000" i="1">
                <a:solidFill>
                  <a:srgbClr val="000000"/>
                </a:solidFill>
                <a:latin typeface="Times New Roman" panose="02020603050405020304"/>
                <a:ea typeface="宋体" panose="02010600030101010101" pitchFamily="2" charset="-122"/>
              </a:rPr>
              <a:t>P</a:t>
            </a:r>
            <a:r>
              <a:rPr lang="en-US" altLang="zh-CN" sz="1000">
                <a:solidFill>
                  <a:srgbClr val="000000"/>
                </a:solidFill>
                <a:latin typeface="Times New Roman" panose="02020603050405020304"/>
                <a:ea typeface="宋体" panose="02010600030101010101" pitchFamily="2" charset="-122"/>
              </a:rPr>
              <a:t>&lt;0.0</a:t>
            </a:r>
            <a:r>
              <a:rPr lang="en-US" altLang="zh-CN" sz="1000">
                <a:solidFill>
                  <a:srgbClr val="000000"/>
                </a:solidFill>
                <a:latin typeface="Times New Roman" panose="02020603050405020304"/>
                <a:ea typeface="Times New Roman" panose="02020603050405020304"/>
              </a:rPr>
              <a:t>5</a:t>
            </a:r>
            <a:endParaRPr lang="en-US" altLang="zh-CN" sz="1000">
              <a:solidFill>
                <a:srgbClr val="000000"/>
              </a:solidFill>
              <a:latin typeface="Times New Roman" panose="02020603050405020304"/>
              <a:ea typeface="Times New Roman" panose="02020603050405020304"/>
            </a:endParaRPr>
          </a:p>
          <a:p>
            <a:pPr marL="0" indent="133350" algn="just" defTabSz="266700">
              <a:lnSpc>
                <a:spcPct val="150000"/>
              </a:lnSpc>
              <a:spcBef>
                <a:spcPct val="0"/>
              </a:spcBef>
              <a:spcAft>
                <a:spcPct val="0"/>
              </a:spcAft>
            </a:pPr>
            <a:r>
              <a:rPr lang="en-US" altLang="zh-CN" sz="2000">
                <a:latin typeface="Times New Roman" panose="02020603050405020304"/>
                <a:ea typeface="宋体" panose="02010600030101010101" pitchFamily="2" charset="-122"/>
              </a:rPr>
              <a:t> </a:t>
            </a:r>
            <a:endParaRPr lang="en-US" altLang="zh-CN" sz="2000">
              <a:latin typeface="Times New Roman" panose="02020603050405020304"/>
              <a:ea typeface="宋体" panose="02010600030101010101" pitchFamily="2" charset="-122"/>
            </a:endParaRPr>
          </a:p>
        </p:txBody>
      </p:sp>
      <p:pic>
        <p:nvPicPr>
          <p:cNvPr id="10" name="图片 9"/>
          <p:cNvPicPr>
            <a:picLocks noChangeAspect="1"/>
          </p:cNvPicPr>
          <p:nvPr/>
        </p:nvPicPr>
        <p:blipFill>
          <a:blip r:embed="rId1"/>
          <a:stretch>
            <a:fillRect/>
          </a:stretch>
        </p:blipFill>
        <p:spPr>
          <a:xfrm>
            <a:off x="142875" y="1442720"/>
            <a:ext cx="5422900" cy="4223385"/>
          </a:xfrm>
          <a:prstGeom prst="rect">
            <a:avLst/>
          </a:prstGeom>
        </p:spPr>
      </p:pic>
      <p:pic>
        <p:nvPicPr>
          <p:cNvPr id="11" name="图片 10"/>
          <p:cNvPicPr>
            <a:picLocks noChangeAspect="1"/>
          </p:cNvPicPr>
          <p:nvPr/>
        </p:nvPicPr>
        <p:blipFill>
          <a:blip r:embed="rId2"/>
          <a:stretch>
            <a:fillRect/>
          </a:stretch>
        </p:blipFill>
        <p:spPr>
          <a:xfrm>
            <a:off x="5725160" y="1461770"/>
            <a:ext cx="5295265" cy="3254375"/>
          </a:xfrm>
          <a:prstGeom prst="rect">
            <a:avLst/>
          </a:prstGeom>
        </p:spPr>
      </p:pic>
      <p:sp>
        <p:nvSpPr>
          <p:cNvPr id="12" name="文本框 11"/>
          <p:cNvSpPr txBox="1"/>
          <p:nvPr/>
        </p:nvSpPr>
        <p:spPr>
          <a:xfrm>
            <a:off x="95250" y="24765"/>
            <a:ext cx="6096000" cy="706755"/>
          </a:xfrm>
          <a:prstGeom prst="rect">
            <a:avLst/>
          </a:prstGeom>
          <a:noFill/>
        </p:spPr>
        <p:txBody>
          <a:bodyPr wrap="square" rtlCol="0" anchor="t">
            <a:spAutoFit/>
          </a:bodyPr>
          <a:p>
            <a:pPr indent="0" algn="l">
              <a:lnSpc>
                <a:spcPct val="125000"/>
              </a:lnSpc>
              <a:defRPr/>
            </a:pPr>
            <a:r>
              <a:rPr lang="en-US" altLang="en-US" sz="3200" b="1">
                <a:solidFill>
                  <a:srgbClr val="333333"/>
                </a:solidFill>
                <a:latin typeface="Poppins"/>
                <a:ea typeface="Poppins"/>
                <a:cs typeface="Poppins"/>
                <a:sym typeface="Poppins"/>
              </a:rPr>
              <a:t>Results</a:t>
            </a:r>
            <a:endParaRPr lang="en-US" altLang="en-US" sz="3200" b="1">
              <a:solidFill>
                <a:srgbClr val="333333"/>
              </a:solidFill>
              <a:latin typeface="Poppins"/>
              <a:ea typeface="Poppins"/>
              <a:cs typeface="Poppins"/>
              <a:sym typeface="Poppins"/>
            </a:endParaRPr>
          </a:p>
        </p:txBody>
      </p:sp>
      <p:sp>
        <p:nvSpPr>
          <p:cNvPr id="13" name="文本框 12"/>
          <p:cNvSpPr txBox="1"/>
          <p:nvPr/>
        </p:nvSpPr>
        <p:spPr>
          <a:xfrm>
            <a:off x="5658485" y="4825365"/>
            <a:ext cx="5641975" cy="1060450"/>
          </a:xfrm>
          <a:prstGeom prst="rect">
            <a:avLst/>
          </a:prstGeom>
        </p:spPr>
        <p:txBody>
          <a:bodyPr wrap="square">
            <a:spAutoFit/>
          </a:bodyPr>
          <a:p>
            <a:pPr algn="ctr" defTabSz="266700">
              <a:lnSpc>
                <a:spcPct val="150000"/>
              </a:lnSpc>
            </a:pPr>
            <a:r>
              <a:rPr lang="en-US" altLang="zh-CN" sz="1400" i="0">
                <a:solidFill>
                  <a:schemeClr val="accent1">
                    <a:lumMod val="50000"/>
                  </a:schemeClr>
                </a:solidFill>
                <a:latin typeface="Times New Roman" panose="02020603050405020304"/>
                <a:ea typeface="Times New Roman" panose="02020603050405020304"/>
              </a:rPr>
              <a:t>Women who were unmarried, had higher education levels, higher income, possessed health insurance, and had heard of cervical cancer and HPV were significantly more likely to be vaccinated.</a:t>
            </a:r>
            <a:endParaRPr lang="en-US" altLang="zh-CN" sz="1400" i="0">
              <a:solidFill>
                <a:schemeClr val="accent1">
                  <a:lumMod val="50000"/>
                </a:schemeClr>
              </a:solidFill>
              <a:latin typeface="Times New Roman" panose="02020603050405020304"/>
              <a:ea typeface="Times New Roman" panose="020206030504050203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3970" y="-66675"/>
            <a:ext cx="6096000" cy="777240"/>
          </a:xfrm>
          <a:prstGeom prst="rect">
            <a:avLst/>
          </a:prstGeom>
          <a:noFill/>
        </p:spPr>
        <p:txBody>
          <a:bodyPr wrap="square" rtlCol="0" anchor="t">
            <a:noAutofit/>
          </a:bodyPr>
          <a:p>
            <a:pPr indent="0" algn="l">
              <a:lnSpc>
                <a:spcPct val="125000"/>
              </a:lnSpc>
              <a:defRPr/>
            </a:pPr>
            <a:r>
              <a:rPr lang="en-US" altLang="en-US" sz="3200" b="1">
                <a:solidFill>
                  <a:srgbClr val="333333"/>
                </a:solidFill>
                <a:latin typeface="Poppins"/>
                <a:ea typeface="Poppins"/>
                <a:cs typeface="Poppins"/>
                <a:sym typeface="Poppins"/>
              </a:rPr>
              <a:t>Results and </a:t>
            </a:r>
            <a:r>
              <a:rPr lang="en-US" altLang="en-US" sz="3200" b="1">
                <a:solidFill>
                  <a:srgbClr val="333333"/>
                </a:solidFill>
                <a:latin typeface="Poppins"/>
                <a:ea typeface="Poppins"/>
                <a:cs typeface="Poppins"/>
                <a:sym typeface="+mn-ea"/>
              </a:rPr>
              <a:t>Conclusions</a:t>
            </a:r>
            <a:endParaRPr lang="en-US" altLang="en-US" sz="3200" b="1">
              <a:solidFill>
                <a:srgbClr val="333333"/>
              </a:solidFill>
              <a:latin typeface="Poppins"/>
              <a:ea typeface="Poppins"/>
              <a:cs typeface="Poppins"/>
            </a:endParaRPr>
          </a:p>
          <a:p>
            <a:pPr indent="0" algn="l">
              <a:lnSpc>
                <a:spcPct val="125000"/>
              </a:lnSpc>
              <a:defRPr/>
            </a:pPr>
            <a:endParaRPr lang="en-US" altLang="en-US" sz="3200" b="1">
              <a:solidFill>
                <a:srgbClr val="333333"/>
              </a:solidFill>
              <a:latin typeface="Poppins"/>
              <a:ea typeface="Poppins"/>
              <a:cs typeface="Poppins"/>
              <a:sym typeface="Poppins"/>
            </a:endParaRPr>
          </a:p>
          <a:p>
            <a:pPr indent="0" algn="l">
              <a:lnSpc>
                <a:spcPct val="125000"/>
              </a:lnSpc>
              <a:defRPr/>
            </a:pPr>
            <a:endParaRPr lang="en-US" altLang="en-US" sz="3200" b="1">
              <a:solidFill>
                <a:srgbClr val="333333"/>
              </a:solidFill>
              <a:latin typeface="Poppins"/>
              <a:ea typeface="Poppins"/>
              <a:cs typeface="Poppins"/>
              <a:sym typeface="Poppins"/>
            </a:endParaRPr>
          </a:p>
        </p:txBody>
      </p:sp>
      <p:sp>
        <p:nvSpPr>
          <p:cNvPr id="14" name="AutoShape 5"/>
          <p:cNvSpPr/>
          <p:nvPr>
            <p:custDataLst>
              <p:tags r:id="rId3"/>
            </p:custDataLst>
          </p:nvPr>
        </p:nvSpPr>
        <p:spPr>
          <a:xfrm>
            <a:off x="1002030" y="4465320"/>
            <a:ext cx="10586085" cy="2235200"/>
          </a:xfrm>
          <a:prstGeom prst="roundRect">
            <a:avLst>
              <a:gd name="adj" fmla="val 7500"/>
            </a:avLst>
          </a:prstGeom>
          <a:solidFill>
            <a:srgbClr val="FFFFFF">
              <a:alpha val="95000"/>
            </a:srgbClr>
          </a:solidFill>
          <a:ln w="25400" cap="flat" cmpd="sng">
            <a:noFill/>
            <a:prstDash val="solid"/>
            <a:round/>
          </a:ln>
          <a:effectLst>
            <a:outerShdw blurRad="190500" dist="50800" dir="2700000" algn="tl" rotWithShape="0">
              <a:srgbClr val="000000">
                <a:alpha val="6000"/>
              </a:srgbClr>
            </a:outerShdw>
          </a:effectLst>
        </p:spPr>
        <p:txBody>
          <a:bodyPr vert="horz" wrap="square" lIns="63500" tIns="63500" rIns="63500" bIns="63500" rtlCol="0" anchor="ctr"/>
          <a:lstStyle/>
          <a:p>
            <a:pPr algn="just" defTabSz="266700">
              <a:lnSpc>
                <a:spcPct val="150000"/>
              </a:lnSpc>
            </a:pPr>
            <a:endParaRPr lang="en-US" altLang="zh-CN" sz="1200">
              <a:solidFill>
                <a:srgbClr val="0C0C0C"/>
              </a:solidFill>
              <a:latin typeface="Times New Roman" panose="02020603050405020304"/>
              <a:ea typeface="Times New Roman" panose="02020603050405020304"/>
            </a:endParaRPr>
          </a:p>
          <a:p>
            <a:pPr algn="just" defTabSz="266700">
              <a:lnSpc>
                <a:spcPct val="150000"/>
              </a:lnSpc>
            </a:pPr>
            <a:r>
              <a:rPr lang="en-US" altLang="zh-CN" sz="1200">
                <a:latin typeface="Times New Roman" panose="02020603050405020304" charset="0"/>
                <a:cs typeface="Times New Roman" panose="02020603050405020304" charset="0"/>
              </a:rPr>
              <a:t>This study found that the approval of HPV vaccines in China, coupled with widespread media coverage and scientific education provided by medical institutions, has continuously increased women's awareness of cervical cancer and HPV vaccines. However, awareness of HPV still needs improvement. Most of the vaccinated women had a college education or above and had a higher awareness of cervical cancer and HPV. The current problem is that the vast majority of vaccinated women are adults, whereas the vaccination rate for young girls is less than 1%, despite continuous promotion. Building on the effective expanded pilot programs, China formally incorporated bivalent HPV vaccines into the National Immunization Program in November 2025, providing free vaccination for 13-year-old girls. On the other hand, the cervical cancer screening rate still remains relatively low, indicating a need for increased emphasis on the importance of screening while promoting the HPV vaccine.</a:t>
            </a:r>
            <a:endParaRPr lang="en-US" altLang="zh-CN" sz="1200">
              <a:latin typeface="Times New Roman" panose="02020603050405020304" charset="0"/>
              <a:cs typeface="Times New Roman" panose="02020603050405020304" charset="0"/>
            </a:endParaRPr>
          </a:p>
        </p:txBody>
      </p:sp>
      <p:sp>
        <p:nvSpPr>
          <p:cNvPr id="7" name="文本框 6"/>
          <p:cNvSpPr txBox="1"/>
          <p:nvPr/>
        </p:nvSpPr>
        <p:spPr>
          <a:xfrm>
            <a:off x="772160" y="4550728"/>
            <a:ext cx="5080000" cy="368300"/>
          </a:xfrm>
          <a:prstGeom prst="rect">
            <a:avLst/>
          </a:prstGeom>
        </p:spPr>
        <p:txBody>
          <a:bodyPr>
            <a:spAutoFit/>
          </a:bodyPr>
          <a:p>
            <a:pPr marL="0" indent="266700" algn="just" defTabSz="266700"/>
            <a:r>
              <a:rPr lang="en-US" sz="1800" b="1">
                <a:solidFill>
                  <a:schemeClr val="accent1">
                    <a:lumMod val="75000"/>
                  </a:schemeClr>
                </a:solidFill>
                <a:latin typeface="Poppins"/>
                <a:ea typeface="Poppins"/>
                <a:cs typeface="Poppins"/>
              </a:rPr>
              <a:t>Conclusions</a:t>
            </a:r>
            <a:endParaRPr lang="en-US" sz="1800" b="1">
              <a:solidFill>
                <a:schemeClr val="accent1">
                  <a:lumMod val="75000"/>
                </a:schemeClr>
              </a:solidFill>
              <a:latin typeface="Poppins"/>
              <a:ea typeface="Poppins"/>
              <a:cs typeface="Poppins"/>
            </a:endParaRPr>
          </a:p>
        </p:txBody>
      </p:sp>
      <p:graphicFrame>
        <p:nvGraphicFramePr>
          <p:cNvPr id="1206120700" name="图表 1"/>
          <p:cNvGraphicFramePr/>
          <p:nvPr/>
        </p:nvGraphicFramePr>
        <p:xfrm>
          <a:off x="1169035" y="905510"/>
          <a:ext cx="3785235" cy="2452370"/>
        </p:xfrm>
        <a:graphic>
          <a:graphicData uri="http://schemas.openxmlformats.org/drawingml/2006/chart">
            <c:chart xmlns:c="http://schemas.openxmlformats.org/drawingml/2006/chart" xmlns:r="http://schemas.openxmlformats.org/officeDocument/2006/relationships" r:id="rId1"/>
          </a:graphicData>
        </a:graphic>
      </p:graphicFrame>
      <p:sp>
        <p:nvSpPr>
          <p:cNvPr id="5" name="文本框 4"/>
          <p:cNvSpPr txBox="1"/>
          <p:nvPr/>
        </p:nvSpPr>
        <p:spPr>
          <a:xfrm>
            <a:off x="556895" y="3381692"/>
            <a:ext cx="5080000" cy="275590"/>
          </a:xfrm>
          <a:prstGeom prst="rect">
            <a:avLst/>
          </a:prstGeom>
        </p:spPr>
        <p:txBody>
          <a:bodyPr>
            <a:spAutoFit/>
          </a:bodyPr>
          <a:p>
            <a:pPr marL="133350" indent="-133350" algn="ctr" defTabSz="266700">
              <a:spcBef>
                <a:spcPct val="0"/>
              </a:spcBef>
              <a:spcAft>
                <a:spcPct val="0"/>
              </a:spcAft>
            </a:pPr>
            <a:r>
              <a:rPr lang="en-US" altLang="zh-CN" sz="1200">
                <a:latin typeface="Times New Roman" panose="02020603050405020304"/>
                <a:ea typeface="宋体" panose="02010600030101010101" pitchFamily="2" charset="-122"/>
              </a:rPr>
              <a:t>Figure 2 Age distribution of 10985 women who received HPV vaccine</a:t>
            </a:r>
            <a:endParaRPr lang="en-US" altLang="zh-CN" sz="1200">
              <a:latin typeface="Times New Roman" panose="02020603050405020304"/>
              <a:ea typeface="宋体" panose="02010600030101010101" pitchFamily="2" charset="-122"/>
            </a:endParaRPr>
          </a:p>
        </p:txBody>
      </p:sp>
      <p:graphicFrame>
        <p:nvGraphicFramePr>
          <p:cNvPr id="676331620" name="图表 1"/>
          <p:cNvGraphicFramePr/>
          <p:nvPr/>
        </p:nvGraphicFramePr>
        <p:xfrm>
          <a:off x="6557645" y="905510"/>
          <a:ext cx="4092575" cy="2410460"/>
        </p:xfrm>
        <a:graphic>
          <a:graphicData uri="http://schemas.openxmlformats.org/drawingml/2006/chart">
            <c:chart xmlns:c="http://schemas.openxmlformats.org/drawingml/2006/chart" xmlns:r="http://schemas.openxmlformats.org/officeDocument/2006/relationships" r:id="rId2"/>
          </a:graphicData>
        </a:graphic>
      </p:graphicFrame>
      <p:sp>
        <p:nvSpPr>
          <p:cNvPr id="9" name="文本框 8"/>
          <p:cNvSpPr txBox="1"/>
          <p:nvPr/>
        </p:nvSpPr>
        <p:spPr>
          <a:xfrm>
            <a:off x="5994400" y="3315970"/>
            <a:ext cx="6175375" cy="583565"/>
          </a:xfrm>
          <a:prstGeom prst="rect">
            <a:avLst/>
          </a:prstGeom>
        </p:spPr>
        <p:txBody>
          <a:bodyPr wrap="square">
            <a:spAutoFit/>
          </a:bodyPr>
          <a:p>
            <a:pPr marL="0" indent="133350" algn="just" defTabSz="266700">
              <a:spcBef>
                <a:spcPct val="0"/>
              </a:spcBef>
              <a:spcAft>
                <a:spcPct val="0"/>
              </a:spcAft>
            </a:pPr>
            <a:r>
              <a:rPr lang="en-US" altLang="zh-CN" sz="1200">
                <a:latin typeface="Times New Roman" panose="02020603050405020304"/>
                <a:ea typeface="宋体" panose="02010600030101010101" pitchFamily="2" charset="-122"/>
              </a:rPr>
              <a:t>Figure 3. Sexual history and screening history of 10985 women who received the HPV vaccine</a:t>
            </a:r>
            <a:r>
              <a:rPr lang="en-US" altLang="zh-CN" sz="1600">
                <a:latin typeface="Times New Roman" panose="02020603050405020304"/>
                <a:ea typeface="宋体" panose="02010600030101010101" pitchFamily="2" charset="-122"/>
              </a:rPr>
              <a:t> </a:t>
            </a:r>
            <a:endParaRPr lang="en-US" altLang="zh-CN" sz="1600">
              <a:latin typeface="Times New Roman" panose="02020603050405020304"/>
              <a:ea typeface="宋体" panose="02010600030101010101" pitchFamily="2" charset="-122"/>
            </a:endParaRPr>
          </a:p>
          <a:p>
            <a:pPr marL="0" indent="0" algn="l" defTabSz="266700">
              <a:spcBef>
                <a:spcPct val="0"/>
              </a:spcBef>
              <a:spcAft>
                <a:spcPct val="0"/>
              </a:spcAft>
              <a:tabLst>
                <a:tab pos="1798955" algn="l"/>
              </a:tabLst>
            </a:pPr>
            <a:r>
              <a:rPr lang="en-US" altLang="zh-CN" sz="1600">
                <a:latin typeface="Calibri" panose="020F0502020204030204"/>
                <a:ea typeface="宋体" panose="02010600030101010101" pitchFamily="2" charset="-122"/>
              </a:rPr>
              <a:t> </a:t>
            </a:r>
            <a:endParaRPr lang="en-US" altLang="zh-CN" sz="1600">
              <a:latin typeface="Calibri" panose="020F0502020204030204"/>
              <a:ea typeface="宋体" panose="02010600030101010101" pitchFamily="2" charset="-122"/>
            </a:endParaRPr>
          </a:p>
        </p:txBody>
      </p:sp>
      <p:sp>
        <p:nvSpPr>
          <p:cNvPr id="10" name="文本框 9"/>
          <p:cNvSpPr txBox="1"/>
          <p:nvPr/>
        </p:nvSpPr>
        <p:spPr>
          <a:xfrm>
            <a:off x="1294765" y="3843020"/>
            <a:ext cx="9603105" cy="521970"/>
          </a:xfrm>
          <a:prstGeom prst="rect">
            <a:avLst/>
          </a:prstGeom>
        </p:spPr>
        <p:txBody>
          <a:bodyPr wrap="square">
            <a:spAutoFit/>
          </a:bodyPr>
          <a:p>
            <a:pPr algn="ctr" defTabSz="266700"/>
            <a:r>
              <a:rPr lang="en-US" altLang="zh-CN" sz="1400">
                <a:solidFill>
                  <a:schemeClr val="accent1">
                    <a:lumMod val="50000"/>
                  </a:schemeClr>
                </a:solidFill>
                <a:latin typeface="Times New Roman" panose="02020603050405020304"/>
                <a:ea typeface="Times New Roman" panose="02020603050405020304"/>
              </a:rPr>
              <a:t>Among 10,985 vaccinated women, only 135 (1%) were under 18, 7389 (67%) had pre-vaccination sexual history,</a:t>
            </a:r>
            <a:endParaRPr lang="en-US" altLang="zh-CN" sz="1400">
              <a:solidFill>
                <a:schemeClr val="accent1">
                  <a:lumMod val="50000"/>
                </a:schemeClr>
              </a:solidFill>
              <a:latin typeface="Times New Roman" panose="02020603050405020304"/>
              <a:ea typeface="Times New Roman" panose="02020603050405020304"/>
            </a:endParaRPr>
          </a:p>
          <a:p>
            <a:pPr algn="ctr" defTabSz="266700"/>
            <a:r>
              <a:rPr lang="en-US" altLang="zh-CN" sz="1400">
                <a:solidFill>
                  <a:schemeClr val="accent1">
                    <a:lumMod val="50000"/>
                  </a:schemeClr>
                </a:solidFill>
                <a:latin typeface="Times New Roman" panose="02020603050405020304"/>
                <a:ea typeface="Times New Roman" panose="02020603050405020304"/>
              </a:rPr>
              <a:t> while merely 3204 (43%) had undergone cervical cancer screening. </a:t>
            </a:r>
            <a:endParaRPr lang="en-US" altLang="zh-CN" sz="1400">
              <a:solidFill>
                <a:schemeClr val="accent1">
                  <a:lumMod val="50000"/>
                </a:schemeClr>
              </a:solidFill>
              <a:latin typeface="Times New Roman" panose="02020603050405020304"/>
              <a:ea typeface="Times New Roman" panose="020206030504050203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ags/tag1.xml><?xml version="1.0" encoding="utf-8"?>
<p:tagLst xmlns:p="http://schemas.openxmlformats.org/presentationml/2006/main">
  <p:tag name="KSO_WM_DIAGRAM_VIRTUALLY_FRAME" val="{&quot;height&quot;:390,&quot;left&quot;:60,&quot;top&quot;:110,&quot;width&quot;:400}"/>
</p:tagLst>
</file>

<file path=ppt/tags/tag2.xml><?xml version="1.0" encoding="utf-8"?>
<p:tagLst xmlns:p="http://schemas.openxmlformats.org/presentationml/2006/main">
  <p:tag name="KSO_WM_DIAGRAM_VIRTUALLY_FRAME" val="{&quot;height&quot;:390,&quot;left&quot;:60,&quot;top&quot;:110,&quot;width&quot;:400}"/>
</p:tagLst>
</file>

<file path=ppt/tags/tag3.xml><?xml version="1.0" encoding="utf-8"?>
<p:tagLst xmlns:p="http://schemas.openxmlformats.org/presentationml/2006/main">
  <p:tag name="KSO_WM_DIAGRAM_VIRTUALLY_FRAME" val="{&quot;height&quot;:390,&quot;left&quot;:60,&quot;top&quot;:110,&quot;width&quot;:400}"/>
</p:tagLst>
</file>

<file path=ppt/tags/tag4.xml><?xml version="1.0" encoding="utf-8"?>
<p:tagLst xmlns:p="http://schemas.openxmlformats.org/presentationml/2006/main">
  <p:tag name="KSO_WM_DIAGRAM_VIRTUALLY_FRAME" val="{&quot;height&quot;:390,&quot;left&quot;:60,&quot;top&quot;:110,&quot;width&quot;:400}"/>
</p:tagLst>
</file>

<file path=ppt/tags/tag5.xml><?xml version="1.0" encoding="utf-8"?>
<p:tagLst xmlns:p="http://schemas.openxmlformats.org/presentationml/2006/main">
  <p:tag name="KSO_WM_DIAGRAM_VIRTUALLY_FRAME" val="{&quot;height&quot;:390,&quot;left&quot;:60,&quot;top&quot;:110,&quot;width&quot;:400}"/>
</p:tagLst>
</file>

<file path=ppt/tags/tag6.xml><?xml version="1.0" encoding="utf-8"?>
<p:tagLst xmlns:p="http://schemas.openxmlformats.org/presentationml/2006/main">
  <p:tag name="KSO_WM_DIAGRAM_VIRTUALLY_FRAME" val="{&quot;height&quot;:390,&quot;left&quot;:60,&quot;top&quot;:110,&quot;width&quot;:400}"/>
</p:tagLst>
</file>

<file path=ppt/tags/tag7.xml><?xml version="1.0" encoding="utf-8"?>
<p:tagLst xmlns:p="http://schemas.openxmlformats.org/presentationml/2006/main">
  <p:tag name="KSO_WM_DIAGRAM_VIRTUALLY_FRAME" val="{&quot;height&quot;:390,&quot;left&quot;:60,&quot;top&quot;:110,&quot;width&quot;:400}"/>
</p:tagLst>
</file>

<file path=ppt/tags/tag8.xml><?xml version="1.0" encoding="utf-8"?>
<p:tagLst xmlns:p="http://schemas.openxmlformats.org/presentationml/2006/main">
  <p:tag name="KSO_WM_DIAGRAM_VIRTUALLY_FRAME" val="{&quot;height&quot;:390,&quot;left&quot;:60,&quot;top&quot;:110,&quot;width&quot;:400}"/>
</p:tagLst>
</file>

<file path=ppt/tags/tag9.xml><?xml version="1.0" encoding="utf-8"?>
<p:tagLst xmlns:p="http://schemas.openxmlformats.org/presentationml/2006/main">
  <p:tag name="KSO_WM_DIAGRAM_VIRTUALLY_FRAME" val="{&quot;height&quot;:390,&quot;left&quot;:60,&quot;top&quot;:110,&quot;width&quot;:400}"/>
</p:tagLst>
</file>

<file path=ppt/tags/tag10.xml><?xml version="1.0" encoding="utf-8"?>
<p:tagLst xmlns:p="http://schemas.openxmlformats.org/presentationml/2006/main">
  <p:tag name="KSO_WM_DIAGRAM_VIRTUALLY_FRAME" val="{&quot;height&quot;:390,&quot;left&quot;:60,&quot;top&quot;:110,&quot;width&quot;:400}"/>
</p:tagLst>
</file>

<file path=ppt/tags/tag11.xml><?xml version="1.0" encoding="utf-8"?>
<p:tagLst xmlns:p="http://schemas.openxmlformats.org/presentationml/2006/main">
  <p:tag name="KSO_WM_DIAGRAM_VIRTUALLY_FRAME" val="{&quot;height&quot;:390,&quot;left&quot;:60,&quot;top&quot;:110,&quot;width&quot;:400}"/>
</p:tagLst>
</file>

<file path=ppt/tags/tag12.xml><?xml version="1.0" encoding="utf-8"?>
<p:tagLst xmlns:p="http://schemas.openxmlformats.org/presentationml/2006/main">
  <p:tag name="KSO_WM_DIAGRAM_VIRTUALLY_FRAME" val="{&quot;height&quot;:390,&quot;left&quot;:60,&quot;top&quot;:110,&quot;width&quot;:400}"/>
</p:tagLst>
</file>

<file path=ppt/tags/tag13.xml><?xml version="1.0" encoding="utf-8"?>
<p:tagLst xmlns:p="http://schemas.openxmlformats.org/presentationml/2006/main">
  <p:tag name="KSO_WM_DIAGRAM_VIRTUALLY_FRAME" val="{&quot;height&quot;:390,&quot;left&quot;:60,&quot;top&quot;:110,&quot;width&quot;:400}"/>
</p:tagLst>
</file>

<file path=ppt/tags/tag14.xml><?xml version="1.0" encoding="utf-8"?>
<p:tagLst xmlns:p="http://schemas.openxmlformats.org/presentationml/2006/main">
  <p:tag name="KSO_WM_DIAGRAM_VIRTUALLY_FRAME" val="{&quot;height&quot;:390,&quot;left&quot;:60,&quot;top&quot;:110,&quot;width&quot;:400}"/>
</p:tagLst>
</file>

<file path=ppt/tags/tag15.xml><?xml version="1.0" encoding="utf-8"?>
<p:tagLst xmlns:p="http://schemas.openxmlformats.org/presentationml/2006/main">
  <p:tag name="KSO_WM_DIAGRAM_VIRTUALLY_FRAME" val="{&quot;height&quot;:390,&quot;left&quot;:60,&quot;top&quot;:110,&quot;width&quot;:400}"/>
</p:tagLst>
</file>

<file path=ppt/tags/tag16.xml><?xml version="1.0" encoding="utf-8"?>
<p:tagLst xmlns:p="http://schemas.openxmlformats.org/presentationml/2006/main">
  <p:tag name="TABLE_ENDDRAG_ORIGIN_RECT" val="853*401"/>
  <p:tag name="TABLE_ENDDRAG_RECT" val="36*57*853*401"/>
</p:tagLst>
</file>

<file path=ppt/tags/tag17.xml><?xml version="1.0" encoding="utf-8"?>
<p:tagLst xmlns:p="http://schemas.openxmlformats.org/presentationml/2006/main">
  <p:tag name="KSO_WM_DIAGRAM_VIRTUALLY_FRAME" val="{&quot;height&quot;:330,&quot;left&quot;:440,&quot;top&quot;:110,&quot;width&quot;:460}"/>
</p:tagLst>
</file>

<file path=ppt/tags/tag18.xml><?xml version="1.0" encoding="utf-8"?>
<p:tagLst xmlns:p="http://schemas.openxmlformats.org/presentationml/2006/main">
  <p:tag name="ISPRING_PRESENTATION_TITLE" val="5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思源黑体 CN Medium">
      <a:majorFont>
        <a:latin typeface="Arial"/>
        <a:ea typeface="思源黑体 CN Medium"/>
        <a:cs typeface=""/>
      </a:majorFont>
      <a:minorFont>
        <a:latin typeface="Arial"/>
        <a:ea typeface="思源黑体 CN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5168</Words>
  <Application>WPS 演示</Application>
  <PresentationFormat>宽屏</PresentationFormat>
  <Paragraphs>539</Paragraphs>
  <Slides>5</Slides>
  <Notes>24</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5</vt:i4>
      </vt:variant>
    </vt:vector>
  </HeadingPairs>
  <TitlesOfParts>
    <vt:vector size="21" baseType="lpstr">
      <vt:lpstr>Arial</vt:lpstr>
      <vt:lpstr>宋体</vt:lpstr>
      <vt:lpstr>Wingdings</vt:lpstr>
      <vt:lpstr>思源黑体 CN Medium</vt:lpstr>
      <vt:lpstr>黑体</vt:lpstr>
      <vt:lpstr>Wingdings</vt:lpstr>
      <vt:lpstr>Times New Roman</vt:lpstr>
      <vt:lpstr>Poppins</vt:lpstr>
      <vt:lpstr>Segoe Print</vt:lpstr>
      <vt:lpstr>Times New Roman</vt:lpstr>
      <vt:lpstr>Noto Sans SC</vt:lpstr>
      <vt:lpstr>等线</vt:lpstr>
      <vt:lpstr>Calibri</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52</dc:title>
  <dc:creator>.</dc:creator>
  <cp:lastModifiedBy>马洪福</cp:lastModifiedBy>
  <cp:revision>231</cp:revision>
  <dcterms:created xsi:type="dcterms:W3CDTF">2019-03-22T13:10:00Z</dcterms:created>
  <dcterms:modified xsi:type="dcterms:W3CDTF">2026-04-28T06:26:07Z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2052-12.1.0.24034</vt:lpwstr>
  </property>
  <property fmtid="{D5CDD505-2E9C-101B-9397-08002B2CF9AE}" pid="3" name="ICV">
    <vt:lpwstr>95069846CB8746FDA679AF256DDC85DA_12</vt:lpwstr>
  </property>
</Properties>
</file>