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4"/>
  </p:notesMasterIdLst>
  <p:handoutMasterIdLst>
    <p:handoutMasterId r:id="rId5"/>
  </p:handoutMasterIdLst>
  <p:sldIdLst>
    <p:sldId id="261" r:id="rId2"/>
    <p:sldId id="262" r:id="rId3"/>
  </p:sldIdLst>
  <p:sldSz cx="51206400" cy="28803600"/>
  <p:notesSz cx="6858000" cy="9144000"/>
  <p:defaultTextStyle>
    <a:defPPr>
      <a:defRPr lang="en-US"/>
    </a:defPPr>
    <a:lvl1pPr marL="0" algn="l" defTabSz="2194560" rtl="0" eaLnBrk="1" latinLnBrk="0" hangingPunct="1">
      <a:defRPr sz="8640" kern="1200">
        <a:solidFill>
          <a:schemeClr val="tx1"/>
        </a:solidFill>
        <a:latin typeface="+mn-lt"/>
        <a:ea typeface="+mn-ea"/>
        <a:cs typeface="+mn-cs"/>
      </a:defRPr>
    </a:lvl1pPr>
    <a:lvl2pPr marL="2194560" algn="l" defTabSz="2194560" rtl="0" eaLnBrk="1" latinLnBrk="0" hangingPunct="1">
      <a:defRPr sz="8640" kern="1200">
        <a:solidFill>
          <a:schemeClr val="tx1"/>
        </a:solidFill>
        <a:latin typeface="+mn-lt"/>
        <a:ea typeface="+mn-ea"/>
        <a:cs typeface="+mn-cs"/>
      </a:defRPr>
    </a:lvl2pPr>
    <a:lvl3pPr marL="4389120" algn="l" defTabSz="2194560" rtl="0" eaLnBrk="1" latinLnBrk="0" hangingPunct="1">
      <a:defRPr sz="8640" kern="1200">
        <a:solidFill>
          <a:schemeClr val="tx1"/>
        </a:solidFill>
        <a:latin typeface="+mn-lt"/>
        <a:ea typeface="+mn-ea"/>
        <a:cs typeface="+mn-cs"/>
      </a:defRPr>
    </a:lvl3pPr>
    <a:lvl4pPr marL="6583680" algn="l" defTabSz="2194560" rtl="0" eaLnBrk="1" latinLnBrk="0" hangingPunct="1">
      <a:defRPr sz="8640" kern="1200">
        <a:solidFill>
          <a:schemeClr val="tx1"/>
        </a:solidFill>
        <a:latin typeface="+mn-lt"/>
        <a:ea typeface="+mn-ea"/>
        <a:cs typeface="+mn-cs"/>
      </a:defRPr>
    </a:lvl4pPr>
    <a:lvl5pPr marL="8778240" algn="l" defTabSz="2194560" rtl="0" eaLnBrk="1" latinLnBrk="0" hangingPunct="1">
      <a:defRPr sz="8640" kern="1200">
        <a:solidFill>
          <a:schemeClr val="tx1"/>
        </a:solidFill>
        <a:latin typeface="+mn-lt"/>
        <a:ea typeface="+mn-ea"/>
        <a:cs typeface="+mn-cs"/>
      </a:defRPr>
    </a:lvl5pPr>
    <a:lvl6pPr marL="10972800" algn="l" defTabSz="2194560" rtl="0" eaLnBrk="1" latinLnBrk="0" hangingPunct="1">
      <a:defRPr sz="8640" kern="1200">
        <a:solidFill>
          <a:schemeClr val="tx1"/>
        </a:solidFill>
        <a:latin typeface="+mn-lt"/>
        <a:ea typeface="+mn-ea"/>
        <a:cs typeface="+mn-cs"/>
      </a:defRPr>
    </a:lvl6pPr>
    <a:lvl7pPr marL="13167360" algn="l" defTabSz="2194560" rtl="0" eaLnBrk="1" latinLnBrk="0" hangingPunct="1">
      <a:defRPr sz="8640" kern="1200">
        <a:solidFill>
          <a:schemeClr val="tx1"/>
        </a:solidFill>
        <a:latin typeface="+mn-lt"/>
        <a:ea typeface="+mn-ea"/>
        <a:cs typeface="+mn-cs"/>
      </a:defRPr>
    </a:lvl7pPr>
    <a:lvl8pPr marL="15361920" algn="l" defTabSz="2194560" rtl="0" eaLnBrk="1" latinLnBrk="0" hangingPunct="1">
      <a:defRPr sz="8640" kern="1200">
        <a:solidFill>
          <a:schemeClr val="tx1"/>
        </a:solidFill>
        <a:latin typeface="+mn-lt"/>
        <a:ea typeface="+mn-ea"/>
        <a:cs typeface="+mn-cs"/>
      </a:defRPr>
    </a:lvl8pPr>
    <a:lvl9pPr marL="17556480" algn="l" defTabSz="2194560" rtl="0" eaLnBrk="1" latinLnBrk="0" hangingPunct="1">
      <a:defRPr sz="864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72" userDrawn="1">
          <p15:clr>
            <a:srgbClr val="A4A3A4"/>
          </p15:clr>
        </p15:guide>
        <p15:guide id="2" pos="16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8C23"/>
    <a:srgbClr val="10673A"/>
    <a:srgbClr val="2D67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7" autoAdjust="0"/>
    <p:restoredTop sz="94643" autoAdjust="0"/>
  </p:normalViewPr>
  <p:slideViewPr>
    <p:cSldViewPr snapToGrid="0" snapToObjects="1">
      <p:cViewPr varScale="1">
        <p:scale>
          <a:sx n="25" d="100"/>
          <a:sy n="25" d="100"/>
        </p:scale>
        <p:origin x="160" y="272"/>
      </p:cViewPr>
      <p:guideLst>
        <p:guide orient="horz" pos="9072"/>
        <p:guide pos="161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4" d="100"/>
          <a:sy n="74" d="100"/>
        </p:scale>
        <p:origin x="387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FF9418-E7D9-4F46-BE7B-6F43507043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4518C9C3-4C3D-0F4B-9880-462FE3631E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A2DA1D-DFFA-9541-B476-E8F7CE68586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008BC-FEC4-0D4B-9482-442FA202168F}" type="slidenum">
              <a:rPr lang="en-US" smtClean="0"/>
              <a:t>‹#›</a:t>
            </a:fld>
            <a:endParaRPr lang="en-US"/>
          </a:p>
        </p:txBody>
      </p:sp>
    </p:spTree>
    <p:extLst>
      <p:ext uri="{BB962C8B-B14F-4D97-AF65-F5344CB8AC3E}">
        <p14:creationId xmlns:p14="http://schemas.microsoft.com/office/powerpoint/2010/main" val="27807363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74FCB-FC75-6048-8562-4BD1710B60D8}" type="datetimeFigureOut">
              <a:rPr lang="en-US" smtClean="0"/>
              <a:t>5/5/26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11A5FA-A95C-2F4C-80EF-AD9C3F67A88E}" type="slidenum">
              <a:rPr lang="en-US" smtClean="0"/>
              <a:t>‹#›</a:t>
            </a:fld>
            <a:endParaRPr lang="en-US"/>
          </a:p>
        </p:txBody>
      </p:sp>
    </p:spTree>
    <p:extLst>
      <p:ext uri="{BB962C8B-B14F-4D97-AF65-F5344CB8AC3E}">
        <p14:creationId xmlns:p14="http://schemas.microsoft.com/office/powerpoint/2010/main" val="1167403683"/>
      </p:ext>
    </p:extLst>
  </p:cSld>
  <p:clrMap bg1="lt1" tx1="dk1" bg2="lt2" tx2="dk2" accent1="accent1" accent2="accent2" accent3="accent3" accent4="accent4" accent5="accent5" accent6="accent6" hlink="hlink" folHlink="folHlink"/>
  <p:notesStyle>
    <a:lvl1pPr marL="0" algn="l" defTabSz="4389120" rtl="0" eaLnBrk="1" latinLnBrk="0" hangingPunct="1">
      <a:defRPr sz="5760" kern="1200">
        <a:solidFill>
          <a:schemeClr val="tx1"/>
        </a:solidFill>
        <a:latin typeface="+mn-lt"/>
        <a:ea typeface="+mn-ea"/>
        <a:cs typeface="+mn-cs"/>
      </a:defRPr>
    </a:lvl1pPr>
    <a:lvl2pPr marL="2194560" algn="l" defTabSz="4389120" rtl="0" eaLnBrk="1" latinLnBrk="0" hangingPunct="1">
      <a:defRPr sz="5760" kern="1200">
        <a:solidFill>
          <a:schemeClr val="tx1"/>
        </a:solidFill>
        <a:latin typeface="+mn-lt"/>
        <a:ea typeface="+mn-ea"/>
        <a:cs typeface="+mn-cs"/>
      </a:defRPr>
    </a:lvl2pPr>
    <a:lvl3pPr marL="4389120" algn="l" defTabSz="4389120" rtl="0" eaLnBrk="1" latinLnBrk="0" hangingPunct="1">
      <a:defRPr sz="5760" kern="1200">
        <a:solidFill>
          <a:schemeClr val="tx1"/>
        </a:solidFill>
        <a:latin typeface="+mn-lt"/>
        <a:ea typeface="+mn-ea"/>
        <a:cs typeface="+mn-cs"/>
      </a:defRPr>
    </a:lvl3pPr>
    <a:lvl4pPr marL="6583680" algn="l" defTabSz="4389120" rtl="0" eaLnBrk="1" latinLnBrk="0" hangingPunct="1">
      <a:defRPr sz="5760" kern="1200">
        <a:solidFill>
          <a:schemeClr val="tx1"/>
        </a:solidFill>
        <a:latin typeface="+mn-lt"/>
        <a:ea typeface="+mn-ea"/>
        <a:cs typeface="+mn-cs"/>
      </a:defRPr>
    </a:lvl4pPr>
    <a:lvl5pPr marL="8778240" algn="l" defTabSz="4389120" rtl="0" eaLnBrk="1" latinLnBrk="0" hangingPunct="1">
      <a:defRPr sz="5760" kern="1200">
        <a:solidFill>
          <a:schemeClr val="tx1"/>
        </a:solidFill>
        <a:latin typeface="+mn-lt"/>
        <a:ea typeface="+mn-ea"/>
        <a:cs typeface="+mn-cs"/>
      </a:defRPr>
    </a:lvl5pPr>
    <a:lvl6pPr marL="10972800" algn="l" defTabSz="4389120" rtl="0" eaLnBrk="1" latinLnBrk="0" hangingPunct="1">
      <a:defRPr sz="5760" kern="1200">
        <a:solidFill>
          <a:schemeClr val="tx1"/>
        </a:solidFill>
        <a:latin typeface="+mn-lt"/>
        <a:ea typeface="+mn-ea"/>
        <a:cs typeface="+mn-cs"/>
      </a:defRPr>
    </a:lvl6pPr>
    <a:lvl7pPr marL="13167360" algn="l" defTabSz="4389120" rtl="0" eaLnBrk="1" latinLnBrk="0" hangingPunct="1">
      <a:defRPr sz="5760" kern="1200">
        <a:solidFill>
          <a:schemeClr val="tx1"/>
        </a:solidFill>
        <a:latin typeface="+mn-lt"/>
        <a:ea typeface="+mn-ea"/>
        <a:cs typeface="+mn-cs"/>
      </a:defRPr>
    </a:lvl7pPr>
    <a:lvl8pPr marL="15361920" algn="l" defTabSz="4389120" rtl="0" eaLnBrk="1" latinLnBrk="0" hangingPunct="1">
      <a:defRPr sz="5760" kern="1200">
        <a:solidFill>
          <a:schemeClr val="tx1"/>
        </a:solidFill>
        <a:latin typeface="+mn-lt"/>
        <a:ea typeface="+mn-ea"/>
        <a:cs typeface="+mn-cs"/>
      </a:defRPr>
    </a:lvl8pPr>
    <a:lvl9pPr marL="17556480" algn="l" defTabSz="4389120" rtl="0" eaLnBrk="1" latinLnBrk="0" hangingPunct="1">
      <a:defRPr sz="576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2462DE9-3AF7-244D-A06B-079CF21E1E39}"/>
              </a:ext>
            </a:extLst>
          </p:cNvPr>
          <p:cNvSpPr>
            <a:spLocks noGrp="1"/>
          </p:cNvSpPr>
          <p:nvPr>
            <p:ph type="title" hasCustomPrompt="1"/>
          </p:nvPr>
        </p:nvSpPr>
        <p:spPr>
          <a:xfrm>
            <a:off x="6148354" y="7827032"/>
            <a:ext cx="39131379" cy="6219168"/>
          </a:xfrm>
          <a:prstGeom prst="rect">
            <a:avLst/>
          </a:prstGeom>
        </p:spPr>
        <p:txBody>
          <a:bodyPr anchor="b" anchorCtr="0"/>
          <a:lstStyle>
            <a:lvl1pPr>
              <a:defRPr sz="24617" b="0" i="0" cap="none" spc="700" baseline="0">
                <a:solidFill>
                  <a:schemeClr val="bg1"/>
                </a:solidFill>
                <a:latin typeface="Rockwell" panose="02060603020205020403" pitchFamily="18" charset="77"/>
                <a:cs typeface="Arial" panose="020B0604020202020204" pitchFamily="34" charset="0"/>
              </a:defRPr>
            </a:lvl1pPr>
          </a:lstStyle>
          <a:p>
            <a:r>
              <a:rPr lang="en-US" dirty="0"/>
              <a:t>CLICK TO EDIT TITLE</a:t>
            </a:r>
          </a:p>
        </p:txBody>
      </p:sp>
      <p:sp>
        <p:nvSpPr>
          <p:cNvPr id="19" name="Text Placeholder 18">
            <a:extLst>
              <a:ext uri="{FF2B5EF4-FFF2-40B4-BE49-F238E27FC236}">
                <a16:creationId xmlns:a16="http://schemas.microsoft.com/office/drawing/2014/main" id="{6C0A0CB0-7C66-9F44-BF86-F7001741D532}"/>
              </a:ext>
            </a:extLst>
          </p:cNvPr>
          <p:cNvSpPr>
            <a:spLocks noGrp="1"/>
          </p:cNvSpPr>
          <p:nvPr>
            <p:ph type="body" sz="quarter" idx="10" hasCustomPrompt="1"/>
          </p:nvPr>
        </p:nvSpPr>
        <p:spPr>
          <a:xfrm>
            <a:off x="6148916" y="14446250"/>
            <a:ext cx="39130817" cy="6400800"/>
          </a:xfrm>
          <a:prstGeom prst="rect">
            <a:avLst/>
          </a:prstGeom>
        </p:spPr>
        <p:txBody>
          <a:bodyPr/>
          <a:lstStyle>
            <a:lvl1pPr marL="0" indent="0" algn="ctr">
              <a:buFontTx/>
              <a:buNone/>
              <a:defRPr sz="17921" baseline="0">
                <a:solidFill>
                  <a:schemeClr val="bg1"/>
                </a:solidFill>
                <a:latin typeface="+mn-lt"/>
              </a:defRPr>
            </a:lvl1pPr>
            <a:lvl2pPr marL="2560331" indent="0">
              <a:buFontTx/>
              <a:buNone/>
              <a:defRPr sz="2800" baseline="0"/>
            </a:lvl2pPr>
            <a:lvl3pPr marL="5120658" indent="0">
              <a:buFontTx/>
              <a:buNone/>
              <a:defRPr sz="2800" baseline="0"/>
            </a:lvl3pPr>
            <a:lvl4pPr marL="7680989" indent="0">
              <a:buFontTx/>
              <a:buNone/>
              <a:defRPr sz="2800" baseline="0"/>
            </a:lvl4pPr>
            <a:lvl5pPr marL="10241321" indent="0">
              <a:buFontTx/>
              <a:buNone/>
              <a:defRPr sz="2800" baseline="0"/>
            </a:lvl5pPr>
          </a:lstStyle>
          <a:p>
            <a:pPr lvl="0"/>
            <a:r>
              <a:rPr lang="en-US" dirty="0"/>
              <a:t>Click to Edit Text</a:t>
            </a:r>
          </a:p>
        </p:txBody>
      </p:sp>
    </p:spTree>
    <p:extLst>
      <p:ext uri="{BB962C8B-B14F-4D97-AF65-F5344CB8AC3E}">
        <p14:creationId xmlns:p14="http://schemas.microsoft.com/office/powerpoint/2010/main" val="2283575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3"/>
            </a:gs>
            <a:gs pos="25000">
              <a:schemeClr val="accent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343F2A-1307-282D-2521-7E39123CD5A6}"/>
              </a:ext>
            </a:extLst>
          </p:cNvPr>
          <p:cNvSpPr/>
          <p:nvPr userDrawn="1"/>
        </p:nvSpPr>
        <p:spPr>
          <a:xfrm>
            <a:off x="0" y="26651932"/>
            <a:ext cx="51206400" cy="21516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80"/>
          </a:p>
        </p:txBody>
      </p:sp>
      <p:sp>
        <p:nvSpPr>
          <p:cNvPr id="6" name="Rectangle 5">
            <a:extLst>
              <a:ext uri="{FF2B5EF4-FFF2-40B4-BE49-F238E27FC236}">
                <a16:creationId xmlns:a16="http://schemas.microsoft.com/office/drawing/2014/main" id="{8C5EEFF7-2B7B-F93A-B049-524828988C52}"/>
              </a:ext>
            </a:extLst>
          </p:cNvPr>
          <p:cNvSpPr/>
          <p:nvPr userDrawn="1"/>
        </p:nvSpPr>
        <p:spPr>
          <a:xfrm>
            <a:off x="0" y="1"/>
            <a:ext cx="51206400" cy="21516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80"/>
          </a:p>
        </p:txBody>
      </p:sp>
      <p:sp>
        <p:nvSpPr>
          <p:cNvPr id="20" name="TextBox 19"/>
          <p:cNvSpPr txBox="1"/>
          <p:nvPr/>
        </p:nvSpPr>
        <p:spPr>
          <a:xfrm>
            <a:off x="35762025" y="27123002"/>
            <a:ext cx="14388514" cy="1384995"/>
          </a:xfrm>
          <a:prstGeom prst="rect">
            <a:avLst/>
          </a:prstGeom>
          <a:noFill/>
        </p:spPr>
        <p:txBody>
          <a:bodyPr wrap="square" rtlCol="0">
            <a:spAutoFit/>
          </a:bodyPr>
          <a:lstStyle/>
          <a:p>
            <a:pPr algn="r"/>
            <a:r>
              <a:rPr lang="en-US" sz="8400" spc="70" baseline="0" dirty="0" err="1">
                <a:solidFill>
                  <a:schemeClr val="bg1"/>
                </a:solidFill>
                <a:latin typeface="Arial" charset="0"/>
                <a:ea typeface="Arial" charset="0"/>
                <a:cs typeface="Arial" charset="0"/>
              </a:rPr>
              <a:t>uab.edu</a:t>
            </a:r>
            <a:endParaRPr lang="en-US" sz="8400" spc="70" baseline="0" dirty="0">
              <a:solidFill>
                <a:schemeClr val="bg1"/>
              </a:solidFill>
              <a:latin typeface="Arial" charset="0"/>
              <a:ea typeface="Arial" charset="0"/>
              <a:cs typeface="Arial" charset="0"/>
            </a:endParaRPr>
          </a:p>
        </p:txBody>
      </p:sp>
      <p:pic>
        <p:nvPicPr>
          <p:cNvPr id="3" name="Picture 2" descr="A black background with white text&#10;&#10;Description automatically generated">
            <a:extLst>
              <a:ext uri="{FF2B5EF4-FFF2-40B4-BE49-F238E27FC236}">
                <a16:creationId xmlns:a16="http://schemas.microsoft.com/office/drawing/2014/main" id="{AD324FA1-DEB5-BECF-EB24-D959262A91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998" y="618985"/>
            <a:ext cx="12474999" cy="1852722"/>
          </a:xfrm>
          <a:prstGeom prst="rect">
            <a:avLst/>
          </a:prstGeom>
        </p:spPr>
      </p:pic>
      <p:cxnSp>
        <p:nvCxnSpPr>
          <p:cNvPr id="5" name="Straight Connector 4">
            <a:extLst>
              <a:ext uri="{FF2B5EF4-FFF2-40B4-BE49-F238E27FC236}">
                <a16:creationId xmlns:a16="http://schemas.microsoft.com/office/drawing/2014/main" id="{1004C286-E4C4-ABEC-F51E-09BC7408AD29}"/>
              </a:ext>
            </a:extLst>
          </p:cNvPr>
          <p:cNvCxnSpPr/>
          <p:nvPr userDrawn="1"/>
        </p:nvCxnSpPr>
        <p:spPr>
          <a:xfrm>
            <a:off x="0" y="2311687"/>
            <a:ext cx="51206400" cy="0"/>
          </a:xfrm>
          <a:prstGeom prst="line">
            <a:avLst/>
          </a:prstGeom>
          <a:ln w="190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0D6FD6-8252-BEF8-4B0D-38F9565DDEA2}"/>
              </a:ext>
            </a:extLst>
          </p:cNvPr>
          <p:cNvCxnSpPr/>
          <p:nvPr userDrawn="1"/>
        </p:nvCxnSpPr>
        <p:spPr>
          <a:xfrm>
            <a:off x="0" y="26491913"/>
            <a:ext cx="51206400" cy="0"/>
          </a:xfrm>
          <a:prstGeom prst="line">
            <a:avLst/>
          </a:prstGeom>
          <a:ln w="190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2D189C0-880F-930F-5024-A9818C57D9F9}"/>
              </a:ext>
            </a:extLst>
          </p:cNvPr>
          <p:cNvSpPr txBox="1"/>
          <p:nvPr userDrawn="1"/>
        </p:nvSpPr>
        <p:spPr>
          <a:xfrm>
            <a:off x="36626800" y="31737301"/>
            <a:ext cx="184731" cy="1643527"/>
          </a:xfrm>
          <a:prstGeom prst="rect">
            <a:avLst/>
          </a:prstGeom>
          <a:noFill/>
        </p:spPr>
        <p:txBody>
          <a:bodyPr wrap="none" rtlCol="0">
            <a:spAutoFit/>
          </a:bodyPr>
          <a:lstStyle/>
          <a:p>
            <a:endParaRPr lang="en-US" sz="10080"/>
          </a:p>
        </p:txBody>
      </p:sp>
    </p:spTree>
    <p:extLst>
      <p:ext uri="{BB962C8B-B14F-4D97-AF65-F5344CB8AC3E}">
        <p14:creationId xmlns:p14="http://schemas.microsoft.com/office/powerpoint/2010/main" val="3032946348"/>
      </p:ext>
    </p:extLst>
  </p:cSld>
  <p:clrMap bg1="lt1" tx1="dk1" bg2="lt2" tx2="dk2" accent1="accent1" accent2="accent2" accent3="accent3" accent4="accent4" accent5="accent5" accent6="accent6" hlink="hlink" folHlink="folHlink"/>
  <p:sldLayoutIdLst>
    <p:sldLayoutId id="2147483711" r:id="rId1"/>
  </p:sldLayoutIdLst>
  <p:txStyles>
    <p:titleStyle>
      <a:lvl1pPr algn="ctr" defTabSz="5120658" rtl="0" eaLnBrk="1" latinLnBrk="0" hangingPunct="1">
        <a:lnSpc>
          <a:spcPct val="85000"/>
        </a:lnSpc>
        <a:spcBef>
          <a:spcPct val="0"/>
        </a:spcBef>
        <a:buNone/>
        <a:defRPr sz="22401" b="0" i="0" kern="1200" cap="none" spc="-846">
          <a:solidFill>
            <a:schemeClr val="tx1"/>
          </a:solidFill>
          <a:effectLst/>
          <a:latin typeface="+mj-lt"/>
          <a:ea typeface="+mj-ea"/>
          <a:cs typeface="+mj-cs"/>
        </a:defRPr>
      </a:lvl1pPr>
    </p:titleStyle>
    <p:bodyStyle>
      <a:lvl1pPr marL="1280163" indent="-1280163" algn="l" defTabSz="5120658" rtl="0" eaLnBrk="1" latinLnBrk="0" hangingPunct="1">
        <a:lnSpc>
          <a:spcPct val="120000"/>
        </a:lnSpc>
        <a:spcBef>
          <a:spcPts val="5600"/>
        </a:spcBef>
        <a:buClr>
          <a:schemeClr val="accent2"/>
        </a:buClr>
        <a:buSzPct val="120000"/>
        <a:buFont typeface="Wingdings" panose="05000000000000000000" pitchFamily="2" charset="2"/>
        <a:buChar char="§"/>
        <a:defRPr sz="10080" kern="1200">
          <a:solidFill>
            <a:schemeClr val="bg1"/>
          </a:solidFill>
          <a:effectLst/>
          <a:latin typeface="Rockwell" panose="02060603020205020403" pitchFamily="18" charset="77"/>
          <a:ea typeface="+mn-ea"/>
          <a:cs typeface="+mn-cs"/>
        </a:defRPr>
      </a:lvl1pPr>
      <a:lvl2pPr marL="3840494"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8960" kern="1200">
          <a:solidFill>
            <a:schemeClr val="bg1"/>
          </a:solidFill>
          <a:effectLst/>
          <a:latin typeface="Rockwell" panose="02060603020205020403" pitchFamily="18" charset="77"/>
          <a:ea typeface="+mn-ea"/>
          <a:cs typeface="+mn-cs"/>
        </a:defRPr>
      </a:lvl2pPr>
      <a:lvl3pPr marL="6400821"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7840" kern="1200">
          <a:solidFill>
            <a:schemeClr val="bg1"/>
          </a:solidFill>
          <a:effectLst/>
          <a:latin typeface="Rockwell" panose="02060603020205020403" pitchFamily="18" charset="77"/>
          <a:ea typeface="+mn-ea"/>
          <a:cs typeface="+mn-cs"/>
        </a:defRPr>
      </a:lvl3pPr>
      <a:lvl4pPr marL="8961152"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4pPr>
      <a:lvl5pPr marL="11521483"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5pPr>
      <a:lvl6pPr marL="14081810"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6pPr>
      <a:lvl7pPr marL="16642141"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7pPr>
      <a:lvl8pPr marL="19202467"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8pPr>
      <a:lvl9pPr marL="21762798"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9pPr>
    </p:bodyStyle>
    <p:otherStyle>
      <a:defPPr>
        <a:defRPr lang="en-US"/>
      </a:defPPr>
      <a:lvl1pPr marL="0" algn="l" defTabSz="5120658" rtl="0" eaLnBrk="1" latinLnBrk="0" hangingPunct="1">
        <a:defRPr sz="10080" kern="1200">
          <a:solidFill>
            <a:schemeClr val="tx1"/>
          </a:solidFill>
          <a:latin typeface="+mn-lt"/>
          <a:ea typeface="+mn-ea"/>
          <a:cs typeface="+mn-cs"/>
        </a:defRPr>
      </a:lvl1pPr>
      <a:lvl2pPr marL="2560331" algn="l" defTabSz="5120658" rtl="0" eaLnBrk="1" latinLnBrk="0" hangingPunct="1">
        <a:defRPr sz="10080" kern="1200">
          <a:solidFill>
            <a:schemeClr val="tx1"/>
          </a:solidFill>
          <a:latin typeface="+mn-lt"/>
          <a:ea typeface="+mn-ea"/>
          <a:cs typeface="+mn-cs"/>
        </a:defRPr>
      </a:lvl2pPr>
      <a:lvl3pPr marL="5120658" algn="l" defTabSz="5120658" rtl="0" eaLnBrk="1" latinLnBrk="0" hangingPunct="1">
        <a:defRPr sz="10080" kern="1200">
          <a:solidFill>
            <a:schemeClr val="tx1"/>
          </a:solidFill>
          <a:latin typeface="+mn-lt"/>
          <a:ea typeface="+mn-ea"/>
          <a:cs typeface="+mn-cs"/>
        </a:defRPr>
      </a:lvl3pPr>
      <a:lvl4pPr marL="7680989" algn="l" defTabSz="5120658" rtl="0" eaLnBrk="1" latinLnBrk="0" hangingPunct="1">
        <a:defRPr sz="10080" kern="1200">
          <a:solidFill>
            <a:schemeClr val="tx1"/>
          </a:solidFill>
          <a:latin typeface="+mn-lt"/>
          <a:ea typeface="+mn-ea"/>
          <a:cs typeface="+mn-cs"/>
        </a:defRPr>
      </a:lvl4pPr>
      <a:lvl5pPr marL="10241315" algn="l" defTabSz="5120658" rtl="0" eaLnBrk="1" latinLnBrk="0" hangingPunct="1">
        <a:defRPr sz="10080" kern="1200">
          <a:solidFill>
            <a:schemeClr val="tx1"/>
          </a:solidFill>
          <a:latin typeface="+mn-lt"/>
          <a:ea typeface="+mn-ea"/>
          <a:cs typeface="+mn-cs"/>
        </a:defRPr>
      </a:lvl5pPr>
      <a:lvl6pPr marL="12801646" algn="l" defTabSz="5120658" rtl="0" eaLnBrk="1" latinLnBrk="0" hangingPunct="1">
        <a:defRPr sz="10080" kern="1200">
          <a:solidFill>
            <a:schemeClr val="tx1"/>
          </a:solidFill>
          <a:latin typeface="+mn-lt"/>
          <a:ea typeface="+mn-ea"/>
          <a:cs typeface="+mn-cs"/>
        </a:defRPr>
      </a:lvl6pPr>
      <a:lvl7pPr marL="15361973" algn="l" defTabSz="5120658" rtl="0" eaLnBrk="1" latinLnBrk="0" hangingPunct="1">
        <a:defRPr sz="10080" kern="1200">
          <a:solidFill>
            <a:schemeClr val="tx1"/>
          </a:solidFill>
          <a:latin typeface="+mn-lt"/>
          <a:ea typeface="+mn-ea"/>
          <a:cs typeface="+mn-cs"/>
        </a:defRPr>
      </a:lvl7pPr>
      <a:lvl8pPr marL="17922304" algn="l" defTabSz="5120658" rtl="0" eaLnBrk="1" latinLnBrk="0" hangingPunct="1">
        <a:defRPr sz="10080" kern="1200">
          <a:solidFill>
            <a:schemeClr val="tx1"/>
          </a:solidFill>
          <a:latin typeface="+mn-lt"/>
          <a:ea typeface="+mn-ea"/>
          <a:cs typeface="+mn-cs"/>
        </a:defRPr>
      </a:lvl8pPr>
      <a:lvl9pPr marL="20482635" algn="l" defTabSz="5120658" rtl="0" eaLnBrk="1" latinLnBrk="0" hangingPunct="1">
        <a:defRPr sz="100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579596-8F49-E94F-BCE6-3AB773ACD12C}"/>
              </a:ext>
            </a:extLst>
          </p:cNvPr>
          <p:cNvSpPr>
            <a:spLocks noGrp="1"/>
          </p:cNvSpPr>
          <p:nvPr>
            <p:ph type="body" sz="quarter" idx="10"/>
          </p:nvPr>
        </p:nvSpPr>
        <p:spPr>
          <a:xfrm>
            <a:off x="3396343" y="11201400"/>
            <a:ext cx="44544343" cy="14401800"/>
          </a:xfrm>
        </p:spPr>
        <p:txBody>
          <a:bodyPr/>
          <a:lstStyle/>
          <a:p>
            <a:pPr algn="l"/>
            <a:r>
              <a:rPr lang="en-US" sz="8800" b="1" dirty="0">
                <a:latin typeface="Arial" panose="020B0604020202020204" pitchFamily="34" charset="0"/>
                <a:cs typeface="Arial" panose="020B0604020202020204" pitchFamily="34" charset="0"/>
              </a:rPr>
              <a:t>Objective: </a:t>
            </a:r>
            <a:r>
              <a:rPr lang="en-US" sz="8800" dirty="0">
                <a:latin typeface="Arial" panose="020B0604020202020204" pitchFamily="34" charset="0"/>
                <a:cs typeface="Arial" panose="020B0604020202020204" pitchFamily="34" charset="0"/>
              </a:rPr>
              <a:t>This study aimed to characterize the epidemiologic profile of HPV-associated lower genital tract carcinomas among women receiving care in one of the largest healthcare systems (UAB healthcare) in the southeastern US between 2012 and early 2025. </a:t>
            </a:r>
          </a:p>
          <a:p>
            <a:pPr algn="l"/>
            <a:endParaRPr lang="en-US" sz="4000" dirty="0">
              <a:latin typeface="Arial" panose="020B0604020202020204" pitchFamily="34" charset="0"/>
              <a:cs typeface="Arial" panose="020B0604020202020204" pitchFamily="34" charset="0"/>
            </a:endParaRPr>
          </a:p>
          <a:p>
            <a:pPr algn="l"/>
            <a:r>
              <a:rPr lang="en-US" sz="8800" b="1" dirty="0">
                <a:latin typeface="Arial" panose="020B0604020202020204" pitchFamily="34" charset="0"/>
                <a:cs typeface="Arial" panose="020B0604020202020204" pitchFamily="34" charset="0"/>
              </a:rPr>
              <a:t>Methods: </a:t>
            </a:r>
            <a:r>
              <a:rPr lang="en-US" sz="8800" dirty="0">
                <a:latin typeface="Arial" panose="020B0604020202020204" pitchFamily="34" charset="0"/>
                <a:cs typeface="Arial" panose="020B0604020202020204" pitchFamily="34" charset="0"/>
              </a:rPr>
              <a:t>A retrospective analysis was conducted to describe demographic factors (age at initial diagnosis, race, ethnicity, and marital status) and clinical factors (lymph node metastasis status and vital status), compared across cervical, vaginal, and vulvar cancers.</a:t>
            </a:r>
          </a:p>
          <a:p>
            <a:pPr algn="l"/>
            <a:endParaRPr lang="en-US" sz="8800" dirty="0">
              <a:latin typeface="Arial" panose="020B0604020202020204" pitchFamily="34" charset="0"/>
              <a:cs typeface="Arial" panose="020B0604020202020204" pitchFamily="34" charset="0"/>
            </a:endParaRPr>
          </a:p>
          <a:p>
            <a:pPr algn="l"/>
            <a:endParaRPr lang="en-US" sz="8800" dirty="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7F7FFE13-638D-2986-0B15-9DF96758EA50}"/>
              </a:ext>
            </a:extLst>
          </p:cNvPr>
          <p:cNvSpPr>
            <a:spLocks noGrp="1"/>
          </p:cNvSpPr>
          <p:nvPr>
            <p:ph type="title"/>
          </p:nvPr>
        </p:nvSpPr>
        <p:spPr>
          <a:xfrm>
            <a:off x="1005840" y="3194072"/>
            <a:ext cx="49194720" cy="6219168"/>
          </a:xfrm>
        </p:spPr>
        <p:txBody>
          <a:bodyPr/>
          <a:lstStyle/>
          <a:p>
            <a:r>
              <a:rPr lang="en-US" sz="9000" i="1" dirty="0">
                <a:latin typeface="Arial" panose="020B0604020202020204" pitchFamily="34" charset="0"/>
              </a:rPr>
              <a:t>A 13-Year Analysis of HPV-Associated Lower Genital Tract Carcinomas </a:t>
            </a:r>
            <a:br>
              <a:rPr lang="en-US" sz="9000" i="1" dirty="0">
                <a:latin typeface="Arial" panose="020B0604020202020204" pitchFamily="34" charset="0"/>
              </a:rPr>
            </a:br>
            <a:r>
              <a:rPr lang="en-US" sz="9000" i="1" dirty="0">
                <a:latin typeface="Arial" panose="020B0604020202020204" pitchFamily="34" charset="0"/>
              </a:rPr>
              <a:t>in the Southeastern United States</a:t>
            </a:r>
            <a:br>
              <a:rPr lang="en-US" sz="8800" i="1" dirty="0">
                <a:latin typeface="Arial" panose="020B0604020202020204" pitchFamily="34" charset="0"/>
              </a:rPr>
            </a:br>
            <a:br>
              <a:rPr lang="en-US" sz="8800" i="1" dirty="0">
                <a:latin typeface="Arial" panose="020B0604020202020204" pitchFamily="34" charset="0"/>
              </a:rPr>
            </a:br>
            <a:r>
              <a:rPr lang="en-US" sz="6000" i="1" dirty="0">
                <a:latin typeface="Arial" panose="020B0604020202020204" pitchFamily="34" charset="0"/>
              </a:rPr>
              <a:t>Yuanfan Ye</a:t>
            </a:r>
            <a:r>
              <a:rPr lang="en-US" sz="6000" i="1" baseline="30000" dirty="0">
                <a:latin typeface="Arial" panose="020B0604020202020204" pitchFamily="34" charset="0"/>
              </a:rPr>
              <a:t>1</a:t>
            </a:r>
            <a:r>
              <a:rPr lang="en-US" sz="6000" i="1" dirty="0">
                <a:latin typeface="Arial" panose="020B0604020202020204" pitchFamily="34" charset="0"/>
              </a:rPr>
              <a:t>, Pranali G. Patel</a:t>
            </a:r>
            <a:r>
              <a:rPr lang="en-US" sz="6000" i="1" baseline="30000" dirty="0">
                <a:latin typeface="Arial" panose="020B0604020202020204" pitchFamily="34" charset="0"/>
              </a:rPr>
              <a:t>2</a:t>
            </a:r>
            <a:r>
              <a:rPr lang="en-US" sz="6000" i="1" dirty="0">
                <a:latin typeface="Arial" panose="020B0604020202020204" pitchFamily="34" charset="0"/>
              </a:rPr>
              <a:t>, Teresa L. Boitano</a:t>
            </a:r>
            <a:r>
              <a:rPr lang="en-US" sz="6000" i="1" baseline="30000" dirty="0">
                <a:latin typeface="Arial" panose="020B0604020202020204" pitchFamily="34" charset="0"/>
              </a:rPr>
              <a:t>1</a:t>
            </a:r>
            <a:r>
              <a:rPr lang="en-US" sz="6000" i="1" dirty="0">
                <a:latin typeface="Arial" panose="020B0604020202020204" pitchFamily="34" charset="0"/>
              </a:rPr>
              <a:t>, Sadeep Shrestha</a:t>
            </a:r>
            <a:r>
              <a:rPr lang="en-US" sz="6000" i="1" baseline="30000" dirty="0">
                <a:latin typeface="Arial" panose="020B0604020202020204" pitchFamily="34" charset="0"/>
              </a:rPr>
              <a:t>2</a:t>
            </a:r>
            <a:r>
              <a:rPr lang="en-US" sz="6000" i="1" dirty="0">
                <a:latin typeface="Arial" panose="020B0604020202020204" pitchFamily="34" charset="0"/>
              </a:rPr>
              <a:t> </a:t>
            </a:r>
            <a:br>
              <a:rPr lang="en-US" sz="6000" i="1" dirty="0">
                <a:latin typeface="Arial" panose="020B0604020202020204" pitchFamily="34" charset="0"/>
              </a:rPr>
            </a:br>
            <a:r>
              <a:rPr lang="en-US" sz="6000" i="1" baseline="30000" dirty="0">
                <a:latin typeface="Arial" panose="020B0604020202020204" pitchFamily="34" charset="0"/>
              </a:rPr>
              <a:t>1. </a:t>
            </a:r>
            <a:r>
              <a:rPr lang="en-US" sz="6000" i="1" dirty="0">
                <a:latin typeface="Arial" panose="020B0604020202020204" pitchFamily="34" charset="0"/>
              </a:rPr>
              <a:t>Department of Obstetrics &amp; Gynecology, University of Alabama at Birmingham</a:t>
            </a:r>
            <a:br>
              <a:rPr lang="en-US" sz="6000" i="1" dirty="0">
                <a:latin typeface="Arial" panose="020B0604020202020204" pitchFamily="34" charset="0"/>
              </a:rPr>
            </a:br>
            <a:r>
              <a:rPr lang="en-US" sz="6000" i="1" baseline="30000" dirty="0">
                <a:latin typeface="Arial" panose="020B0604020202020204" pitchFamily="34" charset="0"/>
              </a:rPr>
              <a:t>2. </a:t>
            </a:r>
            <a:r>
              <a:rPr lang="en-US" sz="6000" i="1" dirty="0">
                <a:latin typeface="Arial" panose="020B0604020202020204" pitchFamily="34" charset="0"/>
              </a:rPr>
              <a:t>Department of Epidemiology, University of Alabama at Birmingham</a:t>
            </a:r>
            <a:endParaRPr lang="en-US" sz="6000" dirty="0">
              <a:latin typeface="Arial" panose="020B0604020202020204" pitchFamily="34" charset="0"/>
            </a:endParaRPr>
          </a:p>
        </p:txBody>
      </p:sp>
      <p:pic>
        <p:nvPicPr>
          <p:cNvPr id="20" name="Audio 19">
            <a:extLst>
              <a:ext uri="{FF2B5EF4-FFF2-40B4-BE49-F238E27FC236}">
                <a16:creationId xmlns:a16="http://schemas.microsoft.com/office/drawing/2014/main" id="{7D42E664-38AF-7795-D355-6D20A6A767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0241200" y="27838400"/>
            <a:ext cx="812800" cy="812800"/>
          </a:xfrm>
          <a:prstGeom prst="rect">
            <a:avLst/>
          </a:prstGeom>
        </p:spPr>
      </p:pic>
    </p:spTree>
    <p:extLst>
      <p:ext uri="{BB962C8B-B14F-4D97-AF65-F5344CB8AC3E}">
        <p14:creationId xmlns:p14="http://schemas.microsoft.com/office/powerpoint/2010/main" val="553506459"/>
      </p:ext>
    </p:extLst>
  </p:cSld>
  <p:clrMapOvr>
    <a:masterClrMapping/>
  </p:clrMapOvr>
  <mc:AlternateContent xmlns:mc="http://schemas.openxmlformats.org/markup-compatibility/2006">
    <mc:Choice xmlns:p14="http://schemas.microsoft.com/office/powerpoint/2010/main" Requires="p14">
      <p:transition spd="slow" p14:dur="2000" advTm="53984"/>
    </mc:Choice>
    <mc:Fallback>
      <p:transition spd="slow" advTm="53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31035E-0CAE-3BDE-C7BD-D0F7FC388351}"/>
              </a:ext>
            </a:extLst>
          </p:cNvPr>
          <p:cNvSpPr>
            <a:spLocks noGrp="1"/>
          </p:cNvSpPr>
          <p:nvPr>
            <p:ph type="body" sz="quarter" idx="10"/>
          </p:nvPr>
        </p:nvSpPr>
        <p:spPr>
          <a:xfrm>
            <a:off x="0" y="2576387"/>
            <a:ext cx="30683200" cy="1593045"/>
          </a:xfrm>
        </p:spPr>
        <p:txBody>
          <a:bodyPr/>
          <a:lstStyle/>
          <a:p>
            <a:r>
              <a:rPr lang="en-US" sz="8800" dirty="0">
                <a:latin typeface="Arial" panose="020B0604020202020204" pitchFamily="34" charset="0"/>
              </a:rPr>
              <a:t>Results</a:t>
            </a:r>
            <a:endParaRPr lang="en-US" sz="8800" dirty="0"/>
          </a:p>
        </p:txBody>
      </p:sp>
      <p:graphicFrame>
        <p:nvGraphicFramePr>
          <p:cNvPr id="4" name="Table 3">
            <a:extLst>
              <a:ext uri="{FF2B5EF4-FFF2-40B4-BE49-F238E27FC236}">
                <a16:creationId xmlns:a16="http://schemas.microsoft.com/office/drawing/2014/main" id="{FBFDAB0D-AA10-578D-6B2B-29A49D040192}"/>
              </a:ext>
            </a:extLst>
          </p:cNvPr>
          <p:cNvGraphicFramePr>
            <a:graphicFrameLocks noGrp="1"/>
          </p:cNvGraphicFramePr>
          <p:nvPr>
            <p:extLst>
              <p:ext uri="{D42A27DB-BD31-4B8C-83A1-F6EECF244321}">
                <p14:modId xmlns:p14="http://schemas.microsoft.com/office/powerpoint/2010/main" val="344181570"/>
              </p:ext>
            </p:extLst>
          </p:nvPr>
        </p:nvGraphicFramePr>
        <p:xfrm>
          <a:off x="1168401" y="4717193"/>
          <a:ext cx="29514799" cy="20702759"/>
        </p:xfrm>
        <a:graphic>
          <a:graphicData uri="http://schemas.openxmlformats.org/drawingml/2006/table">
            <a:tbl>
              <a:tblPr firstRow="1" firstCol="1" bandRow="1">
                <a:tableStyleId>{5C22544A-7EE6-4342-B048-85BDC9FD1C3A}</a:tableStyleId>
              </a:tblPr>
              <a:tblGrid>
                <a:gridCol w="6146799">
                  <a:extLst>
                    <a:ext uri="{9D8B030D-6E8A-4147-A177-3AD203B41FA5}">
                      <a16:colId xmlns:a16="http://schemas.microsoft.com/office/drawing/2014/main" val="768817567"/>
                    </a:ext>
                  </a:extLst>
                </a:gridCol>
                <a:gridCol w="6350000">
                  <a:extLst>
                    <a:ext uri="{9D8B030D-6E8A-4147-A177-3AD203B41FA5}">
                      <a16:colId xmlns:a16="http://schemas.microsoft.com/office/drawing/2014/main" val="12285246"/>
                    </a:ext>
                  </a:extLst>
                </a:gridCol>
                <a:gridCol w="5791200">
                  <a:extLst>
                    <a:ext uri="{9D8B030D-6E8A-4147-A177-3AD203B41FA5}">
                      <a16:colId xmlns:a16="http://schemas.microsoft.com/office/drawing/2014/main" val="1000819885"/>
                    </a:ext>
                  </a:extLst>
                </a:gridCol>
                <a:gridCol w="6400800">
                  <a:extLst>
                    <a:ext uri="{9D8B030D-6E8A-4147-A177-3AD203B41FA5}">
                      <a16:colId xmlns:a16="http://schemas.microsoft.com/office/drawing/2014/main" val="1223606150"/>
                    </a:ext>
                  </a:extLst>
                </a:gridCol>
                <a:gridCol w="4826000">
                  <a:extLst>
                    <a:ext uri="{9D8B030D-6E8A-4147-A177-3AD203B41FA5}">
                      <a16:colId xmlns:a16="http://schemas.microsoft.com/office/drawing/2014/main" val="88432241"/>
                    </a:ext>
                  </a:extLst>
                </a:gridCol>
              </a:tblGrid>
              <a:tr h="3800500">
                <a:tc>
                  <a:txBody>
                    <a:bodyPr/>
                    <a:lstStyle/>
                    <a:p>
                      <a:pPr marL="0" marR="0" algn="ctr">
                        <a:lnSpc>
                          <a:spcPct val="115000"/>
                        </a:lnSpc>
                        <a:spcAft>
                          <a:spcPts val="800"/>
                        </a:spcAft>
                        <a:buNone/>
                      </a:pPr>
                      <a:r>
                        <a:rPr lang="en-US" sz="5500" kern="100" dirty="0">
                          <a:effectLst/>
                        </a:rPr>
                        <a:t>Character </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5500" kern="100" dirty="0">
                          <a:effectLst/>
                        </a:rPr>
                        <a:t>Cervical cancer</a:t>
                      </a:r>
                    </a:p>
                    <a:p>
                      <a:pPr marL="0" marR="0" algn="ctr">
                        <a:lnSpc>
                          <a:spcPct val="115000"/>
                        </a:lnSpc>
                        <a:spcAft>
                          <a:spcPts val="800"/>
                        </a:spcAft>
                        <a:buNone/>
                      </a:pPr>
                      <a:r>
                        <a:rPr lang="en-US" sz="5500" kern="100" dirty="0">
                          <a:effectLst/>
                        </a:rPr>
                        <a:t>(N=1454, 57.20%)</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5500" kern="100" dirty="0">
                          <a:effectLst/>
                        </a:rPr>
                        <a:t>Vaginal cancer</a:t>
                      </a:r>
                    </a:p>
                    <a:p>
                      <a:pPr marL="0" marR="0" algn="ctr">
                        <a:lnSpc>
                          <a:spcPct val="115000"/>
                        </a:lnSpc>
                        <a:spcAft>
                          <a:spcPts val="800"/>
                        </a:spcAft>
                        <a:buNone/>
                      </a:pPr>
                      <a:r>
                        <a:rPr lang="en-US" sz="5500" kern="100" dirty="0">
                          <a:effectLst/>
                        </a:rPr>
                        <a:t>(N=192, 7.55%)</a:t>
                      </a:r>
                    </a:p>
                  </a:txBody>
                  <a:tcPr marL="68580" marR="68580" marT="0" marB="0"/>
                </a:tc>
                <a:tc>
                  <a:txBody>
                    <a:bodyPr/>
                    <a:lstStyle/>
                    <a:p>
                      <a:pPr marL="0" marR="0" algn="ctr">
                        <a:lnSpc>
                          <a:spcPct val="115000"/>
                        </a:lnSpc>
                        <a:spcAft>
                          <a:spcPts val="800"/>
                        </a:spcAft>
                        <a:buNone/>
                      </a:pPr>
                      <a:r>
                        <a:rPr lang="en-US" sz="5500" kern="100">
                          <a:effectLst/>
                        </a:rPr>
                        <a:t>Vulvar Cancer</a:t>
                      </a:r>
                    </a:p>
                    <a:p>
                      <a:pPr marL="0" marR="0" algn="ctr">
                        <a:lnSpc>
                          <a:spcPct val="115000"/>
                        </a:lnSpc>
                        <a:spcAft>
                          <a:spcPts val="800"/>
                        </a:spcAft>
                        <a:buNone/>
                      </a:pPr>
                      <a:r>
                        <a:rPr lang="en-US" sz="5500" kern="100">
                          <a:effectLst/>
                        </a:rPr>
                        <a:t>(N=896, 35.25%)</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5500" kern="100" dirty="0">
                          <a:effectLst/>
                        </a:rPr>
                        <a:t>p-value </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5620600"/>
                  </a:ext>
                </a:extLst>
              </a:tr>
              <a:tr h="885804">
                <a:tc>
                  <a:txBody>
                    <a:bodyPr/>
                    <a:lstStyle/>
                    <a:p>
                      <a:pPr marL="0" marR="0">
                        <a:lnSpc>
                          <a:spcPct val="115000"/>
                        </a:lnSpc>
                        <a:spcAft>
                          <a:spcPts val="800"/>
                        </a:spcAft>
                        <a:buNone/>
                      </a:pPr>
                      <a:r>
                        <a:rPr lang="en-US" sz="5500" kern="100">
                          <a:effectLst/>
                        </a:rPr>
                        <a:t>Age at diagnosis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50.64 (14.72)</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dirty="0">
                          <a:effectLst/>
                        </a:rPr>
                        <a:t>62.52 (13.68)</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60.96 (14.86)</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&lt;0.0001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3735013"/>
                  </a:ext>
                </a:extLst>
              </a:tr>
              <a:tr h="885804">
                <a:tc>
                  <a:txBody>
                    <a:bodyPr/>
                    <a:lstStyle/>
                    <a:p>
                      <a:pPr marL="0" marR="0">
                        <a:lnSpc>
                          <a:spcPct val="115000"/>
                        </a:lnSpc>
                        <a:spcAft>
                          <a:spcPts val="800"/>
                        </a:spcAft>
                        <a:buNone/>
                      </a:pPr>
                      <a:r>
                        <a:rPr lang="en-US" sz="5500" kern="100" dirty="0">
                          <a:effectLst/>
                        </a:rPr>
                        <a:t>Race </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&lt;0.0001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9376666"/>
                  </a:ext>
                </a:extLst>
              </a:tr>
              <a:tr h="885804">
                <a:tc>
                  <a:txBody>
                    <a:bodyPr/>
                    <a:lstStyle/>
                    <a:p>
                      <a:pPr marL="0" marR="0" algn="r">
                        <a:lnSpc>
                          <a:spcPct val="115000"/>
                        </a:lnSpc>
                        <a:spcAft>
                          <a:spcPts val="800"/>
                        </a:spcAft>
                        <a:buNone/>
                      </a:pPr>
                      <a:r>
                        <a:rPr lang="en-US" sz="5500" kern="100">
                          <a:effectLst/>
                        </a:rPr>
                        <a:t>Black</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421 (31.49)</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53 (29.61)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161 (18.51)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6851758"/>
                  </a:ext>
                </a:extLst>
              </a:tr>
              <a:tr h="885804">
                <a:tc>
                  <a:txBody>
                    <a:bodyPr/>
                    <a:lstStyle/>
                    <a:p>
                      <a:pPr marL="0" marR="0" algn="r">
                        <a:lnSpc>
                          <a:spcPct val="115000"/>
                        </a:lnSpc>
                        <a:spcAft>
                          <a:spcPts val="800"/>
                        </a:spcAft>
                        <a:buNone/>
                      </a:pPr>
                      <a:r>
                        <a:rPr lang="en-US" sz="5500" kern="100">
                          <a:effectLst/>
                        </a:rPr>
                        <a:t>White</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888 (66.42)</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122 (68.16)</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695 (79.89)</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6813773"/>
                  </a:ext>
                </a:extLst>
              </a:tr>
              <a:tr h="885804">
                <a:tc>
                  <a:txBody>
                    <a:bodyPr/>
                    <a:lstStyle/>
                    <a:p>
                      <a:pPr marL="0" marR="0" algn="r">
                        <a:lnSpc>
                          <a:spcPct val="115000"/>
                        </a:lnSpc>
                        <a:spcAft>
                          <a:spcPts val="800"/>
                        </a:spcAft>
                        <a:buNone/>
                      </a:pPr>
                      <a:r>
                        <a:rPr lang="en-US" sz="5500" kern="100">
                          <a:effectLst/>
                        </a:rPr>
                        <a:t>Others</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28 (2.09)</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4 (2.23)</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14 (1.61)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 </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6935857"/>
                  </a:ext>
                </a:extLst>
              </a:tr>
              <a:tr h="885804">
                <a:tc>
                  <a:txBody>
                    <a:bodyPr/>
                    <a:lstStyle/>
                    <a:p>
                      <a:pPr marL="0" marR="0">
                        <a:lnSpc>
                          <a:spcPct val="115000"/>
                        </a:lnSpc>
                        <a:spcAft>
                          <a:spcPts val="800"/>
                        </a:spcAft>
                        <a:buNone/>
                      </a:pPr>
                      <a:r>
                        <a:rPr lang="en-US" sz="5500" kern="100" dirty="0">
                          <a:effectLst/>
                        </a:rPr>
                        <a:t>Hispanics</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64 (4.66)</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4 (2.29)</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10 (1.18)</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&lt;0.0001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3758146"/>
                  </a:ext>
                </a:extLst>
              </a:tr>
              <a:tr h="885804">
                <a:tc>
                  <a:txBody>
                    <a:bodyPr/>
                    <a:lstStyle/>
                    <a:p>
                      <a:pPr marL="0" marR="0" algn="l">
                        <a:lnSpc>
                          <a:spcPct val="115000"/>
                        </a:lnSpc>
                        <a:spcAft>
                          <a:spcPts val="800"/>
                        </a:spcAft>
                        <a:buNone/>
                      </a:pPr>
                      <a:r>
                        <a:rPr lang="en-US" sz="5500" kern="100" dirty="0">
                          <a:effectLst/>
                        </a:rPr>
                        <a:t>Married </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562 (41.05)</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68 (38.42)</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dirty="0">
                          <a:effectLst/>
                        </a:rPr>
                        <a:t>382 (44.16)</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0.213</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9154349"/>
                  </a:ext>
                </a:extLst>
              </a:tr>
              <a:tr h="5875579">
                <a:tc>
                  <a:txBody>
                    <a:bodyPr/>
                    <a:lstStyle/>
                    <a:p>
                      <a:pPr marL="0" marR="0" algn="r">
                        <a:lnSpc>
                          <a:spcPct val="115000"/>
                        </a:lnSpc>
                        <a:spcAft>
                          <a:spcPts val="800"/>
                        </a:spcAft>
                        <a:buNone/>
                      </a:pPr>
                      <a:r>
                        <a:rPr lang="en-US" sz="5500" kern="100" dirty="0">
                          <a:effectLst/>
                        </a:rPr>
                        <a:t>Lymph node metastasis at initial diagnoses</a:t>
                      </a:r>
                    </a:p>
                    <a:p>
                      <a:pPr marL="0" marR="0" algn="r">
                        <a:lnSpc>
                          <a:spcPct val="115000"/>
                        </a:lnSpc>
                        <a:spcAft>
                          <a:spcPts val="800"/>
                        </a:spcAft>
                        <a:buNone/>
                      </a:pPr>
                      <a:r>
                        <a:rPr lang="en-US" sz="5500" kern="100" dirty="0">
                          <a:effectLst/>
                        </a:rPr>
                        <a:t>No</a:t>
                      </a:r>
                    </a:p>
                    <a:p>
                      <a:pPr marL="0" marR="0" algn="r">
                        <a:lnSpc>
                          <a:spcPct val="115000"/>
                        </a:lnSpc>
                        <a:spcAft>
                          <a:spcPts val="800"/>
                        </a:spcAft>
                        <a:buNone/>
                      </a:pPr>
                      <a:r>
                        <a:rPr lang="en-US" sz="5500" kern="100" dirty="0">
                          <a:effectLst/>
                        </a:rPr>
                        <a:t>Yes</a:t>
                      </a:r>
                    </a:p>
                    <a:p>
                      <a:pPr marL="0" marR="0" algn="r">
                        <a:lnSpc>
                          <a:spcPct val="115000"/>
                        </a:lnSpc>
                        <a:spcAft>
                          <a:spcPts val="800"/>
                        </a:spcAft>
                        <a:buNone/>
                      </a:pPr>
                      <a:r>
                        <a:rPr lang="en-US" sz="5500" kern="100" dirty="0">
                          <a:effectLst/>
                        </a:rPr>
                        <a:t>Undetermined </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235 (91.80)</a:t>
                      </a:r>
                    </a:p>
                    <a:p>
                      <a:pPr marL="0" marR="0">
                        <a:lnSpc>
                          <a:spcPct val="115000"/>
                        </a:lnSpc>
                        <a:spcAft>
                          <a:spcPts val="800"/>
                        </a:spcAft>
                        <a:buNone/>
                      </a:pPr>
                      <a:r>
                        <a:rPr lang="en-US" sz="5500" kern="100" dirty="0">
                          <a:effectLst/>
                        </a:rPr>
                        <a:t>21 (8.20)</a:t>
                      </a:r>
                    </a:p>
                    <a:p>
                      <a:pPr marL="0" marR="0">
                        <a:lnSpc>
                          <a:spcPct val="115000"/>
                        </a:lnSpc>
                        <a:spcAft>
                          <a:spcPts val="800"/>
                        </a:spcAft>
                        <a:buNone/>
                      </a:pPr>
                      <a:r>
                        <a:rPr lang="en-US" sz="5500" kern="100" dirty="0">
                          <a:effectLst/>
                        </a:rPr>
                        <a:t>0 (0.00)</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24 (75.00)</a:t>
                      </a:r>
                    </a:p>
                    <a:p>
                      <a:pPr marL="0" marR="0">
                        <a:lnSpc>
                          <a:spcPct val="115000"/>
                        </a:lnSpc>
                        <a:spcAft>
                          <a:spcPts val="800"/>
                        </a:spcAft>
                        <a:buNone/>
                      </a:pPr>
                      <a:r>
                        <a:rPr lang="en-US" sz="5500" kern="100" dirty="0">
                          <a:effectLst/>
                        </a:rPr>
                        <a:t>2 (6.25)</a:t>
                      </a:r>
                    </a:p>
                    <a:p>
                      <a:pPr marL="0" marR="0">
                        <a:lnSpc>
                          <a:spcPct val="115000"/>
                        </a:lnSpc>
                        <a:spcAft>
                          <a:spcPts val="800"/>
                        </a:spcAft>
                        <a:buNone/>
                      </a:pPr>
                      <a:r>
                        <a:rPr lang="en-US" sz="5500" kern="100" dirty="0">
                          <a:effectLst/>
                        </a:rPr>
                        <a:t>6 (18.75)</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 </a:t>
                      </a:r>
                    </a:p>
                    <a:p>
                      <a:pPr marL="0" marR="0">
                        <a:lnSpc>
                          <a:spcPct val="115000"/>
                        </a:lnSpc>
                        <a:spcAft>
                          <a:spcPts val="800"/>
                        </a:spcAft>
                        <a:buNone/>
                      </a:pPr>
                      <a:r>
                        <a:rPr lang="en-US" sz="5500" kern="100" dirty="0">
                          <a:effectLst/>
                        </a:rPr>
                        <a:t>84 (75.68)</a:t>
                      </a:r>
                    </a:p>
                    <a:p>
                      <a:pPr marL="0" marR="0">
                        <a:lnSpc>
                          <a:spcPct val="115000"/>
                        </a:lnSpc>
                        <a:spcAft>
                          <a:spcPts val="800"/>
                        </a:spcAft>
                        <a:buNone/>
                      </a:pPr>
                      <a:r>
                        <a:rPr lang="en-US" sz="5500" kern="100" dirty="0">
                          <a:effectLst/>
                        </a:rPr>
                        <a:t>6 (5.41)</a:t>
                      </a:r>
                    </a:p>
                    <a:p>
                      <a:pPr marL="0" marR="0">
                        <a:lnSpc>
                          <a:spcPct val="115000"/>
                        </a:lnSpc>
                        <a:spcAft>
                          <a:spcPts val="800"/>
                        </a:spcAft>
                        <a:buNone/>
                      </a:pPr>
                      <a:r>
                        <a:rPr lang="en-US" sz="5500" kern="100" dirty="0">
                          <a:effectLst/>
                        </a:rPr>
                        <a:t>21 (18.92)</a:t>
                      </a: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5500" kern="100">
                          <a:effectLst/>
                        </a:rPr>
                        <a:t>&lt;0.0001</a:t>
                      </a:r>
                      <a:endParaRPr lang="en-US" sz="5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3027258"/>
                  </a:ext>
                </a:extLst>
              </a:tr>
              <a:tr h="1641050">
                <a:tc>
                  <a:txBody>
                    <a:bodyPr/>
                    <a:lstStyle/>
                    <a:p>
                      <a:pPr marL="0" marR="0" algn="r">
                        <a:lnSpc>
                          <a:spcPct val="115000"/>
                        </a:lnSpc>
                        <a:spcAft>
                          <a:spcPts val="800"/>
                        </a:spcAft>
                        <a:buNone/>
                      </a:pPr>
                      <a:r>
                        <a:rPr lang="en-US" sz="5500" kern="100" dirty="0">
                          <a:effectLst/>
                          <a:latin typeface="Aptos" panose="020B0004020202020204" pitchFamily="34" charset="0"/>
                          <a:ea typeface="Aptos" panose="020B0004020202020204" pitchFamily="34" charset="0"/>
                          <a:cs typeface="Times New Roman" panose="02020603050405020304" pitchFamily="18" charset="0"/>
                        </a:rPr>
                        <a:t>Alive </a:t>
                      </a:r>
                    </a:p>
                  </a:txBody>
                  <a:tcPr marL="68580" marR="68580" marT="0" marB="0"/>
                </a:tc>
                <a:tc>
                  <a:txBody>
                    <a:bodyPr/>
                    <a:lstStyle/>
                    <a:p>
                      <a:pPr marL="0" marR="0">
                        <a:lnSpc>
                          <a:spcPct val="115000"/>
                        </a:lnSpc>
                        <a:spcAft>
                          <a:spcPts val="800"/>
                        </a:spcAft>
                        <a:buNone/>
                      </a:pPr>
                      <a:r>
                        <a:rPr lang="en-US" sz="5500" kern="100" dirty="0">
                          <a:effectLst/>
                          <a:latin typeface="Aptos" panose="020B0004020202020204" pitchFamily="34" charset="0"/>
                          <a:ea typeface="Aptos" panose="020B0004020202020204" pitchFamily="34" charset="0"/>
                          <a:cs typeface="Times New Roman" panose="02020603050405020304" pitchFamily="18" charset="0"/>
                        </a:rPr>
                        <a:t>792 (62.26)</a:t>
                      </a:r>
                    </a:p>
                  </a:txBody>
                  <a:tcPr marL="68580" marR="68580" marT="0" marB="0"/>
                </a:tc>
                <a:tc>
                  <a:txBody>
                    <a:bodyPr/>
                    <a:lstStyle/>
                    <a:p>
                      <a:pPr marL="0" marR="0">
                        <a:lnSpc>
                          <a:spcPct val="115000"/>
                        </a:lnSpc>
                        <a:spcAft>
                          <a:spcPts val="800"/>
                        </a:spcAft>
                        <a:buNone/>
                      </a:pPr>
                      <a:r>
                        <a:rPr lang="en-US" sz="5500" kern="100" dirty="0">
                          <a:effectLst/>
                          <a:latin typeface="Aptos" panose="020B0004020202020204" pitchFamily="34" charset="0"/>
                          <a:ea typeface="Aptos" panose="020B0004020202020204" pitchFamily="34" charset="0"/>
                          <a:cs typeface="Times New Roman" panose="02020603050405020304" pitchFamily="18" charset="0"/>
                        </a:rPr>
                        <a:t>109 (59.89)</a:t>
                      </a:r>
                    </a:p>
                  </a:txBody>
                  <a:tcPr marL="68580" marR="68580" marT="0" marB="0"/>
                </a:tc>
                <a:tc>
                  <a:txBody>
                    <a:bodyPr/>
                    <a:lstStyle/>
                    <a:p>
                      <a:pPr marL="0" marR="0">
                        <a:lnSpc>
                          <a:spcPct val="115000"/>
                        </a:lnSpc>
                        <a:spcAft>
                          <a:spcPts val="800"/>
                        </a:spcAft>
                        <a:buNone/>
                      </a:pPr>
                      <a:r>
                        <a:rPr lang="en-US" sz="5500" kern="100" dirty="0">
                          <a:effectLst/>
                          <a:latin typeface="Aptos" panose="020B0004020202020204" pitchFamily="34" charset="0"/>
                          <a:ea typeface="Aptos" panose="020B0004020202020204" pitchFamily="34" charset="0"/>
                          <a:cs typeface="Times New Roman" panose="02020603050405020304" pitchFamily="18" charset="0"/>
                        </a:rPr>
                        <a:t>555 (69.72)</a:t>
                      </a:r>
                    </a:p>
                  </a:txBody>
                  <a:tcPr marL="68580" marR="68580" marT="0" marB="0"/>
                </a:tc>
                <a:tc>
                  <a:txBody>
                    <a:bodyPr/>
                    <a:lstStyle/>
                    <a:p>
                      <a:pPr marL="0" marR="0">
                        <a:lnSpc>
                          <a:spcPct val="115000"/>
                        </a:lnSpc>
                        <a:spcAft>
                          <a:spcPts val="800"/>
                        </a:spcAft>
                        <a:buNone/>
                      </a:pPr>
                      <a:r>
                        <a:rPr lang="en-US" sz="5500" kern="100" dirty="0">
                          <a:effectLst/>
                          <a:latin typeface="Aptos" panose="020B0004020202020204" pitchFamily="34" charset="0"/>
                          <a:ea typeface="Aptos" panose="020B0004020202020204" pitchFamily="34" charset="0"/>
                          <a:cs typeface="Times New Roman" panose="02020603050405020304" pitchFamily="18" charset="0"/>
                        </a:rPr>
                        <a:t>0.001</a:t>
                      </a:r>
                    </a:p>
                  </a:txBody>
                  <a:tcPr marL="68580" marR="68580" marT="0" marB="0"/>
                </a:tc>
                <a:extLst>
                  <a:ext uri="{0D108BD9-81ED-4DB2-BD59-A6C34878D82A}">
                    <a16:rowId xmlns:a16="http://schemas.microsoft.com/office/drawing/2014/main" val="2614672109"/>
                  </a:ext>
                </a:extLst>
              </a:tr>
              <a:tr h="1641050">
                <a:tc gridSpan="5">
                  <a:txBody>
                    <a:bodyPr/>
                    <a:lstStyle/>
                    <a:p>
                      <a:pPr marL="0" marR="0" algn="l">
                        <a:lnSpc>
                          <a:spcPct val="115000"/>
                        </a:lnSpc>
                        <a:spcAft>
                          <a:spcPts val="800"/>
                        </a:spcAft>
                        <a:buNone/>
                      </a:pPr>
                      <a:r>
                        <a:rPr lang="en-US" sz="5000" b="1" kern="1200" dirty="0">
                          <a:solidFill>
                            <a:schemeClr val="lt1"/>
                          </a:solidFill>
                          <a:effectLst/>
                          <a:latin typeface="Arial" panose="020B0604020202020204" pitchFamily="34" charset="0"/>
                          <a:ea typeface="+mn-ea"/>
                          <a:cs typeface="Arial" panose="020B0604020202020204" pitchFamily="34" charset="0"/>
                        </a:rPr>
                        <a:t>Twenty-four women had more than one of these cancers or recurrent cancers</a:t>
                      </a:r>
                      <a:r>
                        <a:rPr lang="en-US" sz="5000" dirty="0">
                          <a:effectLst/>
                          <a:latin typeface="Arial" panose="020B0604020202020204" pitchFamily="34" charset="0"/>
                          <a:cs typeface="Arial" panose="020B0604020202020204" pitchFamily="34" charset="0"/>
                        </a:rPr>
                        <a:t> </a:t>
                      </a:r>
                    </a:p>
                    <a:p>
                      <a:pPr marL="0" marR="0" algn="l">
                        <a:lnSpc>
                          <a:spcPct val="115000"/>
                        </a:lnSpc>
                        <a:spcAft>
                          <a:spcPts val="800"/>
                        </a:spcAft>
                        <a:buNone/>
                      </a:pPr>
                      <a:r>
                        <a:rPr lang="en-US" sz="5000" kern="100" dirty="0">
                          <a:effectLst/>
                          <a:latin typeface="Arial" panose="020B0604020202020204" pitchFamily="34" charset="0"/>
                          <a:ea typeface="Aptos" panose="020B0004020202020204" pitchFamily="34" charset="0"/>
                          <a:cs typeface="Arial" panose="020B0604020202020204" pitchFamily="34" charset="0"/>
                        </a:rPr>
                        <a:t>Continuous variables were reported as mean (SD) and categorical variables were reported as count (%). </a:t>
                      </a:r>
                    </a:p>
                  </a:txBody>
                  <a:tcPr marL="68580" marR="68580" marT="0" marB="0"/>
                </a:tc>
                <a:tc hMerge="1">
                  <a:txBody>
                    <a:bodyPr/>
                    <a:lstStyle/>
                    <a:p>
                      <a:pPr marL="0" marR="0">
                        <a:lnSpc>
                          <a:spcPct val="115000"/>
                        </a:lnSpc>
                        <a:spcAft>
                          <a:spcPts val="800"/>
                        </a:spcAft>
                        <a:buNone/>
                      </a:pP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pPr marL="0" marR="0">
                        <a:lnSpc>
                          <a:spcPct val="115000"/>
                        </a:lnSpc>
                        <a:spcAft>
                          <a:spcPts val="800"/>
                        </a:spcAft>
                        <a:buNone/>
                      </a:pP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pPr marL="0" marR="0">
                        <a:lnSpc>
                          <a:spcPct val="115000"/>
                        </a:lnSpc>
                        <a:spcAft>
                          <a:spcPts val="800"/>
                        </a:spcAft>
                        <a:buNone/>
                      </a:pP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pPr marL="0" marR="0">
                        <a:lnSpc>
                          <a:spcPct val="115000"/>
                        </a:lnSpc>
                        <a:spcAft>
                          <a:spcPts val="800"/>
                        </a:spcAft>
                        <a:buNone/>
                      </a:pPr>
                      <a:endParaRPr lang="en-US" sz="5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4018744"/>
                  </a:ext>
                </a:extLst>
              </a:tr>
            </a:tbl>
          </a:graphicData>
        </a:graphic>
      </p:graphicFrame>
      <p:sp>
        <p:nvSpPr>
          <p:cNvPr id="10" name="Text Placeholder 2">
            <a:extLst>
              <a:ext uri="{FF2B5EF4-FFF2-40B4-BE49-F238E27FC236}">
                <a16:creationId xmlns:a16="http://schemas.microsoft.com/office/drawing/2014/main" id="{0A28034A-45B5-EE77-49FE-7DC65EA35A37}"/>
              </a:ext>
            </a:extLst>
          </p:cNvPr>
          <p:cNvSpPr txBox="1">
            <a:spLocks/>
          </p:cNvSpPr>
          <p:nvPr/>
        </p:nvSpPr>
        <p:spPr>
          <a:xfrm>
            <a:off x="30683200" y="3124148"/>
            <a:ext cx="20523200" cy="1593045"/>
          </a:xfrm>
          <a:prstGeom prst="rect">
            <a:avLst/>
          </a:prstGeom>
        </p:spPr>
        <p:txBody>
          <a:bodyPr/>
          <a:lstStyle>
            <a:lvl1pPr marL="0" indent="0" algn="ctr" defTabSz="5120658" rtl="0" eaLnBrk="1" latinLnBrk="0" hangingPunct="1">
              <a:lnSpc>
                <a:spcPct val="120000"/>
              </a:lnSpc>
              <a:spcBef>
                <a:spcPts val="5600"/>
              </a:spcBef>
              <a:buClr>
                <a:schemeClr val="accent2"/>
              </a:buClr>
              <a:buSzPct val="120000"/>
              <a:buFontTx/>
              <a:buNone/>
              <a:defRPr sz="17921" kern="1200" baseline="0">
                <a:solidFill>
                  <a:schemeClr val="bg1"/>
                </a:solidFill>
                <a:effectLst/>
                <a:latin typeface="+mn-lt"/>
                <a:ea typeface="+mn-ea"/>
                <a:cs typeface="+mn-cs"/>
              </a:defRPr>
            </a:lvl1pPr>
            <a:lvl2pPr marL="2560331" indent="0" algn="l" defTabSz="5120658" rtl="0" eaLnBrk="1" latinLnBrk="0" hangingPunct="1">
              <a:lnSpc>
                <a:spcPct val="120000"/>
              </a:lnSpc>
              <a:spcBef>
                <a:spcPts val="2800"/>
              </a:spcBef>
              <a:buClr>
                <a:schemeClr val="accent2"/>
              </a:buClr>
              <a:buSzPct val="120000"/>
              <a:buFontTx/>
              <a:buNone/>
              <a:defRPr sz="2800" kern="1200" baseline="0">
                <a:solidFill>
                  <a:schemeClr val="bg1"/>
                </a:solidFill>
                <a:effectLst/>
                <a:latin typeface="Rockwell" panose="02060603020205020403" pitchFamily="18" charset="77"/>
                <a:ea typeface="+mn-ea"/>
                <a:cs typeface="+mn-cs"/>
              </a:defRPr>
            </a:lvl2pPr>
            <a:lvl3pPr marL="5120658" indent="0" algn="l" defTabSz="5120658" rtl="0" eaLnBrk="1" latinLnBrk="0" hangingPunct="1">
              <a:lnSpc>
                <a:spcPct val="120000"/>
              </a:lnSpc>
              <a:spcBef>
                <a:spcPts val="2800"/>
              </a:spcBef>
              <a:buClr>
                <a:schemeClr val="accent2"/>
              </a:buClr>
              <a:buSzPct val="120000"/>
              <a:buFontTx/>
              <a:buNone/>
              <a:defRPr sz="2800" kern="1200" baseline="0">
                <a:solidFill>
                  <a:schemeClr val="bg1"/>
                </a:solidFill>
                <a:effectLst/>
                <a:latin typeface="Rockwell" panose="02060603020205020403" pitchFamily="18" charset="77"/>
                <a:ea typeface="+mn-ea"/>
                <a:cs typeface="+mn-cs"/>
              </a:defRPr>
            </a:lvl3pPr>
            <a:lvl4pPr marL="7680989" indent="0" algn="l" defTabSz="5120658" rtl="0" eaLnBrk="1" latinLnBrk="0" hangingPunct="1">
              <a:lnSpc>
                <a:spcPct val="120000"/>
              </a:lnSpc>
              <a:spcBef>
                <a:spcPts val="2800"/>
              </a:spcBef>
              <a:buClr>
                <a:schemeClr val="accent2"/>
              </a:buClr>
              <a:buSzPct val="120000"/>
              <a:buFontTx/>
              <a:buNone/>
              <a:defRPr sz="2800" kern="1200" baseline="0">
                <a:solidFill>
                  <a:schemeClr val="bg1"/>
                </a:solidFill>
                <a:effectLst/>
                <a:latin typeface="Rockwell" panose="02060603020205020403" pitchFamily="18" charset="77"/>
                <a:ea typeface="+mn-ea"/>
                <a:cs typeface="+mn-cs"/>
              </a:defRPr>
            </a:lvl4pPr>
            <a:lvl5pPr marL="10241321" indent="0" algn="l" defTabSz="5120658" rtl="0" eaLnBrk="1" latinLnBrk="0" hangingPunct="1">
              <a:lnSpc>
                <a:spcPct val="120000"/>
              </a:lnSpc>
              <a:spcBef>
                <a:spcPts val="2800"/>
              </a:spcBef>
              <a:buClr>
                <a:schemeClr val="accent2"/>
              </a:buClr>
              <a:buSzPct val="120000"/>
              <a:buFontTx/>
              <a:buNone/>
              <a:defRPr sz="2800" kern="1200" baseline="0">
                <a:solidFill>
                  <a:schemeClr val="bg1"/>
                </a:solidFill>
                <a:effectLst/>
                <a:latin typeface="Rockwell" panose="02060603020205020403" pitchFamily="18" charset="77"/>
                <a:ea typeface="+mn-ea"/>
                <a:cs typeface="+mn-cs"/>
              </a:defRPr>
            </a:lvl5pPr>
            <a:lvl6pPr marL="14081810"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6pPr>
            <a:lvl7pPr marL="16642141"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7pPr>
            <a:lvl8pPr marL="19202467"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8pPr>
            <a:lvl9pPr marL="21762798" indent="-1280163" algn="l" defTabSz="5120658" rtl="0" eaLnBrk="1" latinLnBrk="0" hangingPunct="1">
              <a:lnSpc>
                <a:spcPct val="120000"/>
              </a:lnSpc>
              <a:spcBef>
                <a:spcPts val="2800"/>
              </a:spcBef>
              <a:buClr>
                <a:schemeClr val="accent2"/>
              </a:buClr>
              <a:buSzPct val="120000"/>
              <a:buFont typeface="Wingdings" panose="05000000000000000000" pitchFamily="2" charset="2"/>
              <a:buChar char="§"/>
              <a:defRPr sz="6720" kern="1200">
                <a:solidFill>
                  <a:schemeClr val="bg1"/>
                </a:solidFill>
                <a:effectLst/>
                <a:latin typeface="Rockwell" panose="02060603020205020403" pitchFamily="18" charset="77"/>
                <a:ea typeface="+mn-ea"/>
                <a:cs typeface="+mn-cs"/>
              </a:defRPr>
            </a:lvl9pPr>
          </a:lstStyle>
          <a:p>
            <a:r>
              <a:rPr lang="en-US" sz="8800" dirty="0">
                <a:latin typeface="Arial" panose="020B0604020202020204" pitchFamily="34" charset="0"/>
              </a:rPr>
              <a:t>Conclusion</a:t>
            </a:r>
            <a:endParaRPr lang="en-US" sz="8800" dirty="0"/>
          </a:p>
        </p:txBody>
      </p:sp>
      <p:sp>
        <p:nvSpPr>
          <p:cNvPr id="13" name="TextBox 12">
            <a:extLst>
              <a:ext uri="{FF2B5EF4-FFF2-40B4-BE49-F238E27FC236}">
                <a16:creationId xmlns:a16="http://schemas.microsoft.com/office/drawing/2014/main" id="{8847C091-E0B3-B800-5CE8-053127366EBC}"/>
              </a:ext>
            </a:extLst>
          </p:cNvPr>
          <p:cNvSpPr txBox="1"/>
          <p:nvPr/>
        </p:nvSpPr>
        <p:spPr>
          <a:xfrm>
            <a:off x="31800801" y="4717193"/>
            <a:ext cx="18237198" cy="19026747"/>
          </a:xfrm>
          <a:prstGeom prst="rect">
            <a:avLst/>
          </a:prstGeom>
          <a:noFill/>
        </p:spPr>
        <p:txBody>
          <a:bodyPr wrap="square" rtlCol="0">
            <a:spAutoFit/>
          </a:bodyPr>
          <a:lstStyle/>
          <a:p>
            <a:pPr marL="1143000" indent="-1143000">
              <a:buFont typeface="Arial" panose="020B0604020202020204" pitchFamily="34" charset="0"/>
              <a:buChar char="•"/>
            </a:pPr>
            <a:r>
              <a:rPr lang="en-US" sz="8800" dirty="0">
                <a:solidFill>
                  <a:schemeClr val="bg1"/>
                </a:solidFill>
                <a:latin typeface="Arial" panose="020B0604020202020204" pitchFamily="34" charset="0"/>
                <a:cs typeface="Arial" panose="020B0604020202020204" pitchFamily="34" charset="0"/>
              </a:rPr>
              <a:t>The younger age and higher proportion of non–lymph node metastasis at diagnosis in cervical cancer likely reflected the impact of routine screening, which is still lacking for vaginal and vulvar cancers. </a:t>
            </a:r>
          </a:p>
          <a:p>
            <a:pPr marL="1143000" indent="-1143000">
              <a:buFont typeface="Arial" panose="020B0604020202020204" pitchFamily="34" charset="0"/>
              <a:buChar char="•"/>
            </a:pPr>
            <a:endParaRPr lang="en-US" sz="8800" dirty="0">
              <a:solidFill>
                <a:schemeClr val="bg1"/>
              </a:solidFill>
              <a:latin typeface="Arial" panose="020B0604020202020204" pitchFamily="34" charset="0"/>
              <a:cs typeface="Arial" panose="020B0604020202020204" pitchFamily="34" charset="0"/>
            </a:endParaRPr>
          </a:p>
          <a:p>
            <a:pPr marL="1143000" indent="-1143000">
              <a:buFont typeface="Arial" panose="020B0604020202020204" pitchFamily="34" charset="0"/>
              <a:buChar char="•"/>
            </a:pPr>
            <a:r>
              <a:rPr lang="en-US" sz="8800" dirty="0">
                <a:solidFill>
                  <a:schemeClr val="bg1"/>
                </a:solidFill>
                <a:latin typeface="Arial" panose="020B0604020202020204" pitchFamily="34" charset="0"/>
                <a:cs typeface="Arial" panose="020B0604020202020204" pitchFamily="34" charset="0"/>
              </a:rPr>
              <a:t>This suggests the need of developing screening strategies for vaginal and vulvar cancers to facilitate earlier diagnosis and potentially improve prognosis.</a:t>
            </a:r>
          </a:p>
          <a:p>
            <a:endParaRPr lang="en-US" dirty="0"/>
          </a:p>
        </p:txBody>
      </p:sp>
      <p:pic>
        <p:nvPicPr>
          <p:cNvPr id="16" name="Audio 15">
            <a:extLst>
              <a:ext uri="{FF2B5EF4-FFF2-40B4-BE49-F238E27FC236}">
                <a16:creationId xmlns:a16="http://schemas.microsoft.com/office/drawing/2014/main" id="{8D40D6D2-D0C0-4B03-B877-F7AC9FDD0F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0241200" y="27838400"/>
            <a:ext cx="812800" cy="812800"/>
          </a:xfrm>
          <a:prstGeom prst="rect">
            <a:avLst/>
          </a:prstGeom>
        </p:spPr>
      </p:pic>
    </p:spTree>
    <p:extLst>
      <p:ext uri="{BB962C8B-B14F-4D97-AF65-F5344CB8AC3E}">
        <p14:creationId xmlns:p14="http://schemas.microsoft.com/office/powerpoint/2010/main" val="2494056337"/>
      </p:ext>
    </p:extLst>
  </p:cSld>
  <p:clrMapOvr>
    <a:masterClrMapping/>
  </p:clrMapOvr>
  <mc:AlternateContent xmlns:mc="http://schemas.openxmlformats.org/markup-compatibility/2006">
    <mc:Choice xmlns:p14="http://schemas.microsoft.com/office/powerpoint/2010/main" Requires="p14">
      <p:transition spd="slow" p14:dur="2000" advTm="139157"/>
    </mc:Choice>
    <mc:Fallback>
      <p:transition spd="slow" advTm="139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theme/theme1.xml><?xml version="1.0" encoding="utf-8"?>
<a:theme xmlns:a="http://schemas.openxmlformats.org/drawingml/2006/main" name="uab_green_bars_top-bottom">
  <a:themeElements>
    <a:clrScheme name="UAB Brand 2024 Update">
      <a:dk1>
        <a:srgbClr val="000000"/>
      </a:dk1>
      <a:lt1>
        <a:srgbClr val="FFFFFF"/>
      </a:lt1>
      <a:dk2>
        <a:srgbClr val="44546A"/>
      </a:dk2>
      <a:lt2>
        <a:srgbClr val="E7E6E6"/>
      </a:lt2>
      <a:accent1>
        <a:srgbClr val="1A5632"/>
      </a:accent1>
      <a:accent2>
        <a:srgbClr val="FDB913"/>
      </a:accent2>
      <a:accent3>
        <a:srgbClr val="033319"/>
      </a:accent3>
      <a:accent4>
        <a:srgbClr val="90D308"/>
      </a:accent4>
      <a:accent5>
        <a:srgbClr val="17B045"/>
      </a:accent5>
      <a:accent6>
        <a:srgbClr val="41CAF0"/>
      </a:accent6>
      <a:hlink>
        <a:srgbClr val="1A5632"/>
      </a:hlink>
      <a:folHlink>
        <a:srgbClr val="90D308"/>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research-poster-template-1-horizontal-1" id="{953C5F1A-350B-5D4E-AA86-26ADD8C0BD2D}" vid="{E109F09A-61A6-4F44-B83E-7E3BF493FC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uab_green_bars_top-bottom</Template>
  <TotalTime>182</TotalTime>
  <Words>427</Words>
  <Application>Microsoft Macintosh PowerPoint</Application>
  <PresentationFormat>Custom</PresentationFormat>
  <Paragraphs>82</Paragraphs>
  <Slides>2</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Calibri</vt:lpstr>
      <vt:lpstr>Rockwell</vt:lpstr>
      <vt:lpstr>Wingdings</vt:lpstr>
      <vt:lpstr>uab_green_bars_top-bottom</vt:lpstr>
      <vt:lpstr>A 13-Year Analysis of HPV-Associated Lower Genital Tract Carcinomas  in the Southeastern United States  Yuanfan Ye1, Pranali G. Patel2, Teresa L. Boitano1, Sadeep Shrestha2  1. Department of Obstetrics &amp; Gynecology, University of Alabama at Birmingham 2. Department of Epidemiology, University of Alabama at Birmingham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Ye, Yuanfan (Campus)</dc:creator>
  <cp:lastModifiedBy>Ye, Yuanfan (Campus)</cp:lastModifiedBy>
  <cp:revision>13</cp:revision>
  <dcterms:created xsi:type="dcterms:W3CDTF">2026-05-05T14:27:51Z</dcterms:created>
  <dcterms:modified xsi:type="dcterms:W3CDTF">2026-05-05T18:33:42Z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e7542bc-63e5-412b-b0a0-d9586028a7d0_Enabled">
    <vt:lpwstr>true</vt:lpwstr>
  </property>
  <property fmtid="{D5CDD505-2E9C-101B-9397-08002B2CF9AE}" pid="3" name="MSIP_Label_ae7542bc-63e5-412b-b0a0-d9586028a7d0_SetDate">
    <vt:lpwstr>2025-01-16T19:00:10Z</vt:lpwstr>
  </property>
  <property fmtid="{D5CDD505-2E9C-101B-9397-08002B2CF9AE}" pid="4" name="MSIP_Label_ae7542bc-63e5-412b-b0a0-d9586028a7d0_Method">
    <vt:lpwstr>Standard</vt:lpwstr>
  </property>
  <property fmtid="{D5CDD505-2E9C-101B-9397-08002B2CF9AE}" pid="5" name="MSIP_Label_ae7542bc-63e5-412b-b0a0-d9586028a7d0_Name">
    <vt:lpwstr>Sensitive</vt:lpwstr>
  </property>
  <property fmtid="{D5CDD505-2E9C-101B-9397-08002B2CF9AE}" pid="6" name="MSIP_Label_ae7542bc-63e5-412b-b0a0-d9586028a7d0_SiteId">
    <vt:lpwstr>d8999fe4-76af-40b3-b435-1d8977abc08c</vt:lpwstr>
  </property>
  <property fmtid="{D5CDD505-2E9C-101B-9397-08002B2CF9AE}" pid="7" name="MSIP_Label_ae7542bc-63e5-412b-b0a0-d9586028a7d0_ActionId">
    <vt:lpwstr>f52ddca6-3180-4248-983f-0fca31997d8f</vt:lpwstr>
  </property>
  <property fmtid="{D5CDD505-2E9C-101B-9397-08002B2CF9AE}" pid="8" name="MSIP_Label_ae7542bc-63e5-412b-b0a0-d9586028a7d0_ContentBits">
    <vt:lpwstr>0</vt:lpwstr>
  </property>
</Properties>
</file>