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5"/>
    <p:restoredTop sz="94714"/>
  </p:normalViewPr>
  <p:slideViewPr>
    <p:cSldViewPr snapToGrid="0" snapToObjects="1">
      <p:cViewPr varScale="1">
        <p:scale>
          <a:sx n="77" d="100"/>
          <a:sy n="77" d="100"/>
        </p:scale>
        <p:origin x="216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01AA4-9165-694C-9EC0-FD5F4603A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E57875-B288-7847-AADB-527E8B8AF8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3A7CB-54DD-D04B-BEBA-DE4A1329F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0255A-723F-F24D-8F45-085B61C1F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C3F11-25BD-A540-83BF-C577A35EF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6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7B145-8BC3-6640-870A-24DB0EBEB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139E6-35FD-7149-BA77-E181DC259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DA3F8-A22E-8043-A70B-CF22995C9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14828-6605-F542-A358-CFDF480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36039-4622-A541-A582-271AD1013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525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2343-B0EB-A74B-BBD9-FD6263016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53D4F-FA5C-0147-80E4-96CB0A7F1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C2B6A-CE54-434F-90ED-26C307726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C3443-0E04-3A49-913D-9D915D8D4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ED0AF-14E9-DB47-969B-60D382736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4610B-4FB8-8B48-B617-74B78F1DF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B303E-48C5-9E45-9687-7F036C55B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EF8A1C-0BED-7646-884F-F8DEDAB41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840170-60C8-8A49-8BD1-7D04FC6DD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BB4B73-5770-0F44-8888-147E8C12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AE8BD-2449-7F45-B8DE-84DC10A6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45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92752-D104-2045-85E4-9074410E5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F73F3-27C7-2343-9E9E-8C8C630D9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F6473-3A54-AB49-88D9-5FDCB397D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6078C8-E851-5C42-9C0B-D423D4CA8E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7797A2-BEB9-B44D-8DC6-93EC4FDF2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C66F5A-C59A-5B48-955A-C66F807B1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EC675-D11E-4D40-B896-007F8EAD8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23826B-11BA-AD4B-B6EC-CA416AF80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78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3B57E-DBA5-3D49-B1A7-9B7F230B8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79F468-DB3D-964F-93AC-F461AD01F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DB01BE-636D-B140-B38E-1B375A646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4AAD19-D047-C146-B596-00E27FEDA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780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DD3941-0862-A041-AB1A-ACFDB45C9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686D6E-077E-F94C-B082-28B521D7B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66B50-750F-5D45-A16D-0C801FF3C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51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073D4-24AD-F745-84B1-0CD7FFFA1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14BA4-3BA4-5B45-8945-19AD7AF22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F1E2A-9BEB-4048-9983-B06E9D78A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62F54D-F1F8-0444-9AD2-93DF56F5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87816-73D1-CB48-A47B-99C91D31E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30747-1DD6-9640-AA18-DF4FFD7FF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7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D4C1C-0D76-2046-9E1A-7182F1E75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E08D29-07BF-D545-A7C0-624BA8D7A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F5C1A-B2C0-484A-95FD-0AE6F4FDA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8B808-4390-EB43-A980-B39733A5B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7CD7C0-071E-F842-875C-A8C9A1E07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3B405-3670-F341-875B-CB61F86C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94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FAB2B-1D87-264A-A7E0-E72BC3164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FC2299-9E6A-8D4A-9FF7-B346B87F8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5FFE4-5CA8-2F45-AB88-4CA520E5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97182-EE6A-224A-A07B-8A3034D5C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FA4F1-4510-054A-8F06-645A23E74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8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E8C9F3-73DF-B543-98A7-B533EEE0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8DAA1B-3148-6349-9CCE-E6420BCD6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E0782-6DB3-B347-A58B-2DD7965E0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73BA6-E049-0A42-9A0F-BC114CE6C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4E7C6-6836-0B4E-842C-124162A1A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7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F9959B-1C44-0841-A8C1-EE3FAC032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D6C572-E561-0445-970E-A8562149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0A559-3157-6145-8158-B46E0A5D4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19AD5-213F-F746-A3F9-7DE27C1BBAB3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D69A7-6E5E-5B48-A612-4899ED010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EE8C3-0591-7F49-B33C-61EFE44DE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63495-57EF-BF4E-BD36-53EE182A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9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3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3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3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3.png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4.png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DAFE4-9DCB-E64F-87ED-D2DAC4D494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08238"/>
            <a:ext cx="9144000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ca-ES" sz="2000" b="1" u="none" strike="noStrike" dirty="0" err="1">
                <a:effectLst/>
                <a:latin typeface="Arial" panose="020B0604020202020204" pitchFamily="34" charset="0"/>
              </a:rPr>
              <a:t>Stratifying</a:t>
            </a:r>
            <a:r>
              <a:rPr lang="ca-ES" sz="2000" b="1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ca-ES" sz="2000" b="1" u="none" strike="noStrike" dirty="0" err="1">
                <a:effectLst/>
                <a:latin typeface="Arial" panose="020B0604020202020204" pitchFamily="34" charset="0"/>
              </a:rPr>
              <a:t>risk</a:t>
            </a:r>
            <a:r>
              <a:rPr lang="ca-ES" sz="2000" b="1" u="none" strike="noStrike" dirty="0">
                <a:effectLst/>
                <a:latin typeface="Arial" panose="020B0604020202020204" pitchFamily="34" charset="0"/>
              </a:rPr>
              <a:t> of </a:t>
            </a:r>
            <a:r>
              <a:rPr lang="ca-ES" sz="2000" b="1" u="none" strike="noStrike" dirty="0" err="1">
                <a:effectLst/>
                <a:latin typeface="Arial" panose="020B0604020202020204" pitchFamily="34" charset="0"/>
              </a:rPr>
              <a:t>premalignant</a:t>
            </a:r>
            <a:r>
              <a:rPr lang="ca-ES" sz="2000" b="1" u="none" strike="noStrike" dirty="0">
                <a:effectLst/>
                <a:latin typeface="Arial" panose="020B0604020202020204" pitchFamily="34" charset="0"/>
              </a:rPr>
              <a:t> anal lesions </a:t>
            </a:r>
            <a:r>
              <a:rPr lang="ca-ES" sz="2000" b="1" u="none" strike="noStrike" dirty="0" err="1">
                <a:effectLst/>
                <a:latin typeface="Arial" panose="020B0604020202020204" pitchFamily="34" charset="0"/>
              </a:rPr>
              <a:t>among</a:t>
            </a:r>
            <a:r>
              <a:rPr lang="ca-ES" sz="2000" b="1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ca-ES" sz="2000" b="1" u="none" strike="noStrike" dirty="0" err="1">
                <a:effectLst/>
                <a:latin typeface="Arial" panose="020B0604020202020204" pitchFamily="34" charset="0"/>
              </a:rPr>
              <a:t>immunocompetent</a:t>
            </a:r>
            <a:r>
              <a:rPr lang="ca-ES" sz="2000" b="1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ca-ES" sz="2000" b="1" u="none" strike="noStrike" dirty="0" err="1">
                <a:effectLst/>
                <a:latin typeface="Arial" panose="020B0604020202020204" pitchFamily="34" charset="0"/>
              </a:rPr>
              <a:t>women</a:t>
            </a:r>
            <a:r>
              <a:rPr lang="ca-ES" sz="2000" b="1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ca-ES" sz="2000" b="1" u="none" strike="noStrike" dirty="0" err="1">
                <a:effectLst/>
                <a:latin typeface="Arial" panose="020B0604020202020204" pitchFamily="34" charset="0"/>
              </a:rPr>
              <a:t>with</a:t>
            </a:r>
            <a:r>
              <a:rPr lang="ca-ES" sz="2000" b="1" u="none" strike="noStrike" dirty="0">
                <a:effectLst/>
                <a:latin typeface="Arial" panose="020B0604020202020204" pitchFamily="34" charset="0"/>
              </a:rPr>
              <a:t> genital </a:t>
            </a:r>
            <a:r>
              <a:rPr lang="ca-ES" sz="2000" b="1" u="none" strike="noStrike" dirty="0" err="1">
                <a:effectLst/>
                <a:latin typeface="Arial" panose="020B0604020202020204" pitchFamily="34" charset="0"/>
              </a:rPr>
              <a:t>human</a:t>
            </a:r>
            <a:r>
              <a:rPr lang="ca-ES" sz="2000" b="1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ca-ES" sz="2000" b="1" u="none" strike="noStrike" dirty="0" err="1">
                <a:effectLst/>
                <a:latin typeface="Arial" panose="020B0604020202020204" pitchFamily="34" charset="0"/>
              </a:rPr>
              <a:t>papillomavirus</a:t>
            </a:r>
            <a:r>
              <a:rPr lang="ca-ES" sz="2000" b="1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ca-ES" sz="2000" b="1" u="none" strike="noStrike" dirty="0" err="1">
                <a:effectLst/>
                <a:latin typeface="Arial" panose="020B0604020202020204" pitchFamily="34" charset="0"/>
              </a:rPr>
              <a:t>infection</a:t>
            </a:r>
            <a:r>
              <a:rPr lang="ca-ES" sz="2000" b="1" dirty="0">
                <a:latin typeface="Arial" panose="020B0604020202020204" pitchFamily="34" charset="0"/>
              </a:rPr>
              <a:t>: </a:t>
            </a:r>
            <a:r>
              <a:rPr lang="ca-ES" sz="2000" b="1" dirty="0" err="1">
                <a:latin typeface="Arial" panose="020B0604020202020204" pitchFamily="34" charset="0"/>
              </a:rPr>
              <a:t>value</a:t>
            </a:r>
            <a:r>
              <a:rPr lang="ca-ES" sz="2000" b="1" dirty="0">
                <a:latin typeface="Arial" panose="020B0604020202020204" pitchFamily="34" charset="0"/>
              </a:rPr>
              <a:t> of </a:t>
            </a:r>
            <a:r>
              <a:rPr lang="ca-ES" sz="2000" b="1" dirty="0" err="1">
                <a:latin typeface="Arial" panose="020B0604020202020204" pitchFamily="34" charset="0"/>
              </a:rPr>
              <a:t>multicentric</a:t>
            </a:r>
            <a:r>
              <a:rPr lang="ca-ES" sz="2000" b="1" dirty="0">
                <a:latin typeface="Arial" panose="020B0604020202020204" pitchFamily="34" charset="0"/>
              </a:rPr>
              <a:t> HSIL </a:t>
            </a:r>
            <a:r>
              <a:rPr lang="ca-ES" sz="2000" b="1" dirty="0" err="1">
                <a:latin typeface="Arial" panose="020B0604020202020204" pitchFamily="34" charset="0"/>
              </a:rPr>
              <a:t>and</a:t>
            </a:r>
            <a:r>
              <a:rPr lang="ca-ES" sz="2000" b="1" dirty="0">
                <a:latin typeface="Arial" panose="020B0604020202020204" pitchFamily="34" charset="0"/>
              </a:rPr>
              <a:t> HPV-</a:t>
            </a:r>
            <a:r>
              <a:rPr lang="ca-ES" sz="2000" b="1" dirty="0" err="1">
                <a:latin typeface="Arial" panose="020B0604020202020204" pitchFamily="34" charset="0"/>
              </a:rPr>
              <a:t>based</a:t>
            </a:r>
            <a:r>
              <a:rPr lang="ca-ES" sz="2000" b="1" dirty="0">
                <a:latin typeface="Arial" panose="020B0604020202020204" pitchFamily="34" charset="0"/>
              </a:rPr>
              <a:t> </a:t>
            </a:r>
            <a:r>
              <a:rPr lang="ca-ES" sz="2000" b="1" dirty="0" err="1">
                <a:latin typeface="Arial" panose="020B0604020202020204" pitchFamily="34" charset="0"/>
              </a:rPr>
              <a:t>screening</a:t>
            </a:r>
            <a:br>
              <a:rPr lang="ca-ES" sz="200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ca-ES" sz="200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ca-ES" sz="1600" b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E-</a:t>
            </a:r>
            <a:r>
              <a:rPr lang="ca-ES" sz="1600" b="0" u="sng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poster</a:t>
            </a:r>
            <a:r>
              <a:rPr lang="ca-ES" sz="1600" b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a-ES" sz="1600" b="0" u="sng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lang="ca-ES" sz="1600" b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oral </a:t>
            </a:r>
            <a:r>
              <a:rPr lang="ca-ES" sz="1600" b="0" u="sng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commentary</a:t>
            </a:r>
            <a:br>
              <a:rPr lang="ca-ES" sz="1600" b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ca-ES" sz="1600" b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ca-ES" sz="1400" b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Isabel Matas Barceló, MD, </a:t>
            </a:r>
            <a:r>
              <a:rPr lang="ca-ES" sz="1400" b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</a:t>
            </a:r>
            <a:r>
              <a:rPr lang="ca-ES" sz="1400" b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-Doctoral </a:t>
            </a:r>
            <a:r>
              <a:rPr lang="ca-ES" sz="1400" b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Researcher</a:t>
            </a:r>
            <a:b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ca-ES" sz="1400" dirty="0" err="1">
                <a:solidFill>
                  <a:srgbClr val="000000"/>
                </a:solidFill>
                <a:latin typeface="Arial" panose="020B0604020202020204" pitchFamily="34" charset="0"/>
              </a:rPr>
              <a:t>Gynecology</a:t>
            </a: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a-ES" sz="1400" dirty="0" err="1">
                <a:solidFill>
                  <a:srgbClr val="000000"/>
                </a:solidFill>
                <a:latin typeface="Arial" panose="020B0604020202020204" pitchFamily="34" charset="0"/>
              </a:rPr>
              <a:t>Oncology</a:t>
            </a: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</a:rPr>
              <a:t> Unit</a:t>
            </a:r>
            <a:b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</a:rPr>
              <a:t>Hospital Clínic Barcelona</a:t>
            </a:r>
            <a:b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ca-ES" sz="1400" dirty="0" err="1">
                <a:solidFill>
                  <a:srgbClr val="000000"/>
                </a:solidFill>
                <a:latin typeface="Arial" panose="020B0604020202020204" pitchFamily="34" charset="0"/>
              </a:rPr>
              <a:t>imatas@clinic.cat</a:t>
            </a:r>
            <a:endParaRPr lang="en-US" sz="1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2975-125B-0648-9BD4-CA3EEF2F8A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4120"/>
            <a:ext cx="9144000" cy="165576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9717D-87F0-0E4D-8FC8-5969D91C8F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970" y="5359882"/>
            <a:ext cx="3940810" cy="11638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93F926-859C-984A-A30D-ECE3419019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5359882"/>
            <a:ext cx="2830362" cy="1259511"/>
          </a:xfrm>
          <a:prstGeom prst="rect">
            <a:avLst/>
          </a:prstGeom>
        </p:spPr>
      </p:pic>
      <p:pic>
        <p:nvPicPr>
          <p:cNvPr id="18" name="Audio Recording 1 maig 2026, 19:37:37" descr="Audio Recording 1 maig 2026, 19:37:37">
            <a:hlinkClick r:id="" action="ppaction://media"/>
            <a:extLst>
              <a:ext uri="{FF2B5EF4-FFF2-40B4-BE49-F238E27FC236}">
                <a16:creationId xmlns:a16="http://schemas.microsoft.com/office/drawing/2014/main" id="{E94D4C1C-E0D6-D140-9B01-5E8840DB33A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93120" y="5941815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613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3"/>
    </mc:Choice>
    <mc:Fallback>
      <p:transition spd="slow" advTm="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DFD49C-2FF2-5E4B-A176-890A8A876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2856" y="5996375"/>
            <a:ext cx="2686663" cy="7934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CBA017-BEEB-7048-AB53-F946358C0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60" y="6005945"/>
            <a:ext cx="1783080" cy="793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B5F7F-E1E6-1D42-8908-6EE6CCD857A3}"/>
              </a:ext>
            </a:extLst>
          </p:cNvPr>
          <p:cNvSpPr txBox="1"/>
          <p:nvPr/>
        </p:nvSpPr>
        <p:spPr>
          <a:xfrm>
            <a:off x="661988" y="206453"/>
            <a:ext cx="920877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800" b="0" u="sng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Introduction</a:t>
            </a:r>
            <a:endParaRPr lang="ca-ES" sz="1800" b="0" u="sng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ca-ES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ca-ES" sz="1600" dirty="0"/>
              <a:t>Anal </a:t>
            </a:r>
            <a:r>
              <a:rPr lang="ca-ES" sz="1600" dirty="0" err="1"/>
              <a:t>squamous</a:t>
            </a:r>
            <a:r>
              <a:rPr lang="ca-ES" sz="1600" dirty="0"/>
              <a:t> cell carcinoma (ASCC) </a:t>
            </a:r>
            <a:r>
              <a:rPr lang="ca-ES" sz="1600" dirty="0" err="1"/>
              <a:t>incidence</a:t>
            </a:r>
            <a:r>
              <a:rPr lang="ca-ES" sz="1600" dirty="0"/>
              <a:t> is </a:t>
            </a:r>
            <a:r>
              <a:rPr lang="ca-ES" sz="1600" dirty="0" err="1"/>
              <a:t>increasing</a:t>
            </a:r>
            <a:r>
              <a:rPr lang="ca-ES" sz="1600" dirty="0"/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ca-ES" sz="1600" dirty="0" err="1"/>
              <a:t>Strongly</a:t>
            </a:r>
            <a:r>
              <a:rPr lang="ca-ES" sz="1600" dirty="0"/>
              <a:t> </a:t>
            </a:r>
            <a:r>
              <a:rPr lang="ca-ES" sz="1600" dirty="0" err="1"/>
              <a:t>associated</a:t>
            </a:r>
            <a:r>
              <a:rPr lang="ca-ES" sz="1600" dirty="0"/>
              <a:t> </a:t>
            </a:r>
            <a:r>
              <a:rPr lang="ca-ES" sz="1600" dirty="0" err="1"/>
              <a:t>with</a:t>
            </a:r>
            <a:r>
              <a:rPr lang="ca-ES" sz="1600" dirty="0"/>
              <a:t> </a:t>
            </a:r>
            <a:r>
              <a:rPr lang="ca-ES" sz="1600" dirty="0" err="1"/>
              <a:t>high-risk</a:t>
            </a:r>
            <a:r>
              <a:rPr lang="ca-ES" sz="1600" dirty="0"/>
              <a:t> HPV </a:t>
            </a:r>
            <a:r>
              <a:rPr lang="ca-ES" sz="1600" dirty="0" err="1"/>
              <a:t>infection</a:t>
            </a:r>
            <a:r>
              <a:rPr lang="ca-ES" sz="1600" dirty="0"/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ca-ES" sz="1600" dirty="0" err="1"/>
              <a:t>Women</a:t>
            </a:r>
            <a:r>
              <a:rPr lang="ca-ES" sz="1600" dirty="0"/>
              <a:t> </a:t>
            </a:r>
            <a:r>
              <a:rPr lang="ca-ES" sz="1600" dirty="0" err="1"/>
              <a:t>with</a:t>
            </a:r>
            <a:r>
              <a:rPr lang="ca-ES" sz="1600" dirty="0"/>
              <a:t> genital HPV/HSIL </a:t>
            </a:r>
            <a:r>
              <a:rPr lang="ca-ES" sz="1600" dirty="0" err="1"/>
              <a:t>are</a:t>
            </a:r>
            <a:r>
              <a:rPr lang="ca-ES" sz="1600" dirty="0"/>
              <a:t> a </a:t>
            </a:r>
            <a:r>
              <a:rPr lang="ca-ES" sz="1600" dirty="0" err="1"/>
              <a:t>high-risk</a:t>
            </a:r>
            <a:r>
              <a:rPr lang="ca-ES" sz="1600" dirty="0"/>
              <a:t> </a:t>
            </a:r>
            <a:r>
              <a:rPr lang="ca-ES" sz="1600" dirty="0" err="1"/>
              <a:t>group</a:t>
            </a:r>
            <a:r>
              <a:rPr lang="ca-ES" sz="1600" dirty="0"/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ca-ES" sz="1600" dirty="0" err="1"/>
              <a:t>Limited</a:t>
            </a:r>
            <a:r>
              <a:rPr lang="ca-ES" sz="1600" dirty="0"/>
              <a:t> data on </a:t>
            </a:r>
            <a:r>
              <a:rPr lang="ca-ES" sz="1600" dirty="0" err="1"/>
              <a:t>risk</a:t>
            </a:r>
            <a:r>
              <a:rPr lang="ca-ES" sz="1600" dirty="0"/>
              <a:t> </a:t>
            </a:r>
            <a:r>
              <a:rPr lang="ca-ES" sz="1600" dirty="0" err="1"/>
              <a:t>stratification</a:t>
            </a:r>
            <a:r>
              <a:rPr lang="ca-ES" sz="1600" dirty="0"/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ca-ES" sz="1600" dirty="0"/>
              <a:t>No clear </a:t>
            </a:r>
            <a:r>
              <a:rPr lang="ca-ES" sz="1600" dirty="0" err="1"/>
              <a:t>screening</a:t>
            </a:r>
            <a:r>
              <a:rPr lang="ca-ES" sz="1600" dirty="0"/>
              <a:t> </a:t>
            </a:r>
            <a:r>
              <a:rPr lang="ca-ES" sz="1600" dirty="0" err="1"/>
              <a:t>strategies</a:t>
            </a:r>
            <a:r>
              <a:rPr lang="ca-ES" sz="1600" dirty="0"/>
              <a:t> in </a:t>
            </a:r>
            <a:r>
              <a:rPr lang="ca-ES" sz="1600" dirty="0" err="1"/>
              <a:t>immunocompetent</a:t>
            </a:r>
            <a:r>
              <a:rPr lang="ca-ES" sz="1600" dirty="0"/>
              <a:t> </a:t>
            </a:r>
            <a:r>
              <a:rPr lang="ca-ES" sz="1600" dirty="0" err="1"/>
              <a:t>women</a:t>
            </a:r>
            <a:r>
              <a:rPr lang="ca-ES" sz="1600" dirty="0"/>
              <a:t> 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0AFBD-5D11-6B44-A6FC-3AAB0296E8FD}"/>
              </a:ext>
            </a:extLst>
          </p:cNvPr>
          <p:cNvSpPr txBox="1"/>
          <p:nvPr/>
        </p:nvSpPr>
        <p:spPr>
          <a:xfrm>
            <a:off x="11172133" y="1883168"/>
            <a:ext cx="987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Clifford 2021</a:t>
            </a:r>
          </a:p>
          <a:p>
            <a:r>
              <a:rPr lang="en-US" sz="1200" dirty="0"/>
              <a:t>Stier 2024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0BBC5D-F3EA-2F45-8387-9CFE1D35B295}"/>
              </a:ext>
            </a:extLst>
          </p:cNvPr>
          <p:cNvSpPr txBox="1"/>
          <p:nvPr/>
        </p:nvSpPr>
        <p:spPr>
          <a:xfrm>
            <a:off x="661987" y="3319829"/>
            <a:ext cx="10510145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u="sng" dirty="0" err="1">
                <a:solidFill>
                  <a:srgbClr val="000000"/>
                </a:solidFill>
                <a:latin typeface="Arial" panose="020B0604020202020204" pitchFamily="34" charset="0"/>
              </a:rPr>
              <a:t>Methods</a:t>
            </a:r>
            <a:endParaRPr lang="ca-ES" sz="1800" b="0" u="sng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ca-ES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ca-ES" dirty="0"/>
              <a:t> </a:t>
            </a:r>
            <a:r>
              <a:rPr lang="ca-ES" sz="1600" dirty="0"/>
              <a:t>A </a:t>
            </a:r>
            <a:r>
              <a:rPr lang="ca-ES" sz="1600" dirty="0" err="1"/>
              <a:t>cross-sectional</a:t>
            </a:r>
            <a:r>
              <a:rPr lang="ca-ES" sz="1600" dirty="0"/>
              <a:t> </a:t>
            </a:r>
            <a:r>
              <a:rPr lang="ca-ES" sz="1600" dirty="0" err="1"/>
              <a:t>study</a:t>
            </a:r>
            <a:endParaRPr lang="ca-ES" sz="1600" dirty="0"/>
          </a:p>
          <a:p>
            <a:pPr marL="285750" indent="-285750">
              <a:buFont typeface="Wingdings" pitchFamily="2" charset="2"/>
              <a:buChar char="ü"/>
            </a:pPr>
            <a:r>
              <a:rPr lang="ca-ES" sz="1600" dirty="0"/>
              <a:t> </a:t>
            </a:r>
            <a:r>
              <a:rPr lang="ca-ES" sz="1600" dirty="0" err="1"/>
              <a:t>n</a:t>
            </a:r>
            <a:r>
              <a:rPr lang="ca-ES" sz="1600" dirty="0"/>
              <a:t>=354 </a:t>
            </a:r>
            <a:r>
              <a:rPr lang="en-US" sz="1600" dirty="0"/>
              <a:t>immunocompetent women referred for anal evaluation because of HPV infection or HSIL of the lower genital tract between 2019 and 2024</a:t>
            </a:r>
            <a:r>
              <a:rPr lang="ca-ES" sz="1600" dirty="0"/>
              <a:t> </a:t>
            </a:r>
            <a:endParaRPr lang="en-US" sz="16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/>
              <a:t>All patients underwent: anal </a:t>
            </a:r>
            <a:r>
              <a:rPr lang="en-US" sz="1600" dirty="0" err="1"/>
              <a:t>hrHPV</a:t>
            </a:r>
            <a:r>
              <a:rPr lang="en-US" sz="1600" dirty="0"/>
              <a:t> testing, anal liquid-based cytology and high-resolution </a:t>
            </a:r>
            <a:r>
              <a:rPr lang="en-US" sz="1600" dirty="0" err="1"/>
              <a:t>anoscopy</a:t>
            </a:r>
            <a:r>
              <a:rPr lang="en-US" sz="1600" dirty="0"/>
              <a:t> (when indicated)</a:t>
            </a:r>
            <a:endParaRPr lang="ca-E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9FF0E5-CB3D-DA48-8EA6-364EB93F2E0C}"/>
              </a:ext>
            </a:extLst>
          </p:cNvPr>
          <p:cNvSpPr txBox="1"/>
          <p:nvPr/>
        </p:nvSpPr>
        <p:spPr>
          <a:xfrm>
            <a:off x="8305800" y="913671"/>
            <a:ext cx="233553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ca-ES" sz="1600" b="1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WHO </a:t>
            </a:r>
            <a:r>
              <a:rPr lang="ca-ES" sz="1600" b="1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ca-ES" sz="1600" b="1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HOW </a:t>
            </a:r>
            <a:r>
              <a:rPr lang="ca-ES" sz="1600" b="1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should</a:t>
            </a:r>
            <a:r>
              <a:rPr lang="ca-ES" sz="1600" b="1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be </a:t>
            </a:r>
            <a:r>
              <a:rPr lang="ca-ES" sz="1600" b="1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screened</a:t>
            </a:r>
            <a:r>
              <a:rPr lang="ca-ES" sz="1600" b="1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a-ES" sz="1600" b="1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remains</a:t>
            </a:r>
            <a:r>
              <a:rPr lang="ca-ES" sz="1600" b="1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a-ES" sz="1600" b="1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unclear</a:t>
            </a:r>
            <a:r>
              <a:rPr lang="ca-ES" sz="1600" b="1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...</a:t>
            </a:r>
            <a:endParaRPr lang="ca-ES" sz="16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7D7F84-CC0E-B94C-9CF4-2D62DE53AE06}"/>
              </a:ext>
            </a:extLst>
          </p:cNvPr>
          <p:cNvSpPr/>
          <p:nvPr/>
        </p:nvSpPr>
        <p:spPr>
          <a:xfrm>
            <a:off x="4176104" y="5186432"/>
            <a:ext cx="2657083" cy="7837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354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immunocompetent women with genital HSIL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B7E314-30F8-1F4A-8F5B-307C918F27AF}"/>
              </a:ext>
            </a:extLst>
          </p:cNvPr>
          <p:cNvSpPr/>
          <p:nvPr/>
        </p:nvSpPr>
        <p:spPr>
          <a:xfrm>
            <a:off x="1975792" y="6271770"/>
            <a:ext cx="1174245" cy="4928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182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HSIL/CIN</a:t>
            </a:r>
          </a:p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A5F693-17F0-B24B-9FDD-0DE1425CF31C}"/>
              </a:ext>
            </a:extLst>
          </p:cNvPr>
          <p:cNvSpPr/>
          <p:nvPr/>
        </p:nvSpPr>
        <p:spPr>
          <a:xfrm>
            <a:off x="3260369" y="6281341"/>
            <a:ext cx="1174245" cy="49281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HSIL/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VaIN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25764DB-0CB7-124C-99E5-56EDD083DB70}"/>
              </a:ext>
            </a:extLst>
          </p:cNvPr>
          <p:cNvSpPr/>
          <p:nvPr/>
        </p:nvSpPr>
        <p:spPr>
          <a:xfrm>
            <a:off x="5829522" y="6281341"/>
            <a:ext cx="1548095" cy="49281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Multicentric HSIL</a:t>
            </a:r>
          </a:p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B0379A-8A6A-7B41-AFBE-3E84273BE01C}"/>
              </a:ext>
            </a:extLst>
          </p:cNvPr>
          <p:cNvSpPr/>
          <p:nvPr/>
        </p:nvSpPr>
        <p:spPr>
          <a:xfrm>
            <a:off x="4544946" y="6281341"/>
            <a:ext cx="1174245" cy="49281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HSIL/VIN</a:t>
            </a:r>
          </a:p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297EF0-28B9-CD4A-BAF8-BC76D82A0F2A}"/>
              </a:ext>
            </a:extLst>
          </p:cNvPr>
          <p:cNvSpPr/>
          <p:nvPr/>
        </p:nvSpPr>
        <p:spPr>
          <a:xfrm>
            <a:off x="7487948" y="6271770"/>
            <a:ext cx="1345682" cy="49281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group</a:t>
            </a:r>
          </a:p>
          <a:p>
            <a:pPr algn="ctr"/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D039AE4-C77A-2040-BCDF-86F7880A2A8C}"/>
              </a:ext>
            </a:extLst>
          </p:cNvPr>
          <p:cNvCxnSpPr>
            <a:cxnSpLocks/>
          </p:cNvCxnSpPr>
          <p:nvPr/>
        </p:nvCxnSpPr>
        <p:spPr>
          <a:xfrm flipH="1">
            <a:off x="2915001" y="5733181"/>
            <a:ext cx="1211297" cy="39361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658EFD1-9693-A24B-B192-E29687727E66}"/>
              </a:ext>
            </a:extLst>
          </p:cNvPr>
          <p:cNvCxnSpPr>
            <a:cxnSpLocks/>
          </p:cNvCxnSpPr>
          <p:nvPr/>
        </p:nvCxnSpPr>
        <p:spPr>
          <a:xfrm>
            <a:off x="6882994" y="5742752"/>
            <a:ext cx="719567" cy="4613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ECD4668-3E2E-214E-8A71-08367F0C0945}"/>
              </a:ext>
            </a:extLst>
          </p:cNvPr>
          <p:cNvCxnSpPr>
            <a:cxnSpLocks/>
          </p:cNvCxnSpPr>
          <p:nvPr/>
        </p:nvCxnSpPr>
        <p:spPr>
          <a:xfrm flipH="1">
            <a:off x="3913381" y="5925201"/>
            <a:ext cx="212917" cy="2692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93B9F3F-97AE-1D4C-8033-B516525DBE59}"/>
              </a:ext>
            </a:extLst>
          </p:cNvPr>
          <p:cNvCxnSpPr/>
          <p:nvPr/>
        </p:nvCxnSpPr>
        <p:spPr>
          <a:xfrm>
            <a:off x="5237467" y="6117221"/>
            <a:ext cx="0" cy="1545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41A828C-F24D-8449-95B9-AA9074332F05}"/>
              </a:ext>
            </a:extLst>
          </p:cNvPr>
          <p:cNvCxnSpPr/>
          <p:nvPr/>
        </p:nvCxnSpPr>
        <p:spPr>
          <a:xfrm>
            <a:off x="6420014" y="6126792"/>
            <a:ext cx="0" cy="1545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517E4EF-3EC4-6D4F-8A7E-A3C4E2B829B7}"/>
              </a:ext>
            </a:extLst>
          </p:cNvPr>
          <p:cNvSpPr txBox="1"/>
          <p:nvPr/>
        </p:nvSpPr>
        <p:spPr>
          <a:xfrm>
            <a:off x="662555" y="2137633"/>
            <a:ext cx="1033393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800" b="0" u="sng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Objective</a:t>
            </a:r>
            <a:endParaRPr lang="ca-ES" sz="1800" b="0" u="sng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ca-ES" sz="1800" b="0" u="sng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1600" dirty="0"/>
              <a:t>To evaluate the </a:t>
            </a:r>
            <a:r>
              <a:rPr lang="en-US" sz="1600" b="1" dirty="0"/>
              <a:t>risk of HSIL/AIN </a:t>
            </a:r>
            <a:r>
              <a:rPr lang="en-US" sz="1600" dirty="0"/>
              <a:t>among immunocompetent women with genital HSIL and to assess the </a:t>
            </a:r>
            <a:r>
              <a:rPr lang="en-US" sz="1600" b="1" dirty="0"/>
              <a:t>diagnostic performance </a:t>
            </a:r>
            <a:r>
              <a:rPr lang="en-US" sz="1600" dirty="0"/>
              <a:t>of the currently used screening tools in these population</a:t>
            </a:r>
            <a:r>
              <a:rPr lang="ca-ES" sz="1600" dirty="0"/>
              <a:t> </a:t>
            </a:r>
            <a:endParaRPr lang="en-US" sz="1600" dirty="0"/>
          </a:p>
        </p:txBody>
      </p:sp>
      <p:pic>
        <p:nvPicPr>
          <p:cNvPr id="16" name="Audio Recording 1 maig 2026, 19:43:32" descr="Audio Recording 1 maig 2026, 19:43:32">
            <a:hlinkClick r:id="" action="ppaction://media"/>
            <a:extLst>
              <a:ext uri="{FF2B5EF4-FFF2-40B4-BE49-F238E27FC236}">
                <a16:creationId xmlns:a16="http://schemas.microsoft.com/office/drawing/2014/main" id="{0EB13B3B-2081-6A43-8D64-48D54272A98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85220" y="5241931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9853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36"/>
    </mc:Choice>
    <mc:Fallback>
      <p:transition spd="slow" advTm="1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DFD49C-2FF2-5E4B-A176-890A8A876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5337" y="5801405"/>
            <a:ext cx="2686663" cy="7934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CBA017-BEEB-7048-AB53-F946358C0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064529"/>
            <a:ext cx="1783080" cy="793471"/>
          </a:xfrm>
          <a:prstGeom prst="rect">
            <a:avLst/>
          </a:prstGeom>
        </p:spPr>
      </p:pic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802ABFDE-7F50-784A-8C47-E8800C0E1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08838"/>
              </p:ext>
            </p:extLst>
          </p:nvPr>
        </p:nvGraphicFramePr>
        <p:xfrm>
          <a:off x="2171701" y="440474"/>
          <a:ext cx="8560119" cy="2840629"/>
        </p:xfrm>
        <a:graphic>
          <a:graphicData uri="http://schemas.openxmlformats.org/drawingml/2006/table">
            <a:tbl>
              <a:tblPr firstRow="1" firstCol="1" bandRow="1"/>
              <a:tblGrid>
                <a:gridCol w="1544052">
                  <a:extLst>
                    <a:ext uri="{9D8B030D-6E8A-4147-A177-3AD203B41FA5}">
                      <a16:colId xmlns:a16="http://schemas.microsoft.com/office/drawing/2014/main" val="1560361705"/>
                    </a:ext>
                  </a:extLst>
                </a:gridCol>
                <a:gridCol w="635211">
                  <a:extLst>
                    <a:ext uri="{9D8B030D-6E8A-4147-A177-3AD203B41FA5}">
                      <a16:colId xmlns:a16="http://schemas.microsoft.com/office/drawing/2014/main" val="3959065047"/>
                    </a:ext>
                  </a:extLst>
                </a:gridCol>
                <a:gridCol w="917463">
                  <a:extLst>
                    <a:ext uri="{9D8B030D-6E8A-4147-A177-3AD203B41FA5}">
                      <a16:colId xmlns:a16="http://schemas.microsoft.com/office/drawing/2014/main" val="53865588"/>
                    </a:ext>
                  </a:extLst>
                </a:gridCol>
                <a:gridCol w="352959">
                  <a:extLst>
                    <a:ext uri="{9D8B030D-6E8A-4147-A177-3AD203B41FA5}">
                      <a16:colId xmlns:a16="http://schemas.microsoft.com/office/drawing/2014/main" val="2143185152"/>
                    </a:ext>
                  </a:extLst>
                </a:gridCol>
                <a:gridCol w="784673">
                  <a:extLst>
                    <a:ext uri="{9D8B030D-6E8A-4147-A177-3AD203B41FA5}">
                      <a16:colId xmlns:a16="http://schemas.microsoft.com/office/drawing/2014/main" val="2111352168"/>
                    </a:ext>
                  </a:extLst>
                </a:gridCol>
                <a:gridCol w="488049">
                  <a:extLst>
                    <a:ext uri="{9D8B030D-6E8A-4147-A177-3AD203B41FA5}">
                      <a16:colId xmlns:a16="http://schemas.microsoft.com/office/drawing/2014/main" val="14480567"/>
                    </a:ext>
                  </a:extLst>
                </a:gridCol>
                <a:gridCol w="734661">
                  <a:extLst>
                    <a:ext uri="{9D8B030D-6E8A-4147-A177-3AD203B41FA5}">
                      <a16:colId xmlns:a16="http://schemas.microsoft.com/office/drawing/2014/main" val="2625346659"/>
                    </a:ext>
                  </a:extLst>
                </a:gridCol>
                <a:gridCol w="539786">
                  <a:extLst>
                    <a:ext uri="{9D8B030D-6E8A-4147-A177-3AD203B41FA5}">
                      <a16:colId xmlns:a16="http://schemas.microsoft.com/office/drawing/2014/main" val="4139898756"/>
                    </a:ext>
                  </a:extLst>
                </a:gridCol>
                <a:gridCol w="600721">
                  <a:extLst>
                    <a:ext uri="{9D8B030D-6E8A-4147-A177-3AD203B41FA5}">
                      <a16:colId xmlns:a16="http://schemas.microsoft.com/office/drawing/2014/main" val="2702432444"/>
                    </a:ext>
                  </a:extLst>
                </a:gridCol>
                <a:gridCol w="670853">
                  <a:extLst>
                    <a:ext uri="{9D8B030D-6E8A-4147-A177-3AD203B41FA5}">
                      <a16:colId xmlns:a16="http://schemas.microsoft.com/office/drawing/2014/main" val="3273981235"/>
                    </a:ext>
                  </a:extLst>
                </a:gridCol>
                <a:gridCol w="636360">
                  <a:extLst>
                    <a:ext uri="{9D8B030D-6E8A-4147-A177-3AD203B41FA5}">
                      <a16:colId xmlns:a16="http://schemas.microsoft.com/office/drawing/2014/main" val="707609161"/>
                    </a:ext>
                  </a:extLst>
                </a:gridCol>
                <a:gridCol w="655331">
                  <a:extLst>
                    <a:ext uri="{9D8B030D-6E8A-4147-A177-3AD203B41FA5}">
                      <a16:colId xmlns:a16="http://schemas.microsoft.com/office/drawing/2014/main" val="793931064"/>
                    </a:ext>
                  </a:extLst>
                </a:gridCol>
              </a:tblGrid>
              <a:tr h="3275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group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(n=99)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HSIL/CIN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(n=182)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HSIL/VaIN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(n=13)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HSIL/VIN</a:t>
                      </a:r>
                      <a:endParaRPr lang="ca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(n=31)</a:t>
                      </a:r>
                      <a:endParaRPr lang="ca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Multicentric HSIL (n=29)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187442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169658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 HPV testing result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0.031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593053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marL="180340"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(37.4)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(39.6)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(30.8)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(38.7)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(24.1)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6226074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HPV 16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en-US" sz="10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(19.2)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r>
                        <a:rPr lang="en-US" sz="1000" baseline="30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ca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(28.6)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(30.8)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sz="10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(41.9)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sz="10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(51.7)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823822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HPV 18 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0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0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(6.5)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(3.4)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250055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HPV other than 16/18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(37.4)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(26.4)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(38.5)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(20.7)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47369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Invalid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(0.5)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608995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 biopsy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diagnosis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0.024</a:t>
                      </a:r>
                      <a:endParaRPr lang="ca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268281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endParaRPr lang="ca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(86.9)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(87.4)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(92.3)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(90.3)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(69.0)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936800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LSIL/AIN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(5.1)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(3.3)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(3.2)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(10.3)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8013881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HSIL/AIN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(3.2)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(20.7)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066349"/>
                  </a:ext>
                </a:extLst>
              </a:tr>
              <a:tr h="2084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0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(3.3)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(7.7)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(3.2)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180340" algn="l"/>
                        </a:tabLs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3944492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2409162D-49C9-8E43-8F97-97C412949A85}"/>
              </a:ext>
            </a:extLst>
          </p:cNvPr>
          <p:cNvSpPr txBox="1"/>
          <p:nvPr/>
        </p:nvSpPr>
        <p:spPr>
          <a:xfrm>
            <a:off x="2171701" y="1225304"/>
            <a:ext cx="619125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ca-ES" sz="1200" b="1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62.5%</a:t>
            </a:r>
            <a:endParaRPr lang="ca-ES" sz="12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69A20E9-D343-2545-B39B-535B96FFF383}"/>
              </a:ext>
            </a:extLst>
          </p:cNvPr>
          <p:cNvSpPr txBox="1"/>
          <p:nvPr/>
        </p:nvSpPr>
        <p:spPr>
          <a:xfrm>
            <a:off x="2171701" y="2485454"/>
            <a:ext cx="619125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ca-ES" sz="1200" b="1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5.6%</a:t>
            </a:r>
            <a:endParaRPr lang="ca-ES" sz="1200" b="1" dirty="0"/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37F7E7AF-F147-AA44-A523-89E124486A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002182"/>
              </p:ext>
            </p:extLst>
          </p:nvPr>
        </p:nvGraphicFramePr>
        <p:xfrm>
          <a:off x="2443163" y="3576897"/>
          <a:ext cx="7206376" cy="3208936"/>
        </p:xfrm>
        <a:graphic>
          <a:graphicData uri="http://schemas.openxmlformats.org/drawingml/2006/table">
            <a:tbl>
              <a:tblPr firstRow="1" firstCol="1" bandRow="1"/>
              <a:tblGrid>
                <a:gridCol w="716266">
                  <a:extLst>
                    <a:ext uri="{9D8B030D-6E8A-4147-A177-3AD203B41FA5}">
                      <a16:colId xmlns:a16="http://schemas.microsoft.com/office/drawing/2014/main" val="3914212479"/>
                    </a:ext>
                  </a:extLst>
                </a:gridCol>
                <a:gridCol w="724795">
                  <a:extLst>
                    <a:ext uri="{9D8B030D-6E8A-4147-A177-3AD203B41FA5}">
                      <a16:colId xmlns:a16="http://schemas.microsoft.com/office/drawing/2014/main" val="3726590727"/>
                    </a:ext>
                  </a:extLst>
                </a:gridCol>
                <a:gridCol w="764232">
                  <a:extLst>
                    <a:ext uri="{9D8B030D-6E8A-4147-A177-3AD203B41FA5}">
                      <a16:colId xmlns:a16="http://schemas.microsoft.com/office/drawing/2014/main" val="220727725"/>
                    </a:ext>
                  </a:extLst>
                </a:gridCol>
                <a:gridCol w="764232">
                  <a:extLst>
                    <a:ext uri="{9D8B030D-6E8A-4147-A177-3AD203B41FA5}">
                      <a16:colId xmlns:a16="http://schemas.microsoft.com/office/drawing/2014/main" val="1206603368"/>
                    </a:ext>
                  </a:extLst>
                </a:gridCol>
                <a:gridCol w="755704">
                  <a:extLst>
                    <a:ext uri="{9D8B030D-6E8A-4147-A177-3AD203B41FA5}">
                      <a16:colId xmlns:a16="http://schemas.microsoft.com/office/drawing/2014/main" val="2741822038"/>
                    </a:ext>
                  </a:extLst>
                </a:gridCol>
                <a:gridCol w="1265193">
                  <a:extLst>
                    <a:ext uri="{9D8B030D-6E8A-4147-A177-3AD203B41FA5}">
                      <a16:colId xmlns:a16="http://schemas.microsoft.com/office/drawing/2014/main" val="1324737860"/>
                    </a:ext>
                  </a:extLst>
                </a:gridCol>
                <a:gridCol w="1265193">
                  <a:extLst>
                    <a:ext uri="{9D8B030D-6E8A-4147-A177-3AD203B41FA5}">
                      <a16:colId xmlns:a16="http://schemas.microsoft.com/office/drawing/2014/main" val="557012204"/>
                    </a:ext>
                  </a:extLst>
                </a:gridCol>
                <a:gridCol w="950761">
                  <a:extLst>
                    <a:ext uri="{9D8B030D-6E8A-4147-A177-3AD203B41FA5}">
                      <a16:colId xmlns:a16="http://schemas.microsoft.com/office/drawing/2014/main" val="1237667440"/>
                    </a:ext>
                  </a:extLst>
                </a:gridCol>
              </a:tblGrid>
              <a:tr h="192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 biopsy diagnosis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637973"/>
                  </a:ext>
                </a:extLst>
              </a:tr>
              <a:tr h="1928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r>
                        <a:rPr lang="en-US" sz="700" b="1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LSIL/AIN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HSIL/AIN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32516"/>
                  </a:ext>
                </a:extLst>
              </a:tr>
              <a:tr h="1928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 LBC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668959"/>
                  </a:ext>
                </a:extLst>
              </a:tr>
              <a:tr h="1315148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 HPV testing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pt-BR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pt-BR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ASC-US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pt-BR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LSIL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pt-BR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ASC-H/HSIL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pt-BR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Unsatisfactory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 (100)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 (100)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(100)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700" baseline="30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(100)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(100)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applicable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7161625"/>
                  </a:ext>
                </a:extLst>
              </a:tr>
              <a:tr h="13151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pt-BR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pt-BR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ASC-US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pt-BR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LSIL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pt-BR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ASC-H/HSIL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pt-BR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Unsatisfactory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 (88.8)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(71.4)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(56.7)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(46.7)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(82.4)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(1.7)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(7.1)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(20.0)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(20.0)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(5.9)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(5.2)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(11.9)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(13.3)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(26.7)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(5.9)</a:t>
                      </a:r>
                      <a:endParaRPr lang="ca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(4.3)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(9.5)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(10.0)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(6.7)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(5.9)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ca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36" marR="622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359467"/>
                  </a:ext>
                </a:extLst>
              </a:tr>
            </a:tbl>
          </a:graphicData>
        </a:graphic>
      </p:graphicFrame>
      <p:sp>
        <p:nvSpPr>
          <p:cNvPr id="38" name="Oval 37">
            <a:extLst>
              <a:ext uri="{FF2B5EF4-FFF2-40B4-BE49-F238E27FC236}">
                <a16:creationId xmlns:a16="http://schemas.microsoft.com/office/drawing/2014/main" id="{D23E8C95-1A14-BD46-93D0-8286484865C5}"/>
              </a:ext>
            </a:extLst>
          </p:cNvPr>
          <p:cNvSpPr/>
          <p:nvPr/>
        </p:nvSpPr>
        <p:spPr>
          <a:xfrm>
            <a:off x="6272213" y="3757612"/>
            <a:ext cx="1114425" cy="15144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8E2CDE3-2C3F-2249-B12F-3468E14D5559}"/>
              </a:ext>
            </a:extLst>
          </p:cNvPr>
          <p:cNvSpPr/>
          <p:nvPr/>
        </p:nvSpPr>
        <p:spPr>
          <a:xfrm>
            <a:off x="9244012" y="2794813"/>
            <a:ext cx="619125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8A82A8-4A81-3E4D-B83E-FE467A7C7B16}"/>
              </a:ext>
            </a:extLst>
          </p:cNvPr>
          <p:cNvSpPr txBox="1"/>
          <p:nvPr/>
        </p:nvSpPr>
        <p:spPr>
          <a:xfrm>
            <a:off x="296567" y="159253"/>
            <a:ext cx="92087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800" b="0" u="sng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Results</a:t>
            </a:r>
            <a:endParaRPr lang="ca-ES" sz="1800" b="0" u="sng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ca-ES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0" name="Audio Recording 1 maig 2026, 19:56:37" descr="Audio Recording 1 maig 2026, 19:56:37">
            <a:hlinkClick r:id="" action="ppaction://media"/>
            <a:extLst>
              <a:ext uri="{FF2B5EF4-FFF2-40B4-BE49-F238E27FC236}">
                <a16:creationId xmlns:a16="http://schemas.microsoft.com/office/drawing/2014/main" id="{42D6DA2C-1782-4C40-B70C-EB75D65268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59622" y="4988605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8849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65"/>
    </mc:Choice>
    <mc:Fallback>
      <p:transition spd="slow" advTm="1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DFD49C-2FF2-5E4B-A176-890A8A876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5337" y="5801405"/>
            <a:ext cx="2686663" cy="7934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CBA017-BEEB-7048-AB53-F946358C0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064529"/>
            <a:ext cx="1783080" cy="793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B5F7F-E1E6-1D42-8908-6EE6CCD857A3}"/>
              </a:ext>
            </a:extLst>
          </p:cNvPr>
          <p:cNvSpPr txBox="1"/>
          <p:nvPr/>
        </p:nvSpPr>
        <p:spPr>
          <a:xfrm>
            <a:off x="296567" y="159253"/>
            <a:ext cx="92087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800" b="0" u="sng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Results</a:t>
            </a:r>
            <a:endParaRPr lang="ca-ES" sz="1800" b="0" u="sng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ca-ES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20DFB90-C273-8D44-9B71-23E58DCAFA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896468"/>
              </p:ext>
            </p:extLst>
          </p:nvPr>
        </p:nvGraphicFramePr>
        <p:xfrm>
          <a:off x="838201" y="1678483"/>
          <a:ext cx="10515598" cy="2931121"/>
        </p:xfrm>
        <a:graphic>
          <a:graphicData uri="http://schemas.openxmlformats.org/drawingml/2006/table">
            <a:tbl>
              <a:tblPr firstRow="1" firstCol="1" bandRow="1"/>
              <a:tblGrid>
                <a:gridCol w="2695609">
                  <a:extLst>
                    <a:ext uri="{9D8B030D-6E8A-4147-A177-3AD203B41FA5}">
                      <a16:colId xmlns:a16="http://schemas.microsoft.com/office/drawing/2014/main" val="2783464154"/>
                    </a:ext>
                  </a:extLst>
                </a:gridCol>
                <a:gridCol w="808746">
                  <a:extLst>
                    <a:ext uri="{9D8B030D-6E8A-4147-A177-3AD203B41FA5}">
                      <a16:colId xmlns:a16="http://schemas.microsoft.com/office/drawing/2014/main" val="1075207171"/>
                    </a:ext>
                  </a:extLst>
                </a:gridCol>
                <a:gridCol w="808112">
                  <a:extLst>
                    <a:ext uri="{9D8B030D-6E8A-4147-A177-3AD203B41FA5}">
                      <a16:colId xmlns:a16="http://schemas.microsoft.com/office/drawing/2014/main" val="3535750693"/>
                    </a:ext>
                  </a:extLst>
                </a:gridCol>
                <a:gridCol w="808746">
                  <a:extLst>
                    <a:ext uri="{9D8B030D-6E8A-4147-A177-3AD203B41FA5}">
                      <a16:colId xmlns:a16="http://schemas.microsoft.com/office/drawing/2014/main" val="1248603478"/>
                    </a:ext>
                  </a:extLst>
                </a:gridCol>
                <a:gridCol w="808746">
                  <a:extLst>
                    <a:ext uri="{9D8B030D-6E8A-4147-A177-3AD203B41FA5}">
                      <a16:colId xmlns:a16="http://schemas.microsoft.com/office/drawing/2014/main" val="3265046085"/>
                    </a:ext>
                  </a:extLst>
                </a:gridCol>
                <a:gridCol w="538741">
                  <a:extLst>
                    <a:ext uri="{9D8B030D-6E8A-4147-A177-3AD203B41FA5}">
                      <a16:colId xmlns:a16="http://schemas.microsoft.com/office/drawing/2014/main" val="322653570"/>
                    </a:ext>
                  </a:extLst>
                </a:gridCol>
                <a:gridCol w="808746">
                  <a:extLst>
                    <a:ext uri="{9D8B030D-6E8A-4147-A177-3AD203B41FA5}">
                      <a16:colId xmlns:a16="http://schemas.microsoft.com/office/drawing/2014/main" val="3194187548"/>
                    </a:ext>
                  </a:extLst>
                </a:gridCol>
                <a:gridCol w="539375">
                  <a:extLst>
                    <a:ext uri="{9D8B030D-6E8A-4147-A177-3AD203B41FA5}">
                      <a16:colId xmlns:a16="http://schemas.microsoft.com/office/drawing/2014/main" val="1106849549"/>
                    </a:ext>
                  </a:extLst>
                </a:gridCol>
                <a:gridCol w="808112">
                  <a:extLst>
                    <a:ext uri="{9D8B030D-6E8A-4147-A177-3AD203B41FA5}">
                      <a16:colId xmlns:a16="http://schemas.microsoft.com/office/drawing/2014/main" val="2440074373"/>
                    </a:ext>
                  </a:extLst>
                </a:gridCol>
                <a:gridCol w="722547">
                  <a:extLst>
                    <a:ext uri="{9D8B030D-6E8A-4147-A177-3AD203B41FA5}">
                      <a16:colId xmlns:a16="http://schemas.microsoft.com/office/drawing/2014/main" val="1402239507"/>
                    </a:ext>
                  </a:extLst>
                </a:gridCol>
                <a:gridCol w="1168118">
                  <a:extLst>
                    <a:ext uri="{9D8B030D-6E8A-4147-A177-3AD203B41FA5}">
                      <a16:colId xmlns:a16="http://schemas.microsoft.com/office/drawing/2014/main" val="1741475754"/>
                    </a:ext>
                  </a:extLst>
                </a:gridCol>
              </a:tblGrid>
              <a:tr h="6599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Sensitivity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(95% CI)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Specificity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(95% CI)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PPV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(95% CI)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NPV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(95% CI)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Women to HRA, n (%)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HSIL/AIN missed n (%)*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788384"/>
                  </a:ext>
                </a:extLst>
              </a:tr>
              <a:tr h="20359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 HPV testing alone (any type)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(83.2-100)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(35.6-46.6)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(5.9-14.3)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(97.0-100)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 (45.8) 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6374187"/>
                  </a:ext>
                </a:extLst>
              </a:tr>
              <a:tr h="20359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 HPV 16 OR 18 alone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(40.8-84.6)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67.8%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(62.5-72.8)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(5.9-17.8)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97.0%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(93.9-98.8)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 (34.1)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(35.0)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315951"/>
                  </a:ext>
                </a:extLst>
              </a:tr>
              <a:tr h="20359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Abnormal LBC result alone (≥ASC-US)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68.4%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(43.4-87.4)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63.9%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(58.2-69.4)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10.9%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(5.9-18.0)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96.9%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(93.4-98.9)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 (34.7)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(30.0)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365835"/>
                  </a:ext>
                </a:extLst>
              </a:tr>
              <a:tr h="4317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 HPV OR abnormal LBC (≥ASC-US) (study strategy)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(83.2-100)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29.6%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(24.7-34.9)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(5.0-12.2)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(96.2-100)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 (64.1)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3223954"/>
                  </a:ext>
                </a:extLst>
              </a:tr>
              <a:tr h="35305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 HPV AND abnormal LBC (≥ASC-US)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(40.8-84.6)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(74.2-83.3)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(8.8-25.9)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97.3%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(94.6-98.9)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(19.8)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(35.0)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186906"/>
                  </a:ext>
                </a:extLst>
              </a:tr>
              <a:tr h="4317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HPV16 OR other HPV types + abnormal LBC (≥ASC-US)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(68.3-98.8)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50.3%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(44.7-55.9)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(6.1-15.4)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98.8%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(95.7-99.9)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148 (41.8)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(10.0)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258955"/>
                  </a:ext>
                </a:extLst>
              </a:tr>
              <a:tr h="43989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 HPV16 OR 18 AND abnormal LBC (≥ASC-US)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40.0%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(19.1-63.9)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89.2%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(85.3-92.3)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(8.2-32.7)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96.1%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(93.3-98.0)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 (12.5)</a:t>
                      </a:r>
                      <a:endParaRPr lang="ca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(60.0)</a:t>
                      </a:r>
                      <a:endParaRPr lang="ca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56" marR="684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559526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8573AFC-EEAB-E448-B6E6-22B32C8DBF45}"/>
              </a:ext>
            </a:extLst>
          </p:cNvPr>
          <p:cNvCxnSpPr/>
          <p:nvPr/>
        </p:nvCxnSpPr>
        <p:spPr>
          <a:xfrm>
            <a:off x="414338" y="2457450"/>
            <a:ext cx="423863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13AF979-E2A9-4146-B6F3-44CC4DDEC610}"/>
              </a:ext>
            </a:extLst>
          </p:cNvPr>
          <p:cNvCxnSpPr/>
          <p:nvPr/>
        </p:nvCxnSpPr>
        <p:spPr>
          <a:xfrm>
            <a:off x="838201" y="2557462"/>
            <a:ext cx="216217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Audio Recording 1 maig 2026, 20:03:31" descr="Audio Recording 1 maig 2026, 20:03:31">
            <a:hlinkClick r:id="" action="ppaction://media"/>
            <a:extLst>
              <a:ext uri="{FF2B5EF4-FFF2-40B4-BE49-F238E27FC236}">
                <a16:creationId xmlns:a16="http://schemas.microsoft.com/office/drawing/2014/main" id="{04E522F0-D167-6549-90C0-5E69814250C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3799" y="5251729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8980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237"/>
    </mc:Choice>
    <mc:Fallback>
      <p:transition spd="slow" advTm="45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07" objId="11"/>
        <p14:stopEvt time="41557" objId="11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DFD49C-2FF2-5E4B-A176-890A8A876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5337" y="5801405"/>
            <a:ext cx="2686663" cy="7934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CBA017-BEEB-7048-AB53-F946358C0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064529"/>
            <a:ext cx="1783080" cy="793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B5F7F-E1E6-1D42-8908-6EE6CCD857A3}"/>
              </a:ext>
            </a:extLst>
          </p:cNvPr>
          <p:cNvSpPr txBox="1"/>
          <p:nvPr/>
        </p:nvSpPr>
        <p:spPr>
          <a:xfrm>
            <a:off x="453730" y="263125"/>
            <a:ext cx="92087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u="sng" dirty="0">
                <a:solidFill>
                  <a:srgbClr val="000000"/>
                </a:solidFill>
                <a:latin typeface="Arial" panose="020B0604020202020204" pitchFamily="34" charset="0"/>
              </a:rPr>
              <a:t>Conclusions </a:t>
            </a:r>
            <a:r>
              <a:rPr lang="ca-ES" u="sng" dirty="0" err="1">
                <a:solidFill>
                  <a:srgbClr val="000000"/>
                </a:solidFill>
                <a:latin typeface="Arial" panose="020B0604020202020204" pitchFamily="34" charset="0"/>
              </a:rPr>
              <a:t>and</a:t>
            </a:r>
            <a:r>
              <a:rPr lang="ca-ES" u="sng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a-ES" u="sng" dirty="0" err="1">
                <a:solidFill>
                  <a:srgbClr val="000000"/>
                </a:solidFill>
                <a:latin typeface="Arial" panose="020B0604020202020204" pitchFamily="34" charset="0"/>
              </a:rPr>
              <a:t>clinical</a:t>
            </a:r>
            <a:r>
              <a:rPr lang="ca-ES" u="sng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a-ES" u="sng" dirty="0" err="1">
                <a:solidFill>
                  <a:srgbClr val="000000"/>
                </a:solidFill>
                <a:latin typeface="Arial" panose="020B0604020202020204" pitchFamily="34" charset="0"/>
              </a:rPr>
              <a:t>impact</a:t>
            </a:r>
            <a:endParaRPr lang="ca-ES" sz="1800" b="0" u="sng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ca-ES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DB0B48-7D04-BE44-B02E-60F952367E92}"/>
              </a:ext>
            </a:extLst>
          </p:cNvPr>
          <p:cNvSpPr txBox="1"/>
          <p:nvPr/>
        </p:nvSpPr>
        <p:spPr>
          <a:xfrm>
            <a:off x="761999" y="637296"/>
            <a:ext cx="10525125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ca-ES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ca-ES" sz="1600" dirty="0"/>
              <a:t> </a:t>
            </a:r>
            <a:r>
              <a:rPr lang="en-US" sz="1600" dirty="0"/>
              <a:t>Overall, anal high-risk HPV infection and anal HSIL were identified in 62.5% and 5.6% of women, respectively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dirty="0"/>
              <a:t>Women with multicentric disease showed higher prevalence of anal HSIL compared with the control group and the other genital HSIL groups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dirty="0"/>
              <a:t>No HSIL/AIN occurred among women with a negative anal high-risk HPV test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dirty="0"/>
              <a:t>High-risk HPV testing alone appears to be the most efficient approach for anal screening in immunocompetent women with genital HSIL</a:t>
            </a:r>
            <a:endParaRPr lang="ca-ES" sz="1600" dirty="0"/>
          </a:p>
          <a:p>
            <a:pPr marL="285750" indent="-285750"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036630-497B-5249-9ED5-A3F8BEC9EB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305" y="3429000"/>
            <a:ext cx="6095389" cy="2733499"/>
          </a:xfrm>
          <a:prstGeom prst="rect">
            <a:avLst/>
          </a:prstGeom>
        </p:spPr>
      </p:pic>
      <p:pic>
        <p:nvPicPr>
          <p:cNvPr id="14" name="Audio Recording 1 maig 2026, 20:05:35" descr="Audio Recording 1 maig 2026, 20:05:35">
            <a:hlinkClick r:id="" action="ppaction://media"/>
            <a:extLst>
              <a:ext uri="{FF2B5EF4-FFF2-40B4-BE49-F238E27FC236}">
                <a16:creationId xmlns:a16="http://schemas.microsoft.com/office/drawing/2014/main" id="{6F81E028-85EC-F344-8A78-36BAC5AAA24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23600" y="4988605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7850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580"/>
    </mc:Choice>
    <mc:Fallback>
      <p:transition spd="slow" advTm="70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366" objId="10"/>
        <p14:pauseEvt time="44906" objId="10"/>
        <p14:resumeEvt time="49314" objId="10"/>
        <p14:pauseEvt time="54617" objId="10"/>
        <p14:stopEvt time="70580" objId="10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1105</Words>
  <Application>Microsoft Macintosh PowerPoint</Application>
  <PresentationFormat>Widescreen</PresentationFormat>
  <Paragraphs>372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Stratifying risk of premalignant anal lesions among immunocompetent women with genital human papillomavirus infection: value of multicentric HSIL and HPV-based screening  E-poster with oral commentary  Isabel Matas Barceló, MD, Pre-Doctoral Researcher Gynecology Oncology Unit Hospital Clínic Barcelona imatas@clinic.cat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Stratifying risk of premalignant anal lesions among immunocompetent women with genital human papillomavirus virus infection: value of multicentric HSIL and HPV-based screening  E-poster with oral commentary  Isabel Matas Barceló, MD Gynecology Oncology Unit Hospital Clínic Barcelona</dc:title>
  <dc:creator>MATAS, ISABEL (ICGON)</dc:creator>
  <cp:lastModifiedBy>MATAS, ISABEL (ICGON)</cp:lastModifiedBy>
  <cp:revision>16</cp:revision>
  <dcterms:created xsi:type="dcterms:W3CDTF">2026-04-20T17:20:21Z</dcterms:created>
  <dcterms:modified xsi:type="dcterms:W3CDTF">2026-05-01T18:10:47Z</dcterms:modified>
</cp:coreProperties>
</file>