
<file path=[Content_Types].xml><?xml version="1.0" encoding="utf-8"?>
<Types xmlns="http://schemas.openxmlformats.org/package/2006/content-types">
  <Default Extension="jpeg" ContentType="image/jpeg"/>
  <Default Extension="m4a" ContentType="audio/mp4"/>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7"/>
  </p:notesMasterIdLst>
  <p:sldIdLst>
    <p:sldId id="1998" r:id="rId2"/>
    <p:sldId id="1973" r:id="rId3"/>
    <p:sldId id="1989" r:id="rId4"/>
    <p:sldId id="346" r:id="rId5"/>
    <p:sldId id="1990" r:id="rId6"/>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6520"/>
    <p:restoredTop sz="94623"/>
  </p:normalViewPr>
  <p:slideViewPr>
    <p:cSldViewPr snapToGrid="0">
      <p:cViewPr varScale="1">
        <p:scale>
          <a:sx n="113" d="100"/>
          <a:sy n="113" d="100"/>
        </p:scale>
        <p:origin x="552" y="17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notesMaster" Target="notesMasters/notesMaster1.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tableStyles" Target="tableStyles.xml"/><Relationship Id="rId5" Type="http://schemas.openxmlformats.org/officeDocument/2006/relationships/slide" Target="slides/slide4.xml"/><Relationship Id="rId10"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A4EE5E70-EA9B-5846-8B59-814A6DBBE4B0}" type="datetimeFigureOut">
              <a:rPr lang="en-US" smtClean="0"/>
              <a:t>5/3/26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ED7FD52C-1F2E-9842-B6FA-D8B60AE27466}" type="slidenum">
              <a:rPr lang="en-US" smtClean="0"/>
              <a:t>‹#›</a:t>
            </a:fld>
            <a:endParaRPr lang="en-US"/>
          </a:p>
        </p:txBody>
      </p:sp>
    </p:spTree>
    <p:extLst>
      <p:ext uri="{BB962C8B-B14F-4D97-AF65-F5344CB8AC3E}">
        <p14:creationId xmlns:p14="http://schemas.microsoft.com/office/powerpoint/2010/main" val="324979303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DF6E73C-3F84-94D6-EE7E-B315C851E9D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2172680-4F6B-B32A-25AB-DC51B2B0DF54}"/>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32400FD0-CAF0-B405-88FA-E03D3760606F}"/>
              </a:ext>
            </a:extLst>
          </p:cNvPr>
          <p:cNvSpPr>
            <a:spLocks noGrp="1"/>
          </p:cNvSpPr>
          <p:nvPr>
            <p:ph type="body" idx="1"/>
          </p:nvPr>
        </p:nvSpPr>
        <p:spPr/>
        <p:txBody>
          <a:bodyPr/>
          <a:lstStyle/>
          <a:p>
            <a:r>
              <a:rPr lang="en-US" dirty="0"/>
              <a:t>Our analyses were firstly for overall regression vs non-regression, secondly, for imminent regression or in other words regression in the subsequent 12 months, and finally a delta analysis comparing methylation over time, to look for significant differences associated with histological change</a:t>
            </a:r>
          </a:p>
        </p:txBody>
      </p:sp>
      <p:sp>
        <p:nvSpPr>
          <p:cNvPr id="4" name="Slide Number Placeholder 3">
            <a:extLst>
              <a:ext uri="{FF2B5EF4-FFF2-40B4-BE49-F238E27FC236}">
                <a16:creationId xmlns:a16="http://schemas.microsoft.com/office/drawing/2014/main" id="{D7681D77-92FF-65DD-8B58-FF48CDA068EC}"/>
              </a:ext>
            </a:extLst>
          </p:cNvPr>
          <p:cNvSpPr>
            <a:spLocks noGrp="1"/>
          </p:cNvSpPr>
          <p:nvPr>
            <p:ph type="sldNum" sz="quarter" idx="5"/>
          </p:nvPr>
        </p:nvSpPr>
        <p:spPr/>
        <p:txBody>
          <a:bodyPr/>
          <a:lstStyle/>
          <a:p>
            <a:fld id="{5E74377A-2FA4-7444-B5F1-209F86527039}" type="slidenum">
              <a:rPr lang="en-US" smtClean="0"/>
              <a:t>2</a:t>
            </a:fld>
            <a:endParaRPr lang="en-US"/>
          </a:p>
        </p:txBody>
      </p:sp>
    </p:spTree>
    <p:extLst>
      <p:ext uri="{BB962C8B-B14F-4D97-AF65-F5344CB8AC3E}">
        <p14:creationId xmlns:p14="http://schemas.microsoft.com/office/powerpoint/2010/main" val="95180554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 our analyses looking at regression vs non-regression and regression within 12 months, there was one significant site in each after correcting for multiple testing. These are the Manhattan plots of those two analysis, and the genes that the methylated site corresponds to</a:t>
            </a:r>
          </a:p>
        </p:txBody>
      </p:sp>
      <p:sp>
        <p:nvSpPr>
          <p:cNvPr id="4" name="Slide Number Placeholder 3"/>
          <p:cNvSpPr>
            <a:spLocks noGrp="1"/>
          </p:cNvSpPr>
          <p:nvPr>
            <p:ph type="sldNum" sz="quarter" idx="5"/>
          </p:nvPr>
        </p:nvSpPr>
        <p:spPr/>
        <p:txBody>
          <a:bodyPr/>
          <a:lstStyle/>
          <a:p>
            <a:fld id="{5E74377A-2FA4-7444-B5F1-209F86527039}" type="slidenum">
              <a:rPr lang="en-US" smtClean="0"/>
              <a:t>3</a:t>
            </a:fld>
            <a:endParaRPr lang="en-US"/>
          </a:p>
        </p:txBody>
      </p:sp>
    </p:spTree>
    <p:extLst>
      <p:ext uri="{BB962C8B-B14F-4D97-AF65-F5344CB8AC3E}">
        <p14:creationId xmlns:p14="http://schemas.microsoft.com/office/powerpoint/2010/main" val="320919215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genes associated with these differently methylated sites are not well explored. Interestingly, ALDH9A1 is involved in cell proliferation and survival, and MED25 forms a viral protein complex. So biological plausibility of the role of these genes in cervical carcinogenesis may exist.</a:t>
            </a:r>
          </a:p>
        </p:txBody>
      </p:sp>
      <p:sp>
        <p:nvSpPr>
          <p:cNvPr id="4" name="Slide Number Placeholder 3"/>
          <p:cNvSpPr>
            <a:spLocks noGrp="1"/>
          </p:cNvSpPr>
          <p:nvPr>
            <p:ph type="sldNum" sz="quarter" idx="5"/>
          </p:nvPr>
        </p:nvSpPr>
        <p:spPr/>
        <p:txBody>
          <a:bodyPr/>
          <a:lstStyle/>
          <a:p>
            <a:fld id="{5E74377A-2FA4-7444-B5F1-209F86527039}" type="slidenum">
              <a:rPr lang="en-US" smtClean="0"/>
              <a:t>4</a:t>
            </a:fld>
            <a:endParaRPr lang="en-US"/>
          </a:p>
        </p:txBody>
      </p:sp>
    </p:spTree>
    <p:extLst>
      <p:ext uri="{BB962C8B-B14F-4D97-AF65-F5344CB8AC3E}">
        <p14:creationId xmlns:p14="http://schemas.microsoft.com/office/powerpoint/2010/main" val="149872822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800" dirty="0">
                <a:effectLst/>
                <a:latin typeface="Times New Roman" panose="02020603050405020304" pitchFamily="18" charset="0"/>
                <a:ea typeface="Aptos" panose="020B0004020202020204" pitchFamily="34" charset="0"/>
              </a:rPr>
              <a:t>The delta analysis found one differently methylated site in non-regressors: methylation at TULP2 increased as cells failed to regress histologically. TULP2 expression is increased in dendritic immune cells, so an increase in methylation may correspond to a decreasing relative percentage of immune cells</a:t>
            </a:r>
            <a:endParaRPr lang="en-US" dirty="0"/>
          </a:p>
        </p:txBody>
      </p:sp>
      <p:sp>
        <p:nvSpPr>
          <p:cNvPr id="4" name="Slide Number Placeholder 3"/>
          <p:cNvSpPr>
            <a:spLocks noGrp="1"/>
          </p:cNvSpPr>
          <p:nvPr>
            <p:ph type="sldNum" sz="quarter" idx="5"/>
          </p:nvPr>
        </p:nvSpPr>
        <p:spPr/>
        <p:txBody>
          <a:bodyPr/>
          <a:lstStyle/>
          <a:p>
            <a:fld id="{574E7BA0-79BB-3946-BF45-14163FD513F5}" type="slidenum">
              <a:rPr lang="en-US" smtClean="0"/>
              <a:t>5</a:t>
            </a:fld>
            <a:endParaRPr lang="en-US"/>
          </a:p>
        </p:txBody>
      </p:sp>
    </p:spTree>
    <p:extLst>
      <p:ext uri="{BB962C8B-B14F-4D97-AF65-F5344CB8AC3E}">
        <p14:creationId xmlns:p14="http://schemas.microsoft.com/office/powerpoint/2010/main" val="236520206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91D75D6-15F4-AD13-D201-FE8D61A84B08}"/>
              </a:ext>
            </a:extLst>
          </p:cNvPr>
          <p:cNvSpPr>
            <a:spLocks noGrp="1"/>
          </p:cNvSpPr>
          <p:nvPr>
            <p:ph type="ctrTitle"/>
          </p:nvPr>
        </p:nvSpPr>
        <p:spPr>
          <a:xfrm>
            <a:off x="1524000" y="1122363"/>
            <a:ext cx="9144000" cy="2387600"/>
          </a:xfrm>
        </p:spPr>
        <p:txBody>
          <a:bodyPr anchor="b"/>
          <a:lstStyle>
            <a:lvl1pPr algn="ctr">
              <a:defRPr sz="6000"/>
            </a:lvl1pPr>
          </a:lstStyle>
          <a:p>
            <a:r>
              <a:rPr lang="en-GB"/>
              <a:t>Click to edit Master title style</a:t>
            </a:r>
            <a:endParaRPr lang="en-US"/>
          </a:p>
        </p:txBody>
      </p:sp>
      <p:sp>
        <p:nvSpPr>
          <p:cNvPr id="3" name="Subtitle 2">
            <a:extLst>
              <a:ext uri="{FF2B5EF4-FFF2-40B4-BE49-F238E27FC236}">
                <a16:creationId xmlns:a16="http://schemas.microsoft.com/office/drawing/2014/main" id="{8A7DDC7D-1926-5E76-FA7B-44565490F5D7}"/>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Click to edit Master subtitle style</a:t>
            </a:r>
            <a:endParaRPr lang="en-US"/>
          </a:p>
        </p:txBody>
      </p:sp>
      <p:sp>
        <p:nvSpPr>
          <p:cNvPr id="4" name="Date Placeholder 3">
            <a:extLst>
              <a:ext uri="{FF2B5EF4-FFF2-40B4-BE49-F238E27FC236}">
                <a16:creationId xmlns:a16="http://schemas.microsoft.com/office/drawing/2014/main" id="{3D8EB845-FB3A-ADE0-3962-ADE0043D75BF}"/>
              </a:ext>
            </a:extLst>
          </p:cNvPr>
          <p:cNvSpPr>
            <a:spLocks noGrp="1"/>
          </p:cNvSpPr>
          <p:nvPr>
            <p:ph type="dt" sz="half" idx="10"/>
          </p:nvPr>
        </p:nvSpPr>
        <p:spPr/>
        <p:txBody>
          <a:bodyPr/>
          <a:lstStyle/>
          <a:p>
            <a:fld id="{1F40840D-04BF-214E-9159-9738FF9FC0D5}" type="datetimeFigureOut">
              <a:rPr lang="en-US" smtClean="0"/>
              <a:t>5/3/26</a:t>
            </a:fld>
            <a:endParaRPr lang="en-US"/>
          </a:p>
        </p:txBody>
      </p:sp>
      <p:sp>
        <p:nvSpPr>
          <p:cNvPr id="5" name="Footer Placeholder 4">
            <a:extLst>
              <a:ext uri="{FF2B5EF4-FFF2-40B4-BE49-F238E27FC236}">
                <a16:creationId xmlns:a16="http://schemas.microsoft.com/office/drawing/2014/main" id="{23ADB2CB-A824-6BF9-F0AB-9DA546CE03A5}"/>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46DAF524-B5B3-2314-5FA2-B5C1899A2161}"/>
              </a:ext>
            </a:extLst>
          </p:cNvPr>
          <p:cNvSpPr>
            <a:spLocks noGrp="1"/>
          </p:cNvSpPr>
          <p:nvPr>
            <p:ph type="sldNum" sz="quarter" idx="12"/>
          </p:nvPr>
        </p:nvSpPr>
        <p:spPr/>
        <p:txBody>
          <a:bodyPr/>
          <a:lstStyle/>
          <a:p>
            <a:fld id="{2A61A29B-66E1-BB40-9423-E14C20538587}" type="slidenum">
              <a:rPr lang="en-US" smtClean="0"/>
              <a:t>‹#›</a:t>
            </a:fld>
            <a:endParaRPr lang="en-US"/>
          </a:p>
        </p:txBody>
      </p:sp>
    </p:spTree>
    <p:extLst>
      <p:ext uri="{BB962C8B-B14F-4D97-AF65-F5344CB8AC3E}">
        <p14:creationId xmlns:p14="http://schemas.microsoft.com/office/powerpoint/2010/main" val="14260794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5499CE8-9551-23DC-8375-0A0FC4B1DAB9}"/>
              </a:ext>
            </a:extLst>
          </p:cNvPr>
          <p:cNvSpPr>
            <a:spLocks noGrp="1"/>
          </p:cNvSpPr>
          <p:nvPr>
            <p:ph type="title"/>
          </p:nvPr>
        </p:nvSpPr>
        <p:spPr/>
        <p:txBody>
          <a:bodyPr/>
          <a:lstStyle/>
          <a:p>
            <a:r>
              <a:rPr lang="en-GB"/>
              <a:t>Click to edit Master title style</a:t>
            </a:r>
            <a:endParaRPr lang="en-US"/>
          </a:p>
        </p:txBody>
      </p:sp>
      <p:sp>
        <p:nvSpPr>
          <p:cNvPr id="3" name="Content Placeholder 2">
            <a:extLst>
              <a:ext uri="{FF2B5EF4-FFF2-40B4-BE49-F238E27FC236}">
                <a16:creationId xmlns:a16="http://schemas.microsoft.com/office/drawing/2014/main" id="{92338838-24AB-A26B-0FFD-43450B3811DA}"/>
              </a:ext>
            </a:extLst>
          </p:cNvPr>
          <p:cNvSpPr>
            <a:spLocks noGrp="1"/>
          </p:cNvSpPr>
          <p:nvPr>
            <p:ph idx="1"/>
          </p:nvPr>
        </p:nvSpPr>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a:extLst>
              <a:ext uri="{FF2B5EF4-FFF2-40B4-BE49-F238E27FC236}">
                <a16:creationId xmlns:a16="http://schemas.microsoft.com/office/drawing/2014/main" id="{6132CCB6-EAF8-1857-FE1C-7C158702198A}"/>
              </a:ext>
            </a:extLst>
          </p:cNvPr>
          <p:cNvSpPr>
            <a:spLocks noGrp="1"/>
          </p:cNvSpPr>
          <p:nvPr>
            <p:ph type="dt" sz="half" idx="10"/>
          </p:nvPr>
        </p:nvSpPr>
        <p:spPr/>
        <p:txBody>
          <a:bodyPr/>
          <a:lstStyle/>
          <a:p>
            <a:fld id="{1F40840D-04BF-214E-9159-9738FF9FC0D5}" type="datetimeFigureOut">
              <a:rPr lang="en-US" smtClean="0"/>
              <a:t>5/3/26</a:t>
            </a:fld>
            <a:endParaRPr lang="en-US"/>
          </a:p>
        </p:txBody>
      </p:sp>
      <p:sp>
        <p:nvSpPr>
          <p:cNvPr id="5" name="Footer Placeholder 4">
            <a:extLst>
              <a:ext uri="{FF2B5EF4-FFF2-40B4-BE49-F238E27FC236}">
                <a16:creationId xmlns:a16="http://schemas.microsoft.com/office/drawing/2014/main" id="{9F7181AE-12B5-1375-7319-FBDDAF68DC00}"/>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11AC4D2D-4BE9-8A06-7C11-A4DDD12EC02B}"/>
              </a:ext>
            </a:extLst>
          </p:cNvPr>
          <p:cNvSpPr>
            <a:spLocks noGrp="1"/>
          </p:cNvSpPr>
          <p:nvPr>
            <p:ph type="sldNum" sz="quarter" idx="12"/>
          </p:nvPr>
        </p:nvSpPr>
        <p:spPr/>
        <p:txBody>
          <a:bodyPr/>
          <a:lstStyle/>
          <a:p>
            <a:fld id="{2A61A29B-66E1-BB40-9423-E14C20538587}" type="slidenum">
              <a:rPr lang="en-US" smtClean="0"/>
              <a:t>‹#›</a:t>
            </a:fld>
            <a:endParaRPr lang="en-US"/>
          </a:p>
        </p:txBody>
      </p:sp>
    </p:spTree>
    <p:extLst>
      <p:ext uri="{BB962C8B-B14F-4D97-AF65-F5344CB8AC3E}">
        <p14:creationId xmlns:p14="http://schemas.microsoft.com/office/powerpoint/2010/main" val="24140699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F90A534-4999-ABAD-7ABB-375EEAA949F4}"/>
              </a:ext>
            </a:extLst>
          </p:cNvPr>
          <p:cNvSpPr>
            <a:spLocks noGrp="1"/>
          </p:cNvSpPr>
          <p:nvPr>
            <p:ph type="title"/>
          </p:nvPr>
        </p:nvSpPr>
        <p:spPr>
          <a:xfrm>
            <a:off x="831850" y="1709738"/>
            <a:ext cx="10515600" cy="2852737"/>
          </a:xfrm>
        </p:spPr>
        <p:txBody>
          <a:bodyPr anchor="b"/>
          <a:lstStyle>
            <a:lvl1pPr>
              <a:defRPr sz="6000"/>
            </a:lvl1pPr>
          </a:lstStyle>
          <a:p>
            <a:r>
              <a:rPr lang="en-GB"/>
              <a:t>Click to edit Master title style</a:t>
            </a:r>
            <a:endParaRPr lang="en-US"/>
          </a:p>
        </p:txBody>
      </p:sp>
      <p:sp>
        <p:nvSpPr>
          <p:cNvPr id="3" name="Text Placeholder 2">
            <a:extLst>
              <a:ext uri="{FF2B5EF4-FFF2-40B4-BE49-F238E27FC236}">
                <a16:creationId xmlns:a16="http://schemas.microsoft.com/office/drawing/2014/main" id="{7712ECCE-CB18-DBAD-8E97-33ACB4C80A11}"/>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GB"/>
              <a:t>Click to edit Master text styles</a:t>
            </a:r>
          </a:p>
        </p:txBody>
      </p:sp>
      <p:sp>
        <p:nvSpPr>
          <p:cNvPr id="4" name="Date Placeholder 3">
            <a:extLst>
              <a:ext uri="{FF2B5EF4-FFF2-40B4-BE49-F238E27FC236}">
                <a16:creationId xmlns:a16="http://schemas.microsoft.com/office/drawing/2014/main" id="{035ECB69-40B5-D4D1-F554-50FC04E70B3F}"/>
              </a:ext>
            </a:extLst>
          </p:cNvPr>
          <p:cNvSpPr>
            <a:spLocks noGrp="1"/>
          </p:cNvSpPr>
          <p:nvPr>
            <p:ph type="dt" sz="half" idx="10"/>
          </p:nvPr>
        </p:nvSpPr>
        <p:spPr/>
        <p:txBody>
          <a:bodyPr/>
          <a:lstStyle/>
          <a:p>
            <a:fld id="{1F40840D-04BF-214E-9159-9738FF9FC0D5}" type="datetimeFigureOut">
              <a:rPr lang="en-US" smtClean="0"/>
              <a:t>5/3/26</a:t>
            </a:fld>
            <a:endParaRPr lang="en-US"/>
          </a:p>
        </p:txBody>
      </p:sp>
      <p:sp>
        <p:nvSpPr>
          <p:cNvPr id="5" name="Footer Placeholder 4">
            <a:extLst>
              <a:ext uri="{FF2B5EF4-FFF2-40B4-BE49-F238E27FC236}">
                <a16:creationId xmlns:a16="http://schemas.microsoft.com/office/drawing/2014/main" id="{CBA442EF-DDBF-CAF7-4327-5176F902EE5A}"/>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B30907A3-B163-6343-38C2-3D965BFEA113}"/>
              </a:ext>
            </a:extLst>
          </p:cNvPr>
          <p:cNvSpPr>
            <a:spLocks noGrp="1"/>
          </p:cNvSpPr>
          <p:nvPr>
            <p:ph type="sldNum" sz="quarter" idx="12"/>
          </p:nvPr>
        </p:nvSpPr>
        <p:spPr/>
        <p:txBody>
          <a:bodyPr/>
          <a:lstStyle/>
          <a:p>
            <a:fld id="{2A61A29B-66E1-BB40-9423-E14C20538587}" type="slidenum">
              <a:rPr lang="en-US" smtClean="0"/>
              <a:t>‹#›</a:t>
            </a:fld>
            <a:endParaRPr lang="en-US"/>
          </a:p>
        </p:txBody>
      </p:sp>
    </p:spTree>
    <p:extLst>
      <p:ext uri="{BB962C8B-B14F-4D97-AF65-F5344CB8AC3E}">
        <p14:creationId xmlns:p14="http://schemas.microsoft.com/office/powerpoint/2010/main" val="196893420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0BE6FA5-AB4B-5907-FC22-FFA97C443A01}"/>
              </a:ext>
            </a:extLst>
          </p:cNvPr>
          <p:cNvSpPr>
            <a:spLocks noGrp="1"/>
          </p:cNvSpPr>
          <p:nvPr>
            <p:ph type="title"/>
          </p:nvPr>
        </p:nvSpPr>
        <p:spPr/>
        <p:txBody>
          <a:bodyPr/>
          <a:lstStyle/>
          <a:p>
            <a:r>
              <a:rPr lang="en-GB"/>
              <a:t>Click to edit Master title style</a:t>
            </a:r>
            <a:endParaRPr lang="en-US"/>
          </a:p>
        </p:txBody>
      </p:sp>
      <p:sp>
        <p:nvSpPr>
          <p:cNvPr id="3" name="Content Placeholder 2">
            <a:extLst>
              <a:ext uri="{FF2B5EF4-FFF2-40B4-BE49-F238E27FC236}">
                <a16:creationId xmlns:a16="http://schemas.microsoft.com/office/drawing/2014/main" id="{307D060C-3CAE-3C7E-8B2A-AD4FDA41FFFD}"/>
              </a:ext>
            </a:extLst>
          </p:cNvPr>
          <p:cNvSpPr>
            <a:spLocks noGrp="1"/>
          </p:cNvSpPr>
          <p:nvPr>
            <p:ph sz="half" idx="1"/>
          </p:nvPr>
        </p:nvSpPr>
        <p:spPr>
          <a:xfrm>
            <a:off x="838200" y="1825625"/>
            <a:ext cx="5181600" cy="435133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Content Placeholder 3">
            <a:extLst>
              <a:ext uri="{FF2B5EF4-FFF2-40B4-BE49-F238E27FC236}">
                <a16:creationId xmlns:a16="http://schemas.microsoft.com/office/drawing/2014/main" id="{297DE17F-1D5C-622A-BD79-5A52F06923FE}"/>
              </a:ext>
            </a:extLst>
          </p:cNvPr>
          <p:cNvSpPr>
            <a:spLocks noGrp="1"/>
          </p:cNvSpPr>
          <p:nvPr>
            <p:ph sz="half" idx="2"/>
          </p:nvPr>
        </p:nvSpPr>
        <p:spPr>
          <a:xfrm>
            <a:off x="6172200" y="1825625"/>
            <a:ext cx="5181600" cy="435133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5" name="Date Placeholder 4">
            <a:extLst>
              <a:ext uri="{FF2B5EF4-FFF2-40B4-BE49-F238E27FC236}">
                <a16:creationId xmlns:a16="http://schemas.microsoft.com/office/drawing/2014/main" id="{DC83F99D-9505-E4C5-B9FA-1F9078FFC7A4}"/>
              </a:ext>
            </a:extLst>
          </p:cNvPr>
          <p:cNvSpPr>
            <a:spLocks noGrp="1"/>
          </p:cNvSpPr>
          <p:nvPr>
            <p:ph type="dt" sz="half" idx="10"/>
          </p:nvPr>
        </p:nvSpPr>
        <p:spPr/>
        <p:txBody>
          <a:bodyPr/>
          <a:lstStyle/>
          <a:p>
            <a:fld id="{1F40840D-04BF-214E-9159-9738FF9FC0D5}" type="datetimeFigureOut">
              <a:rPr lang="en-US" smtClean="0"/>
              <a:t>5/3/26</a:t>
            </a:fld>
            <a:endParaRPr lang="en-US"/>
          </a:p>
        </p:txBody>
      </p:sp>
      <p:sp>
        <p:nvSpPr>
          <p:cNvPr id="6" name="Footer Placeholder 5">
            <a:extLst>
              <a:ext uri="{FF2B5EF4-FFF2-40B4-BE49-F238E27FC236}">
                <a16:creationId xmlns:a16="http://schemas.microsoft.com/office/drawing/2014/main" id="{2C869FA0-A035-C449-65B9-7DA9D7D800C5}"/>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E4353538-42AE-5015-D0DF-DE50CBB3DE73}"/>
              </a:ext>
            </a:extLst>
          </p:cNvPr>
          <p:cNvSpPr>
            <a:spLocks noGrp="1"/>
          </p:cNvSpPr>
          <p:nvPr>
            <p:ph type="sldNum" sz="quarter" idx="12"/>
          </p:nvPr>
        </p:nvSpPr>
        <p:spPr/>
        <p:txBody>
          <a:bodyPr/>
          <a:lstStyle/>
          <a:p>
            <a:fld id="{2A61A29B-66E1-BB40-9423-E14C20538587}" type="slidenum">
              <a:rPr lang="en-US" smtClean="0"/>
              <a:t>‹#›</a:t>
            </a:fld>
            <a:endParaRPr lang="en-US"/>
          </a:p>
        </p:txBody>
      </p:sp>
    </p:spTree>
    <p:extLst>
      <p:ext uri="{BB962C8B-B14F-4D97-AF65-F5344CB8AC3E}">
        <p14:creationId xmlns:p14="http://schemas.microsoft.com/office/powerpoint/2010/main" val="100757910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0A191D0-997F-BFDC-319E-F3C10DA7BEE2}"/>
              </a:ext>
            </a:extLst>
          </p:cNvPr>
          <p:cNvSpPr>
            <a:spLocks noGrp="1"/>
          </p:cNvSpPr>
          <p:nvPr>
            <p:ph type="title"/>
          </p:nvPr>
        </p:nvSpPr>
        <p:spPr>
          <a:xfrm>
            <a:off x="839788" y="365125"/>
            <a:ext cx="10515600" cy="1325563"/>
          </a:xfrm>
        </p:spPr>
        <p:txBody>
          <a:bodyPr/>
          <a:lstStyle/>
          <a:p>
            <a:r>
              <a:rPr lang="en-GB"/>
              <a:t>Click to edit Master title style</a:t>
            </a:r>
            <a:endParaRPr lang="en-US"/>
          </a:p>
        </p:txBody>
      </p:sp>
      <p:sp>
        <p:nvSpPr>
          <p:cNvPr id="3" name="Text Placeholder 2">
            <a:extLst>
              <a:ext uri="{FF2B5EF4-FFF2-40B4-BE49-F238E27FC236}">
                <a16:creationId xmlns:a16="http://schemas.microsoft.com/office/drawing/2014/main" id="{EA4519F8-B26F-70B4-D6FF-5AD082F1C6DF}"/>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4" name="Content Placeholder 3">
            <a:extLst>
              <a:ext uri="{FF2B5EF4-FFF2-40B4-BE49-F238E27FC236}">
                <a16:creationId xmlns:a16="http://schemas.microsoft.com/office/drawing/2014/main" id="{C80F4775-1F35-61DA-4E3E-D03A67CBB1FE}"/>
              </a:ext>
            </a:extLst>
          </p:cNvPr>
          <p:cNvSpPr>
            <a:spLocks noGrp="1"/>
          </p:cNvSpPr>
          <p:nvPr>
            <p:ph sz="half" idx="2"/>
          </p:nvPr>
        </p:nvSpPr>
        <p:spPr>
          <a:xfrm>
            <a:off x="839788" y="2505075"/>
            <a:ext cx="5157787" cy="368458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5" name="Text Placeholder 4">
            <a:extLst>
              <a:ext uri="{FF2B5EF4-FFF2-40B4-BE49-F238E27FC236}">
                <a16:creationId xmlns:a16="http://schemas.microsoft.com/office/drawing/2014/main" id="{D97DCCE4-C4D9-25BA-8B0E-0E6CBBE81FB9}"/>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6" name="Content Placeholder 5">
            <a:extLst>
              <a:ext uri="{FF2B5EF4-FFF2-40B4-BE49-F238E27FC236}">
                <a16:creationId xmlns:a16="http://schemas.microsoft.com/office/drawing/2014/main" id="{D32D1D3D-DF49-0CD9-62A2-DB9C903D1F60}"/>
              </a:ext>
            </a:extLst>
          </p:cNvPr>
          <p:cNvSpPr>
            <a:spLocks noGrp="1"/>
          </p:cNvSpPr>
          <p:nvPr>
            <p:ph sz="quarter" idx="4"/>
          </p:nvPr>
        </p:nvSpPr>
        <p:spPr>
          <a:xfrm>
            <a:off x="6172200" y="2505075"/>
            <a:ext cx="5183188" cy="368458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7" name="Date Placeholder 6">
            <a:extLst>
              <a:ext uri="{FF2B5EF4-FFF2-40B4-BE49-F238E27FC236}">
                <a16:creationId xmlns:a16="http://schemas.microsoft.com/office/drawing/2014/main" id="{A5DFBDC8-3203-0F7B-B8E6-6257D97E3693}"/>
              </a:ext>
            </a:extLst>
          </p:cNvPr>
          <p:cNvSpPr>
            <a:spLocks noGrp="1"/>
          </p:cNvSpPr>
          <p:nvPr>
            <p:ph type="dt" sz="half" idx="10"/>
          </p:nvPr>
        </p:nvSpPr>
        <p:spPr/>
        <p:txBody>
          <a:bodyPr/>
          <a:lstStyle/>
          <a:p>
            <a:fld id="{1F40840D-04BF-214E-9159-9738FF9FC0D5}" type="datetimeFigureOut">
              <a:rPr lang="en-US" smtClean="0"/>
              <a:t>5/3/26</a:t>
            </a:fld>
            <a:endParaRPr lang="en-US"/>
          </a:p>
        </p:txBody>
      </p:sp>
      <p:sp>
        <p:nvSpPr>
          <p:cNvPr id="8" name="Footer Placeholder 7">
            <a:extLst>
              <a:ext uri="{FF2B5EF4-FFF2-40B4-BE49-F238E27FC236}">
                <a16:creationId xmlns:a16="http://schemas.microsoft.com/office/drawing/2014/main" id="{39E9593F-2CD8-EF42-F099-B96D64BDCB7B}"/>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D6E80269-C7A2-3DF3-8232-D2BEE20B3EF7}"/>
              </a:ext>
            </a:extLst>
          </p:cNvPr>
          <p:cNvSpPr>
            <a:spLocks noGrp="1"/>
          </p:cNvSpPr>
          <p:nvPr>
            <p:ph type="sldNum" sz="quarter" idx="12"/>
          </p:nvPr>
        </p:nvSpPr>
        <p:spPr/>
        <p:txBody>
          <a:bodyPr/>
          <a:lstStyle/>
          <a:p>
            <a:fld id="{2A61A29B-66E1-BB40-9423-E14C20538587}" type="slidenum">
              <a:rPr lang="en-US" smtClean="0"/>
              <a:t>‹#›</a:t>
            </a:fld>
            <a:endParaRPr lang="en-US"/>
          </a:p>
        </p:txBody>
      </p:sp>
    </p:spTree>
    <p:extLst>
      <p:ext uri="{BB962C8B-B14F-4D97-AF65-F5344CB8AC3E}">
        <p14:creationId xmlns:p14="http://schemas.microsoft.com/office/powerpoint/2010/main" val="65824283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2B2B343-5D26-033B-115B-0199DB37A93F}"/>
              </a:ext>
            </a:extLst>
          </p:cNvPr>
          <p:cNvSpPr>
            <a:spLocks noGrp="1"/>
          </p:cNvSpPr>
          <p:nvPr>
            <p:ph type="title"/>
          </p:nvPr>
        </p:nvSpPr>
        <p:spPr/>
        <p:txBody>
          <a:bodyPr/>
          <a:lstStyle/>
          <a:p>
            <a:r>
              <a:rPr lang="en-GB"/>
              <a:t>Click to edit Master title style</a:t>
            </a:r>
            <a:endParaRPr lang="en-US"/>
          </a:p>
        </p:txBody>
      </p:sp>
      <p:sp>
        <p:nvSpPr>
          <p:cNvPr id="3" name="Date Placeholder 2">
            <a:extLst>
              <a:ext uri="{FF2B5EF4-FFF2-40B4-BE49-F238E27FC236}">
                <a16:creationId xmlns:a16="http://schemas.microsoft.com/office/drawing/2014/main" id="{B25FA726-5634-5415-F736-B28CCD1C52AC}"/>
              </a:ext>
            </a:extLst>
          </p:cNvPr>
          <p:cNvSpPr>
            <a:spLocks noGrp="1"/>
          </p:cNvSpPr>
          <p:nvPr>
            <p:ph type="dt" sz="half" idx="10"/>
          </p:nvPr>
        </p:nvSpPr>
        <p:spPr/>
        <p:txBody>
          <a:bodyPr/>
          <a:lstStyle/>
          <a:p>
            <a:fld id="{1F40840D-04BF-214E-9159-9738FF9FC0D5}" type="datetimeFigureOut">
              <a:rPr lang="en-US" smtClean="0"/>
              <a:t>5/3/26</a:t>
            </a:fld>
            <a:endParaRPr lang="en-US"/>
          </a:p>
        </p:txBody>
      </p:sp>
      <p:sp>
        <p:nvSpPr>
          <p:cNvPr id="4" name="Footer Placeholder 3">
            <a:extLst>
              <a:ext uri="{FF2B5EF4-FFF2-40B4-BE49-F238E27FC236}">
                <a16:creationId xmlns:a16="http://schemas.microsoft.com/office/drawing/2014/main" id="{41F088C1-C66E-0CE4-1EA6-B6CA2D720794}"/>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A4C5CB3D-7AF2-5856-7436-EEA5DB13DAAC}"/>
              </a:ext>
            </a:extLst>
          </p:cNvPr>
          <p:cNvSpPr>
            <a:spLocks noGrp="1"/>
          </p:cNvSpPr>
          <p:nvPr>
            <p:ph type="sldNum" sz="quarter" idx="12"/>
          </p:nvPr>
        </p:nvSpPr>
        <p:spPr/>
        <p:txBody>
          <a:bodyPr/>
          <a:lstStyle/>
          <a:p>
            <a:fld id="{2A61A29B-66E1-BB40-9423-E14C20538587}" type="slidenum">
              <a:rPr lang="en-US" smtClean="0"/>
              <a:t>‹#›</a:t>
            </a:fld>
            <a:endParaRPr lang="en-US"/>
          </a:p>
        </p:txBody>
      </p:sp>
    </p:spTree>
    <p:extLst>
      <p:ext uri="{BB962C8B-B14F-4D97-AF65-F5344CB8AC3E}">
        <p14:creationId xmlns:p14="http://schemas.microsoft.com/office/powerpoint/2010/main" val="273501215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621EC674-E572-4EEE-D30A-188447084149}"/>
              </a:ext>
            </a:extLst>
          </p:cNvPr>
          <p:cNvSpPr>
            <a:spLocks noGrp="1"/>
          </p:cNvSpPr>
          <p:nvPr>
            <p:ph type="dt" sz="half" idx="10"/>
          </p:nvPr>
        </p:nvSpPr>
        <p:spPr/>
        <p:txBody>
          <a:bodyPr/>
          <a:lstStyle/>
          <a:p>
            <a:fld id="{1F40840D-04BF-214E-9159-9738FF9FC0D5}" type="datetimeFigureOut">
              <a:rPr lang="en-US" smtClean="0"/>
              <a:t>5/3/26</a:t>
            </a:fld>
            <a:endParaRPr lang="en-US"/>
          </a:p>
        </p:txBody>
      </p:sp>
      <p:sp>
        <p:nvSpPr>
          <p:cNvPr id="3" name="Footer Placeholder 2">
            <a:extLst>
              <a:ext uri="{FF2B5EF4-FFF2-40B4-BE49-F238E27FC236}">
                <a16:creationId xmlns:a16="http://schemas.microsoft.com/office/drawing/2014/main" id="{0473087A-3554-E7A6-DFD2-A7B8388DC8C9}"/>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8FE62354-9740-C939-9C76-39E04C3209EE}"/>
              </a:ext>
            </a:extLst>
          </p:cNvPr>
          <p:cNvSpPr>
            <a:spLocks noGrp="1"/>
          </p:cNvSpPr>
          <p:nvPr>
            <p:ph type="sldNum" sz="quarter" idx="12"/>
          </p:nvPr>
        </p:nvSpPr>
        <p:spPr/>
        <p:txBody>
          <a:bodyPr/>
          <a:lstStyle/>
          <a:p>
            <a:fld id="{2A61A29B-66E1-BB40-9423-E14C20538587}" type="slidenum">
              <a:rPr lang="en-US" smtClean="0"/>
              <a:t>‹#›</a:t>
            </a:fld>
            <a:endParaRPr lang="en-US"/>
          </a:p>
        </p:txBody>
      </p:sp>
    </p:spTree>
    <p:extLst>
      <p:ext uri="{BB962C8B-B14F-4D97-AF65-F5344CB8AC3E}">
        <p14:creationId xmlns:p14="http://schemas.microsoft.com/office/powerpoint/2010/main" val="415432969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F659DBE-70CD-AF89-D61D-411CBDC2558B}"/>
              </a:ext>
            </a:extLst>
          </p:cNvPr>
          <p:cNvSpPr>
            <a:spLocks noGrp="1"/>
          </p:cNvSpPr>
          <p:nvPr>
            <p:ph type="title"/>
          </p:nvPr>
        </p:nvSpPr>
        <p:spPr>
          <a:xfrm>
            <a:off x="839788" y="457200"/>
            <a:ext cx="3932237" cy="1600200"/>
          </a:xfrm>
        </p:spPr>
        <p:txBody>
          <a:bodyPr anchor="b"/>
          <a:lstStyle>
            <a:lvl1pPr>
              <a:defRPr sz="3200"/>
            </a:lvl1pPr>
          </a:lstStyle>
          <a:p>
            <a:r>
              <a:rPr lang="en-GB"/>
              <a:t>Click to edit Master title style</a:t>
            </a:r>
            <a:endParaRPr lang="en-US"/>
          </a:p>
        </p:txBody>
      </p:sp>
      <p:sp>
        <p:nvSpPr>
          <p:cNvPr id="3" name="Content Placeholder 2">
            <a:extLst>
              <a:ext uri="{FF2B5EF4-FFF2-40B4-BE49-F238E27FC236}">
                <a16:creationId xmlns:a16="http://schemas.microsoft.com/office/drawing/2014/main" id="{D85AB414-0E76-8D8B-043C-B8D92FD60F27}"/>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Text Placeholder 3">
            <a:extLst>
              <a:ext uri="{FF2B5EF4-FFF2-40B4-BE49-F238E27FC236}">
                <a16:creationId xmlns:a16="http://schemas.microsoft.com/office/drawing/2014/main" id="{4F63BB79-A099-F93D-1A20-C7262A1E34EA}"/>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edit Master text styles</a:t>
            </a:r>
          </a:p>
        </p:txBody>
      </p:sp>
      <p:sp>
        <p:nvSpPr>
          <p:cNvPr id="5" name="Date Placeholder 4">
            <a:extLst>
              <a:ext uri="{FF2B5EF4-FFF2-40B4-BE49-F238E27FC236}">
                <a16:creationId xmlns:a16="http://schemas.microsoft.com/office/drawing/2014/main" id="{8382895A-D9D6-6ECE-C9F0-2FD648CC6B0B}"/>
              </a:ext>
            </a:extLst>
          </p:cNvPr>
          <p:cNvSpPr>
            <a:spLocks noGrp="1"/>
          </p:cNvSpPr>
          <p:nvPr>
            <p:ph type="dt" sz="half" idx="10"/>
          </p:nvPr>
        </p:nvSpPr>
        <p:spPr/>
        <p:txBody>
          <a:bodyPr/>
          <a:lstStyle/>
          <a:p>
            <a:fld id="{1F40840D-04BF-214E-9159-9738FF9FC0D5}" type="datetimeFigureOut">
              <a:rPr lang="en-US" smtClean="0"/>
              <a:t>5/3/26</a:t>
            </a:fld>
            <a:endParaRPr lang="en-US"/>
          </a:p>
        </p:txBody>
      </p:sp>
      <p:sp>
        <p:nvSpPr>
          <p:cNvPr id="6" name="Footer Placeholder 5">
            <a:extLst>
              <a:ext uri="{FF2B5EF4-FFF2-40B4-BE49-F238E27FC236}">
                <a16:creationId xmlns:a16="http://schemas.microsoft.com/office/drawing/2014/main" id="{D9CBD411-5A74-900A-C62F-9B8864185A4E}"/>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21056ED0-44E8-95A7-5182-3BEF2C1534CD}"/>
              </a:ext>
            </a:extLst>
          </p:cNvPr>
          <p:cNvSpPr>
            <a:spLocks noGrp="1"/>
          </p:cNvSpPr>
          <p:nvPr>
            <p:ph type="sldNum" sz="quarter" idx="12"/>
          </p:nvPr>
        </p:nvSpPr>
        <p:spPr/>
        <p:txBody>
          <a:bodyPr/>
          <a:lstStyle/>
          <a:p>
            <a:fld id="{2A61A29B-66E1-BB40-9423-E14C20538587}" type="slidenum">
              <a:rPr lang="en-US" smtClean="0"/>
              <a:t>‹#›</a:t>
            </a:fld>
            <a:endParaRPr lang="en-US"/>
          </a:p>
        </p:txBody>
      </p:sp>
    </p:spTree>
    <p:extLst>
      <p:ext uri="{BB962C8B-B14F-4D97-AF65-F5344CB8AC3E}">
        <p14:creationId xmlns:p14="http://schemas.microsoft.com/office/powerpoint/2010/main" val="156058642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A6ECF55-8DAF-323B-02B8-E914DB8493CE}"/>
              </a:ext>
            </a:extLst>
          </p:cNvPr>
          <p:cNvSpPr>
            <a:spLocks noGrp="1"/>
          </p:cNvSpPr>
          <p:nvPr>
            <p:ph type="title"/>
          </p:nvPr>
        </p:nvSpPr>
        <p:spPr>
          <a:xfrm>
            <a:off x="839788" y="457200"/>
            <a:ext cx="3932237" cy="1600200"/>
          </a:xfrm>
        </p:spPr>
        <p:txBody>
          <a:bodyPr anchor="b"/>
          <a:lstStyle>
            <a:lvl1pPr>
              <a:defRPr sz="3200"/>
            </a:lvl1pPr>
          </a:lstStyle>
          <a:p>
            <a:r>
              <a:rPr lang="en-GB"/>
              <a:t>Click to edit Master title style</a:t>
            </a:r>
            <a:endParaRPr lang="en-US"/>
          </a:p>
        </p:txBody>
      </p:sp>
      <p:sp>
        <p:nvSpPr>
          <p:cNvPr id="3" name="Picture Placeholder 2">
            <a:extLst>
              <a:ext uri="{FF2B5EF4-FFF2-40B4-BE49-F238E27FC236}">
                <a16:creationId xmlns:a16="http://schemas.microsoft.com/office/drawing/2014/main" id="{12CBBB49-62A5-7AF9-12EE-91A53009F846}"/>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C90F11FD-9B5C-AB7F-5018-C89CB0FAA608}"/>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edit Master text styles</a:t>
            </a:r>
          </a:p>
        </p:txBody>
      </p:sp>
      <p:sp>
        <p:nvSpPr>
          <p:cNvPr id="5" name="Date Placeholder 4">
            <a:extLst>
              <a:ext uri="{FF2B5EF4-FFF2-40B4-BE49-F238E27FC236}">
                <a16:creationId xmlns:a16="http://schemas.microsoft.com/office/drawing/2014/main" id="{058D5CE9-7821-E3F5-2F9A-74E022A4305C}"/>
              </a:ext>
            </a:extLst>
          </p:cNvPr>
          <p:cNvSpPr>
            <a:spLocks noGrp="1"/>
          </p:cNvSpPr>
          <p:nvPr>
            <p:ph type="dt" sz="half" idx="10"/>
          </p:nvPr>
        </p:nvSpPr>
        <p:spPr/>
        <p:txBody>
          <a:bodyPr/>
          <a:lstStyle/>
          <a:p>
            <a:fld id="{1F40840D-04BF-214E-9159-9738FF9FC0D5}" type="datetimeFigureOut">
              <a:rPr lang="en-US" smtClean="0"/>
              <a:t>5/3/26</a:t>
            </a:fld>
            <a:endParaRPr lang="en-US"/>
          </a:p>
        </p:txBody>
      </p:sp>
      <p:sp>
        <p:nvSpPr>
          <p:cNvPr id="6" name="Footer Placeholder 5">
            <a:extLst>
              <a:ext uri="{FF2B5EF4-FFF2-40B4-BE49-F238E27FC236}">
                <a16:creationId xmlns:a16="http://schemas.microsoft.com/office/drawing/2014/main" id="{871A8578-CA63-22E3-6E65-BD847C5D83B9}"/>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853E4956-C12B-82E3-968E-FDA574F37E4F}"/>
              </a:ext>
            </a:extLst>
          </p:cNvPr>
          <p:cNvSpPr>
            <a:spLocks noGrp="1"/>
          </p:cNvSpPr>
          <p:nvPr>
            <p:ph type="sldNum" sz="quarter" idx="12"/>
          </p:nvPr>
        </p:nvSpPr>
        <p:spPr/>
        <p:txBody>
          <a:bodyPr/>
          <a:lstStyle/>
          <a:p>
            <a:fld id="{2A61A29B-66E1-BB40-9423-E14C20538587}" type="slidenum">
              <a:rPr lang="en-US" smtClean="0"/>
              <a:t>‹#›</a:t>
            </a:fld>
            <a:endParaRPr lang="en-US"/>
          </a:p>
        </p:txBody>
      </p:sp>
    </p:spTree>
    <p:extLst>
      <p:ext uri="{BB962C8B-B14F-4D97-AF65-F5344CB8AC3E}">
        <p14:creationId xmlns:p14="http://schemas.microsoft.com/office/powerpoint/2010/main" val="1507507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607040B-6BA4-AA6F-28C9-4F39AAA71041}"/>
              </a:ext>
            </a:extLst>
          </p:cNvPr>
          <p:cNvSpPr>
            <a:spLocks noGrp="1"/>
          </p:cNvSpPr>
          <p:nvPr>
            <p:ph type="title"/>
          </p:nvPr>
        </p:nvSpPr>
        <p:spPr/>
        <p:txBody>
          <a:bodyPr/>
          <a:lstStyle/>
          <a:p>
            <a:r>
              <a:rPr lang="en-GB"/>
              <a:t>Click to edit Master title style</a:t>
            </a:r>
            <a:endParaRPr lang="en-US"/>
          </a:p>
        </p:txBody>
      </p:sp>
      <p:sp>
        <p:nvSpPr>
          <p:cNvPr id="3" name="Vertical Text Placeholder 2">
            <a:extLst>
              <a:ext uri="{FF2B5EF4-FFF2-40B4-BE49-F238E27FC236}">
                <a16:creationId xmlns:a16="http://schemas.microsoft.com/office/drawing/2014/main" id="{920B138B-2EBC-04D8-BA55-6415E1C73563}"/>
              </a:ext>
            </a:extLst>
          </p:cNvPr>
          <p:cNvSpPr>
            <a:spLocks noGrp="1"/>
          </p:cNvSpPr>
          <p:nvPr>
            <p:ph type="body" orient="vert" idx="1"/>
          </p:nvPr>
        </p:nvSpPr>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a:extLst>
              <a:ext uri="{FF2B5EF4-FFF2-40B4-BE49-F238E27FC236}">
                <a16:creationId xmlns:a16="http://schemas.microsoft.com/office/drawing/2014/main" id="{321F97DF-F9E6-0034-E6E7-1BF9D9375D96}"/>
              </a:ext>
            </a:extLst>
          </p:cNvPr>
          <p:cNvSpPr>
            <a:spLocks noGrp="1"/>
          </p:cNvSpPr>
          <p:nvPr>
            <p:ph type="dt" sz="half" idx="10"/>
          </p:nvPr>
        </p:nvSpPr>
        <p:spPr/>
        <p:txBody>
          <a:bodyPr/>
          <a:lstStyle/>
          <a:p>
            <a:fld id="{1F40840D-04BF-214E-9159-9738FF9FC0D5}" type="datetimeFigureOut">
              <a:rPr lang="en-US" smtClean="0"/>
              <a:t>5/3/26</a:t>
            </a:fld>
            <a:endParaRPr lang="en-US"/>
          </a:p>
        </p:txBody>
      </p:sp>
      <p:sp>
        <p:nvSpPr>
          <p:cNvPr id="5" name="Footer Placeholder 4">
            <a:extLst>
              <a:ext uri="{FF2B5EF4-FFF2-40B4-BE49-F238E27FC236}">
                <a16:creationId xmlns:a16="http://schemas.microsoft.com/office/drawing/2014/main" id="{9B88C211-2C50-3763-3D0B-6D38CDA9C3ED}"/>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3E181989-C979-EF9C-AA23-BDB034FE3620}"/>
              </a:ext>
            </a:extLst>
          </p:cNvPr>
          <p:cNvSpPr>
            <a:spLocks noGrp="1"/>
          </p:cNvSpPr>
          <p:nvPr>
            <p:ph type="sldNum" sz="quarter" idx="12"/>
          </p:nvPr>
        </p:nvSpPr>
        <p:spPr/>
        <p:txBody>
          <a:bodyPr/>
          <a:lstStyle/>
          <a:p>
            <a:fld id="{2A61A29B-66E1-BB40-9423-E14C20538587}" type="slidenum">
              <a:rPr lang="en-US" smtClean="0"/>
              <a:t>‹#›</a:t>
            </a:fld>
            <a:endParaRPr lang="en-US"/>
          </a:p>
        </p:txBody>
      </p:sp>
    </p:spTree>
    <p:extLst>
      <p:ext uri="{BB962C8B-B14F-4D97-AF65-F5344CB8AC3E}">
        <p14:creationId xmlns:p14="http://schemas.microsoft.com/office/powerpoint/2010/main" val="325813459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D4531B77-49B3-2B01-D8B5-3233F85688A2}"/>
              </a:ext>
            </a:extLst>
          </p:cNvPr>
          <p:cNvSpPr>
            <a:spLocks noGrp="1"/>
          </p:cNvSpPr>
          <p:nvPr>
            <p:ph type="title" orient="vert"/>
          </p:nvPr>
        </p:nvSpPr>
        <p:spPr>
          <a:xfrm>
            <a:off x="8724900" y="365125"/>
            <a:ext cx="2628900" cy="5811838"/>
          </a:xfrm>
        </p:spPr>
        <p:txBody>
          <a:bodyPr vert="eaVert"/>
          <a:lstStyle/>
          <a:p>
            <a:r>
              <a:rPr lang="en-GB"/>
              <a:t>Click to edit Master title style</a:t>
            </a:r>
            <a:endParaRPr lang="en-US"/>
          </a:p>
        </p:txBody>
      </p:sp>
      <p:sp>
        <p:nvSpPr>
          <p:cNvPr id="3" name="Vertical Text Placeholder 2">
            <a:extLst>
              <a:ext uri="{FF2B5EF4-FFF2-40B4-BE49-F238E27FC236}">
                <a16:creationId xmlns:a16="http://schemas.microsoft.com/office/drawing/2014/main" id="{4293CA5E-CD31-D74F-A167-B3D53BB99747}"/>
              </a:ext>
            </a:extLst>
          </p:cNvPr>
          <p:cNvSpPr>
            <a:spLocks noGrp="1"/>
          </p:cNvSpPr>
          <p:nvPr>
            <p:ph type="body" orient="vert" idx="1"/>
          </p:nvPr>
        </p:nvSpPr>
        <p:spPr>
          <a:xfrm>
            <a:off x="838200" y="365125"/>
            <a:ext cx="7734300" cy="5811838"/>
          </a:xfrm>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a:extLst>
              <a:ext uri="{FF2B5EF4-FFF2-40B4-BE49-F238E27FC236}">
                <a16:creationId xmlns:a16="http://schemas.microsoft.com/office/drawing/2014/main" id="{E02D53AB-E18C-EFC1-0C4A-C19BFD45DF87}"/>
              </a:ext>
            </a:extLst>
          </p:cNvPr>
          <p:cNvSpPr>
            <a:spLocks noGrp="1"/>
          </p:cNvSpPr>
          <p:nvPr>
            <p:ph type="dt" sz="half" idx="10"/>
          </p:nvPr>
        </p:nvSpPr>
        <p:spPr/>
        <p:txBody>
          <a:bodyPr/>
          <a:lstStyle/>
          <a:p>
            <a:fld id="{1F40840D-04BF-214E-9159-9738FF9FC0D5}" type="datetimeFigureOut">
              <a:rPr lang="en-US" smtClean="0"/>
              <a:t>5/3/26</a:t>
            </a:fld>
            <a:endParaRPr lang="en-US"/>
          </a:p>
        </p:txBody>
      </p:sp>
      <p:sp>
        <p:nvSpPr>
          <p:cNvPr id="5" name="Footer Placeholder 4">
            <a:extLst>
              <a:ext uri="{FF2B5EF4-FFF2-40B4-BE49-F238E27FC236}">
                <a16:creationId xmlns:a16="http://schemas.microsoft.com/office/drawing/2014/main" id="{6DF36BAB-C17B-64ED-F797-11363B423966}"/>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D0988B19-598F-8DC6-9C4C-A9B38134B3DC}"/>
              </a:ext>
            </a:extLst>
          </p:cNvPr>
          <p:cNvSpPr>
            <a:spLocks noGrp="1"/>
          </p:cNvSpPr>
          <p:nvPr>
            <p:ph type="sldNum" sz="quarter" idx="12"/>
          </p:nvPr>
        </p:nvSpPr>
        <p:spPr/>
        <p:txBody>
          <a:bodyPr/>
          <a:lstStyle/>
          <a:p>
            <a:fld id="{2A61A29B-66E1-BB40-9423-E14C20538587}" type="slidenum">
              <a:rPr lang="en-US" smtClean="0"/>
              <a:t>‹#›</a:t>
            </a:fld>
            <a:endParaRPr lang="en-US"/>
          </a:p>
        </p:txBody>
      </p:sp>
    </p:spTree>
    <p:extLst>
      <p:ext uri="{BB962C8B-B14F-4D97-AF65-F5344CB8AC3E}">
        <p14:creationId xmlns:p14="http://schemas.microsoft.com/office/powerpoint/2010/main" val="316685689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1FF680E4-A592-9C81-4A60-1F7C89B3DC40}"/>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GB"/>
              <a:t>Click to edit Master title style</a:t>
            </a:r>
            <a:endParaRPr lang="en-US"/>
          </a:p>
        </p:txBody>
      </p:sp>
      <p:sp>
        <p:nvSpPr>
          <p:cNvPr id="3" name="Text Placeholder 2">
            <a:extLst>
              <a:ext uri="{FF2B5EF4-FFF2-40B4-BE49-F238E27FC236}">
                <a16:creationId xmlns:a16="http://schemas.microsoft.com/office/drawing/2014/main" id="{1242BF6D-1A06-2253-BB66-83550331A8DF}"/>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a:extLst>
              <a:ext uri="{FF2B5EF4-FFF2-40B4-BE49-F238E27FC236}">
                <a16:creationId xmlns:a16="http://schemas.microsoft.com/office/drawing/2014/main" id="{6699139C-963A-6E34-2DEE-4109954F7A26}"/>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1F40840D-04BF-214E-9159-9738FF9FC0D5}" type="datetimeFigureOut">
              <a:rPr lang="en-US" smtClean="0"/>
              <a:t>5/3/26</a:t>
            </a:fld>
            <a:endParaRPr lang="en-US"/>
          </a:p>
        </p:txBody>
      </p:sp>
      <p:sp>
        <p:nvSpPr>
          <p:cNvPr id="5" name="Footer Placeholder 4">
            <a:extLst>
              <a:ext uri="{FF2B5EF4-FFF2-40B4-BE49-F238E27FC236}">
                <a16:creationId xmlns:a16="http://schemas.microsoft.com/office/drawing/2014/main" id="{556DA698-D933-E747-6795-34527A371500}"/>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US"/>
          </a:p>
        </p:txBody>
      </p:sp>
      <p:sp>
        <p:nvSpPr>
          <p:cNvPr id="6" name="Slide Number Placeholder 5">
            <a:extLst>
              <a:ext uri="{FF2B5EF4-FFF2-40B4-BE49-F238E27FC236}">
                <a16:creationId xmlns:a16="http://schemas.microsoft.com/office/drawing/2014/main" id="{1FB3DE89-F717-2EBB-E6B0-EC63432FD8F8}"/>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2A61A29B-66E1-BB40-9423-E14C20538587}" type="slidenum">
              <a:rPr lang="en-US" smtClean="0"/>
              <a:t>‹#›</a:t>
            </a:fld>
            <a:endParaRPr lang="en-US"/>
          </a:p>
        </p:txBody>
      </p:sp>
    </p:spTree>
    <p:extLst>
      <p:ext uri="{BB962C8B-B14F-4D97-AF65-F5344CB8AC3E}">
        <p14:creationId xmlns:p14="http://schemas.microsoft.com/office/powerpoint/2010/main" val="2166397065"/>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1.m4a"/><Relationship Id="rId1" Type="http://schemas.microsoft.com/office/2007/relationships/media" Target="../media/media1.m4a"/><Relationship Id="rId6" Type="http://schemas.openxmlformats.org/officeDocument/2006/relationships/image" Target="../media/image3.png"/><Relationship Id="rId5" Type="http://schemas.openxmlformats.org/officeDocument/2006/relationships/image" Target="../media/image2.png"/><Relationship Id="rId4" Type="http://schemas.openxmlformats.org/officeDocument/2006/relationships/image" Target="../media/image1.png"/></Relationships>
</file>

<file path=ppt/slides/_rels/slide2.xml.rels><?xml version="1.0" encoding="UTF-8" standalone="yes"?>
<Relationships xmlns="http://schemas.openxmlformats.org/package/2006/relationships"><Relationship Id="rId8" Type="http://schemas.openxmlformats.org/officeDocument/2006/relationships/image" Target="../media/image7.jpeg"/><Relationship Id="rId3" Type="http://schemas.openxmlformats.org/officeDocument/2006/relationships/slideLayout" Target="../slideLayouts/slideLayout2.xml"/><Relationship Id="rId7" Type="http://schemas.openxmlformats.org/officeDocument/2006/relationships/image" Target="../media/image6.png"/><Relationship Id="rId2" Type="http://schemas.openxmlformats.org/officeDocument/2006/relationships/audio" Target="../media/media2.m4a"/><Relationship Id="rId1" Type="http://schemas.microsoft.com/office/2007/relationships/media" Target="../media/media2.m4a"/><Relationship Id="rId6" Type="http://schemas.openxmlformats.org/officeDocument/2006/relationships/image" Target="../media/image5.png"/><Relationship Id="rId5" Type="http://schemas.openxmlformats.org/officeDocument/2006/relationships/image" Target="../media/image4.png"/><Relationship Id="rId4" Type="http://schemas.openxmlformats.org/officeDocument/2006/relationships/notesSlide" Target="../notesSlides/notesSlide1.xml"/><Relationship Id="rId9" Type="http://schemas.openxmlformats.org/officeDocument/2006/relationships/image" Target="../media/image3.png"/></Relationships>
</file>

<file path=ppt/slides/_rels/slide3.xml.rels><?xml version="1.0" encoding="UTF-8" standalone="yes"?>
<Relationships xmlns="http://schemas.openxmlformats.org/package/2006/relationships"><Relationship Id="rId3" Type="http://schemas.openxmlformats.org/officeDocument/2006/relationships/slideLayout" Target="../slideLayouts/slideLayout2.xml"/><Relationship Id="rId7" Type="http://schemas.openxmlformats.org/officeDocument/2006/relationships/image" Target="../media/image3.png"/><Relationship Id="rId2" Type="http://schemas.openxmlformats.org/officeDocument/2006/relationships/audio" Target="../media/media3.m4a"/><Relationship Id="rId1" Type="http://schemas.microsoft.com/office/2007/relationships/media" Target="../media/media3.m4a"/><Relationship Id="rId6" Type="http://schemas.openxmlformats.org/officeDocument/2006/relationships/image" Target="../media/image9.png"/><Relationship Id="rId5" Type="http://schemas.openxmlformats.org/officeDocument/2006/relationships/image" Target="../media/image8.png"/><Relationship Id="rId4" Type="http://schemas.openxmlformats.org/officeDocument/2006/relationships/notesSlide" Target="../notesSlides/notesSlide2.xml"/></Relationships>
</file>

<file path=ppt/slides/_rels/slide4.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4.m4a"/><Relationship Id="rId1" Type="http://schemas.microsoft.com/office/2007/relationships/media" Target="../media/media4.m4a"/><Relationship Id="rId6" Type="http://schemas.openxmlformats.org/officeDocument/2006/relationships/image" Target="../media/image3.png"/><Relationship Id="rId5" Type="http://schemas.openxmlformats.org/officeDocument/2006/relationships/image" Target="../media/image10.png"/><Relationship Id="rId4" Type="http://schemas.openxmlformats.org/officeDocument/2006/relationships/notesSlide" Target="../notesSlides/notesSlide3.xml"/></Relationships>
</file>

<file path=ppt/slides/_rels/slide5.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5.m4a"/><Relationship Id="rId1" Type="http://schemas.microsoft.com/office/2007/relationships/media" Target="../media/media5.m4a"/><Relationship Id="rId6" Type="http://schemas.openxmlformats.org/officeDocument/2006/relationships/image" Target="../media/image3.png"/><Relationship Id="rId5" Type="http://schemas.openxmlformats.org/officeDocument/2006/relationships/image" Target="../media/image11.png"/><Relationship Id="rId4" Type="http://schemas.openxmlformats.org/officeDocument/2006/relationships/notesSlide" Target="../notesSlides/notesSlide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03A3771-70A8-2A6E-C225-81EEE6AA1300}"/>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B4C16A74-484E-7500-D679-5F60350ED774}"/>
              </a:ext>
            </a:extLst>
          </p:cNvPr>
          <p:cNvSpPr>
            <a:spLocks noGrp="1"/>
          </p:cNvSpPr>
          <p:nvPr>
            <p:ph type="title"/>
          </p:nvPr>
        </p:nvSpPr>
        <p:spPr>
          <a:xfrm>
            <a:off x="312382" y="206203"/>
            <a:ext cx="10515600" cy="1325563"/>
          </a:xfrm>
        </p:spPr>
        <p:txBody>
          <a:bodyPr/>
          <a:lstStyle/>
          <a:p>
            <a:r>
              <a:rPr lang="en-US" dirty="0"/>
              <a:t>CIN2: To treat or not to treat?</a:t>
            </a:r>
          </a:p>
        </p:txBody>
      </p:sp>
      <p:pic>
        <p:nvPicPr>
          <p:cNvPr id="5" name="Picture 4" descr="A picture containing text, screenshot, design&#10;&#10;Description automatically generated">
            <a:extLst>
              <a:ext uri="{FF2B5EF4-FFF2-40B4-BE49-F238E27FC236}">
                <a16:creationId xmlns:a16="http://schemas.microsoft.com/office/drawing/2014/main" id="{9CD3D81C-6AA7-B5B7-12A3-A8D1397C49B5}"/>
              </a:ext>
            </a:extLst>
          </p:cNvPr>
          <p:cNvPicPr>
            <a:picLocks noChangeAspect="1"/>
          </p:cNvPicPr>
          <p:nvPr/>
        </p:nvPicPr>
        <p:blipFill rotWithShape="1">
          <a:blip r:embed="rId4"/>
          <a:srcRect t="36151"/>
          <a:stretch/>
        </p:blipFill>
        <p:spPr bwMode="auto">
          <a:xfrm>
            <a:off x="413569" y="1489613"/>
            <a:ext cx="8746704" cy="3909070"/>
          </a:xfrm>
          <a:prstGeom prst="rect">
            <a:avLst/>
          </a:prstGeom>
          <a:ln w="9525" cap="flat" cmpd="sng" algn="ctr">
            <a:noFill/>
            <a:prstDash val="solid"/>
            <a:round/>
            <a:headEnd type="none" w="med" len="med"/>
            <a:tailEnd type="none" w="med" len="med"/>
            <a:extLst>
              <a:ext uri="{C807C97D-BFC1-408E-A445-0C87EB9F89A2}">
                <ask:lineSketchStyleProps xmlns:ask="http://schemas.microsoft.com/office/drawing/2018/sketchyshapes" sd="0">
                  <a:custGeom>
                    <a:avLst/>
                    <a:gdLst/>
                    <a:ahLst/>
                    <a:cxnLst/>
                    <a:rect l="0" t="0" r="0" b="0"/>
                    <a:pathLst/>
                  </a:custGeom>
                  <ask:type/>
                </ask:lineSketchStyleProps>
              </a:ext>
            </a:extLst>
          </a:ln>
          <a:extLst>
            <a:ext uri="{53640926-AAD7-44D8-BBD7-CCE9431645EC}">
              <a14:shadowObscured xmlns:a14="http://schemas.microsoft.com/office/drawing/2010/main"/>
            </a:ext>
          </a:extLst>
        </p:spPr>
      </p:pic>
      <p:sp>
        <p:nvSpPr>
          <p:cNvPr id="6" name="Down Arrow 5">
            <a:extLst>
              <a:ext uri="{FF2B5EF4-FFF2-40B4-BE49-F238E27FC236}">
                <a16:creationId xmlns:a16="http://schemas.microsoft.com/office/drawing/2014/main" id="{2BE41F1C-2D66-6E0E-33B6-892CE80FECC8}"/>
              </a:ext>
            </a:extLst>
          </p:cNvPr>
          <p:cNvSpPr/>
          <p:nvPr/>
        </p:nvSpPr>
        <p:spPr>
          <a:xfrm>
            <a:off x="2850562" y="5538763"/>
            <a:ext cx="45719" cy="420130"/>
          </a:xfrm>
          <a:prstGeom prst="down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Down Arrow 6">
            <a:extLst>
              <a:ext uri="{FF2B5EF4-FFF2-40B4-BE49-F238E27FC236}">
                <a16:creationId xmlns:a16="http://schemas.microsoft.com/office/drawing/2014/main" id="{E83C7030-C11B-8BBA-4771-778F4AE725C9}"/>
              </a:ext>
            </a:extLst>
          </p:cNvPr>
          <p:cNvSpPr/>
          <p:nvPr/>
        </p:nvSpPr>
        <p:spPr>
          <a:xfrm>
            <a:off x="6096000" y="5468169"/>
            <a:ext cx="45719" cy="420130"/>
          </a:xfrm>
          <a:prstGeom prst="down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Down Arrow 7">
            <a:extLst>
              <a:ext uri="{FF2B5EF4-FFF2-40B4-BE49-F238E27FC236}">
                <a16:creationId xmlns:a16="http://schemas.microsoft.com/office/drawing/2014/main" id="{D2FDC53C-2515-9975-5830-3A6D9624FD7A}"/>
              </a:ext>
            </a:extLst>
          </p:cNvPr>
          <p:cNvSpPr/>
          <p:nvPr/>
        </p:nvSpPr>
        <p:spPr>
          <a:xfrm>
            <a:off x="4487767" y="5634681"/>
            <a:ext cx="45719" cy="420130"/>
          </a:xfrm>
          <a:prstGeom prst="down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TextBox 8">
            <a:extLst>
              <a:ext uri="{FF2B5EF4-FFF2-40B4-BE49-F238E27FC236}">
                <a16:creationId xmlns:a16="http://schemas.microsoft.com/office/drawing/2014/main" id="{288A4257-0A44-5BF6-A908-71DAD6CB4BF3}"/>
              </a:ext>
            </a:extLst>
          </p:cNvPr>
          <p:cNvSpPr txBox="1"/>
          <p:nvPr/>
        </p:nvSpPr>
        <p:spPr>
          <a:xfrm>
            <a:off x="2028231" y="6054811"/>
            <a:ext cx="1550296" cy="646331"/>
          </a:xfrm>
          <a:prstGeom prst="rect">
            <a:avLst/>
          </a:prstGeom>
          <a:noFill/>
        </p:spPr>
        <p:txBody>
          <a:bodyPr wrap="none" rtlCol="0">
            <a:spAutoFit/>
          </a:bodyPr>
          <a:lstStyle/>
          <a:p>
            <a:pPr algn="ctr"/>
            <a:r>
              <a:rPr lang="en-US" dirty="0"/>
              <a:t>Regresses </a:t>
            </a:r>
          </a:p>
          <a:p>
            <a:pPr algn="ctr"/>
            <a:r>
              <a:rPr lang="en-US" dirty="0"/>
              <a:t>spontaneously</a:t>
            </a:r>
          </a:p>
        </p:txBody>
      </p:sp>
      <p:sp>
        <p:nvSpPr>
          <p:cNvPr id="10" name="TextBox 9">
            <a:extLst>
              <a:ext uri="{FF2B5EF4-FFF2-40B4-BE49-F238E27FC236}">
                <a16:creationId xmlns:a16="http://schemas.microsoft.com/office/drawing/2014/main" id="{81E12607-DA15-DCFE-193D-675000FF5E81}"/>
              </a:ext>
            </a:extLst>
          </p:cNvPr>
          <p:cNvSpPr txBox="1"/>
          <p:nvPr/>
        </p:nvSpPr>
        <p:spPr>
          <a:xfrm>
            <a:off x="5570182" y="6098973"/>
            <a:ext cx="1051635" cy="646331"/>
          </a:xfrm>
          <a:prstGeom prst="rect">
            <a:avLst/>
          </a:prstGeom>
          <a:noFill/>
        </p:spPr>
        <p:txBody>
          <a:bodyPr wrap="none" rtlCol="0">
            <a:spAutoFit/>
          </a:bodyPr>
          <a:lstStyle/>
          <a:p>
            <a:pPr algn="ctr"/>
            <a:r>
              <a:rPr lang="en-US" dirty="0"/>
              <a:t>Treat </a:t>
            </a:r>
          </a:p>
          <a:p>
            <a:pPr algn="ctr"/>
            <a:r>
              <a:rPr lang="en-US" dirty="0"/>
              <a:t>surgically</a:t>
            </a:r>
          </a:p>
        </p:txBody>
      </p:sp>
      <p:sp>
        <p:nvSpPr>
          <p:cNvPr id="11" name="TextBox 10">
            <a:extLst>
              <a:ext uri="{FF2B5EF4-FFF2-40B4-BE49-F238E27FC236}">
                <a16:creationId xmlns:a16="http://schemas.microsoft.com/office/drawing/2014/main" id="{88A9C6F7-2F8D-B0CB-0955-4E0DA8E23DE6}"/>
              </a:ext>
            </a:extLst>
          </p:cNvPr>
          <p:cNvSpPr txBox="1"/>
          <p:nvPr/>
        </p:nvSpPr>
        <p:spPr>
          <a:xfrm>
            <a:off x="4280051" y="6237473"/>
            <a:ext cx="506870" cy="369332"/>
          </a:xfrm>
          <a:prstGeom prst="rect">
            <a:avLst/>
          </a:prstGeom>
          <a:noFill/>
        </p:spPr>
        <p:txBody>
          <a:bodyPr wrap="none" rtlCol="0">
            <a:spAutoFit/>
          </a:bodyPr>
          <a:lstStyle/>
          <a:p>
            <a:r>
              <a:rPr lang="en-US" dirty="0">
                <a:solidFill>
                  <a:srgbClr val="FF0000"/>
                </a:solidFill>
              </a:rPr>
              <a:t>???</a:t>
            </a:r>
          </a:p>
        </p:txBody>
      </p:sp>
      <p:sp>
        <p:nvSpPr>
          <p:cNvPr id="12" name="TextBox 11">
            <a:extLst>
              <a:ext uri="{FF2B5EF4-FFF2-40B4-BE49-F238E27FC236}">
                <a16:creationId xmlns:a16="http://schemas.microsoft.com/office/drawing/2014/main" id="{2B58C27B-DC3E-26CC-8E05-B1970BB29297}"/>
              </a:ext>
            </a:extLst>
          </p:cNvPr>
          <p:cNvSpPr txBox="1"/>
          <p:nvPr/>
        </p:nvSpPr>
        <p:spPr>
          <a:xfrm>
            <a:off x="9671405" y="5593146"/>
            <a:ext cx="2102342" cy="923330"/>
          </a:xfrm>
          <a:prstGeom prst="rect">
            <a:avLst/>
          </a:prstGeom>
          <a:noFill/>
        </p:spPr>
        <p:txBody>
          <a:bodyPr wrap="square" rtlCol="0">
            <a:spAutoFit/>
          </a:bodyPr>
          <a:lstStyle/>
          <a:p>
            <a:r>
              <a:rPr lang="en-US" dirty="0">
                <a:solidFill>
                  <a:srgbClr val="FF0000"/>
                </a:solidFill>
              </a:rPr>
              <a:t>! No accurate way to predict which lesions will regress</a:t>
            </a:r>
          </a:p>
        </p:txBody>
      </p:sp>
      <p:sp>
        <p:nvSpPr>
          <p:cNvPr id="4" name="TextBox 3">
            <a:extLst>
              <a:ext uri="{FF2B5EF4-FFF2-40B4-BE49-F238E27FC236}">
                <a16:creationId xmlns:a16="http://schemas.microsoft.com/office/drawing/2014/main" id="{0D7C87DB-3E8D-4397-9D35-D44622D842DD}"/>
              </a:ext>
            </a:extLst>
          </p:cNvPr>
          <p:cNvSpPr txBox="1"/>
          <p:nvPr/>
        </p:nvSpPr>
        <p:spPr>
          <a:xfrm>
            <a:off x="1896100" y="1267668"/>
            <a:ext cx="3886770" cy="369332"/>
          </a:xfrm>
          <a:prstGeom prst="rect">
            <a:avLst/>
          </a:prstGeom>
          <a:noFill/>
        </p:spPr>
        <p:txBody>
          <a:bodyPr wrap="none" rtlCol="0">
            <a:spAutoFit/>
          </a:bodyPr>
          <a:lstStyle/>
          <a:p>
            <a:r>
              <a:rPr lang="en-US" dirty="0"/>
              <a:t>What if we had a predictive biomarker?</a:t>
            </a:r>
          </a:p>
        </p:txBody>
      </p:sp>
      <p:pic>
        <p:nvPicPr>
          <p:cNvPr id="3" name="Picture 2">
            <a:extLst>
              <a:ext uri="{FF2B5EF4-FFF2-40B4-BE49-F238E27FC236}">
                <a16:creationId xmlns:a16="http://schemas.microsoft.com/office/drawing/2014/main" id="{6735CE76-6ED7-709C-BAE2-C48938B53A3D}"/>
              </a:ext>
            </a:extLst>
          </p:cNvPr>
          <p:cNvPicPr>
            <a:picLocks noChangeAspect="1"/>
          </p:cNvPicPr>
          <p:nvPr/>
        </p:nvPicPr>
        <p:blipFill>
          <a:blip r:embed="rId5"/>
          <a:stretch>
            <a:fillRect/>
          </a:stretch>
        </p:blipFill>
        <p:spPr>
          <a:xfrm>
            <a:off x="7694390" y="206203"/>
            <a:ext cx="4346621" cy="1442332"/>
          </a:xfrm>
          <a:prstGeom prst="rect">
            <a:avLst/>
          </a:prstGeom>
        </p:spPr>
      </p:pic>
      <p:pic>
        <p:nvPicPr>
          <p:cNvPr id="48" name="Audio 47">
            <a:extLst>
              <a:ext uri="{FF2B5EF4-FFF2-40B4-BE49-F238E27FC236}">
                <a16:creationId xmlns:a16="http://schemas.microsoft.com/office/drawing/2014/main" id="{DEB18B96-E5DB-880F-69A4-81BE33750689}"/>
              </a:ext>
            </a:extLst>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11163300" y="5829300"/>
            <a:ext cx="812800" cy="812800"/>
          </a:xfrm>
          <a:prstGeom prst="rect">
            <a:avLst/>
          </a:prstGeom>
        </p:spPr>
      </p:pic>
    </p:spTree>
    <p:extLst>
      <p:ext uri="{BB962C8B-B14F-4D97-AF65-F5344CB8AC3E}">
        <p14:creationId xmlns:p14="http://schemas.microsoft.com/office/powerpoint/2010/main" val="3733324178"/>
      </p:ext>
    </p:extLst>
  </p:cSld>
  <p:clrMapOvr>
    <a:masterClrMapping/>
  </p:clrMapOvr>
  <mc:AlternateContent xmlns:mc="http://schemas.openxmlformats.org/markup-compatibility/2006">
    <mc:Choice xmlns:p14="http://schemas.microsoft.com/office/powerpoint/2010/main" Requires="p14">
      <p:transition spd="slow" p14:dur="2000" advTm="45781"/>
    </mc:Choice>
    <mc:Fallback>
      <p:transition spd="slow" advTm="45781"/>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48"/>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48"/>
                </p:tgtEl>
              </p:cMediaNode>
            </p:audio>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4992A63-09B6-2861-192A-1EB5F94A0EE6}"/>
            </a:ext>
          </a:extLst>
        </p:cNvPr>
        <p:cNvGrpSpPr/>
        <p:nvPr/>
      </p:nvGrpSpPr>
      <p:grpSpPr>
        <a:xfrm>
          <a:off x="0" y="0"/>
          <a:ext cx="0" cy="0"/>
          <a:chOff x="0" y="0"/>
          <a:chExt cx="0" cy="0"/>
        </a:xfrm>
      </p:grpSpPr>
      <p:pic>
        <p:nvPicPr>
          <p:cNvPr id="8" name="Picture 7">
            <a:extLst>
              <a:ext uri="{FF2B5EF4-FFF2-40B4-BE49-F238E27FC236}">
                <a16:creationId xmlns:a16="http://schemas.microsoft.com/office/drawing/2014/main" id="{4F6A7B3E-DACA-7B65-D4C7-E8A542DAC6F3}"/>
              </a:ext>
            </a:extLst>
          </p:cNvPr>
          <p:cNvPicPr>
            <a:picLocks noChangeAspect="1"/>
          </p:cNvPicPr>
          <p:nvPr/>
        </p:nvPicPr>
        <p:blipFill rotWithShape="1">
          <a:blip r:embed="rId5"/>
          <a:srcRect l="13265" r="13898"/>
          <a:stretch/>
        </p:blipFill>
        <p:spPr>
          <a:xfrm>
            <a:off x="7826751" y="2895454"/>
            <a:ext cx="4143023" cy="3981630"/>
          </a:xfrm>
          <a:prstGeom prst="rect">
            <a:avLst/>
          </a:prstGeom>
        </p:spPr>
      </p:pic>
      <p:sp>
        <p:nvSpPr>
          <p:cNvPr id="4" name="TextBox 3">
            <a:extLst>
              <a:ext uri="{FF2B5EF4-FFF2-40B4-BE49-F238E27FC236}">
                <a16:creationId xmlns:a16="http://schemas.microsoft.com/office/drawing/2014/main" id="{BB99D8C1-05DD-8596-1243-8129BB0E96B4}"/>
              </a:ext>
            </a:extLst>
          </p:cNvPr>
          <p:cNvSpPr txBox="1"/>
          <p:nvPr/>
        </p:nvSpPr>
        <p:spPr>
          <a:xfrm>
            <a:off x="5297022" y="3065149"/>
            <a:ext cx="2443803" cy="1384995"/>
          </a:xfrm>
          <a:prstGeom prst="rect">
            <a:avLst/>
          </a:prstGeom>
          <a:noFill/>
        </p:spPr>
        <p:txBody>
          <a:bodyPr wrap="square" rtlCol="0">
            <a:spAutoFit/>
          </a:bodyPr>
          <a:lstStyle/>
          <a:p>
            <a:pPr marL="285750" indent="-285750">
              <a:buFont typeface="Wingdings" pitchFamily="2" charset="2"/>
              <a:buChar char="à"/>
            </a:pPr>
            <a:r>
              <a:rPr lang="en-US" sz="1400" dirty="0">
                <a:sym typeface="Wingdings" pitchFamily="2" charset="2"/>
              </a:rPr>
              <a:t>Eligibility criteria: </a:t>
            </a:r>
          </a:p>
          <a:p>
            <a:pPr marL="742950" lvl="1" indent="-285750">
              <a:buFontTx/>
              <a:buChar char="-"/>
            </a:pPr>
            <a:r>
              <a:rPr lang="en-US" sz="1400" dirty="0">
                <a:sym typeface="Wingdings" pitchFamily="2" charset="2"/>
              </a:rPr>
              <a:t>sufficient DNA in paired samples</a:t>
            </a:r>
          </a:p>
          <a:p>
            <a:pPr marL="742950" lvl="1" indent="-285750">
              <a:buFontTx/>
              <a:buChar char="-"/>
            </a:pPr>
            <a:r>
              <a:rPr lang="en-US" sz="1400" dirty="0" err="1">
                <a:sym typeface="Wingdings" pitchFamily="2" charset="2"/>
              </a:rPr>
              <a:t>hrHPV</a:t>
            </a:r>
            <a:r>
              <a:rPr lang="en-US" sz="1400" dirty="0">
                <a:sym typeface="Wingdings" pitchFamily="2" charset="2"/>
              </a:rPr>
              <a:t> positive</a:t>
            </a:r>
          </a:p>
          <a:p>
            <a:pPr marL="742950" lvl="1" indent="-285750">
              <a:buFontTx/>
              <a:buChar char="-"/>
            </a:pPr>
            <a:r>
              <a:rPr lang="en-US" sz="1400" dirty="0">
                <a:sym typeface="Wingdings" pitchFamily="2" charset="2"/>
              </a:rPr>
              <a:t>clear outcome</a:t>
            </a:r>
          </a:p>
          <a:p>
            <a:pPr marL="285750" indent="-285750">
              <a:buFont typeface="Wingdings" pitchFamily="2" charset="2"/>
              <a:buChar char="à"/>
            </a:pPr>
            <a:endParaRPr lang="en-US" sz="1400" dirty="0"/>
          </a:p>
        </p:txBody>
      </p:sp>
      <p:pic>
        <p:nvPicPr>
          <p:cNvPr id="3" name="Picture 2">
            <a:extLst>
              <a:ext uri="{FF2B5EF4-FFF2-40B4-BE49-F238E27FC236}">
                <a16:creationId xmlns:a16="http://schemas.microsoft.com/office/drawing/2014/main" id="{8DE735F2-42EA-9C9C-DFF4-377901356658}"/>
              </a:ext>
            </a:extLst>
          </p:cNvPr>
          <p:cNvPicPr>
            <a:picLocks noChangeAspect="1"/>
          </p:cNvPicPr>
          <p:nvPr/>
        </p:nvPicPr>
        <p:blipFill>
          <a:blip r:embed="rId6"/>
          <a:srcRect l="23752" t="38647" r="12428" b="36758"/>
          <a:stretch/>
        </p:blipFill>
        <p:spPr>
          <a:xfrm>
            <a:off x="52344" y="1661964"/>
            <a:ext cx="5244678" cy="3148543"/>
          </a:xfrm>
          <a:prstGeom prst="rect">
            <a:avLst/>
          </a:prstGeom>
        </p:spPr>
      </p:pic>
      <p:sp>
        <p:nvSpPr>
          <p:cNvPr id="5" name="TextBox 4">
            <a:extLst>
              <a:ext uri="{FF2B5EF4-FFF2-40B4-BE49-F238E27FC236}">
                <a16:creationId xmlns:a16="http://schemas.microsoft.com/office/drawing/2014/main" id="{FB599714-5DCE-9A35-B255-E5FFEB18242C}"/>
              </a:ext>
            </a:extLst>
          </p:cNvPr>
          <p:cNvSpPr txBox="1"/>
          <p:nvPr/>
        </p:nvSpPr>
        <p:spPr>
          <a:xfrm>
            <a:off x="535259" y="5292546"/>
            <a:ext cx="8011552" cy="1200329"/>
          </a:xfrm>
          <a:prstGeom prst="rect">
            <a:avLst/>
          </a:prstGeom>
          <a:noFill/>
        </p:spPr>
        <p:txBody>
          <a:bodyPr wrap="none" rtlCol="0">
            <a:spAutoFit/>
          </a:bodyPr>
          <a:lstStyle/>
          <a:p>
            <a:r>
              <a:rPr lang="en-US" dirty="0"/>
              <a:t>Analyses:</a:t>
            </a:r>
          </a:p>
          <a:p>
            <a:pPr marL="342900" indent="-342900">
              <a:buAutoNum type="alphaLcParenR"/>
            </a:pPr>
            <a:r>
              <a:rPr lang="en-US" dirty="0"/>
              <a:t>Regression (n=46) vs non-regression at 24 months (n=12)</a:t>
            </a:r>
          </a:p>
          <a:p>
            <a:pPr marL="342900" indent="-342900">
              <a:buAutoNum type="alphaLcParenR"/>
            </a:pPr>
            <a:r>
              <a:rPr lang="en-US" dirty="0"/>
              <a:t>Imminent regression (n=46) vs non-regression (n=27)</a:t>
            </a:r>
          </a:p>
          <a:p>
            <a:pPr marL="342900" indent="-342900">
              <a:buFontTx/>
              <a:buAutoNum type="alphaLcParenR"/>
            </a:pPr>
            <a:r>
              <a:rPr lang="en-US" dirty="0"/>
              <a:t>Delta 0-12 months: regression (n=46) vs non-regression at 24 months (n=12)</a:t>
            </a:r>
          </a:p>
        </p:txBody>
      </p:sp>
      <p:sp>
        <p:nvSpPr>
          <p:cNvPr id="9" name="TextBox 8">
            <a:extLst>
              <a:ext uri="{FF2B5EF4-FFF2-40B4-BE49-F238E27FC236}">
                <a16:creationId xmlns:a16="http://schemas.microsoft.com/office/drawing/2014/main" id="{33B77E9A-1CCC-B5A9-2AD9-30519C5ADBAE}"/>
              </a:ext>
            </a:extLst>
          </p:cNvPr>
          <p:cNvSpPr txBox="1"/>
          <p:nvPr/>
        </p:nvSpPr>
        <p:spPr>
          <a:xfrm>
            <a:off x="5972341" y="1788077"/>
            <a:ext cx="6099716" cy="1077218"/>
          </a:xfrm>
          <a:prstGeom prst="rect">
            <a:avLst/>
          </a:prstGeom>
          <a:noFill/>
          <a:ln>
            <a:solidFill>
              <a:srgbClr val="C00000"/>
            </a:solidFill>
          </a:ln>
        </p:spPr>
        <p:txBody>
          <a:bodyPr wrap="square">
            <a:spAutoFit/>
          </a:bodyPr>
          <a:lstStyle/>
          <a:p>
            <a:r>
              <a:rPr lang="en-GB" sz="1600" b="1" dirty="0">
                <a:effectLst/>
                <a:latin typeface="Calibri" panose="020F0502020204030204" pitchFamily="34" charset="0"/>
                <a:ea typeface="Calibri" panose="020F0502020204030204" pitchFamily="34" charset="0"/>
                <a:cs typeface="Times New Roman" panose="02020603050405020304" pitchFamily="18" charset="0"/>
              </a:rPr>
              <a:t>Study design: </a:t>
            </a:r>
            <a:r>
              <a:rPr lang="en-GB" sz="1600" dirty="0">
                <a:effectLst/>
                <a:latin typeface="Calibri" panose="020F0502020204030204" pitchFamily="34" charset="0"/>
                <a:ea typeface="Calibri" panose="020F0502020204030204" pitchFamily="34" charset="0"/>
                <a:cs typeface="Times New Roman" panose="02020603050405020304" pitchFamily="18" charset="0"/>
              </a:rPr>
              <a:t>An 850k methylation array on cervical DNA from a cohort of </a:t>
            </a:r>
            <a:r>
              <a:rPr lang="en-GB" sz="1600" dirty="0">
                <a:latin typeface="Calibri" panose="020F0502020204030204" pitchFamily="34" charset="0"/>
                <a:ea typeface="Calibri" panose="020F0502020204030204" pitchFamily="34" charset="0"/>
                <a:cs typeface="Times New Roman" panose="02020603050405020304" pitchFamily="18" charset="0"/>
              </a:rPr>
              <a:t>58</a:t>
            </a:r>
            <a:r>
              <a:rPr lang="en-GB" sz="1600" dirty="0">
                <a:effectLst/>
                <a:latin typeface="Calibri" panose="020F0502020204030204" pitchFamily="34" charset="0"/>
                <a:ea typeface="Calibri" panose="020F0502020204030204" pitchFamily="34" charset="0"/>
                <a:cs typeface="Times New Roman" panose="02020603050405020304" pitchFamily="18" charset="0"/>
              </a:rPr>
              <a:t> women with conservatively managed CIN2, who were monitored with serial samples up for 3 years and have a known outcome (progression or regression)</a:t>
            </a:r>
          </a:p>
        </p:txBody>
      </p:sp>
      <p:pic>
        <p:nvPicPr>
          <p:cNvPr id="10" name="Picture 2" descr="Flag of the United States of America ...">
            <a:extLst>
              <a:ext uri="{FF2B5EF4-FFF2-40B4-BE49-F238E27FC236}">
                <a16:creationId xmlns:a16="http://schemas.microsoft.com/office/drawing/2014/main" id="{19C798CC-8F04-9E2F-017F-5114F96BE454}"/>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10485045" y="2595155"/>
            <a:ext cx="1484729" cy="770917"/>
          </a:xfrm>
          <a:prstGeom prst="rect">
            <a:avLst/>
          </a:prstGeom>
          <a:noFill/>
          <a:extLst>
            <a:ext uri="{909E8E84-426E-40DD-AFC4-6F175D3DCCD1}">
              <a14:hiddenFill xmlns:a14="http://schemas.microsoft.com/office/drawing/2010/main">
                <a:solidFill>
                  <a:srgbClr val="FFFFFF"/>
                </a:solidFill>
              </a14:hiddenFill>
            </a:ext>
          </a:extLst>
        </p:spPr>
      </p:pic>
      <p:sp>
        <p:nvSpPr>
          <p:cNvPr id="12" name="Title 1">
            <a:extLst>
              <a:ext uri="{FF2B5EF4-FFF2-40B4-BE49-F238E27FC236}">
                <a16:creationId xmlns:a16="http://schemas.microsoft.com/office/drawing/2014/main" id="{4AFEEE6F-B729-FA1B-E5B0-BB3C89AE84A1}"/>
              </a:ext>
            </a:extLst>
          </p:cNvPr>
          <p:cNvSpPr>
            <a:spLocks noGrp="1"/>
          </p:cNvSpPr>
          <p:nvPr>
            <p:ph type="title"/>
          </p:nvPr>
        </p:nvSpPr>
        <p:spPr>
          <a:xfrm>
            <a:off x="370999" y="262661"/>
            <a:ext cx="9050092" cy="1325563"/>
          </a:xfrm>
        </p:spPr>
        <p:txBody>
          <a:bodyPr>
            <a:normAutofit/>
          </a:bodyPr>
          <a:lstStyle/>
          <a:p>
            <a:r>
              <a:rPr lang="en-US" sz="2800" dirty="0"/>
              <a:t>DNA methylation as a predictive biomarker to identify which CIN2 lesions will progress and which will regress?</a:t>
            </a:r>
          </a:p>
        </p:txBody>
      </p:sp>
      <p:pic>
        <p:nvPicPr>
          <p:cNvPr id="13" name="Picture 2" descr="Glowing Crystal Ball - The TRADE">
            <a:extLst>
              <a:ext uri="{FF2B5EF4-FFF2-40B4-BE49-F238E27FC236}">
                <a16:creationId xmlns:a16="http://schemas.microsoft.com/office/drawing/2014/main" id="{30CE837D-ABFE-53AD-7C44-AE65D26F5688}"/>
              </a:ext>
            </a:extLst>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9421091" y="228303"/>
            <a:ext cx="1290146" cy="1290146"/>
          </a:xfrm>
          <a:prstGeom prst="rect">
            <a:avLst/>
          </a:prstGeom>
          <a:noFill/>
          <a:extLst>
            <a:ext uri="{909E8E84-426E-40DD-AFC4-6F175D3DCCD1}">
              <a14:hiddenFill xmlns:a14="http://schemas.microsoft.com/office/drawing/2010/main">
                <a:solidFill>
                  <a:srgbClr val="FFFFFF"/>
                </a:solidFill>
              </a14:hiddenFill>
            </a:ext>
          </a:extLst>
        </p:spPr>
      </p:pic>
      <p:pic>
        <p:nvPicPr>
          <p:cNvPr id="23" name="Audio 22">
            <a:extLst>
              <a:ext uri="{FF2B5EF4-FFF2-40B4-BE49-F238E27FC236}">
                <a16:creationId xmlns:a16="http://schemas.microsoft.com/office/drawing/2014/main" id="{F7DDC1E8-6785-ED40-56A1-B49F3A9BD533}"/>
              </a:ext>
            </a:extLst>
          </p:cNvPr>
          <p:cNvPicPr>
            <a:picLocks noChangeAspect="1"/>
          </p:cNvPicPr>
          <p:nvPr>
            <a:audioFile r:link="rId2"/>
            <p:extLst>
              <p:ext uri="{DAA4B4D4-6D71-4841-9C94-3DE7FCFB9230}">
                <p14:media xmlns:p14="http://schemas.microsoft.com/office/powerpoint/2010/main" r:embed="rId1"/>
              </p:ext>
            </p:extLst>
          </p:nvPr>
        </p:nvPicPr>
        <p:blipFill>
          <a:blip r:embed="rId9"/>
          <a:stretch>
            <a:fillRect/>
          </a:stretch>
        </p:blipFill>
        <p:spPr>
          <a:xfrm>
            <a:off x="11163300" y="5829300"/>
            <a:ext cx="812800" cy="812800"/>
          </a:xfrm>
          <a:prstGeom prst="rect">
            <a:avLst/>
          </a:prstGeom>
        </p:spPr>
      </p:pic>
    </p:spTree>
    <p:extLst>
      <p:ext uri="{BB962C8B-B14F-4D97-AF65-F5344CB8AC3E}">
        <p14:creationId xmlns:p14="http://schemas.microsoft.com/office/powerpoint/2010/main" val="272211184"/>
      </p:ext>
    </p:extLst>
  </p:cSld>
  <p:clrMapOvr>
    <a:masterClrMapping/>
  </p:clrMapOvr>
  <mc:AlternateContent xmlns:mc="http://schemas.openxmlformats.org/markup-compatibility/2006">
    <mc:Choice xmlns:p14="http://schemas.microsoft.com/office/powerpoint/2010/main" Requires="p14">
      <p:transition spd="slow" p14:dur="2000" advTm="66144"/>
    </mc:Choice>
    <mc:Fallback>
      <p:transition spd="slow" advTm="66144"/>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23"/>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23"/>
                </p:tgtEl>
              </p:cMediaNode>
            </p:audio>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A13FC89-0423-F0B1-8E25-279829E16754}"/>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C349785A-C223-DC64-94DF-5AAFD64B9867}"/>
              </a:ext>
            </a:extLst>
          </p:cNvPr>
          <p:cNvSpPr>
            <a:spLocks noGrp="1"/>
          </p:cNvSpPr>
          <p:nvPr>
            <p:ph type="title"/>
          </p:nvPr>
        </p:nvSpPr>
        <p:spPr/>
        <p:txBody>
          <a:bodyPr>
            <a:normAutofit/>
          </a:bodyPr>
          <a:lstStyle/>
          <a:p>
            <a:r>
              <a:rPr lang="en-US" sz="3600" dirty="0"/>
              <a:t>Results </a:t>
            </a:r>
          </a:p>
        </p:txBody>
      </p:sp>
      <p:cxnSp>
        <p:nvCxnSpPr>
          <p:cNvPr id="7" name="Straight Arrow Connector 6">
            <a:extLst>
              <a:ext uri="{FF2B5EF4-FFF2-40B4-BE49-F238E27FC236}">
                <a16:creationId xmlns:a16="http://schemas.microsoft.com/office/drawing/2014/main" id="{04DA89F7-49A3-CFA9-893E-29ECFFE6741F}"/>
              </a:ext>
            </a:extLst>
          </p:cNvPr>
          <p:cNvCxnSpPr>
            <a:cxnSpLocks/>
          </p:cNvCxnSpPr>
          <p:nvPr/>
        </p:nvCxnSpPr>
        <p:spPr>
          <a:xfrm flipV="1">
            <a:off x="1729533" y="1321356"/>
            <a:ext cx="602982" cy="1455298"/>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8" name="TextBox 7">
            <a:extLst>
              <a:ext uri="{FF2B5EF4-FFF2-40B4-BE49-F238E27FC236}">
                <a16:creationId xmlns:a16="http://schemas.microsoft.com/office/drawing/2014/main" id="{B493DC02-E9D6-3FEF-7FC7-F334304481ED}"/>
              </a:ext>
            </a:extLst>
          </p:cNvPr>
          <p:cNvSpPr txBox="1"/>
          <p:nvPr/>
        </p:nvSpPr>
        <p:spPr>
          <a:xfrm>
            <a:off x="2392839" y="1042485"/>
            <a:ext cx="1380506" cy="369332"/>
          </a:xfrm>
          <a:prstGeom prst="rect">
            <a:avLst/>
          </a:prstGeom>
          <a:noFill/>
        </p:spPr>
        <p:txBody>
          <a:bodyPr wrap="none" rtlCol="0">
            <a:spAutoFit/>
          </a:bodyPr>
          <a:lstStyle/>
          <a:p>
            <a:r>
              <a:rPr lang="en-US" dirty="0"/>
              <a:t>cg12754953 </a:t>
            </a:r>
          </a:p>
        </p:txBody>
      </p:sp>
      <p:cxnSp>
        <p:nvCxnSpPr>
          <p:cNvPr id="9" name="Straight Arrow Connector 8">
            <a:extLst>
              <a:ext uri="{FF2B5EF4-FFF2-40B4-BE49-F238E27FC236}">
                <a16:creationId xmlns:a16="http://schemas.microsoft.com/office/drawing/2014/main" id="{D34261D0-8FE8-1445-C444-2C37EBE58B91}"/>
              </a:ext>
            </a:extLst>
          </p:cNvPr>
          <p:cNvCxnSpPr>
            <a:cxnSpLocks/>
          </p:cNvCxnSpPr>
          <p:nvPr/>
        </p:nvCxnSpPr>
        <p:spPr>
          <a:xfrm flipV="1">
            <a:off x="9911653" y="1321356"/>
            <a:ext cx="384194" cy="1135432"/>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11" name="TextBox 10">
            <a:extLst>
              <a:ext uri="{FF2B5EF4-FFF2-40B4-BE49-F238E27FC236}">
                <a16:creationId xmlns:a16="http://schemas.microsoft.com/office/drawing/2014/main" id="{978823E1-B8AB-E2CF-49ED-2F22A5E6C90F}"/>
              </a:ext>
            </a:extLst>
          </p:cNvPr>
          <p:cNvSpPr txBox="1"/>
          <p:nvPr/>
        </p:nvSpPr>
        <p:spPr>
          <a:xfrm>
            <a:off x="10070306" y="905470"/>
            <a:ext cx="1380506" cy="369332"/>
          </a:xfrm>
          <a:prstGeom prst="rect">
            <a:avLst/>
          </a:prstGeom>
          <a:noFill/>
        </p:spPr>
        <p:txBody>
          <a:bodyPr wrap="none" rtlCol="0">
            <a:spAutoFit/>
          </a:bodyPr>
          <a:lstStyle/>
          <a:p>
            <a:r>
              <a:rPr lang="en-US" dirty="0"/>
              <a:t>cg18887759 </a:t>
            </a:r>
          </a:p>
        </p:txBody>
      </p:sp>
      <p:pic>
        <p:nvPicPr>
          <p:cNvPr id="5" name="Picture 4">
            <a:extLst>
              <a:ext uri="{FF2B5EF4-FFF2-40B4-BE49-F238E27FC236}">
                <a16:creationId xmlns:a16="http://schemas.microsoft.com/office/drawing/2014/main" id="{2876C74B-68F2-22DD-3CB0-D655899D241D}"/>
              </a:ext>
            </a:extLst>
          </p:cNvPr>
          <p:cNvPicPr>
            <a:picLocks noChangeAspect="1"/>
          </p:cNvPicPr>
          <p:nvPr/>
        </p:nvPicPr>
        <p:blipFill>
          <a:blip r:embed="rId5"/>
          <a:stretch>
            <a:fillRect/>
          </a:stretch>
        </p:blipFill>
        <p:spPr>
          <a:xfrm>
            <a:off x="5877481" y="2332556"/>
            <a:ext cx="4576208" cy="4204685"/>
          </a:xfrm>
          <a:prstGeom prst="rect">
            <a:avLst/>
          </a:prstGeom>
        </p:spPr>
      </p:pic>
      <p:pic>
        <p:nvPicPr>
          <p:cNvPr id="10" name="Picture 9">
            <a:extLst>
              <a:ext uri="{FF2B5EF4-FFF2-40B4-BE49-F238E27FC236}">
                <a16:creationId xmlns:a16="http://schemas.microsoft.com/office/drawing/2014/main" id="{3B4E24DF-5C85-3645-EE5B-F0D889B1E4DA}"/>
              </a:ext>
            </a:extLst>
          </p:cNvPr>
          <p:cNvPicPr>
            <a:picLocks noChangeAspect="1"/>
          </p:cNvPicPr>
          <p:nvPr/>
        </p:nvPicPr>
        <p:blipFill>
          <a:blip r:embed="rId6"/>
          <a:stretch>
            <a:fillRect/>
          </a:stretch>
        </p:blipFill>
        <p:spPr>
          <a:xfrm>
            <a:off x="838200" y="2456788"/>
            <a:ext cx="4375975" cy="4080454"/>
          </a:xfrm>
          <a:prstGeom prst="rect">
            <a:avLst/>
          </a:prstGeom>
        </p:spPr>
      </p:pic>
      <p:sp>
        <p:nvSpPr>
          <p:cNvPr id="3" name="TextBox 2">
            <a:extLst>
              <a:ext uri="{FF2B5EF4-FFF2-40B4-BE49-F238E27FC236}">
                <a16:creationId xmlns:a16="http://schemas.microsoft.com/office/drawing/2014/main" id="{D3C7A3A4-E464-CC19-314D-E2C88EE1A334}"/>
              </a:ext>
            </a:extLst>
          </p:cNvPr>
          <p:cNvSpPr txBox="1"/>
          <p:nvPr/>
        </p:nvSpPr>
        <p:spPr>
          <a:xfrm>
            <a:off x="2317853" y="2030348"/>
            <a:ext cx="2213626" cy="461665"/>
          </a:xfrm>
          <a:prstGeom prst="rect">
            <a:avLst/>
          </a:prstGeom>
          <a:noFill/>
        </p:spPr>
        <p:txBody>
          <a:bodyPr wrap="square" rtlCol="0">
            <a:spAutoFit/>
          </a:bodyPr>
          <a:lstStyle/>
          <a:p>
            <a:pPr algn="ctr"/>
            <a:r>
              <a:rPr lang="en-US" sz="1200" dirty="0"/>
              <a:t>Regressors vs Non-regressors </a:t>
            </a:r>
          </a:p>
          <a:p>
            <a:pPr algn="ctr"/>
            <a:r>
              <a:rPr lang="en-US" sz="1200" dirty="0"/>
              <a:t>(24 months)</a:t>
            </a:r>
          </a:p>
        </p:txBody>
      </p:sp>
      <p:sp>
        <p:nvSpPr>
          <p:cNvPr id="4" name="TextBox 3">
            <a:extLst>
              <a:ext uri="{FF2B5EF4-FFF2-40B4-BE49-F238E27FC236}">
                <a16:creationId xmlns:a16="http://schemas.microsoft.com/office/drawing/2014/main" id="{A151AE8B-A958-2A65-C3D0-BCC4265349B7}"/>
              </a:ext>
            </a:extLst>
          </p:cNvPr>
          <p:cNvSpPr txBox="1"/>
          <p:nvPr/>
        </p:nvSpPr>
        <p:spPr>
          <a:xfrm>
            <a:off x="6324870" y="2030349"/>
            <a:ext cx="4435689" cy="461665"/>
          </a:xfrm>
          <a:prstGeom prst="rect">
            <a:avLst/>
          </a:prstGeom>
          <a:noFill/>
        </p:spPr>
        <p:txBody>
          <a:bodyPr wrap="square" rtlCol="0">
            <a:spAutoFit/>
          </a:bodyPr>
          <a:lstStyle/>
          <a:p>
            <a:pPr algn="ctr"/>
            <a:r>
              <a:rPr lang="en-US" sz="1200" dirty="0"/>
              <a:t>Imminent Regressors (&lt;12 months)</a:t>
            </a:r>
          </a:p>
          <a:p>
            <a:pPr algn="ctr"/>
            <a:r>
              <a:rPr lang="en-US" sz="1200" dirty="0"/>
              <a:t> vs Non-regressors </a:t>
            </a:r>
          </a:p>
        </p:txBody>
      </p:sp>
      <p:graphicFrame>
        <p:nvGraphicFramePr>
          <p:cNvPr id="6" name="Table 5">
            <a:extLst>
              <a:ext uri="{FF2B5EF4-FFF2-40B4-BE49-F238E27FC236}">
                <a16:creationId xmlns:a16="http://schemas.microsoft.com/office/drawing/2014/main" id="{3B8EC44C-01FE-3AC7-90DF-B98B511BEE8B}"/>
              </a:ext>
            </a:extLst>
          </p:cNvPr>
          <p:cNvGraphicFramePr>
            <a:graphicFrameLocks noGrp="1"/>
          </p:cNvGraphicFramePr>
          <p:nvPr/>
        </p:nvGraphicFramePr>
        <p:xfrm>
          <a:off x="4055839" y="545866"/>
          <a:ext cx="5293593" cy="502920"/>
        </p:xfrm>
        <a:graphic>
          <a:graphicData uri="http://schemas.openxmlformats.org/drawingml/2006/table">
            <a:tbl>
              <a:tblPr firstRow="1" firstCol="1" bandRow="1">
                <a:tableStyleId>{7DF18680-E054-41AD-8BC1-D1AEF772440D}</a:tableStyleId>
              </a:tblPr>
              <a:tblGrid>
                <a:gridCol w="898013">
                  <a:extLst>
                    <a:ext uri="{9D8B030D-6E8A-4147-A177-3AD203B41FA5}">
                      <a16:colId xmlns:a16="http://schemas.microsoft.com/office/drawing/2014/main" val="2835546884"/>
                    </a:ext>
                  </a:extLst>
                </a:gridCol>
                <a:gridCol w="1644015">
                  <a:extLst>
                    <a:ext uri="{9D8B030D-6E8A-4147-A177-3AD203B41FA5}">
                      <a16:colId xmlns:a16="http://schemas.microsoft.com/office/drawing/2014/main" val="3819623455"/>
                    </a:ext>
                  </a:extLst>
                </a:gridCol>
                <a:gridCol w="751523">
                  <a:extLst>
                    <a:ext uri="{9D8B030D-6E8A-4147-A177-3AD203B41FA5}">
                      <a16:colId xmlns:a16="http://schemas.microsoft.com/office/drawing/2014/main" val="2611747951"/>
                    </a:ext>
                  </a:extLst>
                </a:gridCol>
                <a:gridCol w="797034">
                  <a:extLst>
                    <a:ext uri="{9D8B030D-6E8A-4147-A177-3AD203B41FA5}">
                      <a16:colId xmlns:a16="http://schemas.microsoft.com/office/drawing/2014/main" val="3127549986"/>
                    </a:ext>
                  </a:extLst>
                </a:gridCol>
                <a:gridCol w="699135">
                  <a:extLst>
                    <a:ext uri="{9D8B030D-6E8A-4147-A177-3AD203B41FA5}">
                      <a16:colId xmlns:a16="http://schemas.microsoft.com/office/drawing/2014/main" val="1211082463"/>
                    </a:ext>
                  </a:extLst>
                </a:gridCol>
                <a:gridCol w="503873">
                  <a:extLst>
                    <a:ext uri="{9D8B030D-6E8A-4147-A177-3AD203B41FA5}">
                      <a16:colId xmlns:a16="http://schemas.microsoft.com/office/drawing/2014/main" val="2636289562"/>
                    </a:ext>
                  </a:extLst>
                </a:gridCol>
              </a:tblGrid>
              <a:tr h="0">
                <a:tc>
                  <a:txBody>
                    <a:bodyPr/>
                    <a:lstStyle/>
                    <a:p>
                      <a:pPr algn="ctr">
                        <a:buNone/>
                      </a:pPr>
                      <a:r>
                        <a:rPr lang="en-GB" sz="1100" kern="100">
                          <a:effectLst/>
                        </a:rPr>
                        <a:t>CpG</a:t>
                      </a:r>
                      <a:endParaRPr lang="en-GB" sz="1200" kern="10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nchor="ctr"/>
                </a:tc>
                <a:tc>
                  <a:txBody>
                    <a:bodyPr/>
                    <a:lstStyle/>
                    <a:p>
                      <a:pPr algn="ctr">
                        <a:buNone/>
                      </a:pPr>
                      <a:r>
                        <a:rPr lang="en-GB" sz="1100" kern="100">
                          <a:effectLst/>
                        </a:rPr>
                        <a:t>Chromosome, position </a:t>
                      </a:r>
                      <a:endParaRPr lang="en-GB" sz="1200" kern="10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nchor="ctr"/>
                </a:tc>
                <a:tc>
                  <a:txBody>
                    <a:bodyPr/>
                    <a:lstStyle/>
                    <a:p>
                      <a:pPr algn="ctr">
                        <a:buNone/>
                      </a:pPr>
                      <a:r>
                        <a:rPr lang="en-GB" sz="1100" kern="100">
                          <a:effectLst/>
                        </a:rPr>
                        <a:t>Relation</a:t>
                      </a:r>
                      <a:endParaRPr lang="en-GB" sz="1200" kern="10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nchor="ctr"/>
                </a:tc>
                <a:tc>
                  <a:txBody>
                    <a:bodyPr/>
                    <a:lstStyle/>
                    <a:p>
                      <a:pPr algn="ctr">
                        <a:buNone/>
                      </a:pPr>
                      <a:r>
                        <a:rPr lang="en-GB" sz="1100" kern="100">
                          <a:effectLst/>
                        </a:rPr>
                        <a:t>Gene</a:t>
                      </a:r>
                      <a:endParaRPr lang="en-GB" sz="1200" kern="10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nchor="ctr"/>
                </a:tc>
                <a:tc>
                  <a:txBody>
                    <a:bodyPr/>
                    <a:lstStyle/>
                    <a:p>
                      <a:pPr algn="ctr">
                        <a:buNone/>
                      </a:pPr>
                      <a:r>
                        <a:rPr lang="en-GB" sz="1100" kern="100">
                          <a:effectLst/>
                        </a:rPr>
                        <a:t>P Value</a:t>
                      </a:r>
                      <a:endParaRPr lang="en-GB" sz="1200" kern="10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nchor="ctr"/>
                </a:tc>
                <a:tc>
                  <a:txBody>
                    <a:bodyPr/>
                    <a:lstStyle/>
                    <a:p>
                      <a:pPr algn="ctr">
                        <a:buNone/>
                      </a:pPr>
                      <a:r>
                        <a:rPr lang="en-GB" sz="1100" kern="100" dirty="0">
                          <a:effectLst/>
                        </a:rPr>
                        <a:t>FDR</a:t>
                      </a:r>
                      <a:endParaRPr lang="en-GB" sz="1200" kern="100" dirty="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nchor="ctr"/>
                </a:tc>
                <a:extLst>
                  <a:ext uri="{0D108BD9-81ED-4DB2-BD59-A6C34878D82A}">
                    <a16:rowId xmlns:a16="http://schemas.microsoft.com/office/drawing/2014/main" val="573708525"/>
                  </a:ext>
                </a:extLst>
              </a:tr>
              <a:tr h="0">
                <a:tc>
                  <a:txBody>
                    <a:bodyPr/>
                    <a:lstStyle/>
                    <a:p>
                      <a:pPr algn="ctr">
                        <a:buNone/>
                      </a:pPr>
                      <a:r>
                        <a:rPr lang="en-GB" sz="1100" kern="100">
                          <a:effectLst/>
                        </a:rPr>
                        <a:t>cg12754953</a:t>
                      </a:r>
                      <a:endParaRPr lang="en-GB" sz="1200" kern="10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nchor="ctr"/>
                </a:tc>
                <a:tc>
                  <a:txBody>
                    <a:bodyPr/>
                    <a:lstStyle/>
                    <a:p>
                      <a:pPr algn="ctr">
                        <a:buNone/>
                      </a:pPr>
                      <a:r>
                        <a:rPr lang="en-GB" sz="1100" kern="100">
                          <a:effectLst/>
                        </a:rPr>
                        <a:t>1, 165656459</a:t>
                      </a:r>
                      <a:endParaRPr lang="en-GB" sz="1200" kern="10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nchor="ctr"/>
                </a:tc>
                <a:tc>
                  <a:txBody>
                    <a:bodyPr/>
                    <a:lstStyle/>
                    <a:p>
                      <a:pPr algn="ctr">
                        <a:buNone/>
                      </a:pPr>
                      <a:r>
                        <a:rPr lang="en-GB" sz="1100" kern="100">
                          <a:effectLst/>
                        </a:rPr>
                        <a:t>Open Sea</a:t>
                      </a:r>
                      <a:endParaRPr lang="en-GB" sz="1200" kern="10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nchor="ctr"/>
                </a:tc>
                <a:tc>
                  <a:txBody>
                    <a:bodyPr/>
                    <a:lstStyle/>
                    <a:p>
                      <a:pPr algn="ctr">
                        <a:buNone/>
                      </a:pPr>
                      <a:r>
                        <a:rPr lang="en-GB" sz="1100" kern="100">
                          <a:effectLst/>
                        </a:rPr>
                        <a:t>ALDH9A1</a:t>
                      </a:r>
                      <a:endParaRPr lang="en-GB" sz="1200" kern="10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nchor="ctr"/>
                </a:tc>
                <a:tc>
                  <a:txBody>
                    <a:bodyPr/>
                    <a:lstStyle/>
                    <a:p>
                      <a:pPr algn="ctr">
                        <a:buNone/>
                      </a:pPr>
                      <a:r>
                        <a:rPr lang="en-GB" sz="1100" kern="100" dirty="0">
                          <a:effectLst/>
                        </a:rPr>
                        <a:t>7.90e-08</a:t>
                      </a:r>
                      <a:endParaRPr lang="en-GB" sz="1200" kern="100" dirty="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nchor="ctr"/>
                </a:tc>
                <a:tc>
                  <a:txBody>
                    <a:bodyPr/>
                    <a:lstStyle/>
                    <a:p>
                      <a:pPr algn="ctr">
                        <a:buNone/>
                      </a:pPr>
                      <a:r>
                        <a:rPr lang="en-GB" sz="1100" kern="100">
                          <a:effectLst/>
                        </a:rPr>
                        <a:t>0.068</a:t>
                      </a:r>
                      <a:endParaRPr lang="en-GB" sz="1200" kern="10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nchor="ctr"/>
                </a:tc>
                <a:extLst>
                  <a:ext uri="{0D108BD9-81ED-4DB2-BD59-A6C34878D82A}">
                    <a16:rowId xmlns:a16="http://schemas.microsoft.com/office/drawing/2014/main" val="172828104"/>
                  </a:ext>
                </a:extLst>
              </a:tr>
              <a:tr h="0">
                <a:tc>
                  <a:txBody>
                    <a:bodyPr/>
                    <a:lstStyle/>
                    <a:p>
                      <a:pPr algn="ctr">
                        <a:buNone/>
                      </a:pPr>
                      <a:r>
                        <a:rPr lang="en-GB" sz="1100" kern="100">
                          <a:effectLst/>
                        </a:rPr>
                        <a:t>cg18887759</a:t>
                      </a:r>
                      <a:endParaRPr lang="en-GB" sz="1200" kern="10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tc>
                <a:tc>
                  <a:txBody>
                    <a:bodyPr/>
                    <a:lstStyle/>
                    <a:p>
                      <a:pPr algn="ctr">
                        <a:buNone/>
                      </a:pPr>
                      <a:r>
                        <a:rPr lang="en-GB" sz="1100" kern="100">
                          <a:effectLst/>
                        </a:rPr>
                        <a:t>19, 50324282</a:t>
                      </a:r>
                      <a:endParaRPr lang="en-GB" sz="1200" kern="10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tc>
                <a:tc>
                  <a:txBody>
                    <a:bodyPr/>
                    <a:lstStyle/>
                    <a:p>
                      <a:pPr algn="ctr">
                        <a:buNone/>
                      </a:pPr>
                      <a:r>
                        <a:rPr lang="en-GB" sz="1100" kern="100">
                          <a:effectLst/>
                        </a:rPr>
                        <a:t>S shelf</a:t>
                      </a:r>
                      <a:endParaRPr lang="en-GB" sz="1200" kern="10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tc>
                <a:tc>
                  <a:txBody>
                    <a:bodyPr/>
                    <a:lstStyle/>
                    <a:p>
                      <a:pPr algn="ctr">
                        <a:buNone/>
                      </a:pPr>
                      <a:r>
                        <a:rPr lang="en-GB" sz="1100" kern="100">
                          <a:effectLst/>
                        </a:rPr>
                        <a:t>MED25</a:t>
                      </a:r>
                      <a:endParaRPr lang="en-GB" sz="1200" kern="10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tc>
                <a:tc>
                  <a:txBody>
                    <a:bodyPr/>
                    <a:lstStyle/>
                    <a:p>
                      <a:pPr algn="ctr">
                        <a:buNone/>
                      </a:pPr>
                      <a:r>
                        <a:rPr lang="en-GB" sz="1100" kern="100" dirty="0">
                          <a:effectLst/>
                        </a:rPr>
                        <a:t>4.59e-08</a:t>
                      </a:r>
                      <a:endParaRPr lang="en-GB" sz="1200" kern="100" dirty="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tc>
                <a:tc>
                  <a:txBody>
                    <a:bodyPr/>
                    <a:lstStyle/>
                    <a:p>
                      <a:pPr algn="ctr">
                        <a:buNone/>
                      </a:pPr>
                      <a:r>
                        <a:rPr lang="en-GB" sz="1100" kern="100" dirty="0">
                          <a:effectLst/>
                        </a:rPr>
                        <a:t>0.040</a:t>
                      </a:r>
                      <a:endParaRPr lang="en-GB" sz="1200" kern="100" dirty="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1783823683"/>
                  </a:ext>
                </a:extLst>
              </a:tr>
            </a:tbl>
          </a:graphicData>
        </a:graphic>
      </p:graphicFrame>
      <p:sp>
        <p:nvSpPr>
          <p:cNvPr id="12" name="TextBox 11">
            <a:extLst>
              <a:ext uri="{FF2B5EF4-FFF2-40B4-BE49-F238E27FC236}">
                <a16:creationId xmlns:a16="http://schemas.microsoft.com/office/drawing/2014/main" id="{72C1F770-9F04-EF53-898B-2B09C8DCD627}"/>
              </a:ext>
            </a:extLst>
          </p:cNvPr>
          <p:cNvSpPr txBox="1"/>
          <p:nvPr/>
        </p:nvSpPr>
        <p:spPr>
          <a:xfrm>
            <a:off x="5067688" y="2937891"/>
            <a:ext cx="599844" cy="261610"/>
          </a:xfrm>
          <a:prstGeom prst="rect">
            <a:avLst/>
          </a:prstGeom>
          <a:noFill/>
        </p:spPr>
        <p:txBody>
          <a:bodyPr wrap="none" rtlCol="0">
            <a:spAutoFit/>
          </a:bodyPr>
          <a:lstStyle/>
          <a:p>
            <a:r>
              <a:rPr lang="en-US" sz="1100" dirty="0"/>
              <a:t>p =10</a:t>
            </a:r>
            <a:r>
              <a:rPr lang="en-US" sz="1100" baseline="30000" dirty="0"/>
              <a:t>-7</a:t>
            </a:r>
          </a:p>
        </p:txBody>
      </p:sp>
      <p:sp>
        <p:nvSpPr>
          <p:cNvPr id="13" name="TextBox 12">
            <a:extLst>
              <a:ext uri="{FF2B5EF4-FFF2-40B4-BE49-F238E27FC236}">
                <a16:creationId xmlns:a16="http://schemas.microsoft.com/office/drawing/2014/main" id="{108DEA5B-1FF2-AF87-B31F-34971680C51B}"/>
              </a:ext>
            </a:extLst>
          </p:cNvPr>
          <p:cNvSpPr txBox="1"/>
          <p:nvPr/>
        </p:nvSpPr>
        <p:spPr>
          <a:xfrm>
            <a:off x="5041524" y="3713356"/>
            <a:ext cx="599844" cy="261610"/>
          </a:xfrm>
          <a:prstGeom prst="rect">
            <a:avLst/>
          </a:prstGeom>
          <a:noFill/>
        </p:spPr>
        <p:txBody>
          <a:bodyPr wrap="none" rtlCol="0">
            <a:spAutoFit/>
          </a:bodyPr>
          <a:lstStyle/>
          <a:p>
            <a:r>
              <a:rPr lang="en-US" sz="1100" dirty="0"/>
              <a:t>p =10</a:t>
            </a:r>
            <a:r>
              <a:rPr lang="en-US" sz="1100" baseline="30000" dirty="0"/>
              <a:t>-5</a:t>
            </a:r>
          </a:p>
        </p:txBody>
      </p:sp>
      <p:sp>
        <p:nvSpPr>
          <p:cNvPr id="16" name="TextBox 15">
            <a:extLst>
              <a:ext uri="{FF2B5EF4-FFF2-40B4-BE49-F238E27FC236}">
                <a16:creationId xmlns:a16="http://schemas.microsoft.com/office/drawing/2014/main" id="{4DC1AA82-DF7E-6B29-7C6A-D0D282282A0F}"/>
              </a:ext>
            </a:extLst>
          </p:cNvPr>
          <p:cNvSpPr txBox="1"/>
          <p:nvPr/>
        </p:nvSpPr>
        <p:spPr>
          <a:xfrm>
            <a:off x="10295847" y="3589124"/>
            <a:ext cx="599844" cy="261610"/>
          </a:xfrm>
          <a:prstGeom prst="rect">
            <a:avLst/>
          </a:prstGeom>
          <a:noFill/>
        </p:spPr>
        <p:txBody>
          <a:bodyPr wrap="none" rtlCol="0">
            <a:spAutoFit/>
          </a:bodyPr>
          <a:lstStyle/>
          <a:p>
            <a:r>
              <a:rPr lang="en-US" sz="1100" dirty="0"/>
              <a:t>p =10</a:t>
            </a:r>
            <a:r>
              <a:rPr lang="en-US" sz="1100" baseline="30000" dirty="0"/>
              <a:t>-5</a:t>
            </a:r>
          </a:p>
        </p:txBody>
      </p:sp>
      <p:sp>
        <p:nvSpPr>
          <p:cNvPr id="17" name="TextBox 16">
            <a:extLst>
              <a:ext uri="{FF2B5EF4-FFF2-40B4-BE49-F238E27FC236}">
                <a16:creationId xmlns:a16="http://schemas.microsoft.com/office/drawing/2014/main" id="{5DE868D4-6EB9-7C1C-FA56-3F1917BC4663}"/>
              </a:ext>
            </a:extLst>
          </p:cNvPr>
          <p:cNvSpPr txBox="1"/>
          <p:nvPr/>
        </p:nvSpPr>
        <p:spPr>
          <a:xfrm>
            <a:off x="10295847" y="2787798"/>
            <a:ext cx="599844" cy="261610"/>
          </a:xfrm>
          <a:prstGeom prst="rect">
            <a:avLst/>
          </a:prstGeom>
          <a:noFill/>
        </p:spPr>
        <p:txBody>
          <a:bodyPr wrap="none" rtlCol="0">
            <a:spAutoFit/>
          </a:bodyPr>
          <a:lstStyle/>
          <a:p>
            <a:r>
              <a:rPr lang="en-US" sz="1100" dirty="0"/>
              <a:t>p =10</a:t>
            </a:r>
            <a:r>
              <a:rPr lang="en-US" sz="1100" baseline="30000" dirty="0"/>
              <a:t>-7</a:t>
            </a:r>
          </a:p>
        </p:txBody>
      </p:sp>
      <p:sp>
        <p:nvSpPr>
          <p:cNvPr id="14" name="TextBox 13">
            <a:extLst>
              <a:ext uri="{FF2B5EF4-FFF2-40B4-BE49-F238E27FC236}">
                <a16:creationId xmlns:a16="http://schemas.microsoft.com/office/drawing/2014/main" id="{8E79C370-C437-DAAA-684B-28BCD81BB08E}"/>
              </a:ext>
            </a:extLst>
          </p:cNvPr>
          <p:cNvSpPr txBox="1"/>
          <p:nvPr/>
        </p:nvSpPr>
        <p:spPr>
          <a:xfrm>
            <a:off x="10070306" y="6470116"/>
            <a:ext cx="2092176" cy="369332"/>
          </a:xfrm>
          <a:prstGeom prst="rect">
            <a:avLst/>
          </a:prstGeom>
          <a:noFill/>
        </p:spPr>
        <p:txBody>
          <a:bodyPr wrap="none" rtlCol="0">
            <a:spAutoFit/>
          </a:bodyPr>
          <a:lstStyle/>
          <a:p>
            <a:r>
              <a:rPr lang="en-US" i="1" dirty="0"/>
              <a:t>Ellis et al, BJC 2026</a:t>
            </a:r>
          </a:p>
        </p:txBody>
      </p:sp>
      <p:pic>
        <p:nvPicPr>
          <p:cNvPr id="25" name="Audio 24">
            <a:extLst>
              <a:ext uri="{FF2B5EF4-FFF2-40B4-BE49-F238E27FC236}">
                <a16:creationId xmlns:a16="http://schemas.microsoft.com/office/drawing/2014/main" id="{BF73F7F4-63F5-C36F-1C7C-0A8772DA3040}"/>
              </a:ext>
            </a:extLst>
          </p:cNvPr>
          <p:cNvPicPr>
            <a:picLocks noChangeAspect="1"/>
          </p:cNvPicPr>
          <p:nvPr>
            <a:audioFile r:link="rId2"/>
            <p:extLst>
              <p:ext uri="{DAA4B4D4-6D71-4841-9C94-3DE7FCFB9230}">
                <p14:media xmlns:p14="http://schemas.microsoft.com/office/powerpoint/2010/main" r:embed="rId1"/>
              </p:ext>
            </p:extLst>
          </p:nvPr>
        </p:nvPicPr>
        <p:blipFill>
          <a:blip r:embed="rId7"/>
          <a:stretch>
            <a:fillRect/>
          </a:stretch>
        </p:blipFill>
        <p:spPr>
          <a:xfrm>
            <a:off x="11163300" y="5829300"/>
            <a:ext cx="812800" cy="812800"/>
          </a:xfrm>
          <a:prstGeom prst="rect">
            <a:avLst/>
          </a:prstGeom>
        </p:spPr>
      </p:pic>
    </p:spTree>
    <p:extLst>
      <p:ext uri="{BB962C8B-B14F-4D97-AF65-F5344CB8AC3E}">
        <p14:creationId xmlns:p14="http://schemas.microsoft.com/office/powerpoint/2010/main" val="1235952016"/>
      </p:ext>
    </p:extLst>
  </p:cSld>
  <p:clrMapOvr>
    <a:masterClrMapping/>
  </p:clrMapOvr>
  <mc:AlternateContent xmlns:mc="http://schemas.openxmlformats.org/markup-compatibility/2006">
    <mc:Choice xmlns:p14="http://schemas.microsoft.com/office/powerpoint/2010/main" Requires="p14">
      <p:transition spd="slow" p14:dur="2000" advTm="17365"/>
    </mc:Choice>
    <mc:Fallback>
      <p:transition spd="slow" advTm="17365"/>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25"/>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25"/>
                </p:tgtEl>
              </p:cMediaNode>
            </p:audio>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BBDD955-2968-5478-2B6E-660448B92D5B}"/>
              </a:ext>
            </a:extLst>
          </p:cNvPr>
          <p:cNvSpPr>
            <a:spLocks noGrp="1"/>
          </p:cNvSpPr>
          <p:nvPr>
            <p:ph type="title"/>
          </p:nvPr>
        </p:nvSpPr>
        <p:spPr>
          <a:xfrm>
            <a:off x="481964" y="180459"/>
            <a:ext cx="10808076" cy="1325563"/>
          </a:xfrm>
        </p:spPr>
        <p:txBody>
          <a:bodyPr/>
          <a:lstStyle/>
          <a:p>
            <a:r>
              <a:rPr lang="en-US" dirty="0"/>
              <a:t>Implicated genes and their proteins</a:t>
            </a:r>
          </a:p>
        </p:txBody>
      </p:sp>
      <p:pic>
        <p:nvPicPr>
          <p:cNvPr id="4" name="Picture 3">
            <a:extLst>
              <a:ext uri="{FF2B5EF4-FFF2-40B4-BE49-F238E27FC236}">
                <a16:creationId xmlns:a16="http://schemas.microsoft.com/office/drawing/2014/main" id="{F6ECF77E-A62B-B862-BC59-6385E007B248}"/>
              </a:ext>
            </a:extLst>
          </p:cNvPr>
          <p:cNvPicPr>
            <a:picLocks noChangeAspect="1"/>
          </p:cNvPicPr>
          <p:nvPr/>
        </p:nvPicPr>
        <p:blipFill>
          <a:blip r:embed="rId5"/>
          <a:stretch>
            <a:fillRect/>
          </a:stretch>
        </p:blipFill>
        <p:spPr>
          <a:xfrm>
            <a:off x="4328160" y="1198960"/>
            <a:ext cx="7381876" cy="5167312"/>
          </a:xfrm>
          <a:prstGeom prst="rect">
            <a:avLst/>
          </a:prstGeom>
        </p:spPr>
      </p:pic>
      <p:sp>
        <p:nvSpPr>
          <p:cNvPr id="5" name="TextBox 4">
            <a:extLst>
              <a:ext uri="{FF2B5EF4-FFF2-40B4-BE49-F238E27FC236}">
                <a16:creationId xmlns:a16="http://schemas.microsoft.com/office/drawing/2014/main" id="{98D2B3E7-D2EF-A4DA-6D05-8F1293E6B655}"/>
              </a:ext>
            </a:extLst>
          </p:cNvPr>
          <p:cNvSpPr txBox="1"/>
          <p:nvPr/>
        </p:nvSpPr>
        <p:spPr>
          <a:xfrm>
            <a:off x="545724" y="1381959"/>
            <a:ext cx="3782436" cy="4801314"/>
          </a:xfrm>
          <a:prstGeom prst="rect">
            <a:avLst/>
          </a:prstGeom>
          <a:noFill/>
        </p:spPr>
        <p:txBody>
          <a:bodyPr wrap="square" rtlCol="0">
            <a:spAutoFit/>
          </a:bodyPr>
          <a:lstStyle/>
          <a:p>
            <a:r>
              <a:rPr lang="en-US" dirty="0"/>
              <a:t>ALDH9A1</a:t>
            </a:r>
          </a:p>
          <a:p>
            <a:r>
              <a:rPr lang="en-US" dirty="0"/>
              <a:t>= aldehyde dehydrogenase</a:t>
            </a:r>
          </a:p>
          <a:p>
            <a:r>
              <a:rPr lang="en-US" dirty="0"/>
              <a:t>Involved in regulation of cell proliferation and survival</a:t>
            </a:r>
          </a:p>
          <a:p>
            <a:endParaRPr lang="en-US" dirty="0"/>
          </a:p>
          <a:p>
            <a:r>
              <a:rPr lang="en-GB" sz="1800" dirty="0">
                <a:effectLst/>
                <a:ea typeface="Aptos" panose="020B0004020202020204" pitchFamily="34" charset="0"/>
              </a:rPr>
              <a:t>Examining ALDH9A1 on the Human Protein Atlas reveals a worse 5-year survival in 291 cervical cancers with a low expression (60% vs 71%, p=0.032)</a:t>
            </a:r>
          </a:p>
          <a:p>
            <a:endParaRPr lang="en-GB" dirty="0"/>
          </a:p>
          <a:p>
            <a:r>
              <a:rPr lang="en-GB" dirty="0">
                <a:effectLst/>
              </a:rPr>
              <a:t>MED25</a:t>
            </a:r>
          </a:p>
          <a:p>
            <a:r>
              <a:rPr lang="en-GB" dirty="0"/>
              <a:t>= viral-protein complex</a:t>
            </a:r>
          </a:p>
          <a:p>
            <a:endParaRPr lang="en-GB" dirty="0"/>
          </a:p>
          <a:p>
            <a:r>
              <a:rPr lang="en-GB" dirty="0">
                <a:effectLst/>
              </a:rPr>
              <a:t>Human Protein Atlas cohort 5-year survival rate is 75% with high expression of MED25, compared to 58% with a low expression (p=0.0052)  </a:t>
            </a:r>
            <a:endParaRPr lang="en-US" dirty="0"/>
          </a:p>
        </p:txBody>
      </p:sp>
      <p:sp>
        <p:nvSpPr>
          <p:cNvPr id="3" name="TextBox 2">
            <a:extLst>
              <a:ext uri="{FF2B5EF4-FFF2-40B4-BE49-F238E27FC236}">
                <a16:creationId xmlns:a16="http://schemas.microsoft.com/office/drawing/2014/main" id="{D83AFB0B-DB7D-29D7-DEAD-64F3E2AB43ED}"/>
              </a:ext>
            </a:extLst>
          </p:cNvPr>
          <p:cNvSpPr txBox="1"/>
          <p:nvPr/>
        </p:nvSpPr>
        <p:spPr>
          <a:xfrm>
            <a:off x="9426590" y="6366272"/>
            <a:ext cx="2092176" cy="369332"/>
          </a:xfrm>
          <a:prstGeom prst="rect">
            <a:avLst/>
          </a:prstGeom>
          <a:noFill/>
        </p:spPr>
        <p:txBody>
          <a:bodyPr wrap="none" rtlCol="0">
            <a:spAutoFit/>
          </a:bodyPr>
          <a:lstStyle/>
          <a:p>
            <a:r>
              <a:rPr lang="en-US" i="1" dirty="0"/>
              <a:t>Ellis et al, BJC 2026</a:t>
            </a:r>
          </a:p>
        </p:txBody>
      </p:sp>
      <p:pic>
        <p:nvPicPr>
          <p:cNvPr id="15" name="Audio 14">
            <a:extLst>
              <a:ext uri="{FF2B5EF4-FFF2-40B4-BE49-F238E27FC236}">
                <a16:creationId xmlns:a16="http://schemas.microsoft.com/office/drawing/2014/main" id="{57C4240A-6FE5-65A6-A318-719B179CBD0D}"/>
              </a:ext>
            </a:extLst>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11163300" y="5829300"/>
            <a:ext cx="812800" cy="812800"/>
          </a:xfrm>
          <a:prstGeom prst="rect">
            <a:avLst/>
          </a:prstGeom>
        </p:spPr>
      </p:pic>
    </p:spTree>
    <p:extLst>
      <p:ext uri="{BB962C8B-B14F-4D97-AF65-F5344CB8AC3E}">
        <p14:creationId xmlns:p14="http://schemas.microsoft.com/office/powerpoint/2010/main" val="2333549050"/>
      </p:ext>
    </p:extLst>
  </p:cSld>
  <p:clrMapOvr>
    <a:masterClrMapping/>
  </p:clrMapOvr>
  <mc:AlternateContent xmlns:mc="http://schemas.openxmlformats.org/markup-compatibility/2006">
    <mc:Choice xmlns:p14="http://schemas.microsoft.com/office/powerpoint/2010/main" Requires="p14">
      <p:transition spd="slow" p14:dur="2000" advTm="21898"/>
    </mc:Choice>
    <mc:Fallback>
      <p:transition spd="slow" advTm="21898"/>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15"/>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15"/>
                </p:tgtEl>
              </p:cMediaNode>
            </p:audio>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58A0AC6-8309-4B9D-64C5-442B6C85DD7F}"/>
              </a:ext>
            </a:extLst>
          </p:cNvPr>
          <p:cNvSpPr>
            <a:spLocks noGrp="1"/>
          </p:cNvSpPr>
          <p:nvPr>
            <p:ph type="title"/>
          </p:nvPr>
        </p:nvSpPr>
        <p:spPr/>
        <p:txBody>
          <a:bodyPr/>
          <a:lstStyle/>
          <a:p>
            <a:r>
              <a:rPr lang="en-US" dirty="0"/>
              <a:t>Results: Delta analysis</a:t>
            </a:r>
          </a:p>
        </p:txBody>
      </p:sp>
      <p:pic>
        <p:nvPicPr>
          <p:cNvPr id="4" name="Picture 3">
            <a:extLst>
              <a:ext uri="{FF2B5EF4-FFF2-40B4-BE49-F238E27FC236}">
                <a16:creationId xmlns:a16="http://schemas.microsoft.com/office/drawing/2014/main" id="{AF22D22C-5124-D314-1F50-D519C51AF7A1}"/>
              </a:ext>
            </a:extLst>
          </p:cNvPr>
          <p:cNvPicPr>
            <a:picLocks noChangeAspect="1"/>
          </p:cNvPicPr>
          <p:nvPr/>
        </p:nvPicPr>
        <p:blipFill>
          <a:blip r:embed="rId5"/>
          <a:stretch>
            <a:fillRect/>
          </a:stretch>
        </p:blipFill>
        <p:spPr>
          <a:xfrm>
            <a:off x="471501" y="1292553"/>
            <a:ext cx="5279515" cy="5200322"/>
          </a:xfrm>
          <a:prstGeom prst="rect">
            <a:avLst/>
          </a:prstGeom>
        </p:spPr>
      </p:pic>
      <p:sp>
        <p:nvSpPr>
          <p:cNvPr id="5" name="TextBox 4">
            <a:extLst>
              <a:ext uri="{FF2B5EF4-FFF2-40B4-BE49-F238E27FC236}">
                <a16:creationId xmlns:a16="http://schemas.microsoft.com/office/drawing/2014/main" id="{0D848EA7-E9D7-CEBC-0372-2639A8C3B1A1}"/>
              </a:ext>
            </a:extLst>
          </p:cNvPr>
          <p:cNvSpPr txBox="1"/>
          <p:nvPr/>
        </p:nvSpPr>
        <p:spPr>
          <a:xfrm>
            <a:off x="6811599" y="2497157"/>
            <a:ext cx="4374776" cy="2031325"/>
          </a:xfrm>
          <a:prstGeom prst="rect">
            <a:avLst/>
          </a:prstGeom>
          <a:noFill/>
        </p:spPr>
        <p:txBody>
          <a:bodyPr wrap="square" rtlCol="0">
            <a:spAutoFit/>
          </a:bodyPr>
          <a:lstStyle/>
          <a:p>
            <a:r>
              <a:rPr lang="en-US" i="1" dirty="0"/>
              <a:t>TULP2</a:t>
            </a:r>
          </a:p>
          <a:p>
            <a:endParaRPr lang="en-US" i="1" dirty="0"/>
          </a:p>
          <a:p>
            <a:r>
              <a:rPr lang="en-US" dirty="0"/>
              <a:t>Expression increased in dendritic cells </a:t>
            </a:r>
            <a:r>
              <a:rPr lang="en-US" dirty="0">
                <a:sym typeface="Wingdings" pitchFamily="2" charset="2"/>
              </a:rPr>
              <a:t> play a role in immune response to HPV</a:t>
            </a:r>
          </a:p>
          <a:p>
            <a:r>
              <a:rPr lang="en-US" dirty="0">
                <a:sym typeface="Wingdings" pitchFamily="2" charset="2"/>
              </a:rPr>
              <a:t>Increase in methylation in non-regressors could represent a decreasing relative percentage of immune cells</a:t>
            </a:r>
            <a:endParaRPr lang="en-US" dirty="0"/>
          </a:p>
        </p:txBody>
      </p:sp>
      <p:graphicFrame>
        <p:nvGraphicFramePr>
          <p:cNvPr id="3" name="Table 2">
            <a:extLst>
              <a:ext uri="{FF2B5EF4-FFF2-40B4-BE49-F238E27FC236}">
                <a16:creationId xmlns:a16="http://schemas.microsoft.com/office/drawing/2014/main" id="{37157A24-4A0B-493D-9CBB-A01727D86737}"/>
              </a:ext>
            </a:extLst>
          </p:cNvPr>
          <p:cNvGraphicFramePr>
            <a:graphicFrameLocks noGrp="1"/>
          </p:cNvGraphicFramePr>
          <p:nvPr/>
        </p:nvGraphicFramePr>
        <p:xfrm>
          <a:off x="6454422" y="1573340"/>
          <a:ext cx="5307196" cy="335280"/>
        </p:xfrm>
        <a:graphic>
          <a:graphicData uri="http://schemas.openxmlformats.org/drawingml/2006/table">
            <a:tbl>
              <a:tblPr firstRow="1" firstCol="1" bandRow="1">
                <a:tableStyleId>{7DF18680-E054-41AD-8BC1-D1AEF772440D}</a:tableStyleId>
              </a:tblPr>
              <a:tblGrid>
                <a:gridCol w="898013">
                  <a:extLst>
                    <a:ext uri="{9D8B030D-6E8A-4147-A177-3AD203B41FA5}">
                      <a16:colId xmlns:a16="http://schemas.microsoft.com/office/drawing/2014/main" val="3251787326"/>
                    </a:ext>
                  </a:extLst>
                </a:gridCol>
                <a:gridCol w="1644015">
                  <a:extLst>
                    <a:ext uri="{9D8B030D-6E8A-4147-A177-3AD203B41FA5}">
                      <a16:colId xmlns:a16="http://schemas.microsoft.com/office/drawing/2014/main" val="411546072"/>
                    </a:ext>
                  </a:extLst>
                </a:gridCol>
                <a:gridCol w="746862">
                  <a:extLst>
                    <a:ext uri="{9D8B030D-6E8A-4147-A177-3AD203B41FA5}">
                      <a16:colId xmlns:a16="http://schemas.microsoft.com/office/drawing/2014/main" val="211721871"/>
                    </a:ext>
                  </a:extLst>
                </a:gridCol>
                <a:gridCol w="797034">
                  <a:extLst>
                    <a:ext uri="{9D8B030D-6E8A-4147-A177-3AD203B41FA5}">
                      <a16:colId xmlns:a16="http://schemas.microsoft.com/office/drawing/2014/main" val="967344460"/>
                    </a:ext>
                  </a:extLst>
                </a:gridCol>
                <a:gridCol w="699866">
                  <a:extLst>
                    <a:ext uri="{9D8B030D-6E8A-4147-A177-3AD203B41FA5}">
                      <a16:colId xmlns:a16="http://schemas.microsoft.com/office/drawing/2014/main" val="553967626"/>
                    </a:ext>
                  </a:extLst>
                </a:gridCol>
                <a:gridCol w="521406">
                  <a:extLst>
                    <a:ext uri="{9D8B030D-6E8A-4147-A177-3AD203B41FA5}">
                      <a16:colId xmlns:a16="http://schemas.microsoft.com/office/drawing/2014/main" val="2983475174"/>
                    </a:ext>
                  </a:extLst>
                </a:gridCol>
              </a:tblGrid>
              <a:tr h="0">
                <a:tc>
                  <a:txBody>
                    <a:bodyPr/>
                    <a:lstStyle/>
                    <a:p>
                      <a:pPr algn="ctr">
                        <a:buNone/>
                      </a:pPr>
                      <a:r>
                        <a:rPr lang="en-GB" sz="1100" kern="100">
                          <a:effectLst/>
                        </a:rPr>
                        <a:t>CpG</a:t>
                      </a:r>
                      <a:endParaRPr lang="en-GB" sz="1200" kern="10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nchor="ctr"/>
                </a:tc>
                <a:tc>
                  <a:txBody>
                    <a:bodyPr/>
                    <a:lstStyle/>
                    <a:p>
                      <a:pPr algn="ctr">
                        <a:buNone/>
                      </a:pPr>
                      <a:r>
                        <a:rPr lang="en-GB" sz="1100" kern="100">
                          <a:effectLst/>
                        </a:rPr>
                        <a:t>Chromosome, position </a:t>
                      </a:r>
                      <a:endParaRPr lang="en-GB" sz="1200" kern="10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nchor="ctr"/>
                </a:tc>
                <a:tc>
                  <a:txBody>
                    <a:bodyPr/>
                    <a:lstStyle/>
                    <a:p>
                      <a:pPr algn="ctr">
                        <a:buNone/>
                      </a:pPr>
                      <a:r>
                        <a:rPr lang="en-GB" sz="1100" kern="100" dirty="0">
                          <a:effectLst/>
                        </a:rPr>
                        <a:t>Relation</a:t>
                      </a:r>
                      <a:endParaRPr lang="en-GB" sz="1200" kern="100" dirty="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nchor="ctr"/>
                </a:tc>
                <a:tc>
                  <a:txBody>
                    <a:bodyPr/>
                    <a:lstStyle/>
                    <a:p>
                      <a:pPr algn="ctr">
                        <a:buNone/>
                      </a:pPr>
                      <a:r>
                        <a:rPr lang="en-GB" sz="1100" kern="100" dirty="0">
                          <a:effectLst/>
                        </a:rPr>
                        <a:t>Gene</a:t>
                      </a:r>
                      <a:endParaRPr lang="en-GB" sz="1200" kern="100" dirty="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nchor="ctr"/>
                </a:tc>
                <a:tc>
                  <a:txBody>
                    <a:bodyPr/>
                    <a:lstStyle/>
                    <a:p>
                      <a:pPr algn="ctr">
                        <a:buNone/>
                      </a:pPr>
                      <a:r>
                        <a:rPr lang="en-GB" sz="1100" kern="100">
                          <a:effectLst/>
                        </a:rPr>
                        <a:t>P Value</a:t>
                      </a:r>
                      <a:endParaRPr lang="en-GB" sz="1200" kern="10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nchor="ctr"/>
                </a:tc>
                <a:tc>
                  <a:txBody>
                    <a:bodyPr/>
                    <a:lstStyle/>
                    <a:p>
                      <a:pPr algn="ctr">
                        <a:buNone/>
                      </a:pPr>
                      <a:r>
                        <a:rPr lang="en-GB" sz="1100" kern="100">
                          <a:effectLst/>
                        </a:rPr>
                        <a:t>FDR</a:t>
                      </a:r>
                      <a:endParaRPr lang="en-GB" sz="1200" kern="10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nchor="ctr"/>
                </a:tc>
                <a:extLst>
                  <a:ext uri="{0D108BD9-81ED-4DB2-BD59-A6C34878D82A}">
                    <a16:rowId xmlns:a16="http://schemas.microsoft.com/office/drawing/2014/main" val="3348249084"/>
                  </a:ext>
                </a:extLst>
              </a:tr>
              <a:tr h="0">
                <a:tc>
                  <a:txBody>
                    <a:bodyPr/>
                    <a:lstStyle/>
                    <a:p>
                      <a:pPr algn="ctr">
                        <a:buNone/>
                      </a:pPr>
                      <a:r>
                        <a:rPr lang="en-GB" sz="1100" kern="100" dirty="0">
                          <a:effectLst/>
                        </a:rPr>
                        <a:t>cg13556949</a:t>
                      </a:r>
                      <a:endParaRPr lang="en-GB" sz="1200" kern="100" dirty="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nchor="ctr"/>
                </a:tc>
                <a:tc>
                  <a:txBody>
                    <a:bodyPr/>
                    <a:lstStyle/>
                    <a:p>
                      <a:pPr algn="ctr">
                        <a:buNone/>
                      </a:pPr>
                      <a:r>
                        <a:rPr lang="en-GB" sz="1100" kern="100">
                          <a:effectLst/>
                        </a:rPr>
                        <a:t>19, 49395260</a:t>
                      </a:r>
                      <a:endParaRPr lang="en-GB" sz="1200" kern="10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nchor="ctr"/>
                </a:tc>
                <a:tc>
                  <a:txBody>
                    <a:bodyPr/>
                    <a:lstStyle/>
                    <a:p>
                      <a:pPr algn="ctr">
                        <a:buNone/>
                      </a:pPr>
                      <a:r>
                        <a:rPr lang="en-GB" sz="1100" kern="100">
                          <a:effectLst/>
                        </a:rPr>
                        <a:t>Open Sea</a:t>
                      </a:r>
                      <a:endParaRPr lang="en-GB" sz="1200" kern="10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nchor="ctr"/>
                </a:tc>
                <a:tc>
                  <a:txBody>
                    <a:bodyPr/>
                    <a:lstStyle/>
                    <a:p>
                      <a:pPr algn="ctr">
                        <a:buNone/>
                      </a:pPr>
                      <a:r>
                        <a:rPr lang="en-GB" sz="1100" kern="100">
                          <a:effectLst/>
                        </a:rPr>
                        <a:t>TULP2</a:t>
                      </a:r>
                      <a:endParaRPr lang="en-GB" sz="1200" kern="10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nchor="ctr"/>
                </a:tc>
                <a:tc>
                  <a:txBody>
                    <a:bodyPr/>
                    <a:lstStyle/>
                    <a:p>
                      <a:pPr algn="ctr">
                        <a:buNone/>
                      </a:pPr>
                      <a:r>
                        <a:rPr lang="en-GB" sz="1100" kern="100" dirty="0">
                          <a:effectLst/>
                        </a:rPr>
                        <a:t>3.48e-08</a:t>
                      </a:r>
                      <a:endParaRPr lang="en-GB" sz="1200" kern="100" dirty="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nchor="ctr"/>
                </a:tc>
                <a:tc>
                  <a:txBody>
                    <a:bodyPr/>
                    <a:lstStyle/>
                    <a:p>
                      <a:pPr algn="ctr">
                        <a:buNone/>
                      </a:pPr>
                      <a:r>
                        <a:rPr lang="en-GB" sz="1100" kern="100" dirty="0">
                          <a:effectLst/>
                        </a:rPr>
                        <a:t>0.030</a:t>
                      </a:r>
                      <a:endParaRPr lang="en-GB" sz="1200" kern="100" dirty="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nchor="ctr"/>
                </a:tc>
                <a:extLst>
                  <a:ext uri="{0D108BD9-81ED-4DB2-BD59-A6C34878D82A}">
                    <a16:rowId xmlns:a16="http://schemas.microsoft.com/office/drawing/2014/main" val="118844269"/>
                  </a:ext>
                </a:extLst>
              </a:tr>
            </a:tbl>
          </a:graphicData>
        </a:graphic>
      </p:graphicFrame>
      <p:sp>
        <p:nvSpPr>
          <p:cNvPr id="6" name="Rectangle 1">
            <a:extLst>
              <a:ext uri="{FF2B5EF4-FFF2-40B4-BE49-F238E27FC236}">
                <a16:creationId xmlns:a16="http://schemas.microsoft.com/office/drawing/2014/main" id="{762422C6-B1E0-EF2E-A7A2-A0137EA24626}"/>
              </a:ext>
            </a:extLst>
          </p:cNvPr>
          <p:cNvSpPr>
            <a:spLocks noChangeArrowheads="1"/>
          </p:cNvSpPr>
          <p:nvPr/>
        </p:nvSpPr>
        <p:spPr bwMode="auto">
          <a:xfrm>
            <a:off x="5734554" y="5117020"/>
            <a:ext cx="12192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US"/>
          </a:p>
        </p:txBody>
      </p:sp>
      <p:sp>
        <p:nvSpPr>
          <p:cNvPr id="7" name="TextBox 6">
            <a:extLst>
              <a:ext uri="{FF2B5EF4-FFF2-40B4-BE49-F238E27FC236}">
                <a16:creationId xmlns:a16="http://schemas.microsoft.com/office/drawing/2014/main" id="{3ABE680E-02C1-20A5-491F-9001F4C3182B}"/>
              </a:ext>
            </a:extLst>
          </p:cNvPr>
          <p:cNvSpPr txBox="1"/>
          <p:nvPr/>
        </p:nvSpPr>
        <p:spPr>
          <a:xfrm>
            <a:off x="3956749" y="1522655"/>
            <a:ext cx="889987" cy="276999"/>
          </a:xfrm>
          <a:prstGeom prst="rect">
            <a:avLst/>
          </a:prstGeom>
          <a:noFill/>
        </p:spPr>
        <p:txBody>
          <a:bodyPr wrap="none" rtlCol="0">
            <a:spAutoFit/>
          </a:bodyPr>
          <a:lstStyle/>
          <a:p>
            <a:r>
              <a:rPr lang="en-US" sz="1200" dirty="0"/>
              <a:t>p </a:t>
            </a:r>
            <a:r>
              <a:rPr lang="en-GB" sz="1200" kern="100" dirty="0">
                <a:effectLst/>
              </a:rPr>
              <a:t>3.48e-08</a:t>
            </a:r>
            <a:endParaRPr lang="en-US" sz="1200" dirty="0"/>
          </a:p>
        </p:txBody>
      </p:sp>
      <p:graphicFrame>
        <p:nvGraphicFramePr>
          <p:cNvPr id="9" name="Table 8">
            <a:extLst>
              <a:ext uri="{FF2B5EF4-FFF2-40B4-BE49-F238E27FC236}">
                <a16:creationId xmlns:a16="http://schemas.microsoft.com/office/drawing/2014/main" id="{ECB1A7FD-2127-C252-0613-AE74E1FFA77A}"/>
              </a:ext>
            </a:extLst>
          </p:cNvPr>
          <p:cNvGraphicFramePr>
            <a:graphicFrameLocks noGrp="1"/>
          </p:cNvGraphicFramePr>
          <p:nvPr/>
        </p:nvGraphicFramePr>
        <p:xfrm>
          <a:off x="5945173" y="5135015"/>
          <a:ext cx="5775326" cy="1264770"/>
        </p:xfrm>
        <a:graphic>
          <a:graphicData uri="http://schemas.openxmlformats.org/drawingml/2006/table">
            <a:tbl>
              <a:tblPr firstRow="1" bandRow="1">
                <a:tableStyleId>{22838BEF-8BB2-4498-84A7-C5851F593DF1}</a:tableStyleId>
              </a:tblPr>
              <a:tblGrid>
                <a:gridCol w="1541780">
                  <a:extLst>
                    <a:ext uri="{9D8B030D-6E8A-4147-A177-3AD203B41FA5}">
                      <a16:colId xmlns:a16="http://schemas.microsoft.com/office/drawing/2014/main" val="31024347"/>
                    </a:ext>
                  </a:extLst>
                </a:gridCol>
                <a:gridCol w="1194118">
                  <a:extLst>
                    <a:ext uri="{9D8B030D-6E8A-4147-A177-3AD203B41FA5}">
                      <a16:colId xmlns:a16="http://schemas.microsoft.com/office/drawing/2014/main" val="4202063862"/>
                    </a:ext>
                  </a:extLst>
                </a:gridCol>
                <a:gridCol w="922655">
                  <a:extLst>
                    <a:ext uri="{9D8B030D-6E8A-4147-A177-3AD203B41FA5}">
                      <a16:colId xmlns:a16="http://schemas.microsoft.com/office/drawing/2014/main" val="1836038793"/>
                    </a:ext>
                  </a:extLst>
                </a:gridCol>
                <a:gridCol w="1194118">
                  <a:extLst>
                    <a:ext uri="{9D8B030D-6E8A-4147-A177-3AD203B41FA5}">
                      <a16:colId xmlns:a16="http://schemas.microsoft.com/office/drawing/2014/main" val="3971280434"/>
                    </a:ext>
                  </a:extLst>
                </a:gridCol>
                <a:gridCol w="922655">
                  <a:extLst>
                    <a:ext uri="{9D8B030D-6E8A-4147-A177-3AD203B41FA5}">
                      <a16:colId xmlns:a16="http://schemas.microsoft.com/office/drawing/2014/main" val="3607883917"/>
                    </a:ext>
                  </a:extLst>
                </a:gridCol>
              </a:tblGrid>
              <a:tr h="518231">
                <a:tc>
                  <a:txBody>
                    <a:bodyPr/>
                    <a:lstStyle/>
                    <a:p>
                      <a:r>
                        <a:rPr lang="en-US" sz="1100" dirty="0"/>
                        <a:t>Status and timepoint</a:t>
                      </a:r>
                    </a:p>
                  </a:txBody>
                  <a:tcPr/>
                </a:tc>
                <a:tc>
                  <a:txBody>
                    <a:bodyPr/>
                    <a:lstStyle/>
                    <a:p>
                      <a:r>
                        <a:rPr lang="en-US" sz="1100" dirty="0"/>
                        <a:t>Non-regressors</a:t>
                      </a:r>
                    </a:p>
                    <a:p>
                      <a:r>
                        <a:rPr lang="en-US" sz="1100" dirty="0"/>
                        <a:t>(baseline)</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100" dirty="0"/>
                        <a:t>Regressors</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100" dirty="0"/>
                        <a:t>(baseline)</a:t>
                      </a:r>
                    </a:p>
                    <a:p>
                      <a:endParaRPr lang="en-US" sz="1100" dirty="0"/>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100" dirty="0"/>
                        <a:t>Non-regressors</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100" dirty="0"/>
                        <a:t>(follow-up)</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100" dirty="0"/>
                        <a:t>Regressors</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100" dirty="0"/>
                        <a:t>(follow-up)</a:t>
                      </a:r>
                    </a:p>
                  </a:txBody>
                  <a:tcPr/>
                </a:tc>
                <a:extLst>
                  <a:ext uri="{0D108BD9-81ED-4DB2-BD59-A6C34878D82A}">
                    <a16:rowId xmlns:a16="http://schemas.microsoft.com/office/drawing/2014/main" val="2880643118"/>
                  </a:ext>
                </a:extLst>
              </a:tr>
              <a:tr h="370165">
                <a:tc>
                  <a:txBody>
                    <a:bodyPr/>
                    <a:lstStyle/>
                    <a:p>
                      <a:r>
                        <a:rPr lang="en-US" sz="1100" dirty="0"/>
                        <a:t>Median beta value</a:t>
                      </a:r>
                    </a:p>
                  </a:txBody>
                  <a:tcPr/>
                </a:tc>
                <a:tc>
                  <a:txBody>
                    <a:bodyPr/>
                    <a:lstStyle/>
                    <a:p>
                      <a:r>
                        <a:rPr lang="en-US" sz="1100" dirty="0"/>
                        <a:t>0.767</a:t>
                      </a:r>
                    </a:p>
                  </a:txBody>
                  <a:tcPr/>
                </a:tc>
                <a:tc>
                  <a:txBody>
                    <a:bodyPr/>
                    <a:lstStyle/>
                    <a:p>
                      <a:r>
                        <a:rPr lang="en-US" sz="1100" dirty="0"/>
                        <a:t>0.779</a:t>
                      </a:r>
                    </a:p>
                  </a:txBody>
                  <a:tcPr/>
                </a:tc>
                <a:tc>
                  <a:txBody>
                    <a:bodyPr/>
                    <a:lstStyle/>
                    <a:p>
                      <a:r>
                        <a:rPr lang="en-US" sz="1100" dirty="0"/>
                        <a:t>0.861</a:t>
                      </a:r>
                    </a:p>
                  </a:txBody>
                  <a:tcPr/>
                </a:tc>
                <a:tc>
                  <a:txBody>
                    <a:bodyPr/>
                    <a:lstStyle/>
                    <a:p>
                      <a:r>
                        <a:rPr lang="en-US" sz="1100" dirty="0"/>
                        <a:t>0.775</a:t>
                      </a:r>
                    </a:p>
                  </a:txBody>
                  <a:tcPr/>
                </a:tc>
                <a:extLst>
                  <a:ext uri="{0D108BD9-81ED-4DB2-BD59-A6C34878D82A}">
                    <a16:rowId xmlns:a16="http://schemas.microsoft.com/office/drawing/2014/main" val="2856248003"/>
                  </a:ext>
                </a:extLst>
              </a:tr>
              <a:tr h="300245">
                <a:tc>
                  <a:txBody>
                    <a:bodyPr/>
                    <a:lstStyle/>
                    <a:p>
                      <a:r>
                        <a:rPr lang="en-US" sz="1100" dirty="0"/>
                        <a:t>Delta</a:t>
                      </a:r>
                    </a:p>
                  </a:txBody>
                  <a:tcPr/>
                </a:tc>
                <a:tc>
                  <a:txBody>
                    <a:bodyPr/>
                    <a:lstStyle/>
                    <a:p>
                      <a:endParaRPr lang="en-US" sz="1100" dirty="0"/>
                    </a:p>
                  </a:txBody>
                  <a:tcPr/>
                </a:tc>
                <a:tc>
                  <a:txBody>
                    <a:bodyPr/>
                    <a:lstStyle/>
                    <a:p>
                      <a:endParaRPr lang="en-US" sz="1100" dirty="0"/>
                    </a:p>
                  </a:txBody>
                  <a:tcPr/>
                </a:tc>
                <a:tc>
                  <a:txBody>
                    <a:bodyPr/>
                    <a:lstStyle/>
                    <a:p>
                      <a:r>
                        <a:rPr lang="en-US" sz="1100" b="1" dirty="0"/>
                        <a:t>+0.094</a:t>
                      </a:r>
                    </a:p>
                  </a:txBody>
                  <a:tcPr/>
                </a:tc>
                <a:tc>
                  <a:txBody>
                    <a:bodyPr/>
                    <a:lstStyle/>
                    <a:p>
                      <a:r>
                        <a:rPr lang="en-US" sz="1100" dirty="0"/>
                        <a:t>-0.004</a:t>
                      </a:r>
                    </a:p>
                  </a:txBody>
                  <a:tcPr/>
                </a:tc>
                <a:extLst>
                  <a:ext uri="{0D108BD9-81ED-4DB2-BD59-A6C34878D82A}">
                    <a16:rowId xmlns:a16="http://schemas.microsoft.com/office/drawing/2014/main" val="3411234791"/>
                  </a:ext>
                </a:extLst>
              </a:tr>
            </a:tbl>
          </a:graphicData>
        </a:graphic>
      </p:graphicFrame>
      <p:sp>
        <p:nvSpPr>
          <p:cNvPr id="10" name="TextBox 9">
            <a:extLst>
              <a:ext uri="{FF2B5EF4-FFF2-40B4-BE49-F238E27FC236}">
                <a16:creationId xmlns:a16="http://schemas.microsoft.com/office/drawing/2014/main" id="{B8960826-2CE4-8CB9-5EBD-793B73746D49}"/>
              </a:ext>
            </a:extLst>
          </p:cNvPr>
          <p:cNvSpPr txBox="1"/>
          <p:nvPr/>
        </p:nvSpPr>
        <p:spPr>
          <a:xfrm>
            <a:off x="9878145" y="6488668"/>
            <a:ext cx="2092176" cy="369332"/>
          </a:xfrm>
          <a:prstGeom prst="rect">
            <a:avLst/>
          </a:prstGeom>
          <a:noFill/>
        </p:spPr>
        <p:txBody>
          <a:bodyPr wrap="none" rtlCol="0">
            <a:spAutoFit/>
          </a:bodyPr>
          <a:lstStyle/>
          <a:p>
            <a:r>
              <a:rPr lang="en-US" i="1" dirty="0"/>
              <a:t>Ellis et al, BJC 2026</a:t>
            </a:r>
          </a:p>
        </p:txBody>
      </p:sp>
      <p:pic>
        <p:nvPicPr>
          <p:cNvPr id="23" name="Audio 22">
            <a:extLst>
              <a:ext uri="{FF2B5EF4-FFF2-40B4-BE49-F238E27FC236}">
                <a16:creationId xmlns:a16="http://schemas.microsoft.com/office/drawing/2014/main" id="{D208405C-8D7F-7690-8929-25BF7CEB338E}"/>
              </a:ext>
            </a:extLst>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11163300" y="5829300"/>
            <a:ext cx="812800" cy="812800"/>
          </a:xfrm>
          <a:prstGeom prst="rect">
            <a:avLst/>
          </a:prstGeom>
        </p:spPr>
      </p:pic>
    </p:spTree>
    <p:extLst>
      <p:ext uri="{BB962C8B-B14F-4D97-AF65-F5344CB8AC3E}">
        <p14:creationId xmlns:p14="http://schemas.microsoft.com/office/powerpoint/2010/main" val="3964181246"/>
      </p:ext>
    </p:extLst>
  </p:cSld>
  <p:clrMapOvr>
    <a:masterClrMapping/>
  </p:clrMapOvr>
  <mc:AlternateContent xmlns:mc="http://schemas.openxmlformats.org/markup-compatibility/2006">
    <mc:Choice xmlns:p14="http://schemas.microsoft.com/office/powerpoint/2010/main" Requires="p14">
      <p:transition spd="slow" p14:dur="2000" advTm="27872"/>
    </mc:Choice>
    <mc:Fallback>
      <p:transition spd="slow" advTm="27872"/>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23"/>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23"/>
                </p:tgtEl>
              </p:cMediaNode>
            </p:audio>
          </p:childTnLst>
        </p:cTn>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55</TotalTime>
  <Words>583</Words>
  <Application>Microsoft Macintosh PowerPoint</Application>
  <PresentationFormat>Widescreen</PresentationFormat>
  <Paragraphs>104</Paragraphs>
  <Slides>5</Slides>
  <Notes>4</Notes>
  <HiddenSlides>0</HiddenSlides>
  <MMClips>5</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5</vt:i4>
      </vt:variant>
    </vt:vector>
  </HeadingPairs>
  <TitlesOfParts>
    <vt:vector size="12" baseType="lpstr">
      <vt:lpstr>Aptos</vt:lpstr>
      <vt:lpstr>Aptos Display</vt:lpstr>
      <vt:lpstr>Arial</vt:lpstr>
      <vt:lpstr>Calibri</vt:lpstr>
      <vt:lpstr>Times New Roman</vt:lpstr>
      <vt:lpstr>Wingdings</vt:lpstr>
      <vt:lpstr>Office Theme</vt:lpstr>
      <vt:lpstr>CIN2: To treat or not to treat?</vt:lpstr>
      <vt:lpstr>DNA methylation as a predictive biomarker to identify which CIN2 lesions will progress and which will regress?</vt:lpstr>
      <vt:lpstr>Results </vt:lpstr>
      <vt:lpstr>Implicated genes and their proteins</vt:lpstr>
      <vt:lpstr>Results: Delta analysis</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ELLIS, Laura (IMPERIAL COLLEGE HEALTHCARE NHS TRUST)</dc:creator>
  <cp:lastModifiedBy>ELLIS, Laura (IMPERIAL COLLEGE HEALTHCARE NHS TRUST)</cp:lastModifiedBy>
  <cp:revision>7</cp:revision>
  <dcterms:created xsi:type="dcterms:W3CDTF">2026-02-15T18:11:18Z</dcterms:created>
  <dcterms:modified xsi:type="dcterms:W3CDTF">2026-05-03T15:48:22Z</dcterms:modified>
</cp:coreProperties>
</file>