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
  </p:notesMasterIdLst>
  <p:sldIdLst>
    <p:sldId id="256" r:id="rId2"/>
    <p:sldId id="257" r:id="rId3"/>
    <p:sldId id="258" r:id="rId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540" y="64"/>
      </p:cViewPr>
      <p:guideLst>
        <p:guide orient="horz" pos="1620"/>
        <p:guide pos="288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d2ac42361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a:extLst>
            <a:ext uri="{FF2B5EF4-FFF2-40B4-BE49-F238E27FC236}">
              <a16:creationId xmlns:a16="http://schemas.microsoft.com/office/drawing/2014/main" id="{142315F1-F27C-DF48-D0AE-8EB7E4FCB882}"/>
            </a:ext>
          </a:extLst>
        </p:cNvPr>
        <p:cNvGrpSpPr/>
        <p:nvPr/>
      </p:nvGrpSpPr>
      <p:grpSpPr>
        <a:xfrm>
          <a:off x="0" y="0"/>
          <a:ext cx="0" cy="0"/>
          <a:chOff x="0" y="0"/>
          <a:chExt cx="0" cy="0"/>
        </a:xfrm>
      </p:grpSpPr>
      <p:sp>
        <p:nvSpPr>
          <p:cNvPr id="56" name="Google Shape;56;g3d2ac423613_0_5:notes">
            <a:extLst>
              <a:ext uri="{FF2B5EF4-FFF2-40B4-BE49-F238E27FC236}">
                <a16:creationId xmlns:a16="http://schemas.microsoft.com/office/drawing/2014/main" id="{362C0B5B-4F83-50DD-3B3F-E9A6998A97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2ac423613_0_5:notes">
            <a:extLst>
              <a:ext uri="{FF2B5EF4-FFF2-40B4-BE49-F238E27FC236}">
                <a16:creationId xmlns:a16="http://schemas.microsoft.com/office/drawing/2014/main" id="{68FC468A-D9FF-928E-3E0F-F0D5DE8948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559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idx="4294967295"/>
          </p:nvPr>
        </p:nvSpPr>
        <p:spPr>
          <a:xfrm>
            <a:off x="311700" y="919684"/>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US" dirty="0"/>
              <a:t>Clinical Utility of an Optoelectronic Imaging Tracing System for Diagnosis of High-Grade Cervical Lesions</a:t>
            </a:r>
            <a:endParaRPr dirty="0"/>
          </a:p>
        </p:txBody>
      </p:sp>
      <p:sp>
        <p:nvSpPr>
          <p:cNvPr id="3" name="文本框 2">
            <a:extLst>
              <a:ext uri="{FF2B5EF4-FFF2-40B4-BE49-F238E27FC236}">
                <a16:creationId xmlns:a16="http://schemas.microsoft.com/office/drawing/2014/main" id="{6535BB35-C984-205C-D400-A5B6FFFBAF38}"/>
              </a:ext>
            </a:extLst>
          </p:cNvPr>
          <p:cNvSpPr txBox="1"/>
          <p:nvPr/>
        </p:nvSpPr>
        <p:spPr>
          <a:xfrm>
            <a:off x="507745" y="2434423"/>
            <a:ext cx="8128510" cy="954107"/>
          </a:xfrm>
          <a:prstGeom prst="rect">
            <a:avLst/>
          </a:prstGeom>
          <a:noFill/>
        </p:spPr>
        <p:txBody>
          <a:bodyPr wrap="square">
            <a:spAutoFit/>
          </a:bodyPr>
          <a:lstStyle/>
          <a:p>
            <a:pPr algn="ctr"/>
            <a:r>
              <a:rPr lang="en-US" altLang="zh-CN" dirty="0"/>
              <a:t>Department Of Gynecology And Obstetrics</a:t>
            </a:r>
          </a:p>
          <a:p>
            <a:pPr algn="ctr"/>
            <a:r>
              <a:rPr lang="en-US" altLang="zh-CN" dirty="0"/>
              <a:t>The First Affiliated Hospital Of Zhengzhou University</a:t>
            </a:r>
          </a:p>
          <a:p>
            <a:pPr algn="ctr"/>
            <a:r>
              <a:rPr lang="en-US" altLang="zh-CN" dirty="0"/>
              <a:t>Zhengzhou, China</a:t>
            </a:r>
          </a:p>
          <a:p>
            <a:pPr algn="ctr"/>
            <a:r>
              <a:rPr lang="en-US" altLang="zh-CN" b="1" dirty="0"/>
              <a:t>Presenter: Prof. Liping Han</a:t>
            </a:r>
            <a:endParaRPr lang="zh-CN" altLang="en-US" b="1" dirty="0"/>
          </a:p>
        </p:txBody>
      </p:sp>
      <p:pic>
        <p:nvPicPr>
          <p:cNvPr id="10" name="音频 9">
            <a:hlinkClick r:id="" action="ppaction://media"/>
            <a:extLst>
              <a:ext uri="{FF2B5EF4-FFF2-40B4-BE49-F238E27FC236}">
                <a16:creationId xmlns:a16="http://schemas.microsoft.com/office/drawing/2014/main" id="{1D20E284-0016-FD48-F64E-06054BABC32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9596"/>
    </mc:Choice>
    <mc:Fallback>
      <p:transition spd="slow" advTm="49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8"/>
        <p:cNvGrpSpPr/>
        <p:nvPr/>
      </p:nvGrpSpPr>
      <p:grpSpPr>
        <a:xfrm>
          <a:off x="0" y="0"/>
          <a:ext cx="0" cy="0"/>
          <a:chOff x="0" y="0"/>
          <a:chExt cx="0" cy="0"/>
        </a:xfrm>
      </p:grpSpPr>
      <p:pic>
        <p:nvPicPr>
          <p:cNvPr id="4" name="图片 3">
            <a:extLst>
              <a:ext uri="{FF2B5EF4-FFF2-40B4-BE49-F238E27FC236}">
                <a16:creationId xmlns:a16="http://schemas.microsoft.com/office/drawing/2014/main" id="{4C11DB80-1EB1-908B-401F-A52B2812F5F6}"/>
              </a:ext>
            </a:extLst>
          </p:cNvPr>
          <p:cNvPicPr>
            <a:picLocks noChangeAspect="1"/>
          </p:cNvPicPr>
          <p:nvPr/>
        </p:nvPicPr>
        <p:blipFill>
          <a:blip r:embed="rId6"/>
          <a:stretch>
            <a:fillRect/>
          </a:stretch>
        </p:blipFill>
        <p:spPr>
          <a:xfrm>
            <a:off x="383681" y="1278789"/>
            <a:ext cx="2172811" cy="3147633"/>
          </a:xfrm>
          <a:prstGeom prst="rect">
            <a:avLst/>
          </a:prstGeom>
        </p:spPr>
      </p:pic>
      <p:sp>
        <p:nvSpPr>
          <p:cNvPr id="6" name="文本框 5">
            <a:extLst>
              <a:ext uri="{FF2B5EF4-FFF2-40B4-BE49-F238E27FC236}">
                <a16:creationId xmlns:a16="http://schemas.microsoft.com/office/drawing/2014/main" id="{E9FAA9BF-6DDE-2E11-9C55-DEE5E118B0A7}"/>
              </a:ext>
            </a:extLst>
          </p:cNvPr>
          <p:cNvSpPr txBox="1"/>
          <p:nvPr/>
        </p:nvSpPr>
        <p:spPr>
          <a:xfrm>
            <a:off x="383681" y="399677"/>
            <a:ext cx="4572000" cy="400110"/>
          </a:xfrm>
          <a:prstGeom prst="rect">
            <a:avLst/>
          </a:prstGeom>
          <a:noFill/>
        </p:spPr>
        <p:txBody>
          <a:bodyPr wrap="square">
            <a:spAutoFit/>
          </a:bodyPr>
          <a:lstStyle/>
          <a:p>
            <a:r>
              <a:rPr lang="en-US" altLang="zh-CN" sz="2000" dirty="0">
                <a:latin typeface="Noto Sans SC Black" panose="020B0200000000000000" pitchFamily="34" charset="-122"/>
                <a:ea typeface="Noto Sans SC Black" panose="020B0200000000000000" pitchFamily="34" charset="-122"/>
              </a:rPr>
              <a:t>Abstract</a:t>
            </a:r>
            <a:endParaRPr lang="zh-CN" altLang="en-US" sz="2000" dirty="0">
              <a:latin typeface="Noto Sans SC Black" panose="020B0200000000000000" pitchFamily="34" charset="-122"/>
              <a:ea typeface="Noto Sans SC Black" panose="020B0200000000000000" pitchFamily="34" charset="-122"/>
            </a:endParaRPr>
          </a:p>
        </p:txBody>
      </p:sp>
      <p:sp>
        <p:nvSpPr>
          <p:cNvPr id="8" name="文本框 7">
            <a:extLst>
              <a:ext uri="{FF2B5EF4-FFF2-40B4-BE49-F238E27FC236}">
                <a16:creationId xmlns:a16="http://schemas.microsoft.com/office/drawing/2014/main" id="{08AD9F2C-37CB-6284-E7F0-49DBF9D4538B}"/>
              </a:ext>
            </a:extLst>
          </p:cNvPr>
          <p:cNvSpPr txBox="1"/>
          <p:nvPr/>
        </p:nvSpPr>
        <p:spPr>
          <a:xfrm>
            <a:off x="2609946" y="684912"/>
            <a:ext cx="5820147" cy="3869072"/>
          </a:xfrm>
          <a:prstGeom prst="rect">
            <a:avLst/>
          </a:prstGeom>
          <a:noFill/>
        </p:spPr>
        <p:txBody>
          <a:bodyPr wrap="square">
            <a:spAutoFit/>
          </a:bodyPr>
          <a:lstStyle/>
          <a:p>
            <a:pPr algn="just">
              <a:lnSpc>
                <a:spcPct val="150000"/>
              </a:lnSpc>
              <a:spcAft>
                <a:spcPts val="800"/>
              </a:spcAft>
              <a:buNone/>
            </a:pPr>
            <a:r>
              <a:rPr lang="en-US" altLang="zh-CN" sz="1200" b="1" kern="100" dirty="0">
                <a:effectLst/>
                <a:latin typeface="Arial" panose="020B0604020202020204" pitchFamily="34" charset="0"/>
                <a:ea typeface="等线" panose="02010600030101010101" pitchFamily="2" charset="-122"/>
                <a:cs typeface="Times New Roman" panose="02020603050405020304" pitchFamily="18" charset="0"/>
              </a:rPr>
              <a:t>Background: </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To evaluate the performance of a novel Optoelectronic Imaging Tracing System (OITS) in diagnosing high-grade cervical intraepithelial neoplasia and to compare its effectiveness with existing methods, including HPV genotyping, liquid-based cytology (LBC), and colposcopy in cervical lesion screening.</a:t>
            </a:r>
          </a:p>
          <a:p>
            <a:pPr algn="just">
              <a:lnSpc>
                <a:spcPct val="150000"/>
              </a:lnSpc>
              <a:spcAft>
                <a:spcPts val="800"/>
              </a:spcAft>
              <a:buNone/>
            </a:pP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spcAft>
                <a:spcPts val="800"/>
              </a:spcAft>
              <a:buNone/>
            </a:pPr>
            <a:r>
              <a:rPr lang="en-US" altLang="zh-CN" sz="1200" b="1" kern="100" dirty="0">
                <a:effectLst/>
                <a:latin typeface="Arial" panose="020B0604020202020204" pitchFamily="34" charset="0"/>
                <a:ea typeface="等线" panose="02010600030101010101" pitchFamily="2" charset="-122"/>
                <a:cs typeface="Times New Roman" panose="02020603050405020304" pitchFamily="18" charset="0"/>
              </a:rPr>
              <a:t>Methods: </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This prospective observational study enrolled 303 women referred for colposcopy between September and December 2024. All participants underwent OITS examination prior to colposcopy, followed by directed cervical biopsy with histopathology as the reference standard. The diagnostic performance of OITS for detecting CIN2+ and CIN3+ lesions was compared with LBC, high-risk HPV (</a:t>
            </a:r>
            <a:r>
              <a:rPr lang="en-US" altLang="zh-CN" sz="1200" kern="100" dirty="0" err="1">
                <a:effectLst/>
                <a:latin typeface="Arial" panose="020B0604020202020204" pitchFamily="34" charset="0"/>
                <a:ea typeface="等线" panose="02010600030101010101" pitchFamily="2" charset="-122"/>
                <a:cs typeface="Times New Roman" panose="02020603050405020304" pitchFamily="18" charset="0"/>
              </a:rPr>
              <a:t>hrHPV</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 testing, HPV16/18 genotyping, and </a:t>
            </a:r>
            <a:r>
              <a:rPr lang="en-US" altLang="zh-CN" sz="1200" kern="100" dirty="0" err="1">
                <a:effectLst/>
                <a:latin typeface="Arial" panose="020B0604020202020204" pitchFamily="34" charset="0"/>
                <a:ea typeface="等线" panose="02010600030101010101" pitchFamily="2" charset="-122"/>
                <a:cs typeface="Times New Roman" panose="02020603050405020304" pitchFamily="18" charset="0"/>
              </a:rPr>
              <a:t>colposcopic</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 impression. Sensitivity, specificity, predictive values, receiver operating characteristic (ROC) curves, and area under the curve (AUC) were calculated.</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16" name="音频 15">
            <a:hlinkClick r:id="" action="ppaction://media"/>
            <a:extLst>
              <a:ext uri="{FF2B5EF4-FFF2-40B4-BE49-F238E27FC236}">
                <a16:creationId xmlns:a16="http://schemas.microsoft.com/office/drawing/2014/main" id="{F93097A7-E3AD-AF29-74D0-504B3220B475}"/>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3949"/>
    </mc:Choice>
    <mc:Fallback>
      <p:transition spd="slow" advTm="43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8">
          <a:extLst>
            <a:ext uri="{FF2B5EF4-FFF2-40B4-BE49-F238E27FC236}">
              <a16:creationId xmlns:a16="http://schemas.microsoft.com/office/drawing/2014/main" id="{E869B34D-AFF6-766C-FAFC-9FA67E584C0B}"/>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9BF4C78E-6FAE-C86F-68BB-11A1C9D588C7}"/>
              </a:ext>
            </a:extLst>
          </p:cNvPr>
          <p:cNvPicPr>
            <a:picLocks noChangeAspect="1"/>
          </p:cNvPicPr>
          <p:nvPr/>
        </p:nvPicPr>
        <p:blipFill>
          <a:blip r:embed="rId6"/>
          <a:stretch>
            <a:fillRect/>
          </a:stretch>
        </p:blipFill>
        <p:spPr>
          <a:xfrm>
            <a:off x="41355" y="556445"/>
            <a:ext cx="2739194" cy="1942672"/>
          </a:xfrm>
          <a:prstGeom prst="rect">
            <a:avLst/>
          </a:prstGeom>
        </p:spPr>
      </p:pic>
      <p:sp>
        <p:nvSpPr>
          <p:cNvPr id="8" name="文本框 7">
            <a:extLst>
              <a:ext uri="{FF2B5EF4-FFF2-40B4-BE49-F238E27FC236}">
                <a16:creationId xmlns:a16="http://schemas.microsoft.com/office/drawing/2014/main" id="{3397D676-BE37-1B4D-E585-4CDF1D62E558}"/>
              </a:ext>
            </a:extLst>
          </p:cNvPr>
          <p:cNvSpPr txBox="1"/>
          <p:nvPr/>
        </p:nvSpPr>
        <p:spPr>
          <a:xfrm>
            <a:off x="505447" y="3331685"/>
            <a:ext cx="7843622" cy="1170898"/>
          </a:xfrm>
          <a:prstGeom prst="rect">
            <a:avLst/>
          </a:prstGeom>
          <a:noFill/>
        </p:spPr>
        <p:txBody>
          <a:bodyPr wrap="square">
            <a:spAutoFit/>
          </a:bodyPr>
          <a:lstStyle/>
          <a:p>
            <a:pPr algn="just">
              <a:lnSpc>
                <a:spcPct val="150000"/>
              </a:lnSpc>
              <a:spcAft>
                <a:spcPts val="800"/>
              </a:spcAft>
              <a:buNone/>
            </a:pPr>
            <a:r>
              <a:rPr lang="en-US" altLang="zh-CN" sz="1200" b="1" kern="100" dirty="0">
                <a:effectLst/>
                <a:latin typeface="Arial" panose="020B0604020202020204" pitchFamily="34" charset="0"/>
                <a:ea typeface="等线" panose="02010600030101010101" pitchFamily="2" charset="-122"/>
                <a:cs typeface="Times New Roman" panose="02020603050405020304" pitchFamily="18" charset="0"/>
              </a:rPr>
              <a:t>Conclusions: </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OITS shows excellent and stable performance in identifying high-grade cervical lesions among women referred for colposcopy. Its high sensitivity, strong rule-out capability, and objective assessment suggest that OITS may serve as an effective adjunct or alternative triage tool to optimize cervical cancer screening and referral strategies.</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2" name="文本框 11">
            <a:extLst>
              <a:ext uri="{FF2B5EF4-FFF2-40B4-BE49-F238E27FC236}">
                <a16:creationId xmlns:a16="http://schemas.microsoft.com/office/drawing/2014/main" id="{F713ADD6-9ED7-FFF6-FF0E-BC3D7B256199}"/>
              </a:ext>
            </a:extLst>
          </p:cNvPr>
          <p:cNvSpPr txBox="1"/>
          <p:nvPr/>
        </p:nvSpPr>
        <p:spPr>
          <a:xfrm>
            <a:off x="2008006" y="1000856"/>
            <a:ext cx="7011931" cy="2043316"/>
          </a:xfrm>
          <a:prstGeom prst="rect">
            <a:avLst/>
          </a:prstGeom>
          <a:noFill/>
        </p:spPr>
        <p:txBody>
          <a:bodyPr wrap="square">
            <a:spAutoFit/>
          </a:bodyPr>
          <a:lstStyle/>
          <a:p>
            <a:pPr>
              <a:lnSpc>
                <a:spcPct val="150000"/>
              </a:lnSpc>
            </a:pPr>
            <a:r>
              <a:rPr lang="en-US" altLang="zh-CN" sz="1400" b="1" kern="100" dirty="0">
                <a:effectLst/>
                <a:latin typeface="Arial" panose="020B0604020202020204" pitchFamily="34" charset="0"/>
                <a:ea typeface="等线" panose="02010600030101010101" pitchFamily="2" charset="-122"/>
                <a:cs typeface="Times New Roman" panose="02020603050405020304" pitchFamily="18" charset="0"/>
              </a:rPr>
              <a:t> </a:t>
            </a:r>
            <a:r>
              <a:rPr lang="en-US" altLang="zh-CN" sz="1200" b="1" kern="100" dirty="0">
                <a:effectLst/>
                <a:latin typeface="Arial" panose="020B0604020202020204" pitchFamily="34" charset="0"/>
                <a:ea typeface="等线" panose="02010600030101010101" pitchFamily="2" charset="-122"/>
                <a:cs typeface="Times New Roman" panose="02020603050405020304" pitchFamily="18" charset="0"/>
              </a:rPr>
              <a:t>Results: </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Histopathology identified 82 cases of CIN2+ and 34 cases of CIN3+. OITS demonstrated the highest diagnostic accuracy for CIN2+ detection, with an AUC of 0.798 (95% CI: 0.762–0.834), sensitivity of 97.6%</a:t>
            </a:r>
            <a:r>
              <a:rPr lang="en-US" altLang="zh-CN"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95% CI: </a:t>
            </a:r>
            <a:r>
              <a:rPr lang="en-US" altLang="zh-CN"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94.2-100)</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 specificity of 62.0% (95% CI: 55.6-68.4), and a negative predictive value of 98.6%</a:t>
            </a:r>
            <a:r>
              <a:rPr lang="en-US" altLang="zh-CN"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 (</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95% CI: </a:t>
            </a:r>
            <a:r>
              <a:rPr lang="en-US" altLang="zh-CN" sz="1200" kern="10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96.6-100.5)</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 OITS positivity increased with lesion severity and reached 100% in CIN3 and invasive cancer. Across stratified subgroups defined by HPV status, cytology, and </a:t>
            </a:r>
            <a:r>
              <a:rPr lang="en-US" altLang="zh-CN" sz="1200" kern="100" dirty="0" err="1">
                <a:effectLst/>
                <a:latin typeface="Arial" panose="020B0604020202020204" pitchFamily="34" charset="0"/>
                <a:ea typeface="等线" panose="02010600030101010101" pitchFamily="2" charset="-122"/>
                <a:cs typeface="Times New Roman" panose="02020603050405020304" pitchFamily="18" charset="0"/>
              </a:rPr>
              <a:t>colposcopic</a:t>
            </a:r>
            <a:r>
              <a:rPr lang="en-US" altLang="zh-CN" sz="1200" kern="100" dirty="0">
                <a:effectLst/>
                <a:latin typeface="Arial" panose="020B0604020202020204" pitchFamily="34" charset="0"/>
                <a:ea typeface="等线" panose="02010600030101010101" pitchFamily="2" charset="-122"/>
                <a:cs typeface="Times New Roman" panose="02020603050405020304" pitchFamily="18" charset="0"/>
              </a:rPr>
              <a:t> impression, OITS consistently maintained sensitivity above 93%, outperforming all comparator methods.</a:t>
            </a:r>
            <a:endParaRPr lang="zh-CN" altLang="en-US" sz="1200" dirty="0"/>
          </a:p>
        </p:txBody>
      </p:sp>
      <p:pic>
        <p:nvPicPr>
          <p:cNvPr id="15" name="音频 14">
            <a:hlinkClick r:id="" action="ppaction://media"/>
            <a:extLst>
              <a:ext uri="{FF2B5EF4-FFF2-40B4-BE49-F238E27FC236}">
                <a16:creationId xmlns:a16="http://schemas.microsoft.com/office/drawing/2014/main" id="{7F6FD623-8A3D-602B-25E7-89A07AC4FF2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792193325"/>
      </p:ext>
    </p:extLst>
  </p:cSld>
  <p:clrMapOvr>
    <a:masterClrMapping/>
  </p:clrMapOvr>
  <mc:AlternateContent xmlns:mc="http://schemas.openxmlformats.org/markup-compatibility/2006">
    <mc:Choice xmlns:p14="http://schemas.microsoft.com/office/powerpoint/2010/main" Requires="p14">
      <p:transition spd="slow" p14:dur="2000" advTm="84618"/>
    </mc:Choice>
    <mc:Fallback>
      <p:transition spd="slow" advTm="84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350</Words>
  <Application>Microsoft Office PowerPoint</Application>
  <PresentationFormat>全屏显示(16:9)</PresentationFormat>
  <Paragraphs>11</Paragraphs>
  <Slides>3</Slides>
  <Notes>3</Notes>
  <HiddenSlides>0</HiddenSlides>
  <MMClips>3</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vt:i4>
      </vt:variant>
    </vt:vector>
  </HeadingPairs>
  <TitlesOfParts>
    <vt:vector size="7" baseType="lpstr">
      <vt:lpstr>Noto Sans SC Black</vt:lpstr>
      <vt:lpstr>等线</vt:lpstr>
      <vt:lpstr>Arial</vt:lpstr>
      <vt:lpstr>Simple Light</vt:lpstr>
      <vt:lpstr>Clinical Utility of an Optoelectronic Imaging Tracing System for Diagnosis of High-Grade Cervical Lesions</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 L</dc:creator>
  <cp:lastModifiedBy>千娇 郭</cp:lastModifiedBy>
  <cp:revision>5</cp:revision>
  <dcterms:modified xsi:type="dcterms:W3CDTF">2026-04-20T12:47:34Z</dcterms:modified>
</cp:coreProperties>
</file>