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539D"/>
    <a:srgbClr val="F0EEF4"/>
    <a:srgbClr val="CA5158"/>
    <a:srgbClr val="C91815"/>
    <a:srgbClr val="7B77E3"/>
    <a:srgbClr val="F4636C"/>
    <a:srgbClr val="8B8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45"/>
    <p:restoredTop sz="94635"/>
  </p:normalViewPr>
  <p:slideViewPr>
    <p:cSldViewPr snapToGrid="0">
      <p:cViewPr varScale="1">
        <p:scale>
          <a:sx n="96" d="100"/>
          <a:sy n="96" d="100"/>
        </p:scale>
        <p:origin x="16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Fig.1 – Notable results of a self—administered survey, anserwered by 382 healthcare professionals, including gynecologists and midwifes in France in autumn 2025. (in percent)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6539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07-BA49-A848-73B8348448C6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F07-BA49-A848-73B8348448C6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CF07-BA49-A848-73B8348448C6}"/>
              </c:ext>
            </c:extLst>
          </c:dPt>
          <c:dPt>
            <c:idx val="4"/>
            <c:invertIfNegative val="0"/>
            <c:bubble3D val="0"/>
            <c:spPr>
              <a:solidFill>
                <a:srgbClr val="CA515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F07-BA49-A848-73B8348448C6}"/>
              </c:ext>
            </c:extLst>
          </c:dPt>
          <c:cat>
            <c:strRef>
              <c:f>Feuil1!$A$2:$A$6</c:f>
              <c:strCache>
                <c:ptCount val="5"/>
                <c:pt idx="0">
                  <c:v>Reusable tools</c:v>
                </c:pt>
                <c:pt idx="1">
                  <c:v>Disposable specula</c:v>
                </c:pt>
                <c:pt idx="2">
                  <c:v>Dematerialized procedures</c:v>
                </c:pt>
                <c:pt idx="3">
                  <c:v>Recycling system</c:v>
                </c:pt>
                <c:pt idx="4">
                  <c:v>Training about sustainable practices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0.83</c:v>
                </c:pt>
                <c:pt idx="1">
                  <c:v>0.81</c:v>
                </c:pt>
                <c:pt idx="2">
                  <c:v>0.53</c:v>
                </c:pt>
                <c:pt idx="3">
                  <c:v>0.37</c:v>
                </c:pt>
                <c:pt idx="4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07-BA49-A848-73B8348448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42558655"/>
        <c:axId val="1750576063"/>
      </c:barChart>
      <c:catAx>
        <c:axId val="1442558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fr-FR"/>
          </a:p>
        </c:txPr>
        <c:crossAx val="1750576063"/>
        <c:crosses val="autoZero"/>
        <c:auto val="1"/>
        <c:lblAlgn val="ctr"/>
        <c:lblOffset val="100"/>
        <c:noMultiLvlLbl val="0"/>
      </c:catAx>
      <c:valAx>
        <c:axId val="1750576063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fr-FR"/>
          </a:p>
        </c:txPr>
        <c:crossAx val="14425586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0EEF4"/>
    </a:soli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2AD4F0-CD0F-4129-B085-6A3C60A64BD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6550C4-5DDF-467F-92D4-0EC2DF0A106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>
              <a:latin typeface="Calibri" panose="020F0502020204030204" pitchFamily="34" charset="0"/>
              <a:cs typeface="Calibri" panose="020F0502020204030204" pitchFamily="34" charset="0"/>
            </a:rPr>
            <a:t>Aim : to present an overview of the current eco-friendly habits at a national scale</a:t>
          </a:r>
        </a:p>
      </dgm:t>
    </dgm:pt>
    <dgm:pt modelId="{A798F12C-2AC2-4E86-8EC5-F2F5FC4C3EAF}" type="parTrans" cxnId="{D991BA76-718E-46DD-A25A-51AAD1C4FB7D}">
      <dgm:prSet/>
      <dgm:spPr/>
      <dgm:t>
        <a:bodyPr/>
        <a:lstStyle/>
        <a:p>
          <a:endParaRPr lang="en-US"/>
        </a:p>
      </dgm:t>
    </dgm:pt>
    <dgm:pt modelId="{78F581DD-004A-422B-BA71-396C3643B0B1}" type="sibTrans" cxnId="{D991BA76-718E-46DD-A25A-51AAD1C4FB7D}">
      <dgm:prSet/>
      <dgm:spPr/>
      <dgm:t>
        <a:bodyPr/>
        <a:lstStyle/>
        <a:p>
          <a:endParaRPr lang="en-US"/>
        </a:p>
      </dgm:t>
    </dgm:pt>
    <dgm:pt modelId="{78747ABE-0FED-457A-95EB-60772FB14D3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>
              <a:latin typeface="Calibri" panose="020F0502020204030204" pitchFamily="34" charset="0"/>
              <a:cs typeface="Calibri" panose="020F0502020204030204" pitchFamily="34" charset="0"/>
            </a:rPr>
            <a:t>Cross -sectional observational study by using a survey among healthcare professionals in France in Autumn 2025</a:t>
          </a:r>
        </a:p>
      </dgm:t>
    </dgm:pt>
    <dgm:pt modelId="{9406DF75-3B8B-4C7D-9DC9-748AFBAEE014}" type="parTrans" cxnId="{F4EE4B13-84C0-4A56-9214-EEB7B007442E}">
      <dgm:prSet/>
      <dgm:spPr/>
      <dgm:t>
        <a:bodyPr/>
        <a:lstStyle/>
        <a:p>
          <a:endParaRPr lang="en-US"/>
        </a:p>
      </dgm:t>
    </dgm:pt>
    <dgm:pt modelId="{44DB9E3A-D3AD-454A-8C53-10AF37896CF2}" type="sibTrans" cxnId="{F4EE4B13-84C0-4A56-9214-EEB7B007442E}">
      <dgm:prSet/>
      <dgm:spPr/>
      <dgm:t>
        <a:bodyPr/>
        <a:lstStyle/>
        <a:p>
          <a:endParaRPr lang="en-US"/>
        </a:p>
      </dgm:t>
    </dgm:pt>
    <dgm:pt modelId="{AC4B941B-E7E5-44A8-BACB-189B5B608384}">
      <dgm:prSet custT="1"/>
      <dgm:spPr/>
      <dgm:t>
        <a:bodyPr/>
        <a:lstStyle/>
        <a:p>
          <a:pPr>
            <a:lnSpc>
              <a:spcPct val="100000"/>
            </a:lnSpc>
            <a:buNone/>
          </a:pPr>
          <a:r>
            <a:rPr lang="en-US" sz="2400" dirty="0">
              <a:latin typeface="Calibri" panose="020F0502020204030204" pitchFamily="34" charset="0"/>
              <a:cs typeface="Calibri" panose="020F0502020204030204" pitchFamily="34" charset="0"/>
            </a:rPr>
            <a:t>Colposcopy practices, equipment use, waste management and eco-responsible behaviors assessed</a:t>
          </a:r>
        </a:p>
      </dgm:t>
    </dgm:pt>
    <dgm:pt modelId="{3D350F47-53CC-4808-887A-482318077141}" type="sibTrans" cxnId="{6E0A9279-FD70-453B-9EA3-E0D015BF826E}">
      <dgm:prSet/>
      <dgm:spPr/>
      <dgm:t>
        <a:bodyPr/>
        <a:lstStyle/>
        <a:p>
          <a:endParaRPr lang="en-US"/>
        </a:p>
      </dgm:t>
    </dgm:pt>
    <dgm:pt modelId="{7A3BBE6D-CAAF-42BA-B2D7-67ABCE5CE369}" type="parTrans" cxnId="{6E0A9279-FD70-453B-9EA3-E0D015BF826E}">
      <dgm:prSet/>
      <dgm:spPr/>
      <dgm:t>
        <a:bodyPr/>
        <a:lstStyle/>
        <a:p>
          <a:endParaRPr lang="en-US"/>
        </a:p>
      </dgm:t>
    </dgm:pt>
    <dgm:pt modelId="{CECEE59B-A0B6-4344-BF68-4CB04F614012}" type="pres">
      <dgm:prSet presAssocID="{B42AD4F0-CD0F-4129-B085-6A3C60A64BD2}" presName="root" presStyleCnt="0">
        <dgm:presLayoutVars>
          <dgm:dir/>
          <dgm:resizeHandles val="exact"/>
        </dgm:presLayoutVars>
      </dgm:prSet>
      <dgm:spPr/>
    </dgm:pt>
    <dgm:pt modelId="{E9927B24-358D-4F16-B5E4-3E1ABDC9B216}" type="pres">
      <dgm:prSet presAssocID="{326550C4-5DDF-467F-92D4-0EC2DF0A1066}" presName="compNode" presStyleCnt="0"/>
      <dgm:spPr/>
    </dgm:pt>
    <dgm:pt modelId="{55C145DE-0925-4CD9-9C53-6C42C4743E52}" type="pres">
      <dgm:prSet presAssocID="{326550C4-5DDF-467F-92D4-0EC2DF0A1066}" presName="bgRect" presStyleLbl="bgShp" presStyleIdx="0" presStyleCnt="3"/>
      <dgm:spPr>
        <a:solidFill>
          <a:srgbClr val="F0EEF4"/>
        </a:solidFill>
      </dgm:spPr>
    </dgm:pt>
    <dgm:pt modelId="{F5084BF1-3D6D-47C9-BC4B-529D43825D53}" type="pres">
      <dgm:prSet presAssocID="{326550C4-5DDF-467F-92D4-0EC2DF0A1066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C8E54C56-CDB7-4DA8-887B-6A1518073FD1}" type="pres">
      <dgm:prSet presAssocID="{326550C4-5DDF-467F-92D4-0EC2DF0A1066}" presName="spaceRect" presStyleCnt="0"/>
      <dgm:spPr/>
    </dgm:pt>
    <dgm:pt modelId="{45C103B6-6358-40FB-9CAF-E973C4C1F8E1}" type="pres">
      <dgm:prSet presAssocID="{326550C4-5DDF-467F-92D4-0EC2DF0A1066}" presName="parTx" presStyleLbl="revTx" presStyleIdx="0" presStyleCnt="3">
        <dgm:presLayoutVars>
          <dgm:chMax val="0"/>
          <dgm:chPref val="0"/>
        </dgm:presLayoutVars>
      </dgm:prSet>
      <dgm:spPr/>
    </dgm:pt>
    <dgm:pt modelId="{C90C8639-E5E9-4027-B334-DC717E5EB7BC}" type="pres">
      <dgm:prSet presAssocID="{78F581DD-004A-422B-BA71-396C3643B0B1}" presName="sibTrans" presStyleCnt="0"/>
      <dgm:spPr/>
    </dgm:pt>
    <dgm:pt modelId="{CF124B49-E1CD-4929-8C2D-FC6FF91C80FE}" type="pres">
      <dgm:prSet presAssocID="{78747ABE-0FED-457A-95EB-60772FB14D32}" presName="compNode" presStyleCnt="0"/>
      <dgm:spPr/>
    </dgm:pt>
    <dgm:pt modelId="{16F3D984-83AD-4885-8CDA-36B252D9CD5C}" type="pres">
      <dgm:prSet presAssocID="{78747ABE-0FED-457A-95EB-60772FB14D32}" presName="bgRect" presStyleLbl="bgShp" presStyleIdx="1" presStyleCnt="3"/>
      <dgm:spPr>
        <a:solidFill>
          <a:srgbClr val="F0EEF4"/>
        </a:solidFill>
      </dgm:spPr>
    </dgm:pt>
    <dgm:pt modelId="{F8A67102-676D-4681-BA18-93050E2849D4}" type="pres">
      <dgm:prSet presAssocID="{78747ABE-0FED-457A-95EB-60772FB14D32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esentation with Bar Chart"/>
        </a:ext>
      </dgm:extLst>
    </dgm:pt>
    <dgm:pt modelId="{725ED4C4-5E6D-4E4E-87D7-1223199E38CA}" type="pres">
      <dgm:prSet presAssocID="{78747ABE-0FED-457A-95EB-60772FB14D32}" presName="spaceRect" presStyleCnt="0"/>
      <dgm:spPr/>
    </dgm:pt>
    <dgm:pt modelId="{49D19117-910B-4A64-86F9-823BF67A138A}" type="pres">
      <dgm:prSet presAssocID="{78747ABE-0FED-457A-95EB-60772FB14D32}" presName="parTx" presStyleLbl="revTx" presStyleIdx="1" presStyleCnt="3">
        <dgm:presLayoutVars>
          <dgm:chMax val="0"/>
          <dgm:chPref val="0"/>
        </dgm:presLayoutVars>
      </dgm:prSet>
      <dgm:spPr/>
    </dgm:pt>
    <dgm:pt modelId="{0C14FB5F-B13E-4218-BC9B-51027676550C}" type="pres">
      <dgm:prSet presAssocID="{44DB9E3A-D3AD-454A-8C53-10AF37896CF2}" presName="sibTrans" presStyleCnt="0"/>
      <dgm:spPr/>
    </dgm:pt>
    <dgm:pt modelId="{B2EE7033-29BC-49EF-99D1-1101D0E2078E}" type="pres">
      <dgm:prSet presAssocID="{AC4B941B-E7E5-44A8-BACB-189B5B608384}" presName="compNode" presStyleCnt="0"/>
      <dgm:spPr/>
    </dgm:pt>
    <dgm:pt modelId="{8F6A2597-249A-4455-885D-B96DC49D8BD6}" type="pres">
      <dgm:prSet presAssocID="{AC4B941B-E7E5-44A8-BACB-189B5B608384}" presName="bgRect" presStyleLbl="bgShp" presStyleIdx="2" presStyleCnt="3"/>
      <dgm:spPr>
        <a:solidFill>
          <a:srgbClr val="F0EEF4"/>
        </a:solidFill>
      </dgm:spPr>
    </dgm:pt>
    <dgm:pt modelId="{4FF4F411-12E6-4482-842E-D00F96F951E6}" type="pres">
      <dgm:prSet presAssocID="{AC4B941B-E7E5-44A8-BACB-189B5B608384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cycle"/>
        </a:ext>
      </dgm:extLst>
    </dgm:pt>
    <dgm:pt modelId="{9DF6CAE3-91DF-4B54-9878-06DC0C3100AC}" type="pres">
      <dgm:prSet presAssocID="{AC4B941B-E7E5-44A8-BACB-189B5B608384}" presName="spaceRect" presStyleCnt="0"/>
      <dgm:spPr/>
    </dgm:pt>
    <dgm:pt modelId="{B377FD89-591D-4506-8A1D-AA97571BE9D2}" type="pres">
      <dgm:prSet presAssocID="{AC4B941B-E7E5-44A8-BACB-189B5B608384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4EE4B13-84C0-4A56-9214-EEB7B007442E}" srcId="{B42AD4F0-CD0F-4129-B085-6A3C60A64BD2}" destId="{78747ABE-0FED-457A-95EB-60772FB14D32}" srcOrd="1" destOrd="0" parTransId="{9406DF75-3B8B-4C7D-9DC9-748AFBAEE014}" sibTransId="{44DB9E3A-D3AD-454A-8C53-10AF37896CF2}"/>
    <dgm:cxn modelId="{4198AB1D-93AB-394E-95E2-12B9201130E2}" type="presOf" srcId="{326550C4-5DDF-467F-92D4-0EC2DF0A1066}" destId="{45C103B6-6358-40FB-9CAF-E973C4C1F8E1}" srcOrd="0" destOrd="0" presId="urn:microsoft.com/office/officeart/2018/2/layout/IconVerticalSolidList"/>
    <dgm:cxn modelId="{ECC4245E-3DBA-0B4D-A6B3-9E459FA5AC11}" type="presOf" srcId="{B42AD4F0-CD0F-4129-B085-6A3C60A64BD2}" destId="{CECEE59B-A0B6-4344-BF68-4CB04F614012}" srcOrd="0" destOrd="0" presId="urn:microsoft.com/office/officeart/2018/2/layout/IconVerticalSolidList"/>
    <dgm:cxn modelId="{D991BA76-718E-46DD-A25A-51AAD1C4FB7D}" srcId="{B42AD4F0-CD0F-4129-B085-6A3C60A64BD2}" destId="{326550C4-5DDF-467F-92D4-0EC2DF0A1066}" srcOrd="0" destOrd="0" parTransId="{A798F12C-2AC2-4E86-8EC5-F2F5FC4C3EAF}" sibTransId="{78F581DD-004A-422B-BA71-396C3643B0B1}"/>
    <dgm:cxn modelId="{6E0A9279-FD70-453B-9EA3-E0D015BF826E}" srcId="{B42AD4F0-CD0F-4129-B085-6A3C60A64BD2}" destId="{AC4B941B-E7E5-44A8-BACB-189B5B608384}" srcOrd="2" destOrd="0" parTransId="{7A3BBE6D-CAAF-42BA-B2D7-67ABCE5CE369}" sibTransId="{3D350F47-53CC-4808-887A-482318077141}"/>
    <dgm:cxn modelId="{53FE30BE-17E0-EC45-944C-1ECBA54F51C9}" type="presOf" srcId="{AC4B941B-E7E5-44A8-BACB-189B5B608384}" destId="{B377FD89-591D-4506-8A1D-AA97571BE9D2}" srcOrd="0" destOrd="0" presId="urn:microsoft.com/office/officeart/2018/2/layout/IconVerticalSolidList"/>
    <dgm:cxn modelId="{0D76AEEF-51A7-B042-B70D-FFFEEFE1E370}" type="presOf" srcId="{78747ABE-0FED-457A-95EB-60772FB14D32}" destId="{49D19117-910B-4A64-86F9-823BF67A138A}" srcOrd="0" destOrd="0" presId="urn:microsoft.com/office/officeart/2018/2/layout/IconVerticalSolidList"/>
    <dgm:cxn modelId="{A48AB639-11CD-204E-B6FB-77E27CDE7F32}" type="presParOf" srcId="{CECEE59B-A0B6-4344-BF68-4CB04F614012}" destId="{E9927B24-358D-4F16-B5E4-3E1ABDC9B216}" srcOrd="0" destOrd="0" presId="urn:microsoft.com/office/officeart/2018/2/layout/IconVerticalSolidList"/>
    <dgm:cxn modelId="{97D33DE8-B4BD-544C-AE39-C8B3FFE3DADD}" type="presParOf" srcId="{E9927B24-358D-4F16-B5E4-3E1ABDC9B216}" destId="{55C145DE-0925-4CD9-9C53-6C42C4743E52}" srcOrd="0" destOrd="0" presId="urn:microsoft.com/office/officeart/2018/2/layout/IconVerticalSolidList"/>
    <dgm:cxn modelId="{918E86BC-4FAC-7744-B6DC-A699F1DA3AD3}" type="presParOf" srcId="{E9927B24-358D-4F16-B5E4-3E1ABDC9B216}" destId="{F5084BF1-3D6D-47C9-BC4B-529D43825D53}" srcOrd="1" destOrd="0" presId="urn:microsoft.com/office/officeart/2018/2/layout/IconVerticalSolidList"/>
    <dgm:cxn modelId="{AE5F2400-E6C2-554D-A8D4-2228F6E81953}" type="presParOf" srcId="{E9927B24-358D-4F16-B5E4-3E1ABDC9B216}" destId="{C8E54C56-CDB7-4DA8-887B-6A1518073FD1}" srcOrd="2" destOrd="0" presId="urn:microsoft.com/office/officeart/2018/2/layout/IconVerticalSolidList"/>
    <dgm:cxn modelId="{39A19F71-D3C5-DD49-A2FE-1E0ACE3C45C2}" type="presParOf" srcId="{E9927B24-358D-4F16-B5E4-3E1ABDC9B216}" destId="{45C103B6-6358-40FB-9CAF-E973C4C1F8E1}" srcOrd="3" destOrd="0" presId="urn:microsoft.com/office/officeart/2018/2/layout/IconVerticalSolidList"/>
    <dgm:cxn modelId="{731EC5A0-4960-134F-A183-04BB1C435062}" type="presParOf" srcId="{CECEE59B-A0B6-4344-BF68-4CB04F614012}" destId="{C90C8639-E5E9-4027-B334-DC717E5EB7BC}" srcOrd="1" destOrd="0" presId="urn:microsoft.com/office/officeart/2018/2/layout/IconVerticalSolidList"/>
    <dgm:cxn modelId="{99C99B6B-93CE-3348-A222-7A9C08744EC3}" type="presParOf" srcId="{CECEE59B-A0B6-4344-BF68-4CB04F614012}" destId="{CF124B49-E1CD-4929-8C2D-FC6FF91C80FE}" srcOrd="2" destOrd="0" presId="urn:microsoft.com/office/officeart/2018/2/layout/IconVerticalSolidList"/>
    <dgm:cxn modelId="{CA20B4CE-B4BA-D948-9485-698142A488C0}" type="presParOf" srcId="{CF124B49-E1CD-4929-8C2D-FC6FF91C80FE}" destId="{16F3D984-83AD-4885-8CDA-36B252D9CD5C}" srcOrd="0" destOrd="0" presId="urn:microsoft.com/office/officeart/2018/2/layout/IconVerticalSolidList"/>
    <dgm:cxn modelId="{034A4D45-18B0-5247-A75B-4553ACB513EA}" type="presParOf" srcId="{CF124B49-E1CD-4929-8C2D-FC6FF91C80FE}" destId="{F8A67102-676D-4681-BA18-93050E2849D4}" srcOrd="1" destOrd="0" presId="urn:microsoft.com/office/officeart/2018/2/layout/IconVerticalSolidList"/>
    <dgm:cxn modelId="{702DBDA2-1A61-3A40-91C1-1260AAF71F23}" type="presParOf" srcId="{CF124B49-E1CD-4929-8C2D-FC6FF91C80FE}" destId="{725ED4C4-5E6D-4E4E-87D7-1223199E38CA}" srcOrd="2" destOrd="0" presId="urn:microsoft.com/office/officeart/2018/2/layout/IconVerticalSolidList"/>
    <dgm:cxn modelId="{58FDE523-FD29-8E49-B6A3-E6F293849155}" type="presParOf" srcId="{CF124B49-E1CD-4929-8C2D-FC6FF91C80FE}" destId="{49D19117-910B-4A64-86F9-823BF67A138A}" srcOrd="3" destOrd="0" presId="urn:microsoft.com/office/officeart/2018/2/layout/IconVerticalSolidList"/>
    <dgm:cxn modelId="{A207A889-D85E-774E-BDD5-23E1F399C33D}" type="presParOf" srcId="{CECEE59B-A0B6-4344-BF68-4CB04F614012}" destId="{0C14FB5F-B13E-4218-BC9B-51027676550C}" srcOrd="3" destOrd="0" presId="urn:microsoft.com/office/officeart/2018/2/layout/IconVerticalSolidList"/>
    <dgm:cxn modelId="{6639EB03-559F-4C4A-AEDC-8D00A6A35695}" type="presParOf" srcId="{CECEE59B-A0B6-4344-BF68-4CB04F614012}" destId="{B2EE7033-29BC-49EF-99D1-1101D0E2078E}" srcOrd="4" destOrd="0" presId="urn:microsoft.com/office/officeart/2018/2/layout/IconVerticalSolidList"/>
    <dgm:cxn modelId="{78B1399A-271C-DD46-9062-4EFDA1B214BD}" type="presParOf" srcId="{B2EE7033-29BC-49EF-99D1-1101D0E2078E}" destId="{8F6A2597-249A-4455-885D-B96DC49D8BD6}" srcOrd="0" destOrd="0" presId="urn:microsoft.com/office/officeart/2018/2/layout/IconVerticalSolidList"/>
    <dgm:cxn modelId="{88AF14CD-819A-E440-888B-2C72DC811CD0}" type="presParOf" srcId="{B2EE7033-29BC-49EF-99D1-1101D0E2078E}" destId="{4FF4F411-12E6-4482-842E-D00F96F951E6}" srcOrd="1" destOrd="0" presId="urn:microsoft.com/office/officeart/2018/2/layout/IconVerticalSolidList"/>
    <dgm:cxn modelId="{A6BF0FC2-0ECD-B144-8A31-8B9E384BFE35}" type="presParOf" srcId="{B2EE7033-29BC-49EF-99D1-1101D0E2078E}" destId="{9DF6CAE3-91DF-4B54-9878-06DC0C3100AC}" srcOrd="2" destOrd="0" presId="urn:microsoft.com/office/officeart/2018/2/layout/IconVerticalSolidList"/>
    <dgm:cxn modelId="{7A79BD34-E939-C849-BC71-AC3B9CDD2BF1}" type="presParOf" srcId="{B2EE7033-29BC-49EF-99D1-1101D0E2078E}" destId="{B377FD89-591D-4506-8A1D-AA97571BE9D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D8D0D4-345E-496D-98F4-D53166A8662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2770F9-1A79-4F16-953A-6C4C18FB94A1}">
      <dgm:prSet custT="1"/>
      <dgm:spPr>
        <a:solidFill>
          <a:srgbClr val="F0EEF4"/>
        </a:solidFill>
      </dgm:spPr>
      <dgm:t>
        <a:bodyPr/>
        <a:lstStyle/>
        <a:p>
          <a:pPr algn="just"/>
          <a:r>
            <a:rPr lang="fr-FR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Between</a:t>
          </a:r>
          <a:r>
            <a:rPr lang="fr-F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b="1" dirty="0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one </a:t>
          </a:r>
          <a:r>
            <a:rPr lang="fr-FR" sz="2400" b="1" dirty="0" err="1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third</a:t>
          </a:r>
          <a:r>
            <a:rPr lang="fr-FR" sz="2400" b="1" dirty="0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and </a:t>
          </a:r>
          <a:r>
            <a:rPr lang="fr-FR" sz="2400" b="1" dirty="0" err="1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half</a:t>
          </a:r>
          <a:r>
            <a:rPr lang="fr-F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of </a:t>
          </a:r>
          <a:r>
            <a:rPr lang="fr-FR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healthcare</a:t>
          </a:r>
          <a:r>
            <a:rPr lang="fr-F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professionals</a:t>
          </a:r>
          <a:r>
            <a:rPr lang="fr-F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are </a:t>
          </a:r>
          <a:r>
            <a:rPr lang="en-US" sz="2400" b="1" dirty="0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sensibilized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on environmental impact and </a:t>
          </a:r>
          <a:r>
            <a:rPr lang="en-US" sz="2400" b="1" dirty="0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take actions 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to reduce product waste</a:t>
          </a:r>
        </a:p>
      </dgm:t>
    </dgm:pt>
    <dgm:pt modelId="{76BD3690-41C1-406D-B775-BE55FBCA01D9}" type="parTrans" cxnId="{545425FC-C96D-413B-8A8C-2C0947E3D9EA}">
      <dgm:prSet/>
      <dgm:spPr/>
      <dgm:t>
        <a:bodyPr/>
        <a:lstStyle/>
        <a:p>
          <a:endParaRPr lang="en-US"/>
        </a:p>
      </dgm:t>
    </dgm:pt>
    <dgm:pt modelId="{2D6CD8EE-80D8-4A8F-ABA2-2C7CDE962B8B}" type="sibTrans" cxnId="{545425FC-C96D-413B-8A8C-2C0947E3D9EA}">
      <dgm:prSet/>
      <dgm:spPr/>
      <dgm:t>
        <a:bodyPr/>
        <a:lstStyle/>
        <a:p>
          <a:endParaRPr lang="en-US"/>
        </a:p>
      </dgm:t>
    </dgm:pt>
    <dgm:pt modelId="{627ABC5C-64D6-4D31-873B-4B8445E02D3B}">
      <dgm:prSet custT="1"/>
      <dgm:spPr>
        <a:solidFill>
          <a:srgbClr val="F0EEF4"/>
        </a:solidFill>
      </dgm:spPr>
      <dgm:t>
        <a:bodyPr/>
        <a:lstStyle/>
        <a:p>
          <a:r>
            <a:rPr lang="en-US" sz="2400" b="1" dirty="0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No national recommendations </a:t>
          </a:r>
          <a:r>
            <a: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upon eco-friendly habits for now</a:t>
          </a:r>
        </a:p>
      </dgm:t>
    </dgm:pt>
    <dgm:pt modelId="{F128069F-A154-4AC2-953F-A8B195C0837E}" type="parTrans" cxnId="{F5F887D2-D531-4BEB-B13B-6D2F173961CE}">
      <dgm:prSet/>
      <dgm:spPr/>
      <dgm:t>
        <a:bodyPr/>
        <a:lstStyle/>
        <a:p>
          <a:endParaRPr lang="en-US"/>
        </a:p>
      </dgm:t>
    </dgm:pt>
    <dgm:pt modelId="{8B3E80FF-70A3-4B3A-9E89-62D53A0164DE}" type="sibTrans" cxnId="{F5F887D2-D531-4BEB-B13B-6D2F173961CE}">
      <dgm:prSet/>
      <dgm:spPr/>
      <dgm:t>
        <a:bodyPr/>
        <a:lstStyle/>
        <a:p>
          <a:endParaRPr lang="en-US"/>
        </a:p>
      </dgm:t>
    </dgm:pt>
    <dgm:pt modelId="{8AE00012-4DEF-47EC-8D2D-75B0737D6A94}">
      <dgm:prSet custT="1"/>
      <dgm:spPr>
        <a:solidFill>
          <a:srgbClr val="F0EEF4"/>
        </a:solidFill>
      </dgm:spPr>
      <dgm:t>
        <a:bodyPr/>
        <a:lstStyle/>
        <a:p>
          <a:r>
            <a:rPr lang="fr-FR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Colposcopy’s</a:t>
          </a:r>
          <a:r>
            <a:rPr lang="fr-F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environmental</a:t>
          </a:r>
          <a:r>
            <a:rPr lang="fr-F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footprint</a:t>
          </a:r>
          <a:r>
            <a:rPr lang="fr-F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b="1" dirty="0" err="1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need</a:t>
          </a:r>
          <a:r>
            <a:rPr lang="fr-FR" sz="2400" b="1" dirty="0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 to </a:t>
          </a:r>
          <a:r>
            <a:rPr lang="fr-FR" sz="2400" b="1" dirty="0" err="1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be</a:t>
          </a:r>
          <a:r>
            <a:rPr lang="fr-FR" sz="2400" b="1" dirty="0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b="1" dirty="0" err="1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assessed</a:t>
          </a:r>
          <a:r>
            <a:rPr lang="fr-FR" sz="2400" b="1" dirty="0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 the future</a:t>
          </a:r>
          <a:endParaRPr lang="en-US" sz="2400" b="1" dirty="0">
            <a:solidFill>
              <a:srgbClr val="56539D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848F10-2BC8-4B73-8DD7-2A56ABB44DC7}" type="parTrans" cxnId="{C72C6398-EDCF-418F-965B-F4F01497BCCE}">
      <dgm:prSet/>
      <dgm:spPr/>
      <dgm:t>
        <a:bodyPr/>
        <a:lstStyle/>
        <a:p>
          <a:endParaRPr lang="en-US"/>
        </a:p>
      </dgm:t>
    </dgm:pt>
    <dgm:pt modelId="{1B729536-E9EA-4511-9EA9-087167B25A4B}" type="sibTrans" cxnId="{C72C6398-EDCF-418F-965B-F4F01497BCCE}">
      <dgm:prSet/>
      <dgm:spPr/>
      <dgm:t>
        <a:bodyPr/>
        <a:lstStyle/>
        <a:p>
          <a:endParaRPr lang="en-US"/>
        </a:p>
      </dgm:t>
    </dgm:pt>
    <dgm:pt modelId="{06FAA610-C540-994C-9D6D-EA8B79FFF6DC}" type="pres">
      <dgm:prSet presAssocID="{EED8D0D4-345E-496D-98F4-D53166A86626}" presName="linear" presStyleCnt="0">
        <dgm:presLayoutVars>
          <dgm:animLvl val="lvl"/>
          <dgm:resizeHandles val="exact"/>
        </dgm:presLayoutVars>
      </dgm:prSet>
      <dgm:spPr/>
    </dgm:pt>
    <dgm:pt modelId="{18C294C9-88A2-AF43-B9B4-B0FF7BBEAD1B}" type="pres">
      <dgm:prSet presAssocID="{6C2770F9-1A79-4F16-953A-6C4C18FB94A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7CA93BD-242F-4643-B1FB-10287EEC4027}" type="pres">
      <dgm:prSet presAssocID="{2D6CD8EE-80D8-4A8F-ABA2-2C7CDE962B8B}" presName="spacer" presStyleCnt="0"/>
      <dgm:spPr/>
    </dgm:pt>
    <dgm:pt modelId="{E942D797-8B56-D74E-BBDE-4A2C17A8DF68}" type="pres">
      <dgm:prSet presAssocID="{627ABC5C-64D6-4D31-873B-4B8445E02D3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7466F54-13A6-6D48-9783-39BBC9B0A429}" type="pres">
      <dgm:prSet presAssocID="{8B3E80FF-70A3-4B3A-9E89-62D53A0164DE}" presName="spacer" presStyleCnt="0"/>
      <dgm:spPr/>
    </dgm:pt>
    <dgm:pt modelId="{6351B926-D17C-244A-A419-48D7D7491D0C}" type="pres">
      <dgm:prSet presAssocID="{8AE00012-4DEF-47EC-8D2D-75B0737D6A9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CB8633E-B5EC-AB4D-90A5-EC25D2E86C57}" type="presOf" srcId="{EED8D0D4-345E-496D-98F4-D53166A86626}" destId="{06FAA610-C540-994C-9D6D-EA8B79FFF6DC}" srcOrd="0" destOrd="0" presId="urn:microsoft.com/office/officeart/2005/8/layout/vList2"/>
    <dgm:cxn modelId="{C41E9866-D12A-3941-A0AA-CF62D0AC491E}" type="presOf" srcId="{627ABC5C-64D6-4D31-873B-4B8445E02D3B}" destId="{E942D797-8B56-D74E-BBDE-4A2C17A8DF68}" srcOrd="0" destOrd="0" presId="urn:microsoft.com/office/officeart/2005/8/layout/vList2"/>
    <dgm:cxn modelId="{132B8A71-76D8-3F41-BD75-41A65CC52226}" type="presOf" srcId="{6C2770F9-1A79-4F16-953A-6C4C18FB94A1}" destId="{18C294C9-88A2-AF43-B9B4-B0FF7BBEAD1B}" srcOrd="0" destOrd="0" presId="urn:microsoft.com/office/officeart/2005/8/layout/vList2"/>
    <dgm:cxn modelId="{C72C6398-EDCF-418F-965B-F4F01497BCCE}" srcId="{EED8D0D4-345E-496D-98F4-D53166A86626}" destId="{8AE00012-4DEF-47EC-8D2D-75B0737D6A94}" srcOrd="2" destOrd="0" parTransId="{21848F10-2BC8-4B73-8DD7-2A56ABB44DC7}" sibTransId="{1B729536-E9EA-4511-9EA9-087167B25A4B}"/>
    <dgm:cxn modelId="{7CE1F9BA-A391-5349-90C9-9F01CD1EDC54}" type="presOf" srcId="{8AE00012-4DEF-47EC-8D2D-75B0737D6A94}" destId="{6351B926-D17C-244A-A419-48D7D7491D0C}" srcOrd="0" destOrd="0" presId="urn:microsoft.com/office/officeart/2005/8/layout/vList2"/>
    <dgm:cxn modelId="{F5F887D2-D531-4BEB-B13B-6D2F173961CE}" srcId="{EED8D0D4-345E-496D-98F4-D53166A86626}" destId="{627ABC5C-64D6-4D31-873B-4B8445E02D3B}" srcOrd="1" destOrd="0" parTransId="{F128069F-A154-4AC2-953F-A8B195C0837E}" sibTransId="{8B3E80FF-70A3-4B3A-9E89-62D53A0164DE}"/>
    <dgm:cxn modelId="{545425FC-C96D-413B-8A8C-2C0947E3D9EA}" srcId="{EED8D0D4-345E-496D-98F4-D53166A86626}" destId="{6C2770F9-1A79-4F16-953A-6C4C18FB94A1}" srcOrd="0" destOrd="0" parTransId="{76BD3690-41C1-406D-B775-BE55FBCA01D9}" sibTransId="{2D6CD8EE-80D8-4A8F-ABA2-2C7CDE962B8B}"/>
    <dgm:cxn modelId="{64348742-D48B-1F45-8CF3-8A937217213D}" type="presParOf" srcId="{06FAA610-C540-994C-9D6D-EA8B79FFF6DC}" destId="{18C294C9-88A2-AF43-B9B4-B0FF7BBEAD1B}" srcOrd="0" destOrd="0" presId="urn:microsoft.com/office/officeart/2005/8/layout/vList2"/>
    <dgm:cxn modelId="{3710C4C2-AE0E-824C-9FE1-782A8D1B6C5A}" type="presParOf" srcId="{06FAA610-C540-994C-9D6D-EA8B79FFF6DC}" destId="{17CA93BD-242F-4643-B1FB-10287EEC4027}" srcOrd="1" destOrd="0" presId="urn:microsoft.com/office/officeart/2005/8/layout/vList2"/>
    <dgm:cxn modelId="{9670F7D1-DA7B-524A-897C-BC3CE634B548}" type="presParOf" srcId="{06FAA610-C540-994C-9D6D-EA8B79FFF6DC}" destId="{E942D797-8B56-D74E-BBDE-4A2C17A8DF68}" srcOrd="2" destOrd="0" presId="urn:microsoft.com/office/officeart/2005/8/layout/vList2"/>
    <dgm:cxn modelId="{A74753D5-3BE2-5B46-B7E9-00C3B7DABDFD}" type="presParOf" srcId="{06FAA610-C540-994C-9D6D-EA8B79FFF6DC}" destId="{E7466F54-13A6-6D48-9783-39BBC9B0A429}" srcOrd="3" destOrd="0" presId="urn:microsoft.com/office/officeart/2005/8/layout/vList2"/>
    <dgm:cxn modelId="{C60E258E-DDF4-A846-AD93-8E180952DE11}" type="presParOf" srcId="{06FAA610-C540-994C-9D6D-EA8B79FFF6DC}" destId="{6351B926-D17C-244A-A419-48D7D7491D0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C145DE-0925-4CD9-9C53-6C42C4743E52}">
      <dsp:nvSpPr>
        <dsp:cNvPr id="0" name=""/>
        <dsp:cNvSpPr/>
      </dsp:nvSpPr>
      <dsp:spPr>
        <a:xfrm>
          <a:off x="0" y="553"/>
          <a:ext cx="10890928" cy="1295519"/>
        </a:xfrm>
        <a:prstGeom prst="roundRect">
          <a:avLst>
            <a:gd name="adj" fmla="val 10000"/>
          </a:avLst>
        </a:prstGeom>
        <a:solidFill>
          <a:srgbClr val="F0EEF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084BF1-3D6D-47C9-BC4B-529D43825D53}">
      <dsp:nvSpPr>
        <dsp:cNvPr id="0" name=""/>
        <dsp:cNvSpPr/>
      </dsp:nvSpPr>
      <dsp:spPr>
        <a:xfrm>
          <a:off x="391894" y="292045"/>
          <a:ext cx="712535" cy="71253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C103B6-6358-40FB-9CAF-E973C4C1F8E1}">
      <dsp:nvSpPr>
        <dsp:cNvPr id="0" name=""/>
        <dsp:cNvSpPr/>
      </dsp:nvSpPr>
      <dsp:spPr>
        <a:xfrm>
          <a:off x="1496324" y="553"/>
          <a:ext cx="9394603" cy="1295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09" tIns="137109" rIns="137109" bIns="13710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 panose="020F0502020204030204" pitchFamily="34" charset="0"/>
              <a:cs typeface="Calibri" panose="020F0502020204030204" pitchFamily="34" charset="0"/>
            </a:rPr>
            <a:t>Aim : to present an overview of the current eco-friendly habits at a national scale</a:t>
          </a:r>
        </a:p>
      </dsp:txBody>
      <dsp:txXfrm>
        <a:off x="1496324" y="553"/>
        <a:ext cx="9394603" cy="1295519"/>
      </dsp:txXfrm>
    </dsp:sp>
    <dsp:sp modelId="{16F3D984-83AD-4885-8CDA-36B252D9CD5C}">
      <dsp:nvSpPr>
        <dsp:cNvPr id="0" name=""/>
        <dsp:cNvSpPr/>
      </dsp:nvSpPr>
      <dsp:spPr>
        <a:xfrm>
          <a:off x="0" y="1619952"/>
          <a:ext cx="10890928" cy="1295519"/>
        </a:xfrm>
        <a:prstGeom prst="roundRect">
          <a:avLst>
            <a:gd name="adj" fmla="val 10000"/>
          </a:avLst>
        </a:prstGeom>
        <a:solidFill>
          <a:srgbClr val="F0EEF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A67102-676D-4681-BA18-93050E2849D4}">
      <dsp:nvSpPr>
        <dsp:cNvPr id="0" name=""/>
        <dsp:cNvSpPr/>
      </dsp:nvSpPr>
      <dsp:spPr>
        <a:xfrm>
          <a:off x="391894" y="1911444"/>
          <a:ext cx="712535" cy="71253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D19117-910B-4A64-86F9-823BF67A138A}">
      <dsp:nvSpPr>
        <dsp:cNvPr id="0" name=""/>
        <dsp:cNvSpPr/>
      </dsp:nvSpPr>
      <dsp:spPr>
        <a:xfrm>
          <a:off x="1496324" y="1619952"/>
          <a:ext cx="9394603" cy="1295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09" tIns="137109" rIns="137109" bIns="13710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 panose="020F0502020204030204" pitchFamily="34" charset="0"/>
              <a:cs typeface="Calibri" panose="020F0502020204030204" pitchFamily="34" charset="0"/>
            </a:rPr>
            <a:t>Cross -sectional observational study by using a survey among healthcare professionals in France in Autumn 2025</a:t>
          </a:r>
        </a:p>
      </dsp:txBody>
      <dsp:txXfrm>
        <a:off x="1496324" y="1619952"/>
        <a:ext cx="9394603" cy="1295519"/>
      </dsp:txXfrm>
    </dsp:sp>
    <dsp:sp modelId="{8F6A2597-249A-4455-885D-B96DC49D8BD6}">
      <dsp:nvSpPr>
        <dsp:cNvPr id="0" name=""/>
        <dsp:cNvSpPr/>
      </dsp:nvSpPr>
      <dsp:spPr>
        <a:xfrm>
          <a:off x="0" y="3239351"/>
          <a:ext cx="10890928" cy="1295519"/>
        </a:xfrm>
        <a:prstGeom prst="roundRect">
          <a:avLst>
            <a:gd name="adj" fmla="val 10000"/>
          </a:avLst>
        </a:prstGeom>
        <a:solidFill>
          <a:srgbClr val="F0EEF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F4F411-12E6-4482-842E-D00F96F951E6}">
      <dsp:nvSpPr>
        <dsp:cNvPr id="0" name=""/>
        <dsp:cNvSpPr/>
      </dsp:nvSpPr>
      <dsp:spPr>
        <a:xfrm>
          <a:off x="391894" y="3530843"/>
          <a:ext cx="712535" cy="71253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77FD89-591D-4506-8A1D-AA97571BE9D2}">
      <dsp:nvSpPr>
        <dsp:cNvPr id="0" name=""/>
        <dsp:cNvSpPr/>
      </dsp:nvSpPr>
      <dsp:spPr>
        <a:xfrm>
          <a:off x="1496324" y="3239351"/>
          <a:ext cx="9394603" cy="1295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09" tIns="137109" rIns="137109" bIns="13710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 panose="020F0502020204030204" pitchFamily="34" charset="0"/>
              <a:cs typeface="Calibri" panose="020F0502020204030204" pitchFamily="34" charset="0"/>
            </a:rPr>
            <a:t>Colposcopy practices, equipment use, waste management and eco-responsible behaviors assessed</a:t>
          </a:r>
        </a:p>
      </dsp:txBody>
      <dsp:txXfrm>
        <a:off x="1496324" y="3239351"/>
        <a:ext cx="9394603" cy="12955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C294C9-88A2-AF43-B9B4-B0FF7BBEAD1B}">
      <dsp:nvSpPr>
        <dsp:cNvPr id="0" name=""/>
        <dsp:cNvSpPr/>
      </dsp:nvSpPr>
      <dsp:spPr>
        <a:xfrm>
          <a:off x="0" y="278425"/>
          <a:ext cx="10890928" cy="1216800"/>
        </a:xfrm>
        <a:prstGeom prst="roundRect">
          <a:avLst/>
        </a:prstGeom>
        <a:solidFill>
          <a:srgbClr val="F0EEF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Between</a:t>
          </a:r>
          <a:r>
            <a:rPr lang="fr-FR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b="1" kern="1200" dirty="0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one </a:t>
          </a:r>
          <a:r>
            <a:rPr lang="fr-FR" sz="2400" b="1" kern="1200" dirty="0" err="1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third</a:t>
          </a:r>
          <a:r>
            <a:rPr lang="fr-FR" sz="2400" b="1" kern="1200" dirty="0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and </a:t>
          </a:r>
          <a:r>
            <a:rPr lang="fr-FR" sz="2400" b="1" kern="1200" dirty="0" err="1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half</a:t>
          </a:r>
          <a:r>
            <a:rPr lang="fr-FR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of </a:t>
          </a:r>
          <a:r>
            <a:rPr lang="fr-FR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healthcare</a:t>
          </a:r>
          <a:r>
            <a:rPr lang="fr-FR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professionals</a:t>
          </a:r>
          <a:r>
            <a:rPr lang="fr-FR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are </a:t>
          </a:r>
          <a:r>
            <a:rPr lang="en-US" sz="2400" b="1" kern="1200" dirty="0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sensibilized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on environmental impact and </a:t>
          </a:r>
          <a:r>
            <a:rPr lang="en-US" sz="2400" b="1" kern="1200" dirty="0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take actions 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to reduce product waste</a:t>
          </a:r>
        </a:p>
      </dsp:txBody>
      <dsp:txXfrm>
        <a:off x="59399" y="337824"/>
        <a:ext cx="10772130" cy="1098002"/>
      </dsp:txXfrm>
    </dsp:sp>
    <dsp:sp modelId="{E942D797-8B56-D74E-BBDE-4A2C17A8DF68}">
      <dsp:nvSpPr>
        <dsp:cNvPr id="0" name=""/>
        <dsp:cNvSpPr/>
      </dsp:nvSpPr>
      <dsp:spPr>
        <a:xfrm>
          <a:off x="0" y="1682425"/>
          <a:ext cx="10890928" cy="1216800"/>
        </a:xfrm>
        <a:prstGeom prst="roundRect">
          <a:avLst/>
        </a:prstGeom>
        <a:solidFill>
          <a:srgbClr val="F0EEF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No national recommendations </a:t>
          </a:r>
          <a:r>
            <a:rPr lang="en-US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upon eco-friendly habits for now</a:t>
          </a:r>
        </a:p>
      </dsp:txBody>
      <dsp:txXfrm>
        <a:off x="59399" y="1741824"/>
        <a:ext cx="10772130" cy="1098002"/>
      </dsp:txXfrm>
    </dsp:sp>
    <dsp:sp modelId="{6351B926-D17C-244A-A419-48D7D7491D0C}">
      <dsp:nvSpPr>
        <dsp:cNvPr id="0" name=""/>
        <dsp:cNvSpPr/>
      </dsp:nvSpPr>
      <dsp:spPr>
        <a:xfrm>
          <a:off x="0" y="3086425"/>
          <a:ext cx="10890928" cy="1216800"/>
        </a:xfrm>
        <a:prstGeom prst="roundRect">
          <a:avLst/>
        </a:prstGeom>
        <a:solidFill>
          <a:srgbClr val="F0EEF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Colposcopy’s</a:t>
          </a:r>
          <a:r>
            <a:rPr lang="fr-FR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environmental</a:t>
          </a:r>
          <a:r>
            <a:rPr lang="fr-FR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footprint</a:t>
          </a:r>
          <a:r>
            <a:rPr lang="fr-FR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b="1" kern="1200" dirty="0" err="1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need</a:t>
          </a:r>
          <a:r>
            <a:rPr lang="fr-FR" sz="2400" b="1" kern="1200" dirty="0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 to </a:t>
          </a:r>
          <a:r>
            <a:rPr lang="fr-FR" sz="2400" b="1" kern="1200" dirty="0" err="1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be</a:t>
          </a:r>
          <a:r>
            <a:rPr lang="fr-FR" sz="2400" b="1" kern="1200" dirty="0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b="1" kern="1200" dirty="0" err="1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assessed</a:t>
          </a:r>
          <a:r>
            <a:rPr lang="fr-FR" sz="2400" b="1" kern="1200" dirty="0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in the future</a:t>
          </a:r>
          <a:endParaRPr lang="en-US" sz="2400" b="1" kern="1200" dirty="0">
            <a:solidFill>
              <a:srgbClr val="56539D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9399" y="3145824"/>
        <a:ext cx="10772130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331805-C82E-A641-83F9-B9674ED22BFF}" type="datetimeFigureOut">
              <a:rPr lang="fr-FR" smtClean="0"/>
              <a:t>03/05/2026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206CF1-B67B-8446-8C26-17BA4DE67B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37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Hello and thank you for watching this presentation about the environmental impact of colposcopy and, especially, the state of eco-friendly habits in France.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206CF1-B67B-8446-8C26-17BA4DE67BB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5277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healthcare is still responsible for almost ten percent of global gas emissions. Pollution has a major impact on health by causing death of 7 million people each year and disrupting human fertility. Fighting these emissions represents a true act of primary prevention.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is the impact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colposcopic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examinations? Research has not yet directly quantified the footprint of colposcopy. 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closely related work in gynecology and similar procedures like endoscopy help indicate the main impact drivers.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206CF1-B67B-8446-8C26-17BA4DE67BB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0138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lead an observational study using a self-administered survey among healthcare professionals performing colposcopy in France. The survey was send using the French national colposcopy’s society mailing list in autumn 2025.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206CF1-B67B-8446-8C26-17BA4DE67BB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307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of all, I would really like to thank all the responders. Almost four hundreds healthcare professionals answered to this survey. A significant part of the respondents performed more than a hundred and fifty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colposcopic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examinations per year, which indicates on one hand a high level of activity and on the other hand a potentially high wasting amount.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Colposcopy was mainly practiced using reusable equipment. However, disposable specula remains the most widely used instrument compared to the reusable stainless-steel specula.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Thirty-seven percent declared using a recycling system and fifty-three percent sending their reports by 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digital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procedures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Some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respondents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reported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teleconsultation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announce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thus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avoiding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emissions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patient transportation.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Finaly, nearly a half of the respondents reported to have training about environmentally responsible practices in their department.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206CF1-B67B-8446-8C26-17BA4DE67BB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895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 though there is no recommendation upon eco-friendly habits in colposcopy, a significant part of the healthcare professionals is sensibilized on environmental impact and take actions to reduce product waste.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206CF1-B67B-8446-8C26-17BA4DE67BB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325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5/3/26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543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5/3/26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8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5/3/26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224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5/3/26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548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5/3/26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78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5/3/26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0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5/3/26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704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5/3/26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928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5/3/26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46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5/3/26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47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5/3/26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7890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5/3/26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‹N°›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6845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sv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Layout" Target="../diagrams/layout1.xml"/><Relationship Id="rId11" Type="http://schemas.openxmlformats.org/officeDocument/2006/relationships/image" Target="../media/image5.png"/><Relationship Id="rId5" Type="http://schemas.openxmlformats.org/officeDocument/2006/relationships/diagramData" Target="../diagrams/data1.xml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3.xml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diagramLayout" Target="../diagrams/layout2.xml"/><Relationship Id="rId11" Type="http://schemas.openxmlformats.org/officeDocument/2006/relationships/image" Target="../media/image5.png"/><Relationship Id="rId5" Type="http://schemas.openxmlformats.org/officeDocument/2006/relationships/diagramData" Target="../diagrams/data2.xml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5.xml"/><Relationship Id="rId9" Type="http://schemas.microsoft.com/office/2007/relationships/diagramDrawing" Target="../diagrams/drawin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5ADBAC0-653B-AD7E-AA38-252D0D73AFB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1309" r="9091" b="2082"/>
          <a:stretch>
            <a:fillRect/>
          </a:stretch>
        </p:blipFill>
        <p:spPr>
          <a:xfrm>
            <a:off x="1" y="10"/>
            <a:ext cx="12192000" cy="6857990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30DD7D3-2712-4491-B2C2-5FC23330C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569" y="1066800"/>
            <a:ext cx="5128322" cy="47244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2989FB9-BD1A-07DA-9FEA-D0587B683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737" y="1562101"/>
            <a:ext cx="4359744" cy="273853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3400" b="0" dirty="0">
                <a:latin typeface="Arial" panose="020B0604020202020204" pitchFamily="34" charset="0"/>
                <a:cs typeface="Arial" panose="020B0604020202020204" pitchFamily="34" charset="0"/>
              </a:rPr>
              <a:t>State of </a:t>
            </a:r>
            <a:r>
              <a:rPr lang="fr-FR" sz="3400" b="0" dirty="0" err="1"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fr-FR" sz="3400" b="0" dirty="0">
                <a:latin typeface="Arial" panose="020B0604020202020204" pitchFamily="34" charset="0"/>
                <a:cs typeface="Arial" panose="020B0604020202020204" pitchFamily="34" charset="0"/>
              </a:rPr>
              <a:t> practices in France to </a:t>
            </a:r>
            <a:r>
              <a:rPr lang="fr-FR" sz="3400" b="0" dirty="0" err="1">
                <a:latin typeface="Arial" panose="020B0604020202020204" pitchFamily="34" charset="0"/>
                <a:cs typeface="Arial" panose="020B0604020202020204" pitchFamily="34" charset="0"/>
              </a:rPr>
              <a:t>reduce</a:t>
            </a:r>
            <a:r>
              <a:rPr lang="fr-FR" sz="34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400" b="0" dirty="0" err="1">
                <a:latin typeface="Arial" panose="020B0604020202020204" pitchFamily="34" charset="0"/>
                <a:cs typeface="Arial" panose="020B0604020202020204" pitchFamily="34" charset="0"/>
              </a:rPr>
              <a:t>colposcopy’s</a:t>
            </a:r>
            <a:r>
              <a:rPr lang="fr-FR" sz="34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400" b="0" dirty="0" err="1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fr-FR" sz="3400" b="0" dirty="0">
                <a:latin typeface="Arial" panose="020B0604020202020204" pitchFamily="34" charset="0"/>
                <a:cs typeface="Arial" panose="020B0604020202020204" pitchFamily="34" charset="0"/>
              </a:rPr>
              <a:t> impact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88B2C00-A95A-0516-4617-60499376B6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273" y="3640113"/>
            <a:ext cx="4358208" cy="660518"/>
          </a:xfrm>
        </p:spPr>
        <p:txBody>
          <a:bodyPr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fr-FR" sz="1300" b="0" dirty="0">
                <a:latin typeface="Arial" panose="020B0604020202020204" pitchFamily="34" charset="0"/>
                <a:cs typeface="Arial" panose="020B0604020202020204" pitchFamily="34" charset="0"/>
              </a:rPr>
              <a:t>M. Schaller, L. Schmutz, C. Brodbeck, C. </a:t>
            </a:r>
            <a:r>
              <a:rPr lang="fr-FR" sz="1300" b="0" dirty="0" err="1">
                <a:latin typeface="Arial" panose="020B0604020202020204" pitchFamily="34" charset="0"/>
                <a:cs typeface="Arial" panose="020B0604020202020204" pitchFamily="34" charset="0"/>
              </a:rPr>
              <a:t>GaY</a:t>
            </a:r>
            <a:endParaRPr lang="fr-FR" sz="13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 descr="HOME - IFCPC 2026">
            <a:extLst>
              <a:ext uri="{FF2B5EF4-FFF2-40B4-BE49-F238E27FC236}">
                <a16:creationId xmlns:a16="http://schemas.microsoft.com/office/drawing/2014/main" id="{C28B8836-2084-4500-6D9E-1FFD7A363E6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7833"/>
          <a:stretch>
            <a:fillRect/>
          </a:stretch>
        </p:blipFill>
        <p:spPr>
          <a:xfrm>
            <a:off x="533568" y="4300631"/>
            <a:ext cx="1802774" cy="1040701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BFCB281F-C8E7-0A19-8D8D-345589A24100}"/>
              </a:ext>
            </a:extLst>
          </p:cNvPr>
          <p:cNvGrpSpPr/>
          <p:nvPr/>
        </p:nvGrpSpPr>
        <p:grpSpPr>
          <a:xfrm>
            <a:off x="0" y="6734430"/>
            <a:ext cx="12192000" cy="123569"/>
            <a:chOff x="0" y="6734430"/>
            <a:chExt cx="12192000" cy="12356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C393323-9508-BB57-6CC3-B1FDE20D579D}"/>
                </a:ext>
              </a:extLst>
            </p:cNvPr>
            <p:cNvSpPr/>
            <p:nvPr/>
          </p:nvSpPr>
          <p:spPr>
            <a:xfrm>
              <a:off x="0" y="6734432"/>
              <a:ext cx="12192000" cy="123567"/>
            </a:xfrm>
            <a:prstGeom prst="rect">
              <a:avLst/>
            </a:prstGeom>
            <a:solidFill>
              <a:srgbClr val="5653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16DB89B-ED36-150F-D88A-7329C7A26F1C}"/>
                </a:ext>
              </a:extLst>
            </p:cNvPr>
            <p:cNvSpPr/>
            <p:nvPr/>
          </p:nvSpPr>
          <p:spPr>
            <a:xfrm>
              <a:off x="7587048" y="6734430"/>
              <a:ext cx="4604951" cy="123569"/>
            </a:xfrm>
            <a:prstGeom prst="rect">
              <a:avLst/>
            </a:prstGeom>
            <a:solidFill>
              <a:srgbClr val="C9181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5" name="Image 14" descr="Hôpital Nord Franche-Comté - HNFC à Trévenans">
            <a:extLst>
              <a:ext uri="{FF2B5EF4-FFF2-40B4-BE49-F238E27FC236}">
                <a16:creationId xmlns:a16="http://schemas.microsoft.com/office/drawing/2014/main" id="{3E8FCC4A-AB56-87F7-5BCA-C9B0556F3B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3995" y="4583345"/>
            <a:ext cx="1537686" cy="660518"/>
          </a:xfrm>
          <a:prstGeom prst="rect">
            <a:avLst/>
          </a:prstGeom>
        </p:spPr>
      </p:pic>
      <p:pic>
        <p:nvPicPr>
          <p:cNvPr id="18" name="Image 17" descr="SFCPCV - Pari(s) Santé Femmes 2026">
            <a:extLst>
              <a:ext uri="{FF2B5EF4-FFF2-40B4-BE49-F238E27FC236}">
                <a16:creationId xmlns:a16="http://schemas.microsoft.com/office/drawing/2014/main" id="{080450BF-5D2F-8CBA-2C64-91C8C04168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29267" y="4195048"/>
            <a:ext cx="1498683" cy="1498683"/>
          </a:xfrm>
          <a:prstGeom prst="rect">
            <a:avLst/>
          </a:prstGeom>
        </p:spPr>
      </p:pic>
      <p:pic>
        <p:nvPicPr>
          <p:cNvPr id="16" name="Audio 15">
            <a:extLst>
              <a:ext uri="{FF2B5EF4-FFF2-40B4-BE49-F238E27FC236}">
                <a16:creationId xmlns:a16="http://schemas.microsoft.com/office/drawing/2014/main" id="{65176F49-2FFB-6E6F-6B66-AAE5791EFA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195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107"/>
    </mc:Choice>
    <mc:Fallback>
      <p:transition spd="slow" advTm="131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D34D489-9C16-7739-B117-692082D40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578439"/>
            <a:ext cx="10890929" cy="1097280"/>
          </a:xfrm>
        </p:spPr>
        <p:txBody>
          <a:bodyPr anchor="t">
            <a:normAutofit/>
          </a:bodyPr>
          <a:lstStyle/>
          <a:p>
            <a:r>
              <a:rPr lang="fr-FR" dirty="0">
                <a:solidFill>
                  <a:srgbClr val="5653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Background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B50868EA-54EF-6B8D-6614-427F400C1D14}"/>
              </a:ext>
            </a:extLst>
          </p:cNvPr>
          <p:cNvSpPr/>
          <p:nvPr/>
        </p:nvSpPr>
        <p:spPr>
          <a:xfrm>
            <a:off x="650535" y="1619073"/>
            <a:ext cx="10995365" cy="3967573"/>
          </a:xfrm>
          <a:prstGeom prst="roundRect">
            <a:avLst>
              <a:gd name="adj" fmla="val 7384"/>
            </a:avLst>
          </a:prstGeom>
          <a:solidFill>
            <a:srgbClr val="F0EE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F9D8A2F2-5001-6B23-0CC2-F009AD74A131}"/>
              </a:ext>
            </a:extLst>
          </p:cNvPr>
          <p:cNvGrpSpPr/>
          <p:nvPr/>
        </p:nvGrpSpPr>
        <p:grpSpPr>
          <a:xfrm>
            <a:off x="992829" y="1619073"/>
            <a:ext cx="10185428" cy="3967573"/>
            <a:chOff x="713232" y="1619073"/>
            <a:chExt cx="10185428" cy="3967573"/>
          </a:xfrm>
        </p:grpSpPr>
        <p:sp>
          <p:nvSpPr>
            <p:cNvPr id="44" name="Espace réservé du contenu 5">
              <a:extLst>
                <a:ext uri="{FF2B5EF4-FFF2-40B4-BE49-F238E27FC236}">
                  <a16:creationId xmlns:a16="http://schemas.microsoft.com/office/drawing/2014/main" id="{4782C54C-16E1-2933-E14E-5FD819A2F605}"/>
                </a:ext>
              </a:extLst>
            </p:cNvPr>
            <p:cNvSpPr txBox="1">
              <a:spLocks/>
            </p:cNvSpPr>
            <p:nvPr/>
          </p:nvSpPr>
          <p:spPr>
            <a:xfrm>
              <a:off x="2143440" y="1619073"/>
              <a:ext cx="8755220" cy="396757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buFont typeface="Arial" panose="020B0604020202020204" pitchFamily="34" charset="0"/>
                <a:buNone/>
              </a:pP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Healthcare is responsible for 4-10% of global greenhouse gas emissions</a:t>
              </a:r>
              <a:endParaRPr lang="en-US" sz="2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just">
                <a:buFont typeface="Arial" panose="020B0604020202020204" pitchFamily="34" charset="0"/>
                <a:buNone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just">
                <a:buFont typeface="Arial" panose="020B0604020202020204" pitchFamily="34" charset="0"/>
                <a:buNone/>
              </a:pP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No specific assessment of colposcopy’s environmental footprint is available today</a:t>
              </a:r>
            </a:p>
            <a:p>
              <a:pPr marL="0" indent="0" algn="just">
                <a:buFont typeface="Arial" panose="020B0604020202020204" pitchFamily="34" charset="0"/>
                <a:buNone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just">
                <a:buFont typeface="Arial" panose="020B0604020202020204" pitchFamily="34" charset="0"/>
                <a:buNone/>
              </a:pP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Insights from Gynecology and similar procedures are relevant to colposcopy</a:t>
              </a:r>
            </a:p>
          </p:txBody>
        </p:sp>
        <p:grpSp>
          <p:nvGrpSpPr>
            <p:cNvPr id="64" name="Groupe 63">
              <a:extLst>
                <a:ext uri="{FF2B5EF4-FFF2-40B4-BE49-F238E27FC236}">
                  <a16:creationId xmlns:a16="http://schemas.microsoft.com/office/drawing/2014/main" id="{49A714F8-B789-4EBC-1F16-D2A8A63AD82F}"/>
                </a:ext>
              </a:extLst>
            </p:cNvPr>
            <p:cNvGrpSpPr/>
            <p:nvPr/>
          </p:nvGrpSpPr>
          <p:grpSpPr>
            <a:xfrm>
              <a:off x="713232" y="1881959"/>
              <a:ext cx="795162" cy="3376876"/>
              <a:chOff x="713232" y="1881959"/>
              <a:chExt cx="795162" cy="3376876"/>
            </a:xfrm>
          </p:grpSpPr>
          <p:grpSp>
            <p:nvGrpSpPr>
              <p:cNvPr id="46" name="Groupe 45">
                <a:extLst>
                  <a:ext uri="{FF2B5EF4-FFF2-40B4-BE49-F238E27FC236}">
                    <a16:creationId xmlns:a16="http://schemas.microsoft.com/office/drawing/2014/main" id="{64C30737-E7A1-6F07-BC8E-2305CD8CA502}"/>
                  </a:ext>
                </a:extLst>
              </p:cNvPr>
              <p:cNvGrpSpPr/>
              <p:nvPr/>
            </p:nvGrpSpPr>
            <p:grpSpPr>
              <a:xfrm>
                <a:off x="713232" y="1881959"/>
                <a:ext cx="795161" cy="795161"/>
                <a:chOff x="865953" y="2234650"/>
                <a:chExt cx="872073" cy="872073"/>
              </a:xfrm>
              <a:solidFill>
                <a:srgbClr val="535196"/>
              </a:solidFill>
            </p:grpSpPr>
            <p:sp>
              <p:nvSpPr>
                <p:cNvPr id="53" name="Ellipse 52">
                  <a:extLst>
                    <a:ext uri="{FF2B5EF4-FFF2-40B4-BE49-F238E27FC236}">
                      <a16:creationId xmlns:a16="http://schemas.microsoft.com/office/drawing/2014/main" id="{54C67B0F-0677-D956-4FA4-108B8D6B5419}"/>
                    </a:ext>
                  </a:extLst>
                </p:cNvPr>
                <p:cNvSpPr/>
                <p:nvPr/>
              </p:nvSpPr>
              <p:spPr>
                <a:xfrm>
                  <a:off x="865953" y="2234650"/>
                  <a:ext cx="872073" cy="872073"/>
                </a:xfrm>
                <a:prstGeom prst="ellipse">
                  <a:avLst/>
                </a:prstGeom>
                <a:solidFill>
                  <a:srgbClr val="56539D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pic>
              <p:nvPicPr>
                <p:cNvPr id="54" name="Graphique 53" descr="Centrale électrique avec un remplissage uni">
                  <a:extLst>
                    <a:ext uri="{FF2B5EF4-FFF2-40B4-BE49-F238E27FC236}">
                      <a16:creationId xmlns:a16="http://schemas.microsoft.com/office/drawing/2014/main" id="{380C556C-AC74-83CC-15A7-C528E4F681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35160" y="2346878"/>
                  <a:ext cx="533657" cy="533657"/>
                </a:xfrm>
                <a:prstGeom prst="rect">
                  <a:avLst/>
                </a:prstGeom>
              </p:spPr>
            </p:pic>
          </p:grpSp>
          <p:grpSp>
            <p:nvGrpSpPr>
              <p:cNvPr id="47" name="Groupe 46">
                <a:extLst>
                  <a:ext uri="{FF2B5EF4-FFF2-40B4-BE49-F238E27FC236}">
                    <a16:creationId xmlns:a16="http://schemas.microsoft.com/office/drawing/2014/main" id="{F45A4C03-AAC5-72FA-4482-BC09165850BB}"/>
                  </a:ext>
                </a:extLst>
              </p:cNvPr>
              <p:cNvGrpSpPr/>
              <p:nvPr/>
            </p:nvGrpSpPr>
            <p:grpSpPr>
              <a:xfrm>
                <a:off x="713232" y="3172816"/>
                <a:ext cx="795162" cy="795162"/>
                <a:chOff x="865953" y="3483698"/>
                <a:chExt cx="1076960" cy="1076960"/>
              </a:xfrm>
            </p:grpSpPr>
            <p:sp>
              <p:nvSpPr>
                <p:cNvPr id="51" name="Ellipse 50">
                  <a:extLst>
                    <a:ext uri="{FF2B5EF4-FFF2-40B4-BE49-F238E27FC236}">
                      <a16:creationId xmlns:a16="http://schemas.microsoft.com/office/drawing/2014/main" id="{C76BD66E-21A7-CD96-949C-79E0D54E006F}"/>
                    </a:ext>
                  </a:extLst>
                </p:cNvPr>
                <p:cNvSpPr/>
                <p:nvPr/>
              </p:nvSpPr>
              <p:spPr>
                <a:xfrm>
                  <a:off x="865953" y="3483698"/>
                  <a:ext cx="1076960" cy="1076960"/>
                </a:xfrm>
                <a:prstGeom prst="ellipse">
                  <a:avLst/>
                </a:prstGeom>
                <a:solidFill>
                  <a:srgbClr val="C71719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E97132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pic>
              <p:nvPicPr>
                <p:cNvPr id="52" name="Graphique 51" descr="Recherche de dossiers avec un remplissage uni">
                  <a:extLst>
                    <a:ext uri="{FF2B5EF4-FFF2-40B4-BE49-F238E27FC236}">
                      <a16:creationId xmlns:a16="http://schemas.microsoft.com/office/drawing/2014/main" id="{D101BA76-60E2-C2DD-6194-731AB13BC9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47232" y="3564978"/>
                  <a:ext cx="914400" cy="914400"/>
                </a:xfrm>
                <a:prstGeom prst="rect">
                  <a:avLst/>
                </a:prstGeom>
              </p:spPr>
            </p:pic>
          </p:grpSp>
          <p:grpSp>
            <p:nvGrpSpPr>
              <p:cNvPr id="48" name="Groupe 47">
                <a:extLst>
                  <a:ext uri="{FF2B5EF4-FFF2-40B4-BE49-F238E27FC236}">
                    <a16:creationId xmlns:a16="http://schemas.microsoft.com/office/drawing/2014/main" id="{AC826273-CE3C-7434-938C-661AB85CAC6A}"/>
                  </a:ext>
                </a:extLst>
              </p:cNvPr>
              <p:cNvGrpSpPr/>
              <p:nvPr/>
            </p:nvGrpSpPr>
            <p:grpSpPr>
              <a:xfrm>
                <a:off x="713232" y="4463674"/>
                <a:ext cx="795161" cy="795161"/>
                <a:chOff x="865953" y="4781344"/>
                <a:chExt cx="1076960" cy="1076960"/>
              </a:xfrm>
            </p:grpSpPr>
            <p:sp>
              <p:nvSpPr>
                <p:cNvPr id="49" name="Ellipse 48">
                  <a:extLst>
                    <a:ext uri="{FF2B5EF4-FFF2-40B4-BE49-F238E27FC236}">
                      <a16:creationId xmlns:a16="http://schemas.microsoft.com/office/drawing/2014/main" id="{3D136660-CB61-3589-0475-FBE232887097}"/>
                    </a:ext>
                  </a:extLst>
                </p:cNvPr>
                <p:cNvSpPr/>
                <p:nvPr/>
              </p:nvSpPr>
              <p:spPr>
                <a:xfrm>
                  <a:off x="865953" y="4781344"/>
                  <a:ext cx="1076960" cy="1076960"/>
                </a:xfrm>
                <a:prstGeom prst="ellipse">
                  <a:avLst/>
                </a:prstGeom>
                <a:solidFill>
                  <a:srgbClr val="CA5158"/>
                </a:solidFill>
                <a:ln>
                  <a:noFill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E97132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pic>
              <p:nvPicPr>
                <p:cNvPr id="50" name="Graphique 49" descr="Durabilité avec un remplissage uni">
                  <a:extLst>
                    <a:ext uri="{FF2B5EF4-FFF2-40B4-BE49-F238E27FC236}">
                      <a16:creationId xmlns:a16="http://schemas.microsoft.com/office/drawing/2014/main" id="{858A3C1A-9E2C-4477-8356-84B37117C5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09035" y="4924427"/>
                  <a:ext cx="790794" cy="790794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F56E59E5-6881-15CE-DB81-985F3913BBA8}"/>
              </a:ext>
            </a:extLst>
          </p:cNvPr>
          <p:cNvGrpSpPr/>
          <p:nvPr/>
        </p:nvGrpSpPr>
        <p:grpSpPr>
          <a:xfrm>
            <a:off x="0" y="6734430"/>
            <a:ext cx="12192000" cy="123569"/>
            <a:chOff x="0" y="6734430"/>
            <a:chExt cx="12192000" cy="123569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7C517010-523C-9472-0AC9-5F52AB6618FF}"/>
                </a:ext>
              </a:extLst>
            </p:cNvPr>
            <p:cNvSpPr/>
            <p:nvPr/>
          </p:nvSpPr>
          <p:spPr>
            <a:xfrm>
              <a:off x="0" y="6734432"/>
              <a:ext cx="12192000" cy="123567"/>
            </a:xfrm>
            <a:prstGeom prst="rect">
              <a:avLst/>
            </a:prstGeom>
            <a:solidFill>
              <a:srgbClr val="5653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6A27447-15AA-8E59-2A67-D0234328F2F5}"/>
                </a:ext>
              </a:extLst>
            </p:cNvPr>
            <p:cNvSpPr/>
            <p:nvPr/>
          </p:nvSpPr>
          <p:spPr>
            <a:xfrm>
              <a:off x="7587048" y="6734430"/>
              <a:ext cx="4604951" cy="123569"/>
            </a:xfrm>
            <a:prstGeom prst="rect">
              <a:avLst/>
            </a:prstGeom>
            <a:solidFill>
              <a:srgbClr val="C9181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8" name="Image 67" descr="HOME - IFCPC 2026">
            <a:extLst>
              <a:ext uri="{FF2B5EF4-FFF2-40B4-BE49-F238E27FC236}">
                <a16:creationId xmlns:a16="http://schemas.microsoft.com/office/drawing/2014/main" id="{4F143161-443B-A4BB-B9CB-36A4063F7FD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47833"/>
          <a:stretch>
            <a:fillRect/>
          </a:stretch>
        </p:blipFill>
        <p:spPr>
          <a:xfrm>
            <a:off x="9722213" y="372199"/>
            <a:ext cx="1802774" cy="1040701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25290912-97AA-F2C0-CF60-B5F7EAF820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44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141"/>
    </mc:Choice>
    <mc:Fallback>
      <p:transition spd="slow" advTm="441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C05BB1-64F2-A789-F91A-6A3124E9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566928"/>
            <a:ext cx="10890929" cy="1097280"/>
          </a:xfrm>
        </p:spPr>
        <p:txBody>
          <a:bodyPr/>
          <a:lstStyle/>
          <a:p>
            <a:r>
              <a:rPr lang="fr-FR" dirty="0">
                <a:solidFill>
                  <a:srgbClr val="5653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Methods</a:t>
            </a:r>
          </a:p>
        </p:txBody>
      </p:sp>
      <p:graphicFrame>
        <p:nvGraphicFramePr>
          <p:cNvPr id="8" name="Espace réservé du contenu 2">
            <a:extLst>
              <a:ext uri="{FF2B5EF4-FFF2-40B4-BE49-F238E27FC236}">
                <a16:creationId xmlns:a16="http://schemas.microsoft.com/office/drawing/2014/main" id="{779D4E9E-1560-D2B2-5FF5-F6D3A10D1B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8345049"/>
              </p:ext>
            </p:extLst>
          </p:nvPr>
        </p:nvGraphicFramePr>
        <p:xfrm>
          <a:off x="640080" y="1664208"/>
          <a:ext cx="10890928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4" name="Groupe 3">
            <a:extLst>
              <a:ext uri="{FF2B5EF4-FFF2-40B4-BE49-F238E27FC236}">
                <a16:creationId xmlns:a16="http://schemas.microsoft.com/office/drawing/2014/main" id="{2CA35C0E-918B-18A1-DD2C-08F17B269370}"/>
              </a:ext>
            </a:extLst>
          </p:cNvPr>
          <p:cNvGrpSpPr/>
          <p:nvPr/>
        </p:nvGrpSpPr>
        <p:grpSpPr>
          <a:xfrm>
            <a:off x="0" y="6734430"/>
            <a:ext cx="12192000" cy="123569"/>
            <a:chOff x="0" y="6734430"/>
            <a:chExt cx="12192000" cy="1235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17E8B70-9674-F58C-309C-127E25945AAD}"/>
                </a:ext>
              </a:extLst>
            </p:cNvPr>
            <p:cNvSpPr/>
            <p:nvPr/>
          </p:nvSpPr>
          <p:spPr>
            <a:xfrm>
              <a:off x="0" y="6734432"/>
              <a:ext cx="12192000" cy="123567"/>
            </a:xfrm>
            <a:prstGeom prst="rect">
              <a:avLst/>
            </a:prstGeom>
            <a:solidFill>
              <a:srgbClr val="5653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5F90E4E-9E82-AC78-6831-AC31A48BD856}"/>
                </a:ext>
              </a:extLst>
            </p:cNvPr>
            <p:cNvSpPr/>
            <p:nvPr/>
          </p:nvSpPr>
          <p:spPr>
            <a:xfrm>
              <a:off x="7587048" y="6734430"/>
              <a:ext cx="4604951" cy="123569"/>
            </a:xfrm>
            <a:prstGeom prst="rect">
              <a:avLst/>
            </a:prstGeom>
            <a:solidFill>
              <a:srgbClr val="C9181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7" name="Image 6" descr="HOME - IFCPC 2026">
            <a:extLst>
              <a:ext uri="{FF2B5EF4-FFF2-40B4-BE49-F238E27FC236}">
                <a16:creationId xmlns:a16="http://schemas.microsoft.com/office/drawing/2014/main" id="{1AB57D8E-4E39-1C0D-74B1-E8C7585EB38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47833"/>
          <a:stretch>
            <a:fillRect/>
          </a:stretch>
        </p:blipFill>
        <p:spPr>
          <a:xfrm>
            <a:off x="9722213" y="372199"/>
            <a:ext cx="1802774" cy="1040701"/>
          </a:xfrm>
          <a:prstGeom prst="rect">
            <a:avLst/>
          </a:prstGeom>
        </p:spPr>
      </p:pic>
      <p:pic>
        <p:nvPicPr>
          <p:cNvPr id="10" name="Audio 9">
            <a:extLst>
              <a:ext uri="{FF2B5EF4-FFF2-40B4-BE49-F238E27FC236}">
                <a16:creationId xmlns:a16="http://schemas.microsoft.com/office/drawing/2014/main" id="{03430FA5-1BAC-68DC-4D36-082BC42415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66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828"/>
    </mc:Choice>
    <mc:Fallback>
      <p:transition spd="slow" advTm="208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6407B6-7FBD-CDEA-6653-49228E50F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559514"/>
            <a:ext cx="10890929" cy="1097280"/>
          </a:xfrm>
        </p:spPr>
        <p:txBody>
          <a:bodyPr/>
          <a:lstStyle/>
          <a:p>
            <a:r>
              <a:rPr lang="fr-FR" dirty="0" err="1">
                <a:solidFill>
                  <a:srgbClr val="5653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  <a:endParaRPr lang="fr-FR" dirty="0">
              <a:solidFill>
                <a:srgbClr val="56539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Espace réservé du contenu 8">
            <a:extLst>
              <a:ext uri="{FF2B5EF4-FFF2-40B4-BE49-F238E27FC236}">
                <a16:creationId xmlns:a16="http://schemas.microsoft.com/office/drawing/2014/main" id="{E1D604B2-3849-7E15-0D84-90D93AD5FA8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22337306"/>
              </p:ext>
            </p:extLst>
          </p:nvPr>
        </p:nvGraphicFramePr>
        <p:xfrm>
          <a:off x="639763" y="1480882"/>
          <a:ext cx="5456237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4" name="Groupe 3">
            <a:extLst>
              <a:ext uri="{FF2B5EF4-FFF2-40B4-BE49-F238E27FC236}">
                <a16:creationId xmlns:a16="http://schemas.microsoft.com/office/drawing/2014/main" id="{DC78144C-E8BE-92E4-5BED-7D8DC0FBBEBC}"/>
              </a:ext>
            </a:extLst>
          </p:cNvPr>
          <p:cNvGrpSpPr/>
          <p:nvPr/>
        </p:nvGrpSpPr>
        <p:grpSpPr>
          <a:xfrm>
            <a:off x="0" y="6734430"/>
            <a:ext cx="12192000" cy="123569"/>
            <a:chOff x="0" y="6734430"/>
            <a:chExt cx="12192000" cy="1235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32BBFC-118A-CC1C-CC4C-F169D50CD936}"/>
                </a:ext>
              </a:extLst>
            </p:cNvPr>
            <p:cNvSpPr/>
            <p:nvPr/>
          </p:nvSpPr>
          <p:spPr>
            <a:xfrm>
              <a:off x="0" y="6734432"/>
              <a:ext cx="12192000" cy="123567"/>
            </a:xfrm>
            <a:prstGeom prst="rect">
              <a:avLst/>
            </a:prstGeom>
            <a:solidFill>
              <a:srgbClr val="5653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35DC7DF-502E-A186-90EF-90F461913ABB}"/>
                </a:ext>
              </a:extLst>
            </p:cNvPr>
            <p:cNvSpPr/>
            <p:nvPr/>
          </p:nvSpPr>
          <p:spPr>
            <a:xfrm>
              <a:off x="7587048" y="6734430"/>
              <a:ext cx="4604951" cy="123569"/>
            </a:xfrm>
            <a:prstGeom prst="rect">
              <a:avLst/>
            </a:prstGeom>
            <a:solidFill>
              <a:srgbClr val="C9181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3CB64BB8-A203-8E90-50CC-6611C8DD63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1656794"/>
            <a:ext cx="5212080" cy="4542838"/>
          </a:xfrm>
        </p:spPr>
        <p:txBody>
          <a:bodyPr anchor="ctr">
            <a:normAutofit lnSpcReduction="10000"/>
          </a:bodyPr>
          <a:lstStyle/>
          <a:p>
            <a:pPr algn="just"/>
            <a:r>
              <a:rPr lang="en-US" b="1" dirty="0">
                <a:solidFill>
                  <a:srgbClr val="5653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382 answers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to the survey from all the country</a:t>
            </a:r>
          </a:p>
          <a:p>
            <a:pPr algn="just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44% of the respondents do </a:t>
            </a:r>
            <a:r>
              <a:rPr lang="en-US" b="1" dirty="0">
                <a:solidFill>
                  <a:srgbClr val="5653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 than 150 colposcopies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by year</a:t>
            </a:r>
          </a:p>
          <a:p>
            <a:pPr algn="just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Several practitioners are turning to </a:t>
            </a:r>
            <a:r>
              <a:rPr lang="en-US" b="1" dirty="0">
                <a:solidFill>
                  <a:srgbClr val="5653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teleconsultations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 announce results</a:t>
            </a:r>
          </a:p>
          <a:p>
            <a:pPr algn="just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Some notable differences depending on professionals’ type of practice</a:t>
            </a:r>
          </a:p>
          <a:p>
            <a:pPr marL="0" indent="0" algn="just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28EA4A2-2DE1-E702-26FE-4050C4328BFE}"/>
              </a:ext>
            </a:extLst>
          </p:cNvPr>
          <p:cNvSpPr txBox="1"/>
          <p:nvPr/>
        </p:nvSpPr>
        <p:spPr>
          <a:xfrm>
            <a:off x="639762" y="5846641"/>
            <a:ext cx="5456238" cy="413594"/>
          </a:xfrm>
          <a:prstGeom prst="rect">
            <a:avLst/>
          </a:prstGeom>
          <a:solidFill>
            <a:srgbClr val="F0EEF4"/>
          </a:solidFill>
        </p:spPr>
        <p:txBody>
          <a:bodyPr wrap="square" rtlCol="0">
            <a:spAutoFit/>
          </a:bodyPr>
          <a:lstStyle/>
          <a:p>
            <a:pPr algn="just"/>
            <a:r>
              <a:rPr lang="fr-FR" sz="1000" dirty="0">
                <a:latin typeface="Calibri" panose="020F0502020204030204" pitchFamily="34" charset="0"/>
                <a:cs typeface="Calibri" panose="020F0502020204030204" pitchFamily="34" charset="0"/>
              </a:rPr>
              <a:t>Fig.1 – Main </a:t>
            </a:r>
            <a:r>
              <a:rPr lang="fr-F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  <a:r>
              <a:rPr lang="fr-FR" sz="1000" dirty="0">
                <a:latin typeface="Calibri" panose="020F0502020204030204" pitchFamily="34" charset="0"/>
                <a:cs typeface="Calibri" panose="020F0502020204030204" pitchFamily="34" charset="0"/>
              </a:rPr>
              <a:t> of a self—</a:t>
            </a:r>
            <a:r>
              <a:rPr lang="fr-F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administered</a:t>
            </a:r>
            <a:r>
              <a:rPr lang="fr-F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survey</a:t>
            </a:r>
            <a:r>
              <a:rPr lang="fr-FR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anserwered</a:t>
            </a:r>
            <a:r>
              <a:rPr lang="fr-FR" sz="1000" dirty="0">
                <a:latin typeface="Calibri" panose="020F0502020204030204" pitchFamily="34" charset="0"/>
                <a:cs typeface="Calibri" panose="020F0502020204030204" pitchFamily="34" charset="0"/>
              </a:rPr>
              <a:t> by 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382 healthcare professionals, including gynecologists and midwifes </a:t>
            </a:r>
            <a:r>
              <a:rPr lang="fr-FR" sz="1000" dirty="0">
                <a:latin typeface="Calibri" panose="020F0502020204030204" pitchFamily="34" charset="0"/>
                <a:cs typeface="Calibri" panose="020F0502020204030204" pitchFamily="34" charset="0"/>
              </a:rPr>
              <a:t>in France in </a:t>
            </a:r>
            <a:r>
              <a:rPr lang="fr-F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autumn</a:t>
            </a:r>
            <a:r>
              <a:rPr lang="fr-FR" sz="1000" dirty="0">
                <a:latin typeface="Calibri" panose="020F0502020204030204" pitchFamily="34" charset="0"/>
                <a:cs typeface="Calibri" panose="020F0502020204030204" pitchFamily="34" charset="0"/>
              </a:rPr>
              <a:t> 2025. (in percent)</a:t>
            </a:r>
          </a:p>
        </p:txBody>
      </p:sp>
      <p:pic>
        <p:nvPicPr>
          <p:cNvPr id="19" name="Image 18" descr="HOME - IFCPC 2026">
            <a:extLst>
              <a:ext uri="{FF2B5EF4-FFF2-40B4-BE49-F238E27FC236}">
                <a16:creationId xmlns:a16="http://schemas.microsoft.com/office/drawing/2014/main" id="{B176EDD0-8042-B7C3-82D0-7A718E91C68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7833"/>
          <a:stretch>
            <a:fillRect/>
          </a:stretch>
        </p:blipFill>
        <p:spPr>
          <a:xfrm>
            <a:off x="9722213" y="372199"/>
            <a:ext cx="1802774" cy="1040701"/>
          </a:xfrm>
          <a:prstGeom prst="rect">
            <a:avLst/>
          </a:prstGeom>
        </p:spPr>
      </p:pic>
      <p:pic>
        <p:nvPicPr>
          <p:cNvPr id="54" name="Audio 53">
            <a:extLst>
              <a:ext uri="{FF2B5EF4-FFF2-40B4-BE49-F238E27FC236}">
                <a16:creationId xmlns:a16="http://schemas.microsoft.com/office/drawing/2014/main" id="{F3B8C84B-D71D-7CB5-752E-6DB717E03A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58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743"/>
    </mc:Choice>
    <mc:Fallback>
      <p:transition spd="slow" advTm="777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74ED28B-53BE-3774-588B-A0EBF99BD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520701"/>
            <a:ext cx="10890929" cy="1097280"/>
          </a:xfrm>
        </p:spPr>
        <p:txBody>
          <a:bodyPr/>
          <a:lstStyle/>
          <a:p>
            <a:r>
              <a:rPr lang="fr-FR" dirty="0">
                <a:solidFill>
                  <a:srgbClr val="5653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</a:t>
            </a:r>
          </a:p>
        </p:txBody>
      </p:sp>
      <p:graphicFrame>
        <p:nvGraphicFramePr>
          <p:cNvPr id="12" name="Espace réservé du contenu 5">
            <a:extLst>
              <a:ext uri="{FF2B5EF4-FFF2-40B4-BE49-F238E27FC236}">
                <a16:creationId xmlns:a16="http://schemas.microsoft.com/office/drawing/2014/main" id="{8B5714F1-5DFD-7035-9192-A990CBBE32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1460581"/>
              </p:ext>
            </p:extLst>
          </p:nvPr>
        </p:nvGraphicFramePr>
        <p:xfrm>
          <a:off x="640080" y="1617981"/>
          <a:ext cx="10890928" cy="4581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7" name="Groupe 6">
            <a:extLst>
              <a:ext uri="{FF2B5EF4-FFF2-40B4-BE49-F238E27FC236}">
                <a16:creationId xmlns:a16="http://schemas.microsoft.com/office/drawing/2014/main" id="{6E0691D7-5273-50E6-E118-235DC8395AA3}"/>
              </a:ext>
            </a:extLst>
          </p:cNvPr>
          <p:cNvGrpSpPr/>
          <p:nvPr/>
        </p:nvGrpSpPr>
        <p:grpSpPr>
          <a:xfrm>
            <a:off x="0" y="6734430"/>
            <a:ext cx="12192000" cy="123569"/>
            <a:chOff x="0" y="6734430"/>
            <a:chExt cx="12192000" cy="12356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6596A1E-E2F3-7710-2417-7CA155B80EED}"/>
                </a:ext>
              </a:extLst>
            </p:cNvPr>
            <p:cNvSpPr/>
            <p:nvPr/>
          </p:nvSpPr>
          <p:spPr>
            <a:xfrm>
              <a:off x="0" y="6734432"/>
              <a:ext cx="12192000" cy="123567"/>
            </a:xfrm>
            <a:prstGeom prst="rect">
              <a:avLst/>
            </a:prstGeom>
            <a:solidFill>
              <a:srgbClr val="5653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F08D9B3-C40D-5117-EC74-C35EB23EE173}"/>
                </a:ext>
              </a:extLst>
            </p:cNvPr>
            <p:cNvSpPr/>
            <p:nvPr/>
          </p:nvSpPr>
          <p:spPr>
            <a:xfrm>
              <a:off x="7587048" y="6734430"/>
              <a:ext cx="4604951" cy="123569"/>
            </a:xfrm>
            <a:prstGeom prst="rect">
              <a:avLst/>
            </a:prstGeom>
            <a:solidFill>
              <a:srgbClr val="C9181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0" name="Image 9" descr="HOME - IFCPC 2026">
            <a:extLst>
              <a:ext uri="{FF2B5EF4-FFF2-40B4-BE49-F238E27FC236}">
                <a16:creationId xmlns:a16="http://schemas.microsoft.com/office/drawing/2014/main" id="{AFF67C12-51B1-BC98-CC2C-CDBE1141405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47833"/>
          <a:stretch>
            <a:fillRect/>
          </a:stretch>
        </p:blipFill>
        <p:spPr>
          <a:xfrm>
            <a:off x="9722213" y="372199"/>
            <a:ext cx="1802774" cy="1040701"/>
          </a:xfrm>
          <a:prstGeom prst="rect">
            <a:avLst/>
          </a:prstGeom>
        </p:spPr>
      </p:pic>
      <p:pic>
        <p:nvPicPr>
          <p:cNvPr id="20" name="Audio 19">
            <a:extLst>
              <a:ext uri="{FF2B5EF4-FFF2-40B4-BE49-F238E27FC236}">
                <a16:creationId xmlns:a16="http://schemas.microsoft.com/office/drawing/2014/main" id="{D6F650BC-076E-9E50-E69F-FE146C333A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86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954"/>
    </mc:Choice>
    <mc:Fallback>
      <p:transition spd="slow" advTm="189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1777</TotalTime>
  <Words>541</Words>
  <Application>Microsoft Macintosh PowerPoint</Application>
  <PresentationFormat>Grand écran</PresentationFormat>
  <Paragraphs>42</Paragraphs>
  <Slides>5</Slides>
  <Notes>5</Notes>
  <HiddenSlides>0</HiddenSlides>
  <MMClips>5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Aptos</vt:lpstr>
      <vt:lpstr>Arial</vt:lpstr>
      <vt:lpstr>Calibri</vt:lpstr>
      <vt:lpstr>Grandview Display</vt:lpstr>
      <vt:lpstr>DashVTI</vt:lpstr>
      <vt:lpstr>State of sustainable practices in France to reduce colposcopy’s environmental impact</vt:lpstr>
      <vt:lpstr>Background</vt:lpstr>
      <vt:lpstr>Methods</vt:lpstr>
      <vt:lpstr>Results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Schaller</dc:creator>
  <cp:lastModifiedBy>Martin Schaller</cp:lastModifiedBy>
  <cp:revision>12</cp:revision>
  <cp:lastPrinted>2026-05-03T06:21:26Z</cp:lastPrinted>
  <dcterms:created xsi:type="dcterms:W3CDTF">2026-05-01T21:43:50Z</dcterms:created>
  <dcterms:modified xsi:type="dcterms:W3CDTF">2026-05-03T12:06:49Z</dcterms:modified>
</cp:coreProperties>
</file>