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6301"/>
  </p:normalViewPr>
  <p:slideViewPr>
    <p:cSldViewPr snapToGrid="0">
      <p:cViewPr>
        <p:scale>
          <a:sx n="160" d="100"/>
          <a:sy n="160" d="100"/>
        </p:scale>
        <p:origin x="144" y="2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0" dirty="0" err="1">
                <a:solidFill>
                  <a:srgbClr val="000000"/>
                </a:solidFill>
                <a:effectLst/>
              </a:rPr>
              <a:t>Introduction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"Good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afternoon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everyone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I am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pleased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present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research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conducted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at </a:t>
            </a:r>
            <a:r>
              <a:rPr lang="es-ES" b="1" i="0" dirty="0">
                <a:solidFill>
                  <a:srgbClr val="000000"/>
                </a:solidFill>
                <a:effectLst/>
              </a:rPr>
              <a:t>Hospital del Mar in Barcelona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titled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Predictors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of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CIN2+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lesions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in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conization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specimens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among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women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with</a:t>
            </a:r>
            <a:r>
              <a:rPr lang="es-ES" b="0" i="1" dirty="0">
                <a:solidFill>
                  <a:srgbClr val="000000"/>
                </a:solidFill>
                <a:effectLst/>
              </a:rPr>
              <a:t> ASCH endocervical </a:t>
            </a:r>
            <a:r>
              <a:rPr lang="es-ES" b="0" i="1" dirty="0" err="1">
                <a:solidFill>
                  <a:srgbClr val="000000"/>
                </a:solidFill>
                <a:effectLst/>
              </a:rPr>
              <a:t>cytology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."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"In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recent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years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clinical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guidelines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have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evolved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proposing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b="1" i="0" dirty="0">
                <a:solidFill>
                  <a:srgbClr val="000000"/>
                </a:solidFill>
                <a:effectLst/>
              </a:rPr>
              <a:t>endocervical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cytology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as a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valid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alternative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traditional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endocervical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curettage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(ECC).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particularly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relevant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colposcopy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patients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 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Type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3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transformation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zone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clear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lesion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visible.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However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predictive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value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ASCH (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Atypical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Squamous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Cells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cannot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exclude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HSIL) in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endocervix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remains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subject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debate."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49F154B6-61B7-EF63-2D03-24F599D5E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3B152115-079A-A361-AA75-538AC9284A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775BACBD-52CF-ACB3-C867-4E9B6CD839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address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conducted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 </a:t>
            </a:r>
            <a:r>
              <a:rPr lang="es-ES" b="1" i="0" dirty="0">
                <a:solidFill>
                  <a:srgbClr val="000000"/>
                </a:solidFill>
                <a:effectLst/>
              </a:rPr>
              <a:t>retrospective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cohort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study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of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68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women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treated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center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between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March 2023 and June 2025.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participants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had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ASCH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result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their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endocervical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cytology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analyzed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subsequent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conization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pieces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determine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prevalence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high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-grade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lesions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evaluated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whether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factors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like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b="1" i="0" dirty="0">
                <a:solidFill>
                  <a:srgbClr val="000000"/>
                </a:solidFill>
                <a:effectLst/>
              </a:rPr>
              <a:t>HPV 16/18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genotyping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could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help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predict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severity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disease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."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6925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6809B278-68B7-EAA2-605A-BEE6271A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45444BD3-929B-A230-9888-639A9198A1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89DA281A-F79F-6205-FB02-6B11619E79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b="0" i="0" dirty="0" err="1">
                <a:solidFill>
                  <a:srgbClr val="000000"/>
                </a:solidFill>
                <a:effectLst/>
              </a:rPr>
              <a:t>Our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results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confirm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that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ASCH endocervical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cytology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is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powerful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red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flag</a:t>
            </a:r>
            <a:r>
              <a:rPr lang="es-ES" b="0" i="0" dirty="0">
                <a:solidFill>
                  <a:srgbClr val="000000"/>
                </a:solidFill>
                <a:effectLst/>
              </a:rPr>
              <a:t>.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Specifically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:</a:t>
            </a:r>
          </a:p>
          <a:p>
            <a:r>
              <a:rPr lang="es-ES" b="1" i="0" dirty="0">
                <a:solidFill>
                  <a:srgbClr val="000000"/>
                </a:solidFill>
                <a:effectLst/>
              </a:rPr>
              <a:t>72.1%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of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the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women</a:t>
            </a:r>
            <a:r>
              <a:rPr lang="es-ES" b="0" i="0" dirty="0">
                <a:solidFill>
                  <a:srgbClr val="000000"/>
                </a:solidFill>
                <a:effectLst/>
              </a:rPr>
              <a:t> in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our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study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actually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had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a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high</a:t>
            </a:r>
            <a:r>
              <a:rPr lang="es-ES" b="0" i="0" dirty="0">
                <a:solidFill>
                  <a:srgbClr val="000000"/>
                </a:solidFill>
                <a:effectLst/>
              </a:rPr>
              <a:t>-grade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lesion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(CIN2+).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</a:rPr>
              <a:t>Notably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, </a:t>
            </a:r>
            <a:r>
              <a:rPr lang="es-ES" b="1" i="0" dirty="0">
                <a:solidFill>
                  <a:srgbClr val="000000"/>
                </a:solidFill>
                <a:effectLst/>
              </a:rPr>
              <a:t>42%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presented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CIN3</a:t>
            </a:r>
            <a:r>
              <a:rPr lang="es-ES" b="0" i="0" dirty="0">
                <a:solidFill>
                  <a:srgbClr val="000000"/>
                </a:solidFill>
                <a:effectLst/>
              </a:rPr>
              <a:t>, and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we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even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identified</a:t>
            </a:r>
            <a:r>
              <a:rPr lang="es-ES" b="0" i="0" dirty="0">
                <a:solidFill>
                  <a:srgbClr val="000000"/>
                </a:solidFill>
                <a:effectLst/>
              </a:rPr>
              <a:t> 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two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cases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of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invasive carcinoma</a:t>
            </a:r>
            <a:r>
              <a:rPr lang="es-ES" b="0" i="0" dirty="0">
                <a:solidFill>
                  <a:srgbClr val="000000"/>
                </a:solidFill>
                <a:effectLst/>
              </a:rPr>
              <a:t> (3%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of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sample</a:t>
            </a:r>
            <a:r>
              <a:rPr lang="es-ES" b="0" i="0" dirty="0">
                <a:solidFill>
                  <a:srgbClr val="000000"/>
                </a:solidFill>
                <a:effectLst/>
              </a:rPr>
              <a:t>).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</a:rPr>
              <a:t>When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looking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for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predictors</a:t>
            </a:r>
            <a:r>
              <a:rPr lang="es-ES" b="0" i="0" dirty="0">
                <a:solidFill>
                  <a:srgbClr val="000000"/>
                </a:solidFill>
                <a:effectLst/>
              </a:rPr>
              <a:t>,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the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most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significant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factor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was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having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a 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previous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high</a:t>
            </a:r>
            <a:r>
              <a:rPr lang="es-ES" b="1" i="0" dirty="0">
                <a:solidFill>
                  <a:srgbClr val="000000"/>
                </a:solidFill>
                <a:effectLst/>
              </a:rPr>
              <a:t>-grade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cytology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 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result</a:t>
            </a:r>
            <a:r>
              <a:rPr lang="es-ES" b="0" i="0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s-ES" b="0" i="0" dirty="0" err="1">
                <a:solidFill>
                  <a:srgbClr val="000000"/>
                </a:solidFill>
                <a:effectLst/>
              </a:rPr>
              <a:t>Interestingly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, 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partial</a:t>
            </a:r>
            <a:r>
              <a:rPr lang="es-ES" b="1" i="0" dirty="0">
                <a:solidFill>
                  <a:srgbClr val="000000"/>
                </a:solidFill>
                <a:effectLst/>
              </a:rPr>
              <a:t> HPV 16/18 </a:t>
            </a:r>
            <a:r>
              <a:rPr lang="es-ES" b="1" i="0" dirty="0" err="1">
                <a:solidFill>
                  <a:srgbClr val="000000"/>
                </a:solidFill>
                <a:effectLst/>
              </a:rPr>
              <a:t>genotyping</a:t>
            </a:r>
            <a:r>
              <a:rPr lang="es-ES" b="0" i="0" dirty="0">
                <a:solidFill>
                  <a:srgbClr val="000000"/>
                </a:solidFill>
                <a:effectLst/>
              </a:rPr>
              <a:t> 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did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not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show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statistical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significance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as a predictor in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this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specific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cohort</a:t>
            </a:r>
            <a:r>
              <a:rPr lang="es-ES" b="0" i="0" dirty="0">
                <a:solidFill>
                  <a:srgbClr val="000000"/>
                </a:solidFill>
                <a:effectLst/>
              </a:rPr>
              <a:t>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06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B126CC6A-AD81-F202-E1A2-A3412CE8D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6E0DA065-9F3F-2929-BBEA-3FF865AC20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5B759C24-D079-1832-6BA0-D4819908FC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conclusion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data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Hospital del Mar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suggest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ASCH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detected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endocervix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very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high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probability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over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72%—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underlying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high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-grade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lesion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reinforces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use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cytology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as a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robust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diagnostic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tool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often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more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clinically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relevant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molecular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genotyping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immediate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surgical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decision-making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Thank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attention</a:t>
            </a:r>
            <a:r>
              <a:rPr lang="es-E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."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051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311700" y="123572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/>
              <a:t>Predictors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CIN2+ in </a:t>
            </a:r>
            <a:r>
              <a:rPr lang="es-ES" dirty="0" err="1"/>
              <a:t>Conization</a:t>
            </a:r>
            <a:r>
              <a:rPr lang="es-ES" dirty="0"/>
              <a:t> </a:t>
            </a:r>
            <a:r>
              <a:rPr lang="es-ES" dirty="0" err="1"/>
              <a:t>Specimens</a:t>
            </a:r>
            <a:r>
              <a:rPr lang="es-ES" dirty="0"/>
              <a:t> From Women With Endocervical ASC-H </a:t>
            </a:r>
            <a:r>
              <a:rPr lang="es-ES" dirty="0" err="1"/>
              <a:t>Cytology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2F75DE-BFBB-F5C9-32CC-31153C2E7661}"/>
              </a:ext>
            </a:extLst>
          </p:cNvPr>
          <p:cNvSpPr txBox="1"/>
          <p:nvPr/>
        </p:nvSpPr>
        <p:spPr>
          <a:xfrm>
            <a:off x="368958" y="2380970"/>
            <a:ext cx="8520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Josep M Sole-Sedeno</a:t>
            </a:r>
            <a:r>
              <a:rPr lang="es-ES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José Andrés Puertas</a:t>
            </a:r>
            <a:r>
              <a:rPr lang="es-ES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Clara Muñoz</a:t>
            </a:r>
            <a:r>
              <a:rPr lang="es-ES" b="1" baseline="30000" dirty="0"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s-ES" dirty="0">
                <a:latin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Nadwa Kanjou</a:t>
            </a:r>
            <a:r>
              <a:rPr lang="es-ES" b="1" baseline="30000" dirty="0"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Berta Fabregó</a:t>
            </a:r>
            <a:r>
              <a:rPr lang="es-ES" b="1" baseline="30000" dirty="0"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Ester Miralpeix</a:t>
            </a:r>
            <a:r>
              <a:rPr lang="es-ES" b="1" baseline="30000" dirty="0"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Jordi Massó</a:t>
            </a:r>
            <a:r>
              <a:rPr lang="es-ES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s-ES" dirty="0">
                <a:latin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Laura Franco</a:t>
            </a:r>
            <a:r>
              <a:rPr lang="es-ES" b="1" baseline="30000" dirty="0">
                <a:latin typeface="Arial" panose="020B0604020202020204" pitchFamily="34" charset="0"/>
              </a:rPr>
              <a:t>2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Ivonne Vázquez</a:t>
            </a:r>
            <a:r>
              <a:rPr lang="es-ES" b="1" baseline="30000" dirty="0">
                <a:latin typeface="Arial" panose="020B0604020202020204" pitchFamily="34" charset="0"/>
              </a:rPr>
              <a:t>2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Gemma Mancebo</a:t>
            </a:r>
            <a:r>
              <a:rPr lang="es-ES" b="1" baseline="30000" dirty="0">
                <a:latin typeface="Arial" panose="020B0604020202020204" pitchFamily="34" charset="0"/>
              </a:rPr>
              <a:t>1</a:t>
            </a:r>
            <a:endParaRPr lang="es-ES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es-ES" b="1" baseline="30000" dirty="0">
                <a:latin typeface="Arial" panose="020B0604020202020204" pitchFamily="34" charset="0"/>
              </a:rPr>
              <a:t>1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Obstetrics And </a:t>
            </a:r>
            <a:r>
              <a:rPr lang="es-ES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Gynecology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Department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Hospital Del Mar - Barcelona (Spain),</a:t>
            </a:r>
            <a:endParaRPr lang="es-ES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es-ES" b="1" baseline="30000" dirty="0">
                <a:latin typeface="Arial" panose="020B0604020202020204" pitchFamily="34" charset="0"/>
              </a:rPr>
              <a:t>2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Pathology </a:t>
            </a:r>
            <a:r>
              <a:rPr lang="es-ES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Department</a:t>
            </a:r>
            <a:r>
              <a:rPr lang="es-E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Hospital Del Mar - Barcelona (Spain)</a:t>
            </a:r>
            <a:endParaRPr lang="es-ES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B035685B-7E95-DE6C-AFB1-1FA9CB9521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12"/>
    </mc:Choice>
    <mc:Fallback>
      <p:transition spd="slow" advTm="16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E9C328-5025-B198-C94B-0FFA9F9AB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97" y="731375"/>
            <a:ext cx="7772400" cy="3196993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96B40918-07EC-366B-D41F-B9D5BF1B1A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36"/>
    </mc:Choice>
    <mc:Fallback>
      <p:transition spd="slow" advTm="26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D938AA17-C33F-B1F1-3D3D-8D26EFEB7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15F9B40C-E1BB-31FF-893E-78B15C6A17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00FBEC8D-2AC5-B8BC-4178-9782DFACE6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972C6A-E293-A779-393A-299111FCA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950" y="450850"/>
            <a:ext cx="6896100" cy="4241800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91574046-5979-BDFA-D0CA-336F527394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24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44"/>
    </mc:Choice>
    <mc:Fallback>
      <p:transition spd="slow" advTm="34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7272F964-B9FB-CE3E-0A6F-5347546C2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0051DFA1-3FA0-DD91-4CD6-800928F625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B50D20D5-3AA1-B3A6-CAE8-59191C2506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FC5DCBB-AD74-FC14-B3A1-8FE5C96F9D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192962"/>
            <a:ext cx="4137989" cy="45688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63A8C4-55DD-A4CE-3CB5-C0511CC4DC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6824" y="192962"/>
            <a:ext cx="4088341" cy="33465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9F306D3-E87D-0D3D-78C1-D8A68F53E6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6825" y="3644374"/>
            <a:ext cx="1150722" cy="111746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A1B3F88-D48A-21C3-CC28-8C59A5649CEE}"/>
              </a:ext>
            </a:extLst>
          </p:cNvPr>
          <p:cNvSpPr txBox="1"/>
          <p:nvPr/>
        </p:nvSpPr>
        <p:spPr>
          <a:xfrm>
            <a:off x="5894683" y="3629829"/>
            <a:ext cx="2246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/>
              <a:t>There</a:t>
            </a:r>
            <a:r>
              <a:rPr lang="es-ES" sz="1000" dirty="0"/>
              <a:t> </a:t>
            </a:r>
            <a:r>
              <a:rPr lang="es-ES" sz="1000" dirty="0" err="1"/>
              <a:t>was</a:t>
            </a:r>
            <a:r>
              <a:rPr lang="es-ES" sz="1000" dirty="0"/>
              <a:t> 1 case </a:t>
            </a:r>
            <a:r>
              <a:rPr lang="es-ES" sz="1000" dirty="0" err="1"/>
              <a:t>of</a:t>
            </a:r>
            <a:r>
              <a:rPr lang="es-ES" sz="1000" dirty="0"/>
              <a:t> invasive carcinoma (HPV16, </a:t>
            </a:r>
            <a:r>
              <a:rPr lang="es-ES" sz="1000" dirty="0" err="1"/>
              <a:t>previous</a:t>
            </a:r>
            <a:r>
              <a:rPr lang="es-ES" sz="1000" dirty="0"/>
              <a:t> </a:t>
            </a:r>
            <a:r>
              <a:rPr lang="es-ES" sz="1000" dirty="0" err="1"/>
              <a:t>citology</a:t>
            </a:r>
            <a:r>
              <a:rPr lang="es-ES" sz="1000" dirty="0"/>
              <a:t> HSIL/CIN2, </a:t>
            </a:r>
            <a:r>
              <a:rPr lang="es-ES" sz="1000" dirty="0" err="1"/>
              <a:t>colposcopy</a:t>
            </a:r>
            <a:r>
              <a:rPr lang="es-ES" sz="1000" dirty="0"/>
              <a:t> ZT </a:t>
            </a:r>
            <a:r>
              <a:rPr lang="es-ES" sz="1000" dirty="0" err="1"/>
              <a:t>type</a:t>
            </a:r>
            <a:r>
              <a:rPr lang="es-ES" sz="1000" dirty="0"/>
              <a:t> 3 </a:t>
            </a:r>
            <a:r>
              <a:rPr lang="es-ES" sz="1000" dirty="0" err="1"/>
              <a:t>with</a:t>
            </a:r>
            <a:r>
              <a:rPr lang="es-ES" sz="1000" dirty="0"/>
              <a:t> no </a:t>
            </a:r>
            <a:r>
              <a:rPr lang="es-ES" sz="1000" dirty="0" err="1"/>
              <a:t>lesions</a:t>
            </a:r>
            <a:r>
              <a:rPr lang="es-ES" sz="1000" dirty="0"/>
              <a:t>), and 1 case AIS (HPV16 and 18, </a:t>
            </a:r>
            <a:r>
              <a:rPr lang="es-ES" sz="1000" dirty="0" err="1"/>
              <a:t>biopsy</a:t>
            </a:r>
            <a:r>
              <a:rPr lang="es-ES" sz="1000" dirty="0"/>
              <a:t> CIN2, </a:t>
            </a:r>
            <a:r>
              <a:rPr lang="es-ES" sz="1000" dirty="0" err="1"/>
              <a:t>previous</a:t>
            </a:r>
            <a:r>
              <a:rPr lang="es-ES" sz="1000" dirty="0"/>
              <a:t> </a:t>
            </a:r>
            <a:r>
              <a:rPr lang="es-ES" sz="1000" dirty="0" err="1"/>
              <a:t>citology</a:t>
            </a:r>
            <a:r>
              <a:rPr lang="es-ES" sz="1000" dirty="0"/>
              <a:t> LSIL).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40283E15-266E-421D-E89E-9EBBCB9B16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6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584"/>
    </mc:Choice>
    <mc:Fallback>
      <p:transition spd="slow" advTm="47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464453CD-3053-C4CF-6072-3306BD37D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A1EF370E-7E6F-312D-172B-3351E95B9B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DE2D1A0B-ACAF-814F-61D6-BC8D62C658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A708FF-05C9-DB0F-FFFD-44D1C4872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1381175"/>
            <a:ext cx="3098800" cy="31877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DFDCD2-F585-A8CB-6777-C0884D70D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9270" y="1381175"/>
            <a:ext cx="2971800" cy="32004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94E2455-0E9E-DFD1-8242-A55A2E803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700" y="611325"/>
            <a:ext cx="2451100" cy="406400"/>
          </a:xfrm>
          <a:prstGeom prst="rect">
            <a:avLst/>
          </a:prstGeom>
        </p:spPr>
      </p:pic>
      <p:pic>
        <p:nvPicPr>
          <p:cNvPr id="12" name="Audio 11">
            <a:extLst>
              <a:ext uri="{FF2B5EF4-FFF2-40B4-BE49-F238E27FC236}">
                <a16:creationId xmlns:a16="http://schemas.microsoft.com/office/drawing/2014/main" id="{80AE4B5B-08F2-4A1A-ABE4-634816268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9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44"/>
    </mc:Choice>
    <mc:Fallback>
      <p:transition spd="slow" advTm="31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440</Words>
  <Application>Microsoft Macintosh PowerPoint</Application>
  <PresentationFormat>Presentación en pantalla (16:9)</PresentationFormat>
  <Paragraphs>14</Paragraphs>
  <Slides>5</Slides>
  <Notes>5</Notes>
  <HiddenSlides>0</HiddenSlides>
  <MMClips>5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Predictors of CIN2+ in Conization Specimens From Women With Endocervical ASC-H Cytology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Josep Maria Solé Sedeño</cp:lastModifiedBy>
  <cp:revision>4</cp:revision>
  <dcterms:modified xsi:type="dcterms:W3CDTF">2026-05-02T13:44:23Z</dcterms:modified>
</cp:coreProperties>
</file>