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62" r:id="rId3"/>
    <p:sldId id="263" r:id="rId4"/>
    <p:sldId id="264" r:id="rId5"/>
    <p:sldId id="265" r:id="rId6"/>
    <p:sldId id="261" r:id="rId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1078"/>
    <a:srgbClr val="8CD8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10"/>
  </p:normalViewPr>
  <p:slideViewPr>
    <p:cSldViewPr snapToGrid="0" snapToObjects="1">
      <p:cViewPr>
        <p:scale>
          <a:sx n="42" d="100"/>
          <a:sy n="42" d="100"/>
        </p:scale>
        <p:origin x="1412" y="5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0864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Contenido base tomado del archivo del usuario: Swede_Score_Subjectivity.pptx (diapositiva 1).
- Imagen anatómica: Wikimedia Commons, "File:Cervix and nearby organs.jpg" (dominio público): https://commons.wikimedia.org/wiki/File:Cervix_and_nearby_organs.jpg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12" Type="http://schemas.openxmlformats.org/officeDocument/2006/relationships/image" Target="../media/image7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11" Type="http://schemas.openxmlformats.org/officeDocument/2006/relationships/image" Target="../media/image6.png"/><Relationship Id="rId5" Type="http://schemas.openxmlformats.org/officeDocument/2006/relationships/image" Target="../media/image1.png"/><Relationship Id="rId10" Type="http://schemas.microsoft.com/office/2007/relationships/hdphoto" Target="../media/hdphoto1.wdp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9B5FDD14-7B83-4A3F-8085-B80CBBA8C0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8" y="-1"/>
            <a:ext cx="12188761" cy="6859823"/>
          </a:xfrm>
          <a:prstGeom prst="rect">
            <a:avLst/>
          </a:prstGeom>
        </p:spPr>
      </p:pic>
      <p:sp>
        <p:nvSpPr>
          <p:cNvPr id="5" name="Text 3"/>
          <p:cNvSpPr/>
          <p:nvPr/>
        </p:nvSpPr>
        <p:spPr>
          <a:xfrm>
            <a:off x="694944" y="923767"/>
            <a:ext cx="7467884" cy="1866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dirty="0">
                <a:solidFill>
                  <a:srgbClr val="BE10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Interobserver reliability in colposcopic evaluation of cervical dysplasia</a:t>
            </a:r>
            <a:br>
              <a:rPr lang="en-US" b="1" dirty="0">
                <a:solidFill>
                  <a:srgbClr val="2E98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</a:br>
            <a:r>
              <a:rPr lang="en-US" sz="2400" b="1" dirty="0">
                <a:solidFill>
                  <a:srgbClr val="4C2266"/>
                </a:solidFill>
                <a:latin typeface="Arial" pitchFamily="34" charset="0"/>
                <a:cs typeface="Arial" pitchFamily="34" charset="-120"/>
              </a:rPr>
              <a:t>“Testing t</a:t>
            </a:r>
            <a:r>
              <a:rPr lang="en-US" sz="2400" b="1" dirty="0">
                <a:solidFill>
                  <a:srgbClr val="4C2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illusion of standardization</a:t>
            </a:r>
            <a:endParaRPr lang="en-US" sz="2400" dirty="0"/>
          </a:p>
          <a:p>
            <a:r>
              <a:rPr lang="en-US" sz="2400" b="1" dirty="0">
                <a:solidFill>
                  <a:srgbClr val="4C2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Swede score”</a:t>
            </a:r>
            <a:endParaRPr lang="en-US" sz="2400" dirty="0"/>
          </a:p>
          <a:p>
            <a:pPr marL="0" indent="0">
              <a:buNone/>
            </a:pPr>
            <a:endParaRPr lang="en-US" sz="1850" dirty="0"/>
          </a:p>
        </p:txBody>
      </p:sp>
      <p:sp>
        <p:nvSpPr>
          <p:cNvPr id="6" name="Shape 4"/>
          <p:cNvSpPr/>
          <p:nvPr/>
        </p:nvSpPr>
        <p:spPr>
          <a:xfrm>
            <a:off x="694944" y="3122778"/>
            <a:ext cx="2468880" cy="0"/>
          </a:xfrm>
          <a:prstGeom prst="line">
            <a:avLst/>
          </a:prstGeom>
          <a:noFill/>
          <a:ln w="12700">
            <a:solidFill>
              <a:srgbClr val="2E98A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22335" y="5008583"/>
            <a:ext cx="6177569" cy="1656987"/>
          </a:xfrm>
          <a:prstGeom prst="roundRect">
            <a:avLst>
              <a:gd name="adj" fmla="val 3488"/>
            </a:avLst>
          </a:prstGeom>
          <a:solidFill>
            <a:srgbClr val="FBF6FA">
              <a:alpha val="58000"/>
            </a:srgbClr>
          </a:solidFill>
          <a:ln w="12700">
            <a:solidFill>
              <a:srgbClr val="E3D6E3"/>
            </a:solidFill>
            <a:prstDash val="solid"/>
          </a:ln>
          <a:effectLst>
            <a:outerShdw blurRad="15240" dist="762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150749" y="5147039"/>
            <a:ext cx="1100542" cy="327544"/>
          </a:xfrm>
          <a:prstGeom prst="roundRect">
            <a:avLst>
              <a:gd name="adj" fmla="val 17647"/>
            </a:avLst>
          </a:prstGeom>
          <a:solidFill>
            <a:srgbClr val="6B3C84"/>
          </a:solidFill>
          <a:ln w="12700">
            <a:solidFill>
              <a:srgbClr val="6B3C84">
                <a:alpha val="0"/>
              </a:srgbClr>
            </a:solidFill>
            <a:prstDash val="solid"/>
          </a:ln>
        </p:spPr>
        <p:txBody>
          <a:bodyPr/>
          <a:lstStyle/>
          <a:p>
            <a:pPr algn="ctr"/>
            <a:r>
              <a:rPr lang="es-MX" sz="1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Authors</a:t>
            </a:r>
            <a:endParaRPr lang="es-MX" sz="1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417411" y="5069970"/>
            <a:ext cx="4256812" cy="4816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E2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Dr. </a:t>
            </a:r>
            <a:r>
              <a:rPr lang="en-US" sz="1400" b="1" dirty="0" err="1">
                <a:solidFill>
                  <a:srgbClr val="2E2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Sigala</a:t>
            </a:r>
            <a:r>
              <a:rPr lang="en-US" sz="1400" b="1" dirty="0">
                <a:solidFill>
                  <a:srgbClr val="2E2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Keli, Dr. Sanchez Cesar, Dr. Camarillo Omar,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rgbClr val="2E2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Dr. Hernandez Laura, Dr. </a:t>
            </a:r>
            <a:r>
              <a:rPr lang="en-US" sz="1400" b="1" dirty="0" err="1">
                <a:solidFill>
                  <a:srgbClr val="2E2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Flota</a:t>
            </a:r>
            <a:r>
              <a:rPr lang="en-US" sz="1400" b="1" dirty="0">
                <a:solidFill>
                  <a:srgbClr val="2E2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Diego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150749" y="6166862"/>
            <a:ext cx="1100542" cy="327544"/>
          </a:xfrm>
          <a:prstGeom prst="roundRect">
            <a:avLst>
              <a:gd name="adj" fmla="val 17647"/>
            </a:avLst>
          </a:prstGeom>
          <a:solidFill>
            <a:srgbClr val="8CD8CA"/>
          </a:solidFill>
          <a:ln w="12700">
            <a:solidFill>
              <a:srgbClr val="C8477E">
                <a:alpha val="0"/>
              </a:srgbClr>
            </a:solidFill>
            <a:prstDash val="solid"/>
          </a:ln>
        </p:spPr>
        <p:txBody>
          <a:bodyPr/>
          <a:lstStyle/>
          <a:p>
            <a:pPr algn="ctr"/>
            <a:r>
              <a:rPr lang="es-MX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Institutes</a:t>
            </a:r>
            <a:endParaRPr lang="es-MX" sz="1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417411" y="6099427"/>
            <a:ext cx="4049163" cy="500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dirty="0">
                <a:solidFill>
                  <a:srgbClr val="2E2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Hospital de la Mujer Aguascalientes (México)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2E2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Endofertyl (México)</a:t>
            </a:r>
            <a:br>
              <a:rPr lang="en-US" sz="1400" b="1" dirty="0">
                <a:solidFill>
                  <a:srgbClr val="2E2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b="1" dirty="0">
                <a:solidFill>
                  <a:srgbClr val="2E2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Universidad Autónoma de Aguascalientes (México)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Shape 6">
            <a:extLst>
              <a:ext uri="{FF2B5EF4-FFF2-40B4-BE49-F238E27FC236}">
                <a16:creationId xmlns:a16="http://schemas.microsoft.com/office/drawing/2014/main" id="{9B44E8C6-5D32-4454-99DA-151363AC6401}"/>
              </a:ext>
            </a:extLst>
          </p:cNvPr>
          <p:cNvSpPr/>
          <p:nvPr/>
        </p:nvSpPr>
        <p:spPr>
          <a:xfrm>
            <a:off x="6150749" y="5657849"/>
            <a:ext cx="1100542" cy="327544"/>
          </a:xfrm>
          <a:prstGeom prst="roundRect">
            <a:avLst>
              <a:gd name="adj" fmla="val 17647"/>
            </a:avLst>
          </a:prstGeom>
          <a:solidFill>
            <a:srgbClr val="BE1078"/>
          </a:solidFill>
          <a:ln w="12700">
            <a:solidFill>
              <a:srgbClr val="BE1078">
                <a:alpha val="0"/>
              </a:srgbClr>
            </a:solidFill>
            <a:prstDash val="solid"/>
          </a:ln>
        </p:spPr>
        <p:txBody>
          <a:bodyPr/>
          <a:lstStyle/>
          <a:p>
            <a:pPr algn="ctr"/>
            <a:r>
              <a:rPr lang="es-MX" sz="1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Speaker</a:t>
            </a:r>
          </a:p>
        </p:txBody>
      </p:sp>
      <p:sp>
        <p:nvSpPr>
          <p:cNvPr id="24" name="Text 8">
            <a:extLst>
              <a:ext uri="{FF2B5EF4-FFF2-40B4-BE49-F238E27FC236}">
                <a16:creationId xmlns:a16="http://schemas.microsoft.com/office/drawing/2014/main" id="{F7151226-73E2-4BB0-B758-0CC50430EADE}"/>
              </a:ext>
            </a:extLst>
          </p:cNvPr>
          <p:cNvSpPr/>
          <p:nvPr/>
        </p:nvSpPr>
        <p:spPr>
          <a:xfrm>
            <a:off x="7417411" y="5580780"/>
            <a:ext cx="4256812" cy="4816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E2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Dr. Camarillo Contreras Omar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8" name="Picture 4" descr="https://upload.wikimedia.org/wikipedia/commons/thumb/f/fe/Logo_de_la_Universidad_Aut%C3%B3noma_de_Aguascalientes.svg/1280px-Logo_de_la_Universidad_Aut%C3%B3noma_de_Aguascalientes.svg.png">
            <a:extLst>
              <a:ext uri="{FF2B5EF4-FFF2-40B4-BE49-F238E27FC236}">
                <a16:creationId xmlns:a16="http://schemas.microsoft.com/office/drawing/2014/main" id="{82C6F05E-F58D-4F68-8805-C6C77F5FC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042" y="3310535"/>
            <a:ext cx="976054" cy="82807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ww.issea.gob.mx/images/logo-instituto-de-salud.png">
            <a:extLst>
              <a:ext uri="{FF2B5EF4-FFF2-40B4-BE49-F238E27FC236}">
                <a16:creationId xmlns:a16="http://schemas.microsoft.com/office/drawing/2014/main" id="{41A75EB7-3C5F-4960-8620-8CED70FECB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94" y="4536808"/>
            <a:ext cx="5238750" cy="80962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n 28" descr="C:\Users\enseñanza21\Desktop\DISEÑOS\PONCHADO LOGO.jpg">
            <a:extLst>
              <a:ext uri="{FF2B5EF4-FFF2-40B4-BE49-F238E27FC236}">
                <a16:creationId xmlns:a16="http://schemas.microsoft.com/office/drawing/2014/main" id="{202E0D15-9E96-4B75-AE32-6496B5D18414}"/>
              </a:ext>
            </a:extLst>
          </p:cNvPr>
          <p:cNvPicPr/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2658" y="3239228"/>
            <a:ext cx="1044840" cy="1051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4" name="Picture 10" descr="https://ifcpcparis2026.com/wp-content/uploads/2025/03/cropped-26IFCPC_Visuel-11-2048x586.png">
            <a:extLst>
              <a:ext uri="{FF2B5EF4-FFF2-40B4-BE49-F238E27FC236}">
                <a16:creationId xmlns:a16="http://schemas.microsoft.com/office/drawing/2014/main" id="{48E7B6CE-4517-4DE7-BA1E-11F6CF765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303" y="-105724"/>
            <a:ext cx="4645697" cy="132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0E87116C-01BB-4127-916A-332E91BD20F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313" y="3108322"/>
            <a:ext cx="1546188" cy="121465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0" name="Rectángulo 29">
            <a:extLst>
              <a:ext uri="{FF2B5EF4-FFF2-40B4-BE49-F238E27FC236}">
                <a16:creationId xmlns:a16="http://schemas.microsoft.com/office/drawing/2014/main" id="{A7504352-039C-49AE-A507-124C9785B621}"/>
              </a:ext>
            </a:extLst>
          </p:cNvPr>
          <p:cNvSpPr/>
          <p:nvPr/>
        </p:nvSpPr>
        <p:spPr>
          <a:xfrm>
            <a:off x="0" y="32019"/>
            <a:ext cx="12250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b="1" dirty="0">
                <a:solidFill>
                  <a:srgbClr val="BE10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PC-041</a:t>
            </a:r>
            <a:endParaRPr lang="es-MX" sz="2800" dirty="0">
              <a:solidFill>
                <a:srgbClr val="BE107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id="{83CDB607-28F8-4A25-9A05-59C089B3FD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004"/>
    </mc:Choice>
    <mc:Fallback>
      <p:transition spd="slow" advTm="250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328CFB4-DF65-474E-B2FE-74B6ECDCCA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" y="-1823"/>
            <a:ext cx="12188761" cy="6859823"/>
          </a:xfrm>
          <a:prstGeom prst="rect">
            <a:avLst/>
          </a:prstGeom>
        </p:spPr>
      </p:pic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4A719A0F-614F-433D-BC34-647F5F7E31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052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553"/>
    </mc:Choice>
    <mc:Fallback>
      <p:transition spd="slow" advTm="445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FB163B2-F2C7-4076-A39F-EB94BB0A43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EDA273F9-D132-4E8E-A4EB-8BBBD859B3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260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910"/>
    </mc:Choice>
    <mc:Fallback>
      <p:transition spd="slow" advTm="419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00BD6C8-40C2-4018-B4D7-DD54EC4861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8" y="0"/>
            <a:ext cx="12185522" cy="6858000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9AB9B653-F1EE-4AC5-83FF-387BD23E3F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746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573"/>
    </mc:Choice>
    <mc:Fallback>
      <p:transition spd="slow" advTm="295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5E96721-0161-416E-B21D-3EA94376EA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CF06C908-B038-48E9-A08F-479B27E9EB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3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111"/>
    </mc:Choice>
    <mc:Fallback>
      <p:transition spd="slow" advTm="391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10B057FF-40F4-48BF-9707-E82358AF88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A9C9162B-99FA-4140-82D8-1B171E0B69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556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22"/>
    </mc:Choice>
    <mc:Fallback>
      <p:transition spd="slow" advTm="21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3083</TotalTime>
  <Words>54</Words>
  <Application>Microsoft Office PowerPoint</Application>
  <PresentationFormat>Panorámica</PresentationFormat>
  <Paragraphs>13</Paragraphs>
  <Slides>6</Slides>
  <Notes>1</Notes>
  <HiddenSlides>0</HiddenSlides>
  <MMClips>6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Swede Score - rediseño editable</dc:title>
  <dc:subject>Swede score y confiabilidad interobservador</dc:subject>
  <dc:creator>OpenAI</dc:creator>
  <cp:lastModifiedBy>Omar Camarillo</cp:lastModifiedBy>
  <cp:revision>15</cp:revision>
  <dcterms:created xsi:type="dcterms:W3CDTF">2026-04-21T07:18:17Z</dcterms:created>
  <dcterms:modified xsi:type="dcterms:W3CDTF">2026-04-29T07:49:02Z</dcterms:modified>
</cp:coreProperties>
</file>