
<file path=[Content_Types].xml><?xml version="1.0" encoding="utf-8"?>
<Types xmlns="http://schemas.openxmlformats.org/package/2006/content-types"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61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612" autoAdjust="0"/>
  </p:normalViewPr>
  <p:slideViewPr>
    <p:cSldViewPr snapToGrid="0">
      <p:cViewPr varScale="1">
        <p:scale>
          <a:sx n="124" d="100"/>
          <a:sy n="124" d="100"/>
        </p:scale>
        <p:origin x="1146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568705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9100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86049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49231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2416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4450" lvl="0" indent="0" algn="just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22409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405366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7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 idx="4294967295"/>
          </p:nvPr>
        </p:nvSpPr>
        <p:spPr>
          <a:xfrm>
            <a:off x="1113085" y="817521"/>
            <a:ext cx="6982952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b="1" dirty="0"/>
              <a:t>Genital involvement in chronic graft-versus-host disease after allogeneic hematopoietic stem cell transplantation: a case report</a:t>
            </a:r>
            <a:endParaRPr b="1" dirty="0"/>
          </a:p>
        </p:txBody>
      </p:sp>
      <p:sp>
        <p:nvSpPr>
          <p:cNvPr id="3" name="Google Shape;54;p13"/>
          <p:cNvSpPr txBox="1">
            <a:spLocks/>
          </p:cNvSpPr>
          <p:nvPr/>
        </p:nvSpPr>
        <p:spPr>
          <a:xfrm>
            <a:off x="1113084" y="2120628"/>
            <a:ext cx="7825433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600" b="1" dirty="0"/>
              <a:t>Vulvar and vaginal lesions</a:t>
            </a:r>
          </a:p>
        </p:txBody>
      </p:sp>
      <p:sp>
        <p:nvSpPr>
          <p:cNvPr id="2" name="Rectángulo 1"/>
          <p:cNvSpPr/>
          <p:nvPr/>
        </p:nvSpPr>
        <p:spPr>
          <a:xfrm>
            <a:off x="1113084" y="2693328"/>
            <a:ext cx="73665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/>
              <a:t>Nadia Nassar</a:t>
            </a:r>
            <a:r>
              <a:rPr lang="es-ES" sz="1200" baseline="30000" dirty="0"/>
              <a:t>1</a:t>
            </a:r>
            <a:r>
              <a:rPr lang="es-ES" sz="1200" dirty="0"/>
              <a:t>, Marta Padín</a:t>
            </a:r>
            <a:r>
              <a:rPr lang="es-ES" sz="1200" baseline="30000" dirty="0"/>
              <a:t>1</a:t>
            </a:r>
            <a:r>
              <a:rPr lang="es-ES" sz="1200" dirty="0"/>
              <a:t>, Javier Medrano</a:t>
            </a:r>
            <a:r>
              <a:rPr lang="es-ES" sz="1200" baseline="30000" dirty="0"/>
              <a:t>1</a:t>
            </a:r>
            <a:r>
              <a:rPr lang="es-ES" sz="1200" dirty="0"/>
              <a:t>, Elisa Lozano</a:t>
            </a:r>
            <a:r>
              <a:rPr lang="es-ES" sz="1200" baseline="30000" dirty="0"/>
              <a:t>1</a:t>
            </a:r>
            <a:r>
              <a:rPr lang="es-ES" sz="1200" dirty="0"/>
              <a:t>, María Martínez</a:t>
            </a:r>
            <a:r>
              <a:rPr lang="es-ES" sz="1200" baseline="30000" dirty="0"/>
              <a:t>1</a:t>
            </a:r>
            <a:r>
              <a:rPr lang="es-ES" sz="1200" dirty="0"/>
              <a:t> </a:t>
            </a:r>
          </a:p>
          <a:p>
            <a:r>
              <a:rPr lang="es-ES" sz="1200" baseline="30000" dirty="0"/>
              <a:t>1</a:t>
            </a:r>
            <a:r>
              <a:rPr lang="es-ES" sz="1200" dirty="0"/>
              <a:t>Hospital Clínico Universitario Lozano </a:t>
            </a:r>
            <a:r>
              <a:rPr lang="es-ES" sz="1200" dirty="0" err="1"/>
              <a:t>Blesa</a:t>
            </a:r>
            <a:r>
              <a:rPr lang="es-ES" sz="1200" dirty="0"/>
              <a:t> - Zaragoza (</a:t>
            </a:r>
            <a:r>
              <a:rPr lang="es-ES" sz="1200" dirty="0" err="1"/>
              <a:t>Spain</a:t>
            </a:r>
            <a:r>
              <a:rPr lang="es-ES" sz="1200" dirty="0"/>
              <a:t>)</a:t>
            </a:r>
          </a:p>
        </p:txBody>
      </p:sp>
      <p:pic>
        <p:nvPicPr>
          <p:cNvPr id="4" name="Calle Asín y Palacios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28917" y="9695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200"/>
    </mc:Choice>
    <mc:Fallback xmlns="">
      <p:transition spd="slow" advClick="0" advTm="12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688368" y="47584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 err="1">
                <a:solidFill>
                  <a:srgbClr val="C00000"/>
                </a:solidFill>
              </a:rPr>
              <a:t>Objective</a:t>
            </a:r>
            <a:endParaRPr lang="es-ES" dirty="0">
              <a:solidFill>
                <a:srgbClr val="C00000"/>
              </a:solidFill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688368" y="1224541"/>
            <a:ext cx="7726167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en-US" sz="100" dirty="0">
              <a:solidFill>
                <a:schemeClr val="tx1"/>
              </a:solidFill>
            </a:endParaRP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To emphasize the importance of </a:t>
            </a:r>
            <a:r>
              <a:rPr lang="en-US" sz="1600" b="1" dirty="0">
                <a:solidFill>
                  <a:schemeClr val="tx1"/>
                </a:solidFill>
              </a:rPr>
              <a:t>routine gynecological surveillance </a:t>
            </a:r>
            <a:r>
              <a:rPr lang="en-US" sz="1600" dirty="0">
                <a:solidFill>
                  <a:schemeClr val="tx1"/>
                </a:solidFill>
              </a:rPr>
              <a:t>after </a:t>
            </a:r>
            <a:r>
              <a:rPr lang="en-US" sz="1600" b="1" dirty="0">
                <a:solidFill>
                  <a:schemeClr val="tx1"/>
                </a:solidFill>
              </a:rPr>
              <a:t>allogeneic hematopoietic stem cell transplantation (HSCT) </a:t>
            </a:r>
            <a:r>
              <a:rPr lang="en-US" sz="1600" dirty="0">
                <a:solidFill>
                  <a:schemeClr val="tx1"/>
                </a:solidFill>
              </a:rPr>
              <a:t>for the early detection and treatment of </a:t>
            </a:r>
            <a:r>
              <a:rPr lang="en-US" sz="1600" b="1" dirty="0">
                <a:solidFill>
                  <a:schemeClr val="tx1"/>
                </a:solidFill>
              </a:rPr>
              <a:t>chronic genital graft-versus-host disease (</a:t>
            </a:r>
            <a:r>
              <a:rPr lang="en-US" sz="1600" b="1" dirty="0" err="1">
                <a:solidFill>
                  <a:schemeClr val="tx1"/>
                </a:solidFill>
              </a:rPr>
              <a:t>cGVHD</a:t>
            </a:r>
            <a:r>
              <a:rPr lang="en-US" sz="1600" b="1" dirty="0">
                <a:solidFill>
                  <a:schemeClr val="tx1"/>
                </a:solidFill>
              </a:rPr>
              <a:t>) </a:t>
            </a:r>
            <a:r>
              <a:rPr lang="en-US" sz="1600" dirty="0">
                <a:solidFill>
                  <a:schemeClr val="tx1"/>
                </a:solidFill>
              </a:rPr>
              <a:t>and lesions associated with the </a:t>
            </a:r>
            <a:r>
              <a:rPr lang="en-US" sz="1600" b="1" dirty="0">
                <a:solidFill>
                  <a:schemeClr val="tx1"/>
                </a:solidFill>
              </a:rPr>
              <a:t>human papillomavirus (HPV).</a:t>
            </a:r>
            <a:endParaRPr sz="1600" b="1" dirty="0">
              <a:solidFill>
                <a:schemeClr val="tx1"/>
              </a:solidFill>
            </a:endParaRPr>
          </a:p>
        </p:txBody>
      </p:sp>
      <p:cxnSp>
        <p:nvCxnSpPr>
          <p:cNvPr id="4" name="Conector recto 3"/>
          <p:cNvCxnSpPr/>
          <p:nvPr/>
        </p:nvCxnSpPr>
        <p:spPr>
          <a:xfrm flipV="1">
            <a:off x="800585" y="989162"/>
            <a:ext cx="2828260" cy="7139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Calle Asín y Palacios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05353" y="152599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9030"/>
    </mc:Choice>
    <mc:Fallback xmlns="">
      <p:transition spd="slow" advClick="0" advTm="190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489469" y="224031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 err="1">
                <a:solidFill>
                  <a:srgbClr val="C00000"/>
                </a:solidFill>
              </a:rPr>
              <a:t>Materials</a:t>
            </a:r>
            <a:r>
              <a:rPr lang="es-ES" sz="2400" dirty="0">
                <a:solidFill>
                  <a:srgbClr val="C00000"/>
                </a:solidFill>
              </a:rPr>
              <a:t> and </a:t>
            </a:r>
            <a:r>
              <a:rPr lang="es-ES" sz="2400" dirty="0" err="1">
                <a:solidFill>
                  <a:srgbClr val="C00000"/>
                </a:solidFill>
              </a:rPr>
              <a:t>methods</a:t>
            </a:r>
            <a:endParaRPr lang="es-ES" sz="2400" dirty="0">
              <a:solidFill>
                <a:srgbClr val="C00000"/>
              </a:solidFill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489469" y="821785"/>
            <a:ext cx="7911907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This is a 58 years old woman who developed </a:t>
            </a:r>
            <a:r>
              <a:rPr lang="en-US" sz="1200" b="1" dirty="0">
                <a:solidFill>
                  <a:schemeClr val="tx1"/>
                </a:solidFill>
              </a:rPr>
              <a:t>vulvar burning and dyspareunia </a:t>
            </a:r>
            <a:r>
              <a:rPr lang="en-US" sz="1200" dirty="0">
                <a:solidFill>
                  <a:schemeClr val="tx1"/>
                </a:solidFill>
              </a:rPr>
              <a:t>seven months after allogeneic hematopoietic stem cell transplantation (HSCT). Examination showed recurrent </a:t>
            </a:r>
            <a:r>
              <a:rPr lang="en-US" sz="1200" b="1" dirty="0">
                <a:solidFill>
                  <a:schemeClr val="tx1"/>
                </a:solidFill>
              </a:rPr>
              <a:t>lichen like vulvar lesions </a:t>
            </a:r>
            <a:r>
              <a:rPr lang="en-US" sz="1200" dirty="0">
                <a:solidFill>
                  <a:schemeClr val="tx1"/>
                </a:solidFill>
              </a:rPr>
              <a:t>that responded to </a:t>
            </a:r>
            <a:r>
              <a:rPr lang="en-US" sz="1200" b="1" dirty="0">
                <a:solidFill>
                  <a:schemeClr val="tx1"/>
                </a:solidFill>
              </a:rPr>
              <a:t>topical corticosteroids </a:t>
            </a:r>
            <a:r>
              <a:rPr lang="en-US" sz="1200" dirty="0">
                <a:solidFill>
                  <a:schemeClr val="tx1"/>
                </a:solidFill>
              </a:rPr>
              <a:t>(Figure 1). </a:t>
            </a:r>
          </a:p>
          <a:p>
            <a:pPr marL="0" lvl="0" indent="0" algn="just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At 12 months post transplant, she was diagnosed with </a:t>
            </a:r>
            <a:r>
              <a:rPr lang="en-US" sz="1200" b="1" dirty="0">
                <a:solidFill>
                  <a:schemeClr val="tx1"/>
                </a:solidFill>
              </a:rPr>
              <a:t>complete vaginal stenosis. </a:t>
            </a:r>
            <a:r>
              <a:rPr lang="en-US" sz="1200" dirty="0">
                <a:solidFill>
                  <a:schemeClr val="tx1"/>
                </a:solidFill>
              </a:rPr>
              <a:t>Treatment with </a:t>
            </a:r>
            <a:r>
              <a:rPr lang="en-US" sz="1200" b="1" dirty="0">
                <a:solidFill>
                  <a:schemeClr val="tx1"/>
                </a:solidFill>
              </a:rPr>
              <a:t>local estrogen therapy </a:t>
            </a:r>
            <a:r>
              <a:rPr lang="en-US" sz="1200" dirty="0">
                <a:solidFill>
                  <a:schemeClr val="tx1"/>
                </a:solidFill>
              </a:rPr>
              <a:t>and progressive </a:t>
            </a:r>
            <a:r>
              <a:rPr lang="en-US" sz="1200" b="1" dirty="0">
                <a:solidFill>
                  <a:schemeClr val="tx1"/>
                </a:solidFill>
              </a:rPr>
              <a:t>vaginal dilators </a:t>
            </a:r>
            <a:r>
              <a:rPr lang="en-US" sz="1200" dirty="0">
                <a:solidFill>
                  <a:schemeClr val="tx1"/>
                </a:solidFill>
              </a:rPr>
              <a:t>was started, resulting in partial anatomical and symptomatic improvement (Figure 2).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9502" y="2589164"/>
            <a:ext cx="1849348" cy="174012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6396" y="2589164"/>
            <a:ext cx="3182337" cy="1730274"/>
          </a:xfrm>
          <a:prstGeom prst="rect">
            <a:avLst/>
          </a:prstGeom>
        </p:spPr>
      </p:pic>
      <p:sp>
        <p:nvSpPr>
          <p:cNvPr id="6" name="Google Shape;60;p14"/>
          <p:cNvSpPr txBox="1">
            <a:spLocks/>
          </p:cNvSpPr>
          <p:nvPr/>
        </p:nvSpPr>
        <p:spPr>
          <a:xfrm>
            <a:off x="1179046" y="4319438"/>
            <a:ext cx="2010260" cy="535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just">
              <a:spcBef>
                <a:spcPts val="0"/>
              </a:spcBef>
              <a:spcAft>
                <a:spcPts val="1200"/>
              </a:spcAft>
              <a:buFont typeface="Arial"/>
              <a:buNone/>
            </a:pPr>
            <a:r>
              <a:rPr lang="en-US" sz="1000" b="1" dirty="0">
                <a:solidFill>
                  <a:srgbClr val="C00000"/>
                </a:solidFill>
              </a:rPr>
              <a:t>Figure 1. </a:t>
            </a:r>
            <a:r>
              <a:rPr lang="en-US" sz="1000" dirty="0">
                <a:solidFill>
                  <a:schemeClr val="tx1"/>
                </a:solidFill>
              </a:rPr>
              <a:t>Vulvar improvement after topical corticosteroids.</a:t>
            </a:r>
          </a:p>
        </p:txBody>
      </p:sp>
      <p:sp>
        <p:nvSpPr>
          <p:cNvPr id="7" name="Google Shape;60;p14"/>
          <p:cNvSpPr txBox="1">
            <a:spLocks/>
          </p:cNvSpPr>
          <p:nvPr/>
        </p:nvSpPr>
        <p:spPr>
          <a:xfrm>
            <a:off x="3838341" y="4344492"/>
            <a:ext cx="3110392" cy="510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000" b="1" dirty="0">
                <a:solidFill>
                  <a:srgbClr val="C00000"/>
                </a:solidFill>
              </a:rPr>
              <a:t>Figure 2. </a:t>
            </a:r>
            <a:r>
              <a:rPr lang="en-US" sz="1000" dirty="0">
                <a:solidFill>
                  <a:schemeClr val="tx1"/>
                </a:solidFill>
              </a:rPr>
              <a:t>Partial improvement of vaginal stenosis after local estrogens and dilators.</a:t>
            </a:r>
          </a:p>
        </p:txBody>
      </p:sp>
      <p:cxnSp>
        <p:nvCxnSpPr>
          <p:cNvPr id="8" name="Conector recto 7"/>
          <p:cNvCxnSpPr/>
          <p:nvPr/>
        </p:nvCxnSpPr>
        <p:spPr>
          <a:xfrm flipV="1">
            <a:off x="585045" y="686913"/>
            <a:ext cx="4810125" cy="9525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Calle Asín y Palacios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279642" y="773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06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2680"/>
    </mc:Choice>
    <mc:Fallback xmlns="">
      <p:transition spd="slow" advClick="0" advTm="326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redondeado 17"/>
          <p:cNvSpPr/>
          <p:nvPr/>
        </p:nvSpPr>
        <p:spPr>
          <a:xfrm>
            <a:off x="6089348" y="1475852"/>
            <a:ext cx="2185209" cy="73255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redondeado 16"/>
          <p:cNvSpPr/>
          <p:nvPr/>
        </p:nvSpPr>
        <p:spPr>
          <a:xfrm>
            <a:off x="6089348" y="611571"/>
            <a:ext cx="2185209" cy="73255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447719" y="22255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 err="1">
                <a:solidFill>
                  <a:srgbClr val="C00000"/>
                </a:solidFill>
              </a:rPr>
              <a:t>Results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447718" y="857759"/>
            <a:ext cx="5355675" cy="8403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Chronic graft-versus-host disease (</a:t>
            </a:r>
            <a:r>
              <a:rPr lang="en-US" sz="1200" dirty="0" err="1">
                <a:solidFill>
                  <a:schemeClr val="tx1"/>
                </a:solidFill>
              </a:rPr>
              <a:t>cGVHD</a:t>
            </a:r>
            <a:r>
              <a:rPr lang="en-US" sz="1200" dirty="0">
                <a:solidFill>
                  <a:schemeClr val="tx1"/>
                </a:solidFill>
              </a:rPr>
              <a:t>) is </a:t>
            </a:r>
            <a:r>
              <a:rPr lang="en-US" sz="1200" b="1" dirty="0">
                <a:solidFill>
                  <a:schemeClr val="tx1"/>
                </a:solidFill>
              </a:rPr>
              <a:t>the most common late complication</a:t>
            </a:r>
            <a:r>
              <a:rPr lang="en-US" sz="1200" b="1" dirty="0">
                <a:solidFill>
                  <a:srgbClr val="C00000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after allogeneic hematopoietic stem cell transplantation (HSCT) and </a:t>
            </a:r>
            <a:r>
              <a:rPr lang="en-US" sz="1200" b="1" dirty="0">
                <a:solidFill>
                  <a:schemeClr val="tx1"/>
                </a:solidFill>
              </a:rPr>
              <a:t>a leading cause of non relapse morbidity and mortality</a:t>
            </a:r>
            <a:r>
              <a:rPr lang="en-US" sz="1200" dirty="0">
                <a:solidFill>
                  <a:schemeClr val="tx1"/>
                </a:solidFill>
              </a:rPr>
              <a:t>.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547213" y="705241"/>
            <a:ext cx="2311685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6089348" y="636243"/>
            <a:ext cx="2185209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400" b="1" dirty="0">
                <a:solidFill>
                  <a:srgbClr val="C00000"/>
                </a:solidFill>
              </a:rPr>
              <a:t>25–52% </a:t>
            </a:r>
          </a:p>
          <a:p>
            <a:pPr lvl="0" algn="ctr"/>
            <a:r>
              <a:rPr lang="en-US" dirty="0">
                <a:solidFill>
                  <a:schemeClr val="tx1"/>
                </a:solidFill>
              </a:rPr>
              <a:t>of transplanted patients</a:t>
            </a:r>
          </a:p>
          <a:p>
            <a:pPr lvl="0" algn="ctr"/>
            <a:endParaRPr lang="en-US" dirty="0">
              <a:solidFill>
                <a:schemeClr val="tx1"/>
              </a:solidFill>
            </a:endParaRPr>
          </a:p>
          <a:p>
            <a:pPr lvl="0" algn="ctr"/>
            <a:endParaRPr lang="en-US" sz="600" b="1" dirty="0">
              <a:solidFill>
                <a:srgbClr val="C00000"/>
              </a:solidFill>
            </a:endParaRPr>
          </a:p>
          <a:p>
            <a:pPr lvl="0" algn="ctr"/>
            <a:r>
              <a:rPr lang="en-US" sz="2000" b="1" dirty="0">
                <a:solidFill>
                  <a:srgbClr val="C00000"/>
                </a:solidFill>
              </a:rPr>
              <a:t>7–10 months </a:t>
            </a:r>
          </a:p>
          <a:p>
            <a:pPr lvl="0" algn="ctr"/>
            <a:r>
              <a:rPr lang="en-US" dirty="0">
                <a:solidFill>
                  <a:schemeClr val="tx1"/>
                </a:solidFill>
              </a:rPr>
              <a:t>after HSCT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47718" y="1692032"/>
            <a:ext cx="25077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ES" sz="1200" b="1" dirty="0">
                <a:solidFill>
                  <a:srgbClr val="C00000"/>
                </a:solidFill>
              </a:rPr>
              <a:t>Genital </a:t>
            </a:r>
            <a:r>
              <a:rPr lang="es-ES" sz="1200" b="1" dirty="0" err="1">
                <a:solidFill>
                  <a:srgbClr val="C00000"/>
                </a:solidFill>
              </a:rPr>
              <a:t>involvement</a:t>
            </a:r>
            <a:r>
              <a:rPr lang="es-ES" sz="1200" b="1" dirty="0">
                <a:solidFill>
                  <a:srgbClr val="C00000"/>
                </a:solidFill>
              </a:rPr>
              <a:t> </a:t>
            </a:r>
            <a:r>
              <a:rPr lang="es-ES" sz="1200" b="1" dirty="0" err="1">
                <a:solidFill>
                  <a:srgbClr val="C00000"/>
                </a:solidFill>
              </a:rPr>
              <a:t>is</a:t>
            </a:r>
            <a:r>
              <a:rPr lang="es-ES" sz="1200" b="1" dirty="0">
                <a:solidFill>
                  <a:srgbClr val="C00000"/>
                </a:solidFill>
              </a:rPr>
              <a:t> </a:t>
            </a:r>
            <a:r>
              <a:rPr lang="es-ES" sz="1200" b="1" dirty="0" err="1">
                <a:solidFill>
                  <a:srgbClr val="C00000"/>
                </a:solidFill>
              </a:rPr>
              <a:t>frequent</a:t>
            </a:r>
            <a:r>
              <a:rPr lang="es-ES" sz="1200" b="1" dirty="0">
                <a:solidFill>
                  <a:srgbClr val="C00000"/>
                </a:solidFill>
              </a:rPr>
              <a:t>: </a:t>
            </a:r>
          </a:p>
          <a:p>
            <a:pPr marL="171450" lvl="8" indent="-171450" algn="just"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chemeClr val="tx1"/>
                </a:solidFill>
              </a:rPr>
              <a:t>Vulvar 70%</a:t>
            </a:r>
          </a:p>
          <a:p>
            <a:pPr marL="171450" lvl="8" indent="-171450" algn="just"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chemeClr val="tx1"/>
                </a:solidFill>
              </a:rPr>
              <a:t>Vaginal 6-16%</a:t>
            </a:r>
          </a:p>
          <a:p>
            <a:pPr marL="171450" lvl="8" indent="-171450" algn="just"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chemeClr val="tx1"/>
                </a:solidFill>
              </a:rPr>
              <a:t>Mixed 25-28%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247860" y="1754026"/>
            <a:ext cx="24885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/>
              <a:t>Frequently it coexists with </a:t>
            </a:r>
            <a:r>
              <a:rPr lang="en-US" sz="1200" dirty="0" err="1"/>
              <a:t>cGVHD</a:t>
            </a:r>
            <a:r>
              <a:rPr lang="en-US" sz="1200" dirty="0"/>
              <a:t> </a:t>
            </a:r>
            <a:r>
              <a:rPr lang="en-US" sz="1200" b="1" dirty="0">
                <a:solidFill>
                  <a:schemeClr val="tx1"/>
                </a:solidFill>
              </a:rPr>
              <a:t>in other organs, </a:t>
            </a:r>
            <a:r>
              <a:rPr lang="en-US" sz="1200" dirty="0"/>
              <a:t>particularly skin and oral mucosa. </a:t>
            </a:r>
          </a:p>
        </p:txBody>
      </p:sp>
      <p:sp>
        <p:nvSpPr>
          <p:cNvPr id="13" name="Google Shape;60;p14"/>
          <p:cNvSpPr txBox="1">
            <a:spLocks/>
          </p:cNvSpPr>
          <p:nvPr/>
        </p:nvSpPr>
        <p:spPr>
          <a:xfrm>
            <a:off x="709695" y="2617986"/>
            <a:ext cx="4614279" cy="1226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s-ES" sz="1200" b="1" dirty="0" err="1">
                <a:solidFill>
                  <a:srgbClr val="C00000"/>
                </a:solidFill>
              </a:rPr>
              <a:t>Clinic</a:t>
            </a:r>
            <a:endParaRPr lang="es-ES" sz="1200" b="1" dirty="0">
              <a:solidFill>
                <a:srgbClr val="C00000"/>
              </a:solidFill>
            </a:endParaRPr>
          </a:p>
          <a:p>
            <a:pPr marL="171450" indent="-17145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" sz="1200" dirty="0" err="1">
                <a:solidFill>
                  <a:schemeClr val="tx1"/>
                </a:solidFill>
              </a:rPr>
              <a:t>Symptoms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b="1" dirty="0" err="1">
                <a:solidFill>
                  <a:schemeClr val="tx1"/>
                </a:solidFill>
              </a:rPr>
              <a:t>dyspareunia</a:t>
            </a:r>
            <a:r>
              <a:rPr lang="es-ES" sz="1200" b="1" dirty="0">
                <a:solidFill>
                  <a:schemeClr val="tx1"/>
                </a:solidFill>
              </a:rPr>
              <a:t>, </a:t>
            </a:r>
            <a:r>
              <a:rPr lang="es-ES" sz="1200" b="1" dirty="0" err="1">
                <a:solidFill>
                  <a:schemeClr val="tx1"/>
                </a:solidFill>
              </a:rPr>
              <a:t>dryness</a:t>
            </a:r>
            <a:r>
              <a:rPr lang="es-ES" sz="1200" b="1" dirty="0">
                <a:solidFill>
                  <a:schemeClr val="tx1"/>
                </a:solidFill>
              </a:rPr>
              <a:t>, </a:t>
            </a:r>
            <a:r>
              <a:rPr lang="es-ES" sz="1200" b="1" dirty="0" err="1">
                <a:solidFill>
                  <a:schemeClr val="tx1"/>
                </a:solidFill>
              </a:rPr>
              <a:t>pain</a:t>
            </a:r>
            <a:r>
              <a:rPr lang="es-ES" sz="1200" b="1" dirty="0">
                <a:solidFill>
                  <a:schemeClr val="tx1"/>
                </a:solidFill>
              </a:rPr>
              <a:t> and </a:t>
            </a:r>
            <a:r>
              <a:rPr lang="es-ES" sz="1200" b="1" dirty="0" err="1">
                <a:solidFill>
                  <a:schemeClr val="tx1"/>
                </a:solidFill>
              </a:rPr>
              <a:t>burning</a:t>
            </a:r>
            <a:endParaRPr lang="es-ES" sz="1200" dirty="0">
              <a:solidFill>
                <a:schemeClr val="tx1"/>
              </a:solidFill>
            </a:endParaRPr>
          </a:p>
          <a:p>
            <a:pPr marL="171450" indent="-17145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" sz="1200" dirty="0" err="1">
                <a:solidFill>
                  <a:schemeClr val="tx1"/>
                </a:solidFill>
              </a:rPr>
              <a:t>Clinical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findings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es-ES" sz="1200" dirty="0">
                <a:solidFill>
                  <a:schemeClr val="tx1"/>
                </a:solidFill>
              </a:rPr>
              <a:t>resemble </a:t>
            </a:r>
            <a:r>
              <a:rPr lang="es-ES" sz="1200" b="1" dirty="0" err="1">
                <a:solidFill>
                  <a:schemeClr val="tx1"/>
                </a:solidFill>
              </a:rPr>
              <a:t>lichen</a:t>
            </a:r>
            <a:r>
              <a:rPr lang="es-ES" sz="1200" b="1" dirty="0">
                <a:solidFill>
                  <a:schemeClr val="tx1"/>
                </a:solidFill>
              </a:rPr>
              <a:t> </a:t>
            </a:r>
            <a:r>
              <a:rPr lang="es-ES" sz="1200" b="1" dirty="0" err="1">
                <a:solidFill>
                  <a:schemeClr val="tx1"/>
                </a:solidFill>
              </a:rPr>
              <a:t>planus</a:t>
            </a:r>
            <a:endParaRPr lang="es-ES" sz="1200" b="1" dirty="0">
              <a:solidFill>
                <a:schemeClr val="tx1"/>
              </a:solidFill>
            </a:endParaRPr>
          </a:p>
          <a:p>
            <a:pPr marL="171450" indent="-17145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" sz="1200" dirty="0" err="1">
                <a:solidFill>
                  <a:schemeClr val="tx1"/>
                </a:solidFill>
              </a:rPr>
              <a:t>Severe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disease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es-ES" sz="1200" b="1" dirty="0">
                <a:solidFill>
                  <a:schemeClr val="tx1"/>
                </a:solidFill>
              </a:rPr>
              <a:t>labial </a:t>
            </a:r>
            <a:r>
              <a:rPr lang="es-ES" sz="1200" b="1" dirty="0" err="1">
                <a:solidFill>
                  <a:schemeClr val="tx1"/>
                </a:solidFill>
              </a:rPr>
              <a:t>fusion</a:t>
            </a:r>
            <a:r>
              <a:rPr lang="es-ES" sz="1200" b="1" dirty="0">
                <a:solidFill>
                  <a:schemeClr val="tx1"/>
                </a:solidFill>
              </a:rPr>
              <a:t>, </a:t>
            </a:r>
            <a:r>
              <a:rPr lang="es-ES" sz="1200" b="1" dirty="0" err="1">
                <a:solidFill>
                  <a:schemeClr val="tx1"/>
                </a:solidFill>
              </a:rPr>
              <a:t>sclerosis</a:t>
            </a:r>
            <a:r>
              <a:rPr lang="es-ES" sz="1200" b="1" dirty="0">
                <a:solidFill>
                  <a:schemeClr val="tx1"/>
                </a:solidFill>
              </a:rPr>
              <a:t>, </a:t>
            </a:r>
            <a:r>
              <a:rPr lang="es-ES" sz="1200" b="1" dirty="0" err="1">
                <a:solidFill>
                  <a:schemeClr val="tx1"/>
                </a:solidFill>
              </a:rPr>
              <a:t>adhesions</a:t>
            </a:r>
            <a:r>
              <a:rPr lang="es-ES" sz="1200" b="1" dirty="0">
                <a:solidFill>
                  <a:schemeClr val="tx1"/>
                </a:solidFill>
              </a:rPr>
              <a:t> and vaginal </a:t>
            </a:r>
            <a:r>
              <a:rPr lang="es-ES" sz="1200" b="1" dirty="0" err="1">
                <a:solidFill>
                  <a:schemeClr val="tx1"/>
                </a:solidFill>
              </a:rPr>
              <a:t>stenosis</a:t>
            </a:r>
            <a:r>
              <a:rPr lang="es-ES" sz="12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1" name="Rectángulo redondeado 10"/>
          <p:cNvSpPr/>
          <p:nvPr/>
        </p:nvSpPr>
        <p:spPr>
          <a:xfrm>
            <a:off x="709694" y="2615827"/>
            <a:ext cx="4491450" cy="1226962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Google Shape;60;p14"/>
          <p:cNvSpPr txBox="1">
            <a:spLocks/>
          </p:cNvSpPr>
          <p:nvPr/>
        </p:nvSpPr>
        <p:spPr>
          <a:xfrm>
            <a:off x="447718" y="3967934"/>
            <a:ext cx="7327351" cy="640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just">
              <a:spcBef>
                <a:spcPts val="0"/>
              </a:spcBef>
              <a:spcAft>
                <a:spcPts val="600"/>
              </a:spcAft>
              <a:buFont typeface="Arial"/>
              <a:buNone/>
            </a:pPr>
            <a:r>
              <a:rPr lang="en-US" sz="1200" b="1" dirty="0">
                <a:solidFill>
                  <a:srgbClr val="C00000"/>
                </a:solidFill>
              </a:rPr>
              <a:t>Diagnosis: </a:t>
            </a:r>
            <a:r>
              <a:rPr lang="en-US" sz="1200" b="1" dirty="0">
                <a:solidFill>
                  <a:schemeClr val="tx1"/>
                </a:solidFill>
              </a:rPr>
              <a:t>primarily clinical</a:t>
            </a:r>
            <a:r>
              <a:rPr lang="en-US" sz="1200" dirty="0">
                <a:solidFill>
                  <a:schemeClr val="tx1"/>
                </a:solidFill>
              </a:rPr>
              <a:t>. Biopsy reserved for uncertain cases.</a:t>
            </a:r>
          </a:p>
          <a:p>
            <a:pPr marL="0" indent="0" algn="just">
              <a:spcBef>
                <a:spcPts val="0"/>
              </a:spcBef>
              <a:buFont typeface="Arial"/>
              <a:buNone/>
            </a:pPr>
            <a:r>
              <a:rPr lang="en-US" sz="1200" b="1" dirty="0">
                <a:solidFill>
                  <a:srgbClr val="C00000"/>
                </a:solidFill>
              </a:rPr>
              <a:t>Treatment: </a:t>
            </a:r>
            <a:r>
              <a:rPr lang="en-US" sz="1200" b="1" dirty="0">
                <a:solidFill>
                  <a:schemeClr val="tx1"/>
                </a:solidFill>
              </a:rPr>
              <a:t>topical </a:t>
            </a:r>
            <a:r>
              <a:rPr lang="en-US" sz="1200" b="1" dirty="0" err="1">
                <a:solidFill>
                  <a:schemeClr val="tx1"/>
                </a:solidFill>
              </a:rPr>
              <a:t>immunosuppressants</a:t>
            </a:r>
            <a:r>
              <a:rPr lang="en-US" sz="1200" b="1" dirty="0">
                <a:solidFill>
                  <a:schemeClr val="tx1"/>
                </a:solidFill>
              </a:rPr>
              <a:t>, local estrogen therapy and vaginal dilators.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Font typeface="Arial"/>
              <a:buNone/>
            </a:pPr>
            <a:r>
              <a:rPr lang="en-US" sz="1200" dirty="0">
                <a:solidFill>
                  <a:schemeClr val="tx1"/>
                </a:solidFill>
              </a:rPr>
              <a:t>Surgery indicated for advanced adhesions or stenosis.</a:t>
            </a:r>
          </a:p>
        </p:txBody>
      </p:sp>
      <p:sp>
        <p:nvSpPr>
          <p:cNvPr id="14" name="Rectángulo redondeado 13"/>
          <p:cNvSpPr/>
          <p:nvPr/>
        </p:nvSpPr>
        <p:spPr>
          <a:xfrm>
            <a:off x="5554640" y="2427608"/>
            <a:ext cx="2719918" cy="1540326"/>
          </a:xfrm>
          <a:prstGeom prst="roundRect">
            <a:avLst/>
          </a:prstGeom>
          <a:solidFill>
            <a:srgbClr val="C00000">
              <a:alpha val="8000"/>
            </a:srgbClr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Google Shape;60;p14"/>
          <p:cNvSpPr txBox="1">
            <a:spLocks/>
          </p:cNvSpPr>
          <p:nvPr/>
        </p:nvSpPr>
        <p:spPr>
          <a:xfrm>
            <a:off x="5677470" y="2455261"/>
            <a:ext cx="2597087" cy="1172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s-ES" sz="1200" b="1" dirty="0">
                <a:solidFill>
                  <a:srgbClr val="C00000"/>
                </a:solidFill>
              </a:rPr>
              <a:t>HPV </a:t>
            </a:r>
            <a:r>
              <a:rPr lang="es-ES" sz="1200" b="1" dirty="0" err="1">
                <a:solidFill>
                  <a:srgbClr val="C00000"/>
                </a:solidFill>
              </a:rPr>
              <a:t>Risk</a:t>
            </a:r>
            <a:r>
              <a:rPr lang="es-ES" sz="1200" b="1" dirty="0">
                <a:solidFill>
                  <a:srgbClr val="C00000"/>
                </a:solidFill>
              </a:rPr>
              <a:t> factor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s-ES" sz="1200" dirty="0" err="1">
                <a:solidFill>
                  <a:schemeClr val="tx1"/>
                </a:solidFill>
              </a:rPr>
              <a:t>Immune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dysregulation</a:t>
            </a:r>
            <a:r>
              <a:rPr lang="es-ES" sz="1200" dirty="0">
                <a:solidFill>
                  <a:schemeClr val="tx1"/>
                </a:solidFill>
              </a:rPr>
              <a:t> and </a:t>
            </a:r>
            <a:r>
              <a:rPr lang="es-ES" sz="1200" dirty="0" err="1">
                <a:solidFill>
                  <a:schemeClr val="tx1"/>
                </a:solidFill>
              </a:rPr>
              <a:t>prolonged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immunosuppressive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therapy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increases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susceptibility</a:t>
            </a:r>
            <a:r>
              <a:rPr lang="es-ES" sz="1200" dirty="0">
                <a:solidFill>
                  <a:schemeClr val="tx1"/>
                </a:solidFill>
              </a:rPr>
              <a:t> to </a:t>
            </a:r>
            <a:r>
              <a:rPr lang="es-ES" sz="1200" b="1" dirty="0">
                <a:solidFill>
                  <a:schemeClr val="tx1"/>
                </a:solidFill>
              </a:rPr>
              <a:t>human </a:t>
            </a:r>
            <a:r>
              <a:rPr lang="es-ES" sz="1200" b="1" dirty="0" err="1">
                <a:solidFill>
                  <a:schemeClr val="tx1"/>
                </a:solidFill>
              </a:rPr>
              <a:t>papillomavirus</a:t>
            </a:r>
            <a:r>
              <a:rPr lang="es-ES" sz="1200" b="1" dirty="0">
                <a:solidFill>
                  <a:schemeClr val="tx1"/>
                </a:solidFill>
              </a:rPr>
              <a:t> (HPV) </a:t>
            </a:r>
            <a:r>
              <a:rPr lang="es-ES" sz="1200" b="1" dirty="0" err="1">
                <a:solidFill>
                  <a:schemeClr val="tx1"/>
                </a:solidFill>
              </a:rPr>
              <a:t>infection</a:t>
            </a:r>
            <a:r>
              <a:rPr lang="es-ES" sz="1200" b="1" dirty="0">
                <a:solidFill>
                  <a:schemeClr val="tx1"/>
                </a:solidFill>
              </a:rPr>
              <a:t> and cervical </a:t>
            </a:r>
            <a:r>
              <a:rPr lang="es-ES" sz="1200" b="1" dirty="0" err="1">
                <a:solidFill>
                  <a:schemeClr val="tx1"/>
                </a:solidFill>
              </a:rPr>
              <a:t>lesions</a:t>
            </a:r>
            <a:r>
              <a:rPr lang="es-ES" sz="1200" b="1">
                <a:solidFill>
                  <a:schemeClr val="tx1"/>
                </a:solidFill>
              </a:rPr>
              <a:t>.</a:t>
            </a:r>
            <a:endParaRPr lang="es-ES" sz="1200" b="1" dirty="0">
              <a:solidFill>
                <a:schemeClr val="tx1"/>
              </a:solidFill>
            </a:endParaRPr>
          </a:p>
        </p:txBody>
      </p:sp>
      <p:pic>
        <p:nvPicPr>
          <p:cNvPr id="4" name="Calle de Agustina de Aragón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58719" y="956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83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910"/>
    </mc:Choice>
    <mc:Fallback xmlns="">
      <p:transition spd="slow" advClick="0" advTm="709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8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623400" y="453587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 err="1">
                <a:solidFill>
                  <a:srgbClr val="C00000"/>
                </a:solidFill>
              </a:rPr>
              <a:t>Conclusions</a:t>
            </a:r>
            <a:endParaRPr lang="es-ES" dirty="0">
              <a:solidFill>
                <a:srgbClr val="C00000"/>
              </a:solidFill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623400" y="1312152"/>
            <a:ext cx="7645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 lvl="0" algn="just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Chronic genital graft-versus-host disease (</a:t>
            </a:r>
            <a:r>
              <a:rPr lang="en-US" sz="1600" dirty="0" err="1">
                <a:solidFill>
                  <a:schemeClr val="tx1"/>
                </a:solidFill>
              </a:rPr>
              <a:t>cGVHD</a:t>
            </a:r>
            <a:r>
              <a:rPr lang="en-US" sz="1600" dirty="0">
                <a:solidFill>
                  <a:schemeClr val="tx1"/>
                </a:solidFill>
              </a:rPr>
              <a:t>) is a common complication of hematopoietic stem cell transplantation (HSCT) that is </a:t>
            </a:r>
            <a:r>
              <a:rPr lang="en-US" sz="1600" b="1" dirty="0">
                <a:solidFill>
                  <a:schemeClr val="tx1"/>
                </a:solidFill>
              </a:rPr>
              <a:t>often underdiagnosed</a:t>
            </a:r>
            <a:r>
              <a:rPr lang="en-US" sz="1600" dirty="0">
                <a:solidFill>
                  <a:schemeClr val="tx1"/>
                </a:solidFill>
              </a:rPr>
              <a:t>. </a:t>
            </a:r>
          </a:p>
          <a:p>
            <a:pPr marL="0" lvl="0" indent="0" algn="just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en-US" sz="100" dirty="0">
              <a:solidFill>
                <a:schemeClr val="tx1"/>
              </a:solidFill>
            </a:endParaRPr>
          </a:p>
          <a:p>
            <a:pPr marL="342900" lvl="0" algn="just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</a:rPr>
              <a:t>Gynecological follow up is essential</a:t>
            </a:r>
            <a:r>
              <a:rPr lang="en-US" sz="1600" dirty="0">
                <a:solidFill>
                  <a:schemeClr val="tx1"/>
                </a:solidFill>
              </a:rPr>
              <a:t> for its detection and appropriate treatment, reducing the development of human papillomavirus (HPV) related complications and improving patients quality of life.</a:t>
            </a:r>
            <a:endParaRPr sz="1600" dirty="0">
              <a:solidFill>
                <a:schemeClr val="tx1"/>
              </a:solidFill>
            </a:endParaRPr>
          </a:p>
        </p:txBody>
      </p:sp>
      <p:cxnSp>
        <p:nvCxnSpPr>
          <p:cNvPr id="5" name="Conector recto 4"/>
          <p:cNvCxnSpPr/>
          <p:nvPr/>
        </p:nvCxnSpPr>
        <p:spPr>
          <a:xfrm>
            <a:off x="737055" y="967870"/>
            <a:ext cx="2865512" cy="1563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Calle Asín y Palacios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68800" y="13033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474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3530"/>
    </mc:Choice>
    <mc:Fallback xmlns="">
      <p:transition spd="slow" advClick="0" advTm="235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</TotalTime>
  <Words>396</Words>
  <Application>Microsoft Office PowerPoint</Application>
  <PresentationFormat>Presentación en pantalla (16:9)</PresentationFormat>
  <Paragraphs>38</Paragraphs>
  <Slides>5</Slides>
  <Notes>5</Notes>
  <HiddenSlides>0</HiddenSlides>
  <MMClips>5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8" baseType="lpstr">
      <vt:lpstr>Arial</vt:lpstr>
      <vt:lpstr>Wingdings</vt:lpstr>
      <vt:lpstr>Simple Light</vt:lpstr>
      <vt:lpstr>Genital involvement in chronic graft-versus-host disease after allogeneic hematopoietic stem cell transplantation: a case report</vt:lpstr>
      <vt:lpstr>Objective</vt:lpstr>
      <vt:lpstr>Materials and methods</vt:lpstr>
      <vt:lpstr>Results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Dr. Edward Mayeaux</dc:creator>
  <cp:lastModifiedBy>Rubén Clemente Clemente</cp:lastModifiedBy>
  <cp:revision>33</cp:revision>
  <dcterms:modified xsi:type="dcterms:W3CDTF">2026-04-28T16:20:07Z</dcterms:modified>
</cp:coreProperties>
</file>