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8" r:id="rId2"/>
    <p:sldId id="257" r:id="rId3"/>
    <p:sldId id="259" r:id="rId4"/>
    <p:sldId id="260" r:id="rId5"/>
    <p:sldId id="261" r:id="rId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5"/>
    <p:restoredTop sz="63145"/>
  </p:normalViewPr>
  <p:slideViewPr>
    <p:cSldViewPr snapToGrid="0" snapToObjects="1">
      <p:cViewPr varScale="1">
        <p:scale>
          <a:sx n="58" d="100"/>
          <a:sy n="58" d="100"/>
        </p:scale>
        <p:origin x="1912"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451515-5861-9444-A7C5-1ADF7598D07B}" type="datetimeFigureOut">
              <a:rPr lang="pt-BR" smtClean="0"/>
              <a:t>19/04/2026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pt-BR"/>
              <a:t>Editar estilos de texto Mestre
Segundo nível
Terceiro nível
Quarto nível
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AD54F4-C46B-1544-9933-94A5D3ADFC2D}" type="slidenum">
              <a:rPr lang="pt-BR" smtClean="0"/>
              <a:t>‹nº›</a:t>
            </a:fld>
            <a:endParaRPr lang="pt-BR"/>
          </a:p>
        </p:txBody>
      </p:sp>
    </p:spTree>
    <p:extLst>
      <p:ext uri="{BB962C8B-B14F-4D97-AF65-F5344CB8AC3E}">
        <p14:creationId xmlns:p14="http://schemas.microsoft.com/office/powerpoint/2010/main" val="942854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31096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4DAD54F4-C46B-1544-9933-94A5D3ADFC2D}" type="slidenum">
              <a:rPr lang="pt-BR" smtClean="0"/>
              <a:t>2</a:t>
            </a:fld>
            <a:endParaRPr lang="pt-BR"/>
          </a:p>
        </p:txBody>
      </p:sp>
    </p:spTree>
    <p:extLst>
      <p:ext uri="{BB962C8B-B14F-4D97-AF65-F5344CB8AC3E}">
        <p14:creationId xmlns:p14="http://schemas.microsoft.com/office/powerpoint/2010/main" val="76128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4DAD54F4-C46B-1544-9933-94A5D3ADFC2D}" type="slidenum">
              <a:rPr lang="pt-BR" smtClean="0"/>
              <a:t>3</a:t>
            </a:fld>
            <a:endParaRPr lang="pt-BR"/>
          </a:p>
        </p:txBody>
      </p:sp>
    </p:spTree>
    <p:extLst>
      <p:ext uri="{BB962C8B-B14F-4D97-AF65-F5344CB8AC3E}">
        <p14:creationId xmlns:p14="http://schemas.microsoft.com/office/powerpoint/2010/main" val="1493872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4DAD54F4-C46B-1544-9933-94A5D3ADFC2D}" type="slidenum">
              <a:rPr lang="pt-BR" smtClean="0"/>
              <a:t>4</a:t>
            </a:fld>
            <a:endParaRPr lang="pt-BR"/>
          </a:p>
        </p:txBody>
      </p:sp>
    </p:spTree>
    <p:extLst>
      <p:ext uri="{BB962C8B-B14F-4D97-AF65-F5344CB8AC3E}">
        <p14:creationId xmlns:p14="http://schemas.microsoft.com/office/powerpoint/2010/main" val="1138583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4DAD54F4-C46B-1544-9933-94A5D3ADFC2D}" type="slidenum">
              <a:rPr lang="pt-BR" smtClean="0"/>
              <a:t>5</a:t>
            </a:fld>
            <a:endParaRPr lang="pt-BR"/>
          </a:p>
        </p:txBody>
      </p:sp>
    </p:spTree>
    <p:extLst>
      <p:ext uri="{BB962C8B-B14F-4D97-AF65-F5344CB8AC3E}">
        <p14:creationId xmlns:p14="http://schemas.microsoft.com/office/powerpoint/2010/main" val="1986825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DA14F7-83D8-7141-A624-A070E9A5532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32D72B58-B8A3-9746-94F9-277A48ABB3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3467ED52-5589-6E40-A7B7-DC8241B24300}"/>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5" name="Espaço Reservado para Rodapé 4">
            <a:extLst>
              <a:ext uri="{FF2B5EF4-FFF2-40B4-BE49-F238E27FC236}">
                <a16:creationId xmlns:a16="http://schemas.microsoft.com/office/drawing/2014/main" id="{5640A826-8400-EE48-88C2-276DA2E81A9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C3DAB0B-15A3-DA44-B1A1-980578F9B40A}"/>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192551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5017C7-3DFA-9945-BE51-B4476C89EDD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B682110-F4B6-724B-A8D0-9B34EBBD91AC}"/>
              </a:ext>
            </a:extLst>
          </p:cNvPr>
          <p:cNvSpPr>
            <a:spLocks noGrp="1"/>
          </p:cNvSpPr>
          <p:nvPr>
            <p:ph idx="1"/>
          </p:nvPr>
        </p:nvSpPr>
        <p:spPr/>
        <p:txBody>
          <a:bodyPr/>
          <a:lstStyle/>
          <a:p>
            <a:r>
              <a:rPr 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2899D9E8-71B9-8F46-B8E5-5997C7290590}"/>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5" name="Espaço Reservado para Rodapé 4">
            <a:extLst>
              <a:ext uri="{FF2B5EF4-FFF2-40B4-BE49-F238E27FC236}">
                <a16:creationId xmlns:a16="http://schemas.microsoft.com/office/drawing/2014/main" id="{2BE90E90-82C4-D541-9D69-ECB32E827EB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1DCC6BE-1A65-FB4A-B88B-973C3CA40D43}"/>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3207318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906087-04C8-134B-AF7C-DD51976BB5A8}"/>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627B73C9-88BE-F54E-BC76-B0674BD024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FE3920E2-F88A-2F4A-BE87-C8995C7B77E5}"/>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5" name="Espaço Reservado para Rodapé 4">
            <a:extLst>
              <a:ext uri="{FF2B5EF4-FFF2-40B4-BE49-F238E27FC236}">
                <a16:creationId xmlns:a16="http://schemas.microsoft.com/office/drawing/2014/main" id="{770418AF-52F7-7247-A35F-31BD1544DB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50EB62D-DBFA-2344-8C2C-6DD450036B73}"/>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849764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EFBE74-36FB-354D-AF50-1C0A6BD2CB6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F9439EA-19DF-6646-AA64-7BFA7236889A}"/>
              </a:ext>
            </a:extLst>
          </p:cNvPr>
          <p:cNvSpPr>
            <a:spLocks noGrp="1"/>
          </p:cNvSpPr>
          <p:nvPr>
            <p:ph sz="half" idx="1"/>
          </p:nvPr>
        </p:nvSpPr>
        <p:spPr>
          <a:xfrm>
            <a:off x="838200" y="1825625"/>
            <a:ext cx="5181600" cy="4351338"/>
          </a:xfrm>
        </p:spPr>
        <p:txBody>
          <a:bodyPr/>
          <a:lstStyle/>
          <a:p>
            <a:r>
              <a:rPr lang="pt-BR"/>
              <a:t>Editar estilos de texto Mestre
Segundo nível
Terceiro nível
Quarto nível
Quinto nível</a:t>
            </a:r>
          </a:p>
        </p:txBody>
      </p:sp>
      <p:sp>
        <p:nvSpPr>
          <p:cNvPr id="4" name="Espaço Reservado para Conteúdo 3">
            <a:extLst>
              <a:ext uri="{FF2B5EF4-FFF2-40B4-BE49-F238E27FC236}">
                <a16:creationId xmlns:a16="http://schemas.microsoft.com/office/drawing/2014/main" id="{C65FE8FF-3284-CB42-AB2E-E5F69B29D603}"/>
              </a:ext>
            </a:extLst>
          </p:cNvPr>
          <p:cNvSpPr>
            <a:spLocks noGrp="1"/>
          </p:cNvSpPr>
          <p:nvPr>
            <p:ph sz="half" idx="2"/>
          </p:nvPr>
        </p:nvSpPr>
        <p:spPr>
          <a:xfrm>
            <a:off x="6172200" y="1825625"/>
            <a:ext cx="5181600" cy="4351338"/>
          </a:xfrm>
        </p:spPr>
        <p:txBody>
          <a:bodyPr/>
          <a:lstStyle/>
          <a:p>
            <a:r>
              <a:rPr lang="pt-BR"/>
              <a:t>Editar estilos de texto Mestre
Segundo nível
Terceiro nível
Quarto nível
Quinto nível</a:t>
            </a:r>
          </a:p>
        </p:txBody>
      </p:sp>
      <p:sp>
        <p:nvSpPr>
          <p:cNvPr id="5" name="Espaço Reservado para Data 4">
            <a:extLst>
              <a:ext uri="{FF2B5EF4-FFF2-40B4-BE49-F238E27FC236}">
                <a16:creationId xmlns:a16="http://schemas.microsoft.com/office/drawing/2014/main" id="{0009A8F8-F1FA-CA4F-8EAB-4A31A3AAE6CB}"/>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6" name="Espaço Reservado para Rodapé 5">
            <a:extLst>
              <a:ext uri="{FF2B5EF4-FFF2-40B4-BE49-F238E27FC236}">
                <a16:creationId xmlns:a16="http://schemas.microsoft.com/office/drawing/2014/main" id="{49582FBD-6402-E44C-AFDF-BD0B66259D4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E1164D6-EADF-3D47-AABC-098FE5CE2F8C}"/>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2482087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77CB8A-F071-1D45-B58B-881F227AA6D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76478D0-400E-1745-9D75-EDF8A26DE2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pt-BR"/>
              <a:t>Editar estilos de texto Mestre
Segundo nível
Terceiro nível
Quarto nível
Quinto nível</a:t>
            </a:r>
          </a:p>
        </p:txBody>
      </p:sp>
      <p:sp>
        <p:nvSpPr>
          <p:cNvPr id="4" name="Espaço Reservado para Conteúdo 3">
            <a:extLst>
              <a:ext uri="{FF2B5EF4-FFF2-40B4-BE49-F238E27FC236}">
                <a16:creationId xmlns:a16="http://schemas.microsoft.com/office/drawing/2014/main" id="{1FB14165-7B92-0446-B98C-65A13785B46C}"/>
              </a:ext>
            </a:extLst>
          </p:cNvPr>
          <p:cNvSpPr>
            <a:spLocks noGrp="1"/>
          </p:cNvSpPr>
          <p:nvPr>
            <p:ph sz="half" idx="2"/>
          </p:nvPr>
        </p:nvSpPr>
        <p:spPr>
          <a:xfrm>
            <a:off x="839788" y="2505075"/>
            <a:ext cx="5157787" cy="3684588"/>
          </a:xfrm>
        </p:spPr>
        <p:txBody>
          <a:bodyPr/>
          <a:lstStyle/>
          <a:p>
            <a:r>
              <a:rPr lang="pt-BR"/>
              <a:t>Editar estilos de texto Mestre
Segundo nível
Terceiro nível
Quarto nível
Quinto nível</a:t>
            </a:r>
          </a:p>
        </p:txBody>
      </p:sp>
      <p:sp>
        <p:nvSpPr>
          <p:cNvPr id="5" name="Espaço Reservado para Texto 4">
            <a:extLst>
              <a:ext uri="{FF2B5EF4-FFF2-40B4-BE49-F238E27FC236}">
                <a16:creationId xmlns:a16="http://schemas.microsoft.com/office/drawing/2014/main" id="{04D99594-C3F8-394E-8AC9-4322BFA988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pt-BR"/>
              <a:t>Editar estilos de texto Mestre
Segundo nível
Terceiro nível
Quarto nível
Quinto nível</a:t>
            </a:r>
          </a:p>
        </p:txBody>
      </p:sp>
      <p:sp>
        <p:nvSpPr>
          <p:cNvPr id="6" name="Espaço Reservado para Conteúdo 5">
            <a:extLst>
              <a:ext uri="{FF2B5EF4-FFF2-40B4-BE49-F238E27FC236}">
                <a16:creationId xmlns:a16="http://schemas.microsoft.com/office/drawing/2014/main" id="{B215F694-5956-5242-855C-48EFE3F88543}"/>
              </a:ext>
            </a:extLst>
          </p:cNvPr>
          <p:cNvSpPr>
            <a:spLocks noGrp="1"/>
          </p:cNvSpPr>
          <p:nvPr>
            <p:ph sz="quarter" idx="4"/>
          </p:nvPr>
        </p:nvSpPr>
        <p:spPr>
          <a:xfrm>
            <a:off x="6172200" y="2505075"/>
            <a:ext cx="5183188" cy="3684588"/>
          </a:xfrm>
        </p:spPr>
        <p:txBody>
          <a:bodyPr/>
          <a:lstStyle/>
          <a:p>
            <a:r>
              <a:rPr lang="pt-BR"/>
              <a:t>Editar estilos de texto Mestre
Segundo nível
Terceiro nível
Quarto nível
Quinto nível</a:t>
            </a:r>
          </a:p>
        </p:txBody>
      </p:sp>
      <p:sp>
        <p:nvSpPr>
          <p:cNvPr id="7" name="Espaço Reservado para Data 6">
            <a:extLst>
              <a:ext uri="{FF2B5EF4-FFF2-40B4-BE49-F238E27FC236}">
                <a16:creationId xmlns:a16="http://schemas.microsoft.com/office/drawing/2014/main" id="{0FCAF94F-BDA5-8446-A083-A4FD54CF5752}"/>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8" name="Espaço Reservado para Rodapé 7">
            <a:extLst>
              <a:ext uri="{FF2B5EF4-FFF2-40B4-BE49-F238E27FC236}">
                <a16:creationId xmlns:a16="http://schemas.microsoft.com/office/drawing/2014/main" id="{17AFF27A-0491-5949-8AE1-67FCB9353A2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816AD1C8-8E67-D14B-BBEA-7D43AABD983D}"/>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2646001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C57E42-468B-B24D-8E78-47C60CF079FC}"/>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B812FFDA-9343-3849-BCB3-995A2DBA352B}"/>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4" name="Espaço Reservado para Rodapé 3">
            <a:extLst>
              <a:ext uri="{FF2B5EF4-FFF2-40B4-BE49-F238E27FC236}">
                <a16:creationId xmlns:a16="http://schemas.microsoft.com/office/drawing/2014/main" id="{CD131415-A44A-0C49-AF8E-3C5E3D4DA58E}"/>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F48324CF-3FC7-B446-8AA5-3A0D9F58CC9F}"/>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1708005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D29A096-89ED-6A4E-B677-5E1D83B0DEB7}"/>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3" name="Espaço Reservado para Rodapé 2">
            <a:extLst>
              <a:ext uri="{FF2B5EF4-FFF2-40B4-BE49-F238E27FC236}">
                <a16:creationId xmlns:a16="http://schemas.microsoft.com/office/drawing/2014/main" id="{6B448395-730C-4149-ABD4-4C8572A60259}"/>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BFA7D3B5-0B00-7846-B204-49E611564F0B}"/>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1379079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ED91C0-2D21-8A4E-B0A1-4A44D6328E8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9802EAEE-7E90-1347-8B79-4AFDCC17CD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pt-BR"/>
              <a:t>Editar estilos de texto Mestre
Segundo nível
Terceiro nível
Quarto nível
Quinto nível</a:t>
            </a:r>
          </a:p>
        </p:txBody>
      </p:sp>
      <p:sp>
        <p:nvSpPr>
          <p:cNvPr id="4" name="Espaço Reservado para Texto 3">
            <a:extLst>
              <a:ext uri="{FF2B5EF4-FFF2-40B4-BE49-F238E27FC236}">
                <a16:creationId xmlns:a16="http://schemas.microsoft.com/office/drawing/2014/main" id="{B6C0D15C-F3C6-6A4D-A3C3-B62F849ED3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pt-BR"/>
              <a:t>Editar estilos de texto Mestre
Segundo nível
Terceiro nível
Quarto nível
Quinto nível</a:t>
            </a:r>
          </a:p>
        </p:txBody>
      </p:sp>
      <p:sp>
        <p:nvSpPr>
          <p:cNvPr id="5" name="Espaço Reservado para Data 4">
            <a:extLst>
              <a:ext uri="{FF2B5EF4-FFF2-40B4-BE49-F238E27FC236}">
                <a16:creationId xmlns:a16="http://schemas.microsoft.com/office/drawing/2014/main" id="{F71D7084-F6F4-4F42-B7E5-C966C0BB8ED8}"/>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6" name="Espaço Reservado para Rodapé 5">
            <a:extLst>
              <a:ext uri="{FF2B5EF4-FFF2-40B4-BE49-F238E27FC236}">
                <a16:creationId xmlns:a16="http://schemas.microsoft.com/office/drawing/2014/main" id="{170F29AE-38BD-6540-82CD-2C88CC00B85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158EBD3-F403-9B43-ADBE-0A0131C58733}"/>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3891006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40279D-FEA4-2B42-8E37-46F1956C744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2AAD193A-4DED-694D-B48C-03C8BAD2F6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6B784D7C-534B-B24E-9822-B51C31BF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pt-BR"/>
              <a:t>Editar estilos de texto Mestre
Segundo nível
Terceiro nível
Quarto nível
Quinto nível</a:t>
            </a:r>
          </a:p>
        </p:txBody>
      </p:sp>
      <p:sp>
        <p:nvSpPr>
          <p:cNvPr id="5" name="Espaço Reservado para Data 4">
            <a:extLst>
              <a:ext uri="{FF2B5EF4-FFF2-40B4-BE49-F238E27FC236}">
                <a16:creationId xmlns:a16="http://schemas.microsoft.com/office/drawing/2014/main" id="{60823606-F9E3-014F-AD86-1BD592B85CB8}"/>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6" name="Espaço Reservado para Rodapé 5">
            <a:extLst>
              <a:ext uri="{FF2B5EF4-FFF2-40B4-BE49-F238E27FC236}">
                <a16:creationId xmlns:a16="http://schemas.microsoft.com/office/drawing/2014/main" id="{215F097B-BD9C-954A-98B6-B1341DEE490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A70F170-E87E-014C-BF4A-0793E039CDB0}"/>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926678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E3920C-D173-294B-86F3-29E4CD85E26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0739DFB-C722-FF4B-BA0B-9C60E3E8981C}"/>
              </a:ext>
            </a:extLst>
          </p:cNvPr>
          <p:cNvSpPr>
            <a:spLocks noGrp="1"/>
          </p:cNvSpPr>
          <p:nvPr>
            <p:ph type="body" orient="vert" idx="1"/>
          </p:nvPr>
        </p:nvSpPr>
        <p:spPr/>
        <p:txBody>
          <a:bodyPr vert="eaVert"/>
          <a:lstStyle/>
          <a:p>
            <a:r>
              <a:rPr 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0B8F02FA-C7DA-CD47-9BE7-5EA0B70A09C9}"/>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5" name="Espaço Reservado para Rodapé 4">
            <a:extLst>
              <a:ext uri="{FF2B5EF4-FFF2-40B4-BE49-F238E27FC236}">
                <a16:creationId xmlns:a16="http://schemas.microsoft.com/office/drawing/2014/main" id="{7831AFAF-6AC3-E04C-B48B-1C76C2B1B2E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C195296-C630-A940-95BB-7C2116992543}"/>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693379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FF49036-0900-2441-B03E-8DA98E24E55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E46690EB-036E-B448-BBB1-7B871E7C56D0}"/>
              </a:ext>
            </a:extLst>
          </p:cNvPr>
          <p:cNvSpPr>
            <a:spLocks noGrp="1"/>
          </p:cNvSpPr>
          <p:nvPr>
            <p:ph type="body" orient="vert" idx="1"/>
          </p:nvPr>
        </p:nvSpPr>
        <p:spPr>
          <a:xfrm>
            <a:off x="838200" y="365125"/>
            <a:ext cx="7734300" cy="5811838"/>
          </a:xfrm>
        </p:spPr>
        <p:txBody>
          <a:bodyPr vert="eaVert"/>
          <a:lstStyle/>
          <a:p>
            <a:r>
              <a:rPr 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3C2F1E12-0002-C849-A74D-E3422925AAF8}"/>
              </a:ext>
            </a:extLst>
          </p:cNvPr>
          <p:cNvSpPr>
            <a:spLocks noGrp="1"/>
          </p:cNvSpPr>
          <p:nvPr>
            <p:ph type="dt" sz="half" idx="10"/>
          </p:nvPr>
        </p:nvSpPr>
        <p:spPr/>
        <p:txBody>
          <a:bodyPr/>
          <a:lstStyle/>
          <a:p>
            <a:fld id="{DB337B20-2BD3-A24D-B874-3517597556D0}" type="datetimeFigureOut">
              <a:rPr lang="pt-BR" smtClean="0"/>
              <a:t>19/04/2026</a:t>
            </a:fld>
            <a:endParaRPr lang="pt-BR"/>
          </a:p>
        </p:txBody>
      </p:sp>
      <p:sp>
        <p:nvSpPr>
          <p:cNvPr id="5" name="Espaço Reservado para Rodapé 4">
            <a:extLst>
              <a:ext uri="{FF2B5EF4-FFF2-40B4-BE49-F238E27FC236}">
                <a16:creationId xmlns:a16="http://schemas.microsoft.com/office/drawing/2014/main" id="{5601F12E-7521-3542-8AFA-64F7AAF16C2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C61F7F0-5379-AF45-8398-7AD40289FC33}"/>
              </a:ext>
            </a:extLst>
          </p:cNvPr>
          <p:cNvSpPr>
            <a:spLocks noGrp="1"/>
          </p:cNvSpPr>
          <p:nvPr>
            <p:ph type="sldNum" sz="quarter" idx="12"/>
          </p:nvPr>
        </p:nvSpPr>
        <p:spPr/>
        <p:txBody>
          <a:bodyPr/>
          <a:lstStyle/>
          <a:p>
            <a:fld id="{122F9508-342C-3D40-A337-AB37E3415BF8}" type="slidenum">
              <a:rPr lang="pt-BR" smtClean="0"/>
              <a:t>‹nº›</a:t>
            </a:fld>
            <a:endParaRPr lang="pt-BR"/>
          </a:p>
        </p:txBody>
      </p:sp>
    </p:spTree>
    <p:extLst>
      <p:ext uri="{BB962C8B-B14F-4D97-AF65-F5344CB8AC3E}">
        <p14:creationId xmlns:p14="http://schemas.microsoft.com/office/powerpoint/2010/main" val="278929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10" y="593359"/>
            <a:ext cx="11361049" cy="763608"/>
          </a:xfrm>
          <a:prstGeom prst="rect">
            <a:avLst/>
          </a:prstGeom>
        </p:spPr>
        <p:txBody>
          <a:bodyPr spcFirstLastPara="1" wrap="square" lIns="471925" tIns="471925" rIns="471925" bIns="471925" anchor="t" anchorCtr="0">
            <a:noAutofit/>
          </a:bodyPr>
          <a:lstStyle>
            <a:lvl1pPr lvl="0">
              <a:spcBef>
                <a:spcPts val="0"/>
              </a:spcBef>
              <a:spcAft>
                <a:spcPts val="0"/>
              </a:spcAft>
              <a:buSzPts val="14500"/>
              <a:buNone/>
              <a:defRPr/>
            </a:lvl1pPr>
            <a:lvl2pPr lvl="1">
              <a:spcBef>
                <a:spcPts val="0"/>
              </a:spcBef>
              <a:spcAft>
                <a:spcPts val="0"/>
              </a:spcAft>
              <a:buSzPts val="14500"/>
              <a:buNone/>
              <a:defRPr/>
            </a:lvl2pPr>
            <a:lvl3pPr lvl="2">
              <a:spcBef>
                <a:spcPts val="0"/>
              </a:spcBef>
              <a:spcAft>
                <a:spcPts val="0"/>
              </a:spcAft>
              <a:buSzPts val="14500"/>
              <a:buNone/>
              <a:defRPr/>
            </a:lvl3pPr>
            <a:lvl4pPr lvl="3">
              <a:spcBef>
                <a:spcPts val="0"/>
              </a:spcBef>
              <a:spcAft>
                <a:spcPts val="0"/>
              </a:spcAft>
              <a:buSzPts val="14500"/>
              <a:buNone/>
              <a:defRPr/>
            </a:lvl4pPr>
            <a:lvl5pPr lvl="4">
              <a:spcBef>
                <a:spcPts val="0"/>
              </a:spcBef>
              <a:spcAft>
                <a:spcPts val="0"/>
              </a:spcAft>
              <a:buSzPts val="14500"/>
              <a:buNone/>
              <a:defRPr/>
            </a:lvl5pPr>
            <a:lvl6pPr lvl="5">
              <a:spcBef>
                <a:spcPts val="0"/>
              </a:spcBef>
              <a:spcAft>
                <a:spcPts val="0"/>
              </a:spcAft>
              <a:buSzPts val="14500"/>
              <a:buNone/>
              <a:defRPr/>
            </a:lvl6pPr>
            <a:lvl7pPr lvl="6">
              <a:spcBef>
                <a:spcPts val="0"/>
              </a:spcBef>
              <a:spcAft>
                <a:spcPts val="0"/>
              </a:spcAft>
              <a:buSzPts val="14500"/>
              <a:buNone/>
              <a:defRPr/>
            </a:lvl7pPr>
            <a:lvl8pPr lvl="7">
              <a:spcBef>
                <a:spcPts val="0"/>
              </a:spcBef>
              <a:spcAft>
                <a:spcPts val="0"/>
              </a:spcAft>
              <a:buSzPts val="14500"/>
              <a:buNone/>
              <a:defRPr/>
            </a:lvl8pPr>
            <a:lvl9pPr lvl="8">
              <a:spcBef>
                <a:spcPts val="0"/>
              </a:spcBef>
              <a:spcAft>
                <a:spcPts val="0"/>
              </a:spcAft>
              <a:buSzPts val="14500"/>
              <a:buNone/>
              <a:defRPr/>
            </a:lvl9pPr>
          </a:lstStyle>
          <a:p>
            <a:endParaRPr/>
          </a:p>
        </p:txBody>
      </p:sp>
      <p:sp>
        <p:nvSpPr>
          <p:cNvPr id="18" name="Google Shape;18;p4"/>
          <p:cNvSpPr txBox="1">
            <a:spLocks noGrp="1"/>
          </p:cNvSpPr>
          <p:nvPr>
            <p:ph type="body" idx="1"/>
          </p:nvPr>
        </p:nvSpPr>
        <p:spPr>
          <a:xfrm>
            <a:off x="415610" y="1536611"/>
            <a:ext cx="11361049" cy="4555121"/>
          </a:xfrm>
          <a:prstGeom prst="rect">
            <a:avLst/>
          </a:prstGeom>
        </p:spPr>
        <p:txBody>
          <a:bodyPr spcFirstLastPara="1" wrap="square" lIns="471925" tIns="471925" rIns="471925" bIns="471925" anchor="t" anchorCtr="0">
            <a:noAutofit/>
          </a:bodyPr>
          <a:lstStyle>
            <a:lvl1pPr marL="202157" lvl="0" indent="-362198">
              <a:spcBef>
                <a:spcPts val="0"/>
              </a:spcBef>
              <a:spcAft>
                <a:spcPts val="0"/>
              </a:spcAft>
              <a:buSzPts val="9300"/>
              <a:buChar char="●"/>
              <a:defRPr/>
            </a:lvl1pPr>
            <a:lvl2pPr marL="404315" lvl="1" indent="-303236">
              <a:spcBef>
                <a:spcPts val="3670"/>
              </a:spcBef>
              <a:spcAft>
                <a:spcPts val="0"/>
              </a:spcAft>
              <a:buSzPts val="7200"/>
              <a:buChar char="○"/>
              <a:defRPr/>
            </a:lvl2pPr>
            <a:lvl3pPr marL="606472" lvl="2" indent="-303236">
              <a:spcBef>
                <a:spcPts val="3670"/>
              </a:spcBef>
              <a:spcAft>
                <a:spcPts val="0"/>
              </a:spcAft>
              <a:buSzPts val="7200"/>
              <a:buChar char="■"/>
              <a:defRPr/>
            </a:lvl3pPr>
            <a:lvl4pPr marL="808629" lvl="3" indent="-303236">
              <a:spcBef>
                <a:spcPts val="3670"/>
              </a:spcBef>
              <a:spcAft>
                <a:spcPts val="0"/>
              </a:spcAft>
              <a:buSzPts val="7200"/>
              <a:buChar char="●"/>
              <a:defRPr/>
            </a:lvl4pPr>
            <a:lvl5pPr marL="1010785" lvl="4" indent="-303236">
              <a:spcBef>
                <a:spcPts val="3670"/>
              </a:spcBef>
              <a:spcAft>
                <a:spcPts val="0"/>
              </a:spcAft>
              <a:buSzPts val="7200"/>
              <a:buChar char="○"/>
              <a:defRPr/>
            </a:lvl5pPr>
            <a:lvl6pPr marL="1212942" lvl="5" indent="-303236">
              <a:spcBef>
                <a:spcPts val="3670"/>
              </a:spcBef>
              <a:spcAft>
                <a:spcPts val="0"/>
              </a:spcAft>
              <a:buSzPts val="7200"/>
              <a:buChar char="■"/>
              <a:defRPr/>
            </a:lvl6pPr>
            <a:lvl7pPr marL="1415100" lvl="6" indent="-303236">
              <a:spcBef>
                <a:spcPts val="3670"/>
              </a:spcBef>
              <a:spcAft>
                <a:spcPts val="0"/>
              </a:spcAft>
              <a:buSzPts val="7200"/>
              <a:buChar char="●"/>
              <a:defRPr/>
            </a:lvl7pPr>
            <a:lvl8pPr marL="1617258" lvl="7" indent="-303236">
              <a:spcBef>
                <a:spcPts val="3670"/>
              </a:spcBef>
              <a:spcAft>
                <a:spcPts val="0"/>
              </a:spcAft>
              <a:buSzPts val="7200"/>
              <a:buChar char="○"/>
              <a:defRPr/>
            </a:lvl8pPr>
            <a:lvl9pPr marL="1819414" lvl="8" indent="-303236">
              <a:spcBef>
                <a:spcPts val="3670"/>
              </a:spcBef>
              <a:spcAft>
                <a:spcPts val="3670"/>
              </a:spcAft>
              <a:buSzPts val="7200"/>
              <a:buChar char="■"/>
              <a:defRPr/>
            </a:lvl9pPr>
          </a:lstStyle>
          <a:p>
            <a:endParaRPr/>
          </a:p>
        </p:txBody>
      </p:sp>
      <p:sp>
        <p:nvSpPr>
          <p:cNvPr id="19" name="Google Shape;19;p4"/>
          <p:cNvSpPr txBox="1">
            <a:spLocks noGrp="1"/>
          </p:cNvSpPr>
          <p:nvPr>
            <p:ph type="sldNum" idx="12"/>
          </p:nvPr>
        </p:nvSpPr>
        <p:spPr>
          <a:xfrm>
            <a:off x="11296859" y="6217531"/>
            <a:ext cx="731649" cy="524772"/>
          </a:xfrm>
          <a:prstGeom prst="rect">
            <a:avLst/>
          </a:prstGeom>
        </p:spPr>
        <p:txBody>
          <a:bodyPr spcFirstLastPara="1" wrap="square" lIns="471925" tIns="471925" rIns="471925" bIns="4719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1811604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4904729B-E011-9A42-AB14-D96AC90C9D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66CF022-B3D7-CC45-8B08-D2CA12C2C1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62362173-6053-1E49-8C37-AAEB7A9E69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337B20-2BD3-A24D-B874-3517597556D0}" type="datetimeFigureOut">
              <a:rPr lang="pt-BR" smtClean="0"/>
              <a:t>19/04/2026</a:t>
            </a:fld>
            <a:endParaRPr lang="pt-BR"/>
          </a:p>
        </p:txBody>
      </p:sp>
      <p:sp>
        <p:nvSpPr>
          <p:cNvPr id="5" name="Espaço Reservado para Rodapé 4">
            <a:extLst>
              <a:ext uri="{FF2B5EF4-FFF2-40B4-BE49-F238E27FC236}">
                <a16:creationId xmlns:a16="http://schemas.microsoft.com/office/drawing/2014/main" id="{5EAC9F4C-1EB2-CF41-B952-720ED261DD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1BFD395-E8D8-5A49-A46E-E616A3DBF4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2F9508-342C-3D40-A337-AB37E3415BF8}" type="slidenum">
              <a:rPr lang="pt-BR" smtClean="0"/>
              <a:t>‹nº›</a:t>
            </a:fld>
            <a:endParaRPr lang="pt-BR"/>
          </a:p>
        </p:txBody>
      </p:sp>
    </p:spTree>
    <p:extLst>
      <p:ext uri="{BB962C8B-B14F-4D97-AF65-F5344CB8AC3E}">
        <p14:creationId xmlns:p14="http://schemas.microsoft.com/office/powerpoint/2010/main" val="2305348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tif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12.xml"/><Relationship Id="rId7" Type="http://schemas.openxmlformats.org/officeDocument/2006/relationships/image" Target="../media/image7.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notesSlide" Target="../notesSlides/notesSlide3.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9.tiff"/><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 name="Retângulo 4">
            <a:extLst>
              <a:ext uri="{FF2B5EF4-FFF2-40B4-BE49-F238E27FC236}">
                <a16:creationId xmlns:a16="http://schemas.microsoft.com/office/drawing/2014/main" id="{27101627-BDDA-3244-962A-254B233B7BAB}"/>
              </a:ext>
            </a:extLst>
          </p:cNvPr>
          <p:cNvSpPr/>
          <p:nvPr/>
        </p:nvSpPr>
        <p:spPr>
          <a:xfrm>
            <a:off x="221038" y="161365"/>
            <a:ext cx="11779614" cy="6490063"/>
          </a:xfrm>
          <a:prstGeom prst="rect">
            <a:avLst/>
          </a:prstGeom>
          <a:noFill/>
          <a:ln w="127000" cmpd="dbl">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3" name="CaixaDeTexto 2">
            <a:extLst>
              <a:ext uri="{FF2B5EF4-FFF2-40B4-BE49-F238E27FC236}">
                <a16:creationId xmlns:a16="http://schemas.microsoft.com/office/drawing/2014/main" id="{B8F3BE17-EE37-8747-A656-79FABC1AB132}"/>
              </a:ext>
            </a:extLst>
          </p:cNvPr>
          <p:cNvSpPr txBox="1"/>
          <p:nvPr/>
        </p:nvSpPr>
        <p:spPr>
          <a:xfrm>
            <a:off x="2678231" y="575267"/>
            <a:ext cx="8670717" cy="1308435"/>
          </a:xfrm>
          <a:prstGeom prst="rect">
            <a:avLst/>
          </a:prstGeom>
          <a:noFill/>
        </p:spPr>
        <p:txBody>
          <a:bodyPr wrap="square" rtlCol="0">
            <a:spAutoFit/>
          </a:bodyPr>
          <a:lstStyle/>
          <a:p>
            <a:pPr algn="ctr"/>
            <a:r>
              <a:rPr lang="pt-BR" sz="2634" b="1" dirty="0">
                <a:solidFill>
                  <a:srgbClr val="002060"/>
                </a:solidFill>
                <a:latin typeface="Times New Roman" panose="02020603050405020304" pitchFamily="18" charset="0"/>
                <a:cs typeface="Times New Roman" panose="02020603050405020304" pitchFamily="18" charset="0"/>
              </a:rPr>
              <a:t>CONDYLOMA LATA: AN IMPORTANT GYNECOLOGICAL FINDING FOR THE DIAGNOSIS OF SECONDARY SYPHILIS</a:t>
            </a:r>
          </a:p>
        </p:txBody>
      </p:sp>
      <p:sp>
        <p:nvSpPr>
          <p:cNvPr id="4" name="CaixaDeTexto 3">
            <a:extLst>
              <a:ext uri="{FF2B5EF4-FFF2-40B4-BE49-F238E27FC236}">
                <a16:creationId xmlns:a16="http://schemas.microsoft.com/office/drawing/2014/main" id="{08383081-A073-644F-A52E-77F9EC17B192}"/>
              </a:ext>
            </a:extLst>
          </p:cNvPr>
          <p:cNvSpPr txBox="1"/>
          <p:nvPr/>
        </p:nvSpPr>
        <p:spPr>
          <a:xfrm>
            <a:off x="2875369" y="1933901"/>
            <a:ext cx="8627220" cy="323935"/>
          </a:xfrm>
          <a:prstGeom prst="rect">
            <a:avLst/>
          </a:prstGeom>
          <a:noFill/>
        </p:spPr>
        <p:txBody>
          <a:bodyPr wrap="square" rtlCol="0">
            <a:spAutoFit/>
          </a:bodyPr>
          <a:lstStyle/>
          <a:p>
            <a:pPr algn="ctr"/>
            <a:r>
              <a:rPr lang="pt-BR" sz="1505" dirty="0">
                <a:latin typeface="Times New Roman" panose="02020603050405020304" pitchFamily="18" charset="0"/>
                <a:cs typeface="Times New Roman" panose="02020603050405020304" pitchFamily="18" charset="0"/>
              </a:rPr>
              <a:t>GIULIA MARCHETTI</a:t>
            </a:r>
            <a:r>
              <a:rPr lang="pt-BR" sz="1505" baseline="30000" dirty="0">
                <a:latin typeface="Times New Roman" panose="02020603050405020304" pitchFamily="18" charset="0"/>
                <a:cs typeface="Times New Roman" panose="02020603050405020304" pitchFamily="18" charset="0"/>
              </a:rPr>
              <a:t>1</a:t>
            </a:r>
            <a:r>
              <a:rPr lang="pt-BR" sz="1505" dirty="0">
                <a:latin typeface="Times New Roman" panose="02020603050405020304" pitchFamily="18" charset="0"/>
                <a:cs typeface="Times New Roman" panose="02020603050405020304" pitchFamily="18" charset="0"/>
              </a:rPr>
              <a:t>, ADRIANA BITTENCOURT CAMPANER</a:t>
            </a:r>
            <a:r>
              <a:rPr lang="pt-BR" sz="1505" baseline="30000" dirty="0">
                <a:latin typeface="Times New Roman" panose="02020603050405020304" pitchFamily="18" charset="0"/>
                <a:cs typeface="Times New Roman" panose="02020603050405020304" pitchFamily="18" charset="0"/>
              </a:rPr>
              <a:t>1</a:t>
            </a:r>
            <a:r>
              <a:rPr lang="en-US" sz="1505" dirty="0">
                <a:latin typeface="Times New Roman" panose="02020603050405020304" pitchFamily="18" charset="0"/>
                <a:cs typeface="Times New Roman" panose="02020603050405020304" pitchFamily="18" charset="0"/>
              </a:rPr>
              <a:t>, DANIEL PEREIRA AYRES NETTO</a:t>
            </a:r>
            <a:r>
              <a:rPr lang="en-US" sz="1505" baseline="30000" dirty="0">
                <a:latin typeface="Times New Roman" panose="02020603050405020304" pitchFamily="18" charset="0"/>
                <a:cs typeface="Times New Roman" panose="02020603050405020304" pitchFamily="18" charset="0"/>
              </a:rPr>
              <a:t>1</a:t>
            </a:r>
            <a:r>
              <a:rPr lang="en-US" sz="1505" dirty="0">
                <a:latin typeface="Times New Roman" panose="02020603050405020304" pitchFamily="18" charset="0"/>
                <a:cs typeface="Times New Roman" panose="02020603050405020304" pitchFamily="18" charset="0"/>
              </a:rPr>
              <a:t> </a:t>
            </a:r>
            <a:endParaRPr lang="pt-BR" sz="1505" dirty="0">
              <a:latin typeface="Times New Roman" panose="02020603050405020304" pitchFamily="18" charset="0"/>
              <a:cs typeface="Times New Roman" panose="02020603050405020304" pitchFamily="18" charset="0"/>
            </a:endParaRPr>
          </a:p>
        </p:txBody>
      </p:sp>
      <p:sp>
        <p:nvSpPr>
          <p:cNvPr id="7" name="CaixaDeTexto 6">
            <a:extLst>
              <a:ext uri="{FF2B5EF4-FFF2-40B4-BE49-F238E27FC236}">
                <a16:creationId xmlns:a16="http://schemas.microsoft.com/office/drawing/2014/main" id="{85A27124-6E6D-7640-9185-71ECA0976E06}"/>
              </a:ext>
            </a:extLst>
          </p:cNvPr>
          <p:cNvSpPr txBox="1"/>
          <p:nvPr/>
        </p:nvSpPr>
        <p:spPr>
          <a:xfrm>
            <a:off x="3447038" y="2298730"/>
            <a:ext cx="7133103" cy="381836"/>
          </a:xfrm>
          <a:prstGeom prst="rect">
            <a:avLst/>
          </a:prstGeom>
          <a:noFill/>
        </p:spPr>
        <p:txBody>
          <a:bodyPr wrap="square" rtlCol="0" anchor="ctr">
            <a:spAutoFit/>
          </a:bodyPr>
          <a:lstStyle/>
          <a:p>
            <a:pPr marL="286735" indent="-286735" algn="just">
              <a:buAutoNum type="arabicPeriod"/>
            </a:pPr>
            <a:r>
              <a:rPr lang="en-US" sz="1254" dirty="0">
                <a:latin typeface="Times New Roman" panose="02020603050405020304" pitchFamily="18" charset="0"/>
                <a:cs typeface="Times New Roman" panose="02020603050405020304" pitchFamily="18" charset="0"/>
              </a:rPr>
              <a:t>Department of Obstetrics and Gynecology, </a:t>
            </a:r>
            <a:r>
              <a:rPr lang="pt-BR" sz="1254" dirty="0">
                <a:latin typeface="Times New Roman" panose="02020603050405020304" pitchFamily="18" charset="0"/>
                <a:cs typeface="Times New Roman" panose="02020603050405020304" pitchFamily="18" charset="0"/>
              </a:rPr>
              <a:t>Santa Casa de Misericórdia de São Paulo, São Paulo, </a:t>
            </a:r>
            <a:r>
              <a:rPr lang="en-US" sz="1254" dirty="0">
                <a:latin typeface="Times New Roman" panose="02020603050405020304" pitchFamily="18" charset="0"/>
                <a:cs typeface="Times New Roman" panose="02020603050405020304" pitchFamily="18" charset="0"/>
              </a:rPr>
              <a:t>Brazil</a:t>
            </a:r>
            <a:r>
              <a:rPr lang="pt-BR" sz="1254" dirty="0">
                <a:latin typeface="Times New Roman" panose="02020603050405020304" pitchFamily="18" charset="0"/>
                <a:cs typeface="Times New Roman" panose="02020603050405020304" pitchFamily="18" charset="0"/>
              </a:rPr>
              <a:t>.</a:t>
            </a:r>
          </a:p>
          <a:p>
            <a:endParaRPr lang="en-US" sz="627" dirty="0"/>
          </a:p>
        </p:txBody>
      </p:sp>
      <p:sp>
        <p:nvSpPr>
          <p:cNvPr id="8" name="CaixaDeTexto 7">
            <a:extLst>
              <a:ext uri="{FF2B5EF4-FFF2-40B4-BE49-F238E27FC236}">
                <a16:creationId xmlns:a16="http://schemas.microsoft.com/office/drawing/2014/main" id="{F44DF931-B51A-6F4D-97C8-368B090F94A7}"/>
              </a:ext>
            </a:extLst>
          </p:cNvPr>
          <p:cNvSpPr txBox="1"/>
          <p:nvPr/>
        </p:nvSpPr>
        <p:spPr>
          <a:xfrm>
            <a:off x="462444" y="3170332"/>
            <a:ext cx="8240122" cy="1754326"/>
          </a:xfrm>
          <a:prstGeom prst="rect">
            <a:avLst/>
          </a:prstGeom>
          <a:noFill/>
        </p:spPr>
        <p:txBody>
          <a:bodyPr wrap="square" rtlCol="0">
            <a:spAutoFit/>
          </a:bodyPr>
          <a:lstStyle/>
          <a:p>
            <a:pPr algn="just"/>
            <a:r>
              <a:rPr lang="en-US" b="1" dirty="0">
                <a:solidFill>
                  <a:srgbClr val="002060"/>
                </a:solidFill>
                <a:latin typeface="Times New Roman" panose="02020603050405020304" pitchFamily="18" charset="0"/>
                <a:cs typeface="Times New Roman" panose="02020603050405020304" pitchFamily="18" charset="0"/>
              </a:rPr>
              <a:t>Background/Objective: </a:t>
            </a:r>
            <a:r>
              <a:rPr lang="en-US" dirty="0">
                <a:latin typeface="Times New Roman" panose="02020603050405020304" pitchFamily="18" charset="0"/>
                <a:cs typeface="Times New Roman" panose="02020603050405020304" pitchFamily="18" charset="0"/>
              </a:rPr>
              <a:t>Syphilis is a sexually transmitted infection with a variable clinical presentation, particularly in its secondary stage, and may mimic other genital and systemic dermatoses, which can hinder early diagnosis. This report aims to describe a case of secondary syphilis with prominent vulvar manifestations that was initially misdiagnosed, highlighting the importance of a thorough physical examination and the consideration of differential diagnoses in atypical vulvar lesions.</a:t>
            </a:r>
          </a:p>
        </p:txBody>
      </p:sp>
      <p:cxnSp>
        <p:nvCxnSpPr>
          <p:cNvPr id="10" name="Conector Reto 9">
            <a:extLst>
              <a:ext uri="{FF2B5EF4-FFF2-40B4-BE49-F238E27FC236}">
                <a16:creationId xmlns:a16="http://schemas.microsoft.com/office/drawing/2014/main" id="{BD8A1E46-D41B-AD4F-866B-FE7250B267B1}"/>
              </a:ext>
            </a:extLst>
          </p:cNvPr>
          <p:cNvCxnSpPr>
            <a:cxnSpLocks/>
          </p:cNvCxnSpPr>
          <p:nvPr/>
        </p:nvCxnSpPr>
        <p:spPr>
          <a:xfrm>
            <a:off x="284085" y="2796095"/>
            <a:ext cx="11647503" cy="0"/>
          </a:xfrm>
          <a:prstGeom prst="line">
            <a:avLst/>
          </a:prstGeom>
          <a:ln w="127000" cmpd="dbl">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CaixaDeTexto 11">
            <a:extLst>
              <a:ext uri="{FF2B5EF4-FFF2-40B4-BE49-F238E27FC236}">
                <a16:creationId xmlns:a16="http://schemas.microsoft.com/office/drawing/2014/main" id="{FE47C741-6886-8047-95E6-9233D719B736}"/>
              </a:ext>
            </a:extLst>
          </p:cNvPr>
          <p:cNvSpPr txBox="1"/>
          <p:nvPr/>
        </p:nvSpPr>
        <p:spPr>
          <a:xfrm>
            <a:off x="491975" y="5076099"/>
            <a:ext cx="8210591" cy="1200329"/>
          </a:xfrm>
          <a:prstGeom prst="rect">
            <a:avLst/>
          </a:prstGeom>
          <a:noFill/>
        </p:spPr>
        <p:txBody>
          <a:bodyPr wrap="square" rtlCol="0">
            <a:spAutoFit/>
          </a:bodyPr>
          <a:lstStyle/>
          <a:p>
            <a:pPr algn="just"/>
            <a:r>
              <a:rPr lang="en-US" b="1" dirty="0">
                <a:solidFill>
                  <a:srgbClr val="002060"/>
                </a:solidFill>
                <a:latin typeface="Times New Roman" panose="02020603050405020304" pitchFamily="18" charset="0"/>
                <a:cs typeface="Times New Roman" panose="02020603050405020304" pitchFamily="18" charset="0"/>
              </a:rPr>
              <a:t>Methods: </a:t>
            </a:r>
            <a:r>
              <a:rPr lang="en-US" dirty="0">
                <a:latin typeface="Times New Roman" panose="02020603050405020304" pitchFamily="18" charset="0"/>
                <a:cs typeface="Times New Roman" panose="02020603050405020304" pitchFamily="18" charset="0"/>
              </a:rPr>
              <a:t>This is a case report based on data extracted from the patient’s medical records. The patient provided written informed consent for publication, and the study was approved by the Research Ethics Committee of </a:t>
            </a:r>
            <a:r>
              <a:rPr lang="en-US" dirty="0" err="1">
                <a:latin typeface="Times New Roman" panose="02020603050405020304" pitchFamily="18" charset="0"/>
                <a:cs typeface="Times New Roman" panose="02020603050405020304" pitchFamily="18" charset="0"/>
              </a:rPr>
              <a:t>Irmandade</a:t>
            </a:r>
            <a:r>
              <a:rPr lang="en-US" dirty="0">
                <a:latin typeface="Times New Roman" panose="02020603050405020304" pitchFamily="18" charset="0"/>
                <a:cs typeface="Times New Roman" panose="02020603050405020304" pitchFamily="18" charset="0"/>
              </a:rPr>
              <a:t> da Santa Casa de </a:t>
            </a:r>
            <a:r>
              <a:rPr lang="en-US" dirty="0" err="1">
                <a:latin typeface="Times New Roman" panose="02020603050405020304" pitchFamily="18" charset="0"/>
                <a:cs typeface="Times New Roman" panose="02020603050405020304" pitchFamily="18" charset="0"/>
              </a:rPr>
              <a:t>Misericórdia</a:t>
            </a:r>
            <a:r>
              <a:rPr lang="en-US" dirty="0">
                <a:latin typeface="Times New Roman" panose="02020603050405020304" pitchFamily="18" charset="0"/>
                <a:cs typeface="Times New Roman" panose="02020603050405020304" pitchFamily="18" charset="0"/>
              </a:rPr>
              <a:t> de São Paulo. </a:t>
            </a:r>
          </a:p>
        </p:txBody>
      </p:sp>
      <p:sp>
        <p:nvSpPr>
          <p:cNvPr id="15" name="CaixaDeTexto 14">
            <a:extLst>
              <a:ext uri="{FF2B5EF4-FFF2-40B4-BE49-F238E27FC236}">
                <a16:creationId xmlns:a16="http://schemas.microsoft.com/office/drawing/2014/main" id="{7072C038-00E1-AB41-AFF6-2CBED89B1796}"/>
              </a:ext>
            </a:extLst>
          </p:cNvPr>
          <p:cNvSpPr txBox="1"/>
          <p:nvPr/>
        </p:nvSpPr>
        <p:spPr>
          <a:xfrm>
            <a:off x="10872230" y="342886"/>
            <a:ext cx="1128422" cy="421910"/>
          </a:xfrm>
          <a:prstGeom prst="rect">
            <a:avLst/>
          </a:prstGeom>
          <a:noFill/>
        </p:spPr>
        <p:txBody>
          <a:bodyPr wrap="square" rtlCol="0">
            <a:spAutoFit/>
          </a:bodyPr>
          <a:lstStyle/>
          <a:p>
            <a:pPr algn="ctr"/>
            <a:r>
              <a:rPr lang="pt-BR" sz="1571" b="1" dirty="0">
                <a:solidFill>
                  <a:srgbClr val="002060"/>
                </a:solidFill>
              </a:rPr>
              <a:t> PC 038</a:t>
            </a:r>
          </a:p>
          <a:p>
            <a:pPr algn="ctr"/>
            <a:endParaRPr lang="pt-BR" sz="571" b="1" dirty="0">
              <a:solidFill>
                <a:srgbClr val="002060"/>
              </a:solidFill>
            </a:endParaRPr>
          </a:p>
        </p:txBody>
      </p:sp>
      <p:pic>
        <p:nvPicPr>
          <p:cNvPr id="6" name="Imagem 5">
            <a:extLst>
              <a:ext uri="{FF2B5EF4-FFF2-40B4-BE49-F238E27FC236}">
                <a16:creationId xmlns:a16="http://schemas.microsoft.com/office/drawing/2014/main" id="{00C8B022-4BC2-3B4C-8C83-C1E956757159}"/>
              </a:ext>
            </a:extLst>
          </p:cNvPr>
          <p:cNvPicPr>
            <a:picLocks noChangeAspect="1"/>
          </p:cNvPicPr>
          <p:nvPr/>
        </p:nvPicPr>
        <p:blipFill>
          <a:blip r:embed="rId5"/>
          <a:stretch>
            <a:fillRect/>
          </a:stretch>
        </p:blipFill>
        <p:spPr>
          <a:xfrm>
            <a:off x="595704" y="573706"/>
            <a:ext cx="1905000" cy="1905000"/>
          </a:xfrm>
          <a:prstGeom prst="rect">
            <a:avLst/>
          </a:prstGeom>
        </p:spPr>
      </p:pic>
      <p:pic>
        <p:nvPicPr>
          <p:cNvPr id="14" name="Áudio 13">
            <a:hlinkClick r:id="" action="ppaction://media"/>
            <a:extLst>
              <a:ext uri="{FF2B5EF4-FFF2-40B4-BE49-F238E27FC236}">
                <a16:creationId xmlns:a16="http://schemas.microsoft.com/office/drawing/2014/main" id="{3A3316B0-A821-204F-A7C7-B16F397CC9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pic>
        <p:nvPicPr>
          <p:cNvPr id="16" name="Espaço Reservado para Conteúdo 4">
            <a:extLst>
              <a:ext uri="{FF2B5EF4-FFF2-40B4-BE49-F238E27FC236}">
                <a16:creationId xmlns:a16="http://schemas.microsoft.com/office/drawing/2014/main" id="{E75D2530-C0EF-4148-9B4F-9DA19ECBD5AE}"/>
              </a:ext>
            </a:extLst>
          </p:cNvPr>
          <p:cNvPicPr/>
          <p:nvPr/>
        </p:nvPicPr>
        <p:blipFill rotWithShape="1">
          <a:blip r:embed="rId7" cstate="print">
            <a:extLst>
              <a:ext uri="{28A0092B-C50C-407E-A947-70E740481C1C}">
                <a14:useLocalDpi xmlns:a14="http://schemas.microsoft.com/office/drawing/2010/main" val="0"/>
              </a:ext>
            </a:extLst>
          </a:blip>
          <a:srcRect l="-1" t="10665" r="18750" b="8457"/>
          <a:stretch/>
        </p:blipFill>
        <p:spPr bwMode="auto">
          <a:xfrm rot="5400000">
            <a:off x="8678785" y="3466935"/>
            <a:ext cx="3317072" cy="248325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8535628"/>
      </p:ext>
    </p:extLst>
  </p:cSld>
  <p:clrMapOvr>
    <a:masterClrMapping/>
  </p:clrMapOvr>
  <mc:AlternateContent xmlns:mc="http://schemas.openxmlformats.org/markup-compatibility/2006" xmlns:p14="http://schemas.microsoft.com/office/powerpoint/2010/main">
    <mc:Choice Requires="p14">
      <p:transition spd="slow" p14:dur="2000" advTm="60515"/>
    </mc:Choice>
    <mc:Fallback xmlns="">
      <p:transition spd="slow" advTm="60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DC2000-CC37-8A46-899A-F63648D1828E}"/>
              </a:ext>
            </a:extLst>
          </p:cNvPr>
          <p:cNvSpPr>
            <a:spLocks noGrp="1"/>
          </p:cNvSpPr>
          <p:nvPr>
            <p:ph type="title"/>
          </p:nvPr>
        </p:nvSpPr>
        <p:spPr>
          <a:xfrm>
            <a:off x="415610" y="455626"/>
            <a:ext cx="11361049" cy="763608"/>
          </a:xfrm>
        </p:spPr>
        <p:txBody>
          <a:bodyPr/>
          <a:lstStyle/>
          <a:p>
            <a:r>
              <a:rPr lang="pt-BR" dirty="0">
                <a:solidFill>
                  <a:srgbClr val="002060"/>
                </a:solidFill>
                <a:latin typeface="Times New Roman" panose="02020603050405020304" pitchFamily="18" charset="0"/>
                <a:cs typeface="Times New Roman" panose="02020603050405020304" pitchFamily="18" charset="0"/>
              </a:rPr>
              <a:t>Case </a:t>
            </a:r>
            <a:r>
              <a:rPr lang="pt-BR" dirty="0" err="1">
                <a:solidFill>
                  <a:srgbClr val="002060"/>
                </a:solidFill>
                <a:latin typeface="Times New Roman" panose="02020603050405020304" pitchFamily="18" charset="0"/>
                <a:cs typeface="Times New Roman" panose="02020603050405020304" pitchFamily="18" charset="0"/>
              </a:rPr>
              <a:t>Report</a:t>
            </a:r>
            <a:endParaRPr lang="pt-BR" dirty="0">
              <a:solidFill>
                <a:srgbClr val="002060"/>
              </a:solidFill>
              <a:latin typeface="Times New Roman" panose="02020603050405020304" pitchFamily="18" charset="0"/>
              <a:cs typeface="Times New Roman" panose="02020603050405020304" pitchFamily="18" charset="0"/>
            </a:endParaRPr>
          </a:p>
        </p:txBody>
      </p:sp>
      <p:sp>
        <p:nvSpPr>
          <p:cNvPr id="3" name="Espaço Reservado para Texto 2">
            <a:extLst>
              <a:ext uri="{FF2B5EF4-FFF2-40B4-BE49-F238E27FC236}">
                <a16:creationId xmlns:a16="http://schemas.microsoft.com/office/drawing/2014/main" id="{7BED0F7A-4C87-CD4A-81A1-7ECF7FAC613F}"/>
              </a:ext>
            </a:extLst>
          </p:cNvPr>
          <p:cNvSpPr>
            <a:spLocks noGrp="1"/>
          </p:cNvSpPr>
          <p:nvPr>
            <p:ph type="body" idx="1"/>
          </p:nvPr>
        </p:nvSpPr>
        <p:spPr>
          <a:xfrm>
            <a:off x="415610" y="1446788"/>
            <a:ext cx="11361049" cy="5088124"/>
          </a:xfrm>
        </p:spPr>
        <p:txBody>
          <a:bodyPr/>
          <a:lstStyle/>
          <a:p>
            <a:pPr marL="0" indent="0" algn="just">
              <a:buNone/>
            </a:pPr>
            <a:r>
              <a:rPr lang="en-US" sz="1800" dirty="0">
                <a:latin typeface="Times New Roman" panose="02020603050405020304" pitchFamily="18" charset="0"/>
                <a:cs typeface="Times New Roman" panose="02020603050405020304" pitchFamily="18" charset="0"/>
              </a:rPr>
              <a:t>	A 31-year-old woman presented to a specialized lower genital tract pathology clinic with complaints of painful, raised vulvar and perianal lesions that had begun two weeks earlier, without progression or associated systemic symptoms. She was nulliparous, using combined oral contraceptives, with regular menstrual cycles and an active sexual life with multiple partners, without condom use. She denied comorbidities, regular medication use, allergies, risk behaviors, or immunosuppressive conditions. She reported previous emergency department visits, where she had been diagnosed with genital herpes and treated with oral acyclovir, without clinical improvement, prompting further evaluation. </a:t>
            </a:r>
          </a:p>
          <a:p>
            <a:pPr marL="0" indent="0" algn="just">
              <a:buNone/>
            </a:pPr>
            <a:r>
              <a:rPr lang="en-US" sz="1800" dirty="0">
                <a:latin typeface="Times New Roman" panose="02020603050405020304" pitchFamily="18" charset="0"/>
                <a:cs typeface="Times New Roman" panose="02020603050405020304" pitchFamily="18" charset="0"/>
              </a:rPr>
              <a:t>	On general physical examination, whitish plaques with raised borders were observed on the hard palate and lower lip mucosa </a:t>
            </a:r>
            <a:r>
              <a:rPr lang="en-US" sz="1800" b="1" dirty="0">
                <a:solidFill>
                  <a:srgbClr val="002060"/>
                </a:solidFill>
                <a:latin typeface="Times New Roman" panose="02020603050405020304" pitchFamily="18" charset="0"/>
                <a:cs typeface="Times New Roman" panose="02020603050405020304" pitchFamily="18" charset="0"/>
              </a:rPr>
              <a:t>(Figure 1)</a:t>
            </a:r>
            <a:r>
              <a:rPr lang="en-US" sz="1800" dirty="0">
                <a:latin typeface="Times New Roman" panose="02020603050405020304" pitchFamily="18" charset="0"/>
                <a:cs typeface="Times New Roman" panose="02020603050405020304" pitchFamily="18" charset="0"/>
              </a:rPr>
              <a:t>, in addition to multiple erythematous macules on the palms and soles </a:t>
            </a:r>
            <a:r>
              <a:rPr lang="en-US" sz="1800" b="1" dirty="0">
                <a:solidFill>
                  <a:srgbClr val="002060"/>
                </a:solidFill>
                <a:latin typeface="Times New Roman" panose="02020603050405020304" pitchFamily="18" charset="0"/>
                <a:cs typeface="Times New Roman" panose="02020603050405020304" pitchFamily="18" charset="0"/>
              </a:rPr>
              <a:t>(Figure 2)</a:t>
            </a:r>
            <a:r>
              <a:rPr lang="en-US" sz="1800" dirty="0">
                <a:latin typeface="Times New Roman" panose="02020603050405020304" pitchFamily="18" charset="0"/>
                <a:cs typeface="Times New Roman" panose="02020603050405020304" pitchFamily="18" charset="0"/>
              </a:rPr>
              <a:t>. Vulvar examination revealed multiple moist, raised, well-defined plaques measuring 1 to 2 cm, involving the labia majora, labia minora, and perianal region </a:t>
            </a:r>
            <a:r>
              <a:rPr lang="en-US" sz="1800" b="1" dirty="0">
                <a:solidFill>
                  <a:srgbClr val="002060"/>
                </a:solidFill>
                <a:latin typeface="Times New Roman" panose="02020603050405020304" pitchFamily="18" charset="0"/>
                <a:cs typeface="Times New Roman" panose="02020603050405020304" pitchFamily="18" charset="0"/>
              </a:rPr>
              <a:t>(Figure 3)</a:t>
            </a:r>
            <a:r>
              <a:rPr lang="en-US" sz="1800" dirty="0">
                <a:latin typeface="Times New Roman" panose="02020603050405020304" pitchFamily="18" charset="0"/>
                <a:cs typeface="Times New Roman" panose="02020603050405020304" pitchFamily="18" charset="0"/>
              </a:rPr>
              <a:t>. </a:t>
            </a:r>
          </a:p>
          <a:p>
            <a:pPr marL="0" indent="0" algn="just">
              <a:buNone/>
            </a:pPr>
            <a:r>
              <a:rPr lang="en-US" sz="1800" dirty="0">
                <a:latin typeface="Times New Roman" panose="02020603050405020304" pitchFamily="18" charset="0"/>
                <a:cs typeface="Times New Roman" panose="02020603050405020304" pitchFamily="18" charset="0"/>
              </a:rPr>
              <a:t>	Secondary syphilis was considered the main diagnostic hypothesis, supported by the comprehensive physical examination. A single dose of 2.4 million IU of intramuscular benzathine penicillin was administered. Non-treponemal (VDRL) and treponemal (FTA-ABS) tests, as well as serologic screening for HIV and hepatitis B and C, were requested. After one week, the patient returned with significant clinical improvement of both oral and genital lesions </a:t>
            </a:r>
            <a:r>
              <a:rPr lang="en-US" sz="1800" b="1" dirty="0">
                <a:solidFill>
                  <a:srgbClr val="002060"/>
                </a:solidFill>
                <a:latin typeface="Times New Roman" panose="02020603050405020304" pitchFamily="18" charset="0"/>
                <a:cs typeface="Times New Roman" panose="02020603050405020304" pitchFamily="18" charset="0"/>
              </a:rPr>
              <a:t>(Figure 4)</a:t>
            </a:r>
            <a:r>
              <a:rPr lang="en-US" sz="1800" dirty="0">
                <a:latin typeface="Times New Roman" panose="02020603050405020304" pitchFamily="18" charset="0"/>
                <a:cs typeface="Times New Roman" panose="02020603050405020304" pitchFamily="18" charset="0"/>
              </a:rPr>
              <a:t>. The FTA-ABS test was positive, and the VDRL titer was 1:256. At three-month follow-up, complete clinical resolution was observed, along with a decline in the VDRL titer to 1:2.</a:t>
            </a:r>
          </a:p>
          <a:p>
            <a:pPr marL="0" indent="0" algn="just">
              <a:buNone/>
            </a:pPr>
            <a:endParaRPr lang="pt-BR" sz="1800" dirty="0"/>
          </a:p>
        </p:txBody>
      </p:sp>
      <p:sp>
        <p:nvSpPr>
          <p:cNvPr id="5" name="Retângulo 4">
            <a:extLst>
              <a:ext uri="{FF2B5EF4-FFF2-40B4-BE49-F238E27FC236}">
                <a16:creationId xmlns:a16="http://schemas.microsoft.com/office/drawing/2014/main" id="{DC1121C8-92F9-EA46-9AF1-99522DAAA287}"/>
              </a:ext>
            </a:extLst>
          </p:cNvPr>
          <p:cNvSpPr/>
          <p:nvPr/>
        </p:nvSpPr>
        <p:spPr>
          <a:xfrm>
            <a:off x="203487" y="228072"/>
            <a:ext cx="11779614" cy="6396663"/>
          </a:xfrm>
          <a:prstGeom prst="rect">
            <a:avLst/>
          </a:prstGeom>
          <a:noFill/>
          <a:ln w="127000" cmpd="dbl">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pic>
        <p:nvPicPr>
          <p:cNvPr id="9" name="Áudio 8">
            <a:hlinkClick r:id="" action="ppaction://media"/>
            <a:extLst>
              <a:ext uri="{FF2B5EF4-FFF2-40B4-BE49-F238E27FC236}">
                <a16:creationId xmlns:a16="http://schemas.microsoft.com/office/drawing/2014/main" id="{D7BD1177-8CF7-4840-A314-0DCF92EA28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517068361"/>
      </p:ext>
    </p:extLst>
  </p:cSld>
  <p:clrMapOvr>
    <a:masterClrMapping/>
  </p:clrMapOvr>
  <mc:AlternateContent xmlns:mc="http://schemas.openxmlformats.org/markup-compatibility/2006" xmlns:p14="http://schemas.microsoft.com/office/powerpoint/2010/main">
    <mc:Choice Requires="p14">
      <p:transition spd="slow" p14:dur="2000" advTm="78439"/>
    </mc:Choice>
    <mc:Fallback xmlns="">
      <p:transition spd="slow" advTm="784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B5B5A5-2D5D-7C4F-B140-507AF70939EE}"/>
              </a:ext>
            </a:extLst>
          </p:cNvPr>
          <p:cNvSpPr>
            <a:spLocks noGrp="1"/>
          </p:cNvSpPr>
          <p:nvPr>
            <p:ph type="title"/>
          </p:nvPr>
        </p:nvSpPr>
        <p:spPr>
          <a:xfrm>
            <a:off x="412769" y="229245"/>
            <a:ext cx="11361049" cy="1104930"/>
          </a:xfrm>
        </p:spPr>
        <p:txBody>
          <a:bodyPr/>
          <a:lstStyle/>
          <a:p>
            <a:r>
              <a:rPr lang="pt-BR" dirty="0" err="1">
                <a:solidFill>
                  <a:srgbClr val="002060"/>
                </a:solidFill>
                <a:latin typeface="Times New Roman" panose="02020603050405020304" pitchFamily="18" charset="0"/>
                <a:cs typeface="Times New Roman" panose="02020603050405020304" pitchFamily="18" charset="0"/>
              </a:rPr>
              <a:t>Images</a:t>
            </a:r>
            <a:endParaRPr lang="pt-BR" dirty="0">
              <a:solidFill>
                <a:srgbClr val="002060"/>
              </a:solidFill>
              <a:latin typeface="Times New Roman" panose="02020603050405020304" pitchFamily="18" charset="0"/>
              <a:cs typeface="Times New Roman" panose="02020603050405020304" pitchFamily="18" charset="0"/>
            </a:endParaRPr>
          </a:p>
        </p:txBody>
      </p:sp>
      <p:sp>
        <p:nvSpPr>
          <p:cNvPr id="12" name="Retângulo 11">
            <a:extLst>
              <a:ext uri="{FF2B5EF4-FFF2-40B4-BE49-F238E27FC236}">
                <a16:creationId xmlns:a16="http://schemas.microsoft.com/office/drawing/2014/main" id="{DE13460B-E787-D74E-A060-E29672837590}"/>
              </a:ext>
            </a:extLst>
          </p:cNvPr>
          <p:cNvSpPr/>
          <p:nvPr/>
        </p:nvSpPr>
        <p:spPr>
          <a:xfrm>
            <a:off x="203487" y="150830"/>
            <a:ext cx="11779614" cy="6570482"/>
          </a:xfrm>
          <a:prstGeom prst="rect">
            <a:avLst/>
          </a:prstGeom>
          <a:noFill/>
          <a:ln w="127000" cmpd="dbl">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grpSp>
        <p:nvGrpSpPr>
          <p:cNvPr id="19" name="Agrupar 18">
            <a:extLst>
              <a:ext uri="{FF2B5EF4-FFF2-40B4-BE49-F238E27FC236}">
                <a16:creationId xmlns:a16="http://schemas.microsoft.com/office/drawing/2014/main" id="{6B3E2352-7B0B-B245-9DBE-C559B938366D}"/>
              </a:ext>
            </a:extLst>
          </p:cNvPr>
          <p:cNvGrpSpPr/>
          <p:nvPr/>
        </p:nvGrpSpPr>
        <p:grpSpPr>
          <a:xfrm>
            <a:off x="636868" y="1594921"/>
            <a:ext cx="11002734" cy="4920388"/>
            <a:chOff x="636868" y="1594921"/>
            <a:chExt cx="11002734" cy="4920388"/>
          </a:xfrm>
        </p:grpSpPr>
        <p:sp>
          <p:nvSpPr>
            <p:cNvPr id="4" name="Retângulo 3">
              <a:extLst>
                <a:ext uri="{FF2B5EF4-FFF2-40B4-BE49-F238E27FC236}">
                  <a16:creationId xmlns:a16="http://schemas.microsoft.com/office/drawing/2014/main" id="{D7020D84-75AD-ED41-9933-287C53952F87}"/>
                </a:ext>
              </a:extLst>
            </p:cNvPr>
            <p:cNvSpPr/>
            <p:nvPr/>
          </p:nvSpPr>
          <p:spPr>
            <a:xfrm>
              <a:off x="636868" y="5561202"/>
              <a:ext cx="2742636" cy="738664"/>
            </a:xfrm>
            <a:prstGeom prst="rect">
              <a:avLst/>
            </a:prstGeom>
          </p:spPr>
          <p:txBody>
            <a:bodyPr wrap="square">
              <a:spAutoFit/>
            </a:bodyPr>
            <a:lstStyle/>
            <a:p>
              <a:pPr algn="just"/>
              <a:r>
                <a:rPr lang="en-US" sz="1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Figure 1. </a:t>
              </a:r>
              <a:r>
                <a:rPr lang="en-US" sz="1400" dirty="0">
                  <a:latin typeface="Times New Roman" panose="02020603050405020304" pitchFamily="18" charset="0"/>
                  <a:ea typeface="Calibri" panose="020F0502020204030204" pitchFamily="34" charset="0"/>
                  <a:cs typeface="Times New Roman" panose="02020603050405020304" pitchFamily="18" charset="0"/>
                </a:rPr>
                <a:t>Whitish plaques with raised borders on the hard palate mucosa.</a:t>
              </a:r>
              <a:endParaRPr lang="pt-BR" sz="1400" dirty="0">
                <a:latin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02269568-4040-E94B-9D4E-BF9489741CC6}"/>
                </a:ext>
              </a:extLst>
            </p:cNvPr>
            <p:cNvSpPr/>
            <p:nvPr/>
          </p:nvSpPr>
          <p:spPr>
            <a:xfrm>
              <a:off x="3387012" y="5561202"/>
              <a:ext cx="2801811" cy="307777"/>
            </a:xfrm>
            <a:prstGeom prst="rect">
              <a:avLst/>
            </a:prstGeom>
          </p:spPr>
          <p:txBody>
            <a:bodyPr wrap="square">
              <a:spAutoFit/>
            </a:bodyPr>
            <a:lstStyle/>
            <a:p>
              <a:r>
                <a:rPr lang="en-US" sz="1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Figure 2. </a:t>
              </a:r>
              <a:r>
                <a:rPr lang="en-US" sz="1400" dirty="0">
                  <a:latin typeface="Times New Roman" panose="02020603050405020304" pitchFamily="18" charset="0"/>
                  <a:ea typeface="Calibri" panose="020F0502020204030204" pitchFamily="34" charset="0"/>
                  <a:cs typeface="Times New Roman" panose="02020603050405020304" pitchFamily="18" charset="0"/>
                </a:rPr>
                <a:t>Reddish soles macules.</a:t>
              </a:r>
              <a:endParaRPr lang="pt-BR" sz="1400"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32966E62-8F8F-054F-A74E-2E00E98C8AA4}"/>
                </a:ext>
              </a:extLst>
            </p:cNvPr>
            <p:cNvSpPr/>
            <p:nvPr/>
          </p:nvSpPr>
          <p:spPr>
            <a:xfrm>
              <a:off x="6177737" y="5561202"/>
              <a:ext cx="2767569" cy="954107"/>
            </a:xfrm>
            <a:prstGeom prst="rect">
              <a:avLst/>
            </a:prstGeom>
          </p:spPr>
          <p:txBody>
            <a:bodyPr wrap="square">
              <a:spAutoFit/>
            </a:bodyPr>
            <a:lstStyle/>
            <a:p>
              <a:pPr algn="just"/>
              <a:r>
                <a:rPr lang="en-US" sz="1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Figure 3. </a:t>
              </a:r>
              <a:r>
                <a:rPr lang="en-US" sz="1400" dirty="0">
                  <a:latin typeface="Times New Roman" panose="02020603050405020304" pitchFamily="18" charset="0"/>
                  <a:ea typeface="Calibri" panose="020F0502020204030204" pitchFamily="34" charset="0"/>
                  <a:cs typeface="Times New Roman" panose="02020603050405020304" pitchFamily="18" charset="0"/>
                </a:rPr>
                <a:t>Elevated plates with well-defined borders, approximately 1 to 2 cm from the pubis to the perianal region.</a:t>
              </a:r>
              <a:endParaRPr lang="pt-BR" sz="1400" dirty="0">
                <a:latin typeface="Times New Roman" panose="02020603050405020304" pitchFamily="18" charset="0"/>
                <a:cs typeface="Times New Roman" panose="02020603050405020304" pitchFamily="18" charset="0"/>
              </a:endParaRPr>
            </a:p>
          </p:txBody>
        </p:sp>
        <p:sp>
          <p:nvSpPr>
            <p:cNvPr id="11" name="Retângulo 10">
              <a:extLst>
                <a:ext uri="{FF2B5EF4-FFF2-40B4-BE49-F238E27FC236}">
                  <a16:creationId xmlns:a16="http://schemas.microsoft.com/office/drawing/2014/main" id="{20185E34-1FFF-5041-96C7-D08DC4C2DD0A}"/>
                </a:ext>
              </a:extLst>
            </p:cNvPr>
            <p:cNvSpPr/>
            <p:nvPr/>
          </p:nvSpPr>
          <p:spPr>
            <a:xfrm>
              <a:off x="9043146" y="5563876"/>
              <a:ext cx="2596456" cy="738664"/>
            </a:xfrm>
            <a:prstGeom prst="rect">
              <a:avLst/>
            </a:prstGeom>
          </p:spPr>
          <p:txBody>
            <a:bodyPr wrap="square">
              <a:spAutoFit/>
            </a:bodyPr>
            <a:lstStyle/>
            <a:p>
              <a:pPr algn="just"/>
              <a:r>
                <a:rPr lang="en-US" sz="1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Figure 4. </a:t>
              </a:r>
              <a:r>
                <a:rPr lang="en-US" sz="1400" dirty="0">
                  <a:latin typeface="Times New Roman" panose="02020603050405020304" pitchFamily="18" charset="0"/>
                  <a:ea typeface="Calibri" panose="020F0502020204030204" pitchFamily="34" charset="0"/>
                  <a:cs typeface="Times New Roman" panose="02020603050405020304" pitchFamily="18" charset="0"/>
                </a:rPr>
                <a:t>Normal</a:t>
              </a:r>
              <a:r>
                <a:rPr lang="en-US" sz="1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v</a:t>
              </a:r>
              <a:r>
                <a:rPr lang="en-US" sz="1400" dirty="0">
                  <a:latin typeface="Times New Roman" panose="02020603050405020304" pitchFamily="18" charset="0"/>
                  <a:ea typeface="Calibri" panose="020F0502020204030204" pitchFamily="34" charset="0"/>
                  <a:cs typeface="Times New Roman" panose="02020603050405020304" pitchFamily="18" charset="0"/>
                </a:rPr>
                <a:t>ulva after treatment with 2,400,000 IU of Benzathine Penicillin.</a:t>
              </a:r>
              <a:endParaRPr lang="pt-BR" sz="1400" dirty="0">
                <a:latin typeface="Times New Roman" panose="02020603050405020304" pitchFamily="18" charset="0"/>
                <a:cs typeface="Times New Roman" panose="02020603050405020304" pitchFamily="18" charset="0"/>
              </a:endParaRPr>
            </a:p>
          </p:txBody>
        </p:sp>
        <p:pic>
          <p:nvPicPr>
            <p:cNvPr id="13" name="Espaço Reservado para Conteúdo 4">
              <a:extLst>
                <a:ext uri="{FF2B5EF4-FFF2-40B4-BE49-F238E27FC236}">
                  <a16:creationId xmlns:a16="http://schemas.microsoft.com/office/drawing/2014/main" id="{2A10BF2F-A05E-8742-99EC-011F06374329}"/>
                </a:ext>
              </a:extLst>
            </p:cNvPr>
            <p:cNvPicPr/>
            <p:nvPr/>
          </p:nvPicPr>
          <p:blipFill rotWithShape="1">
            <a:blip r:embed="rId5" cstate="print">
              <a:extLst>
                <a:ext uri="{28A0092B-C50C-407E-A947-70E740481C1C}">
                  <a14:useLocalDpi xmlns:a14="http://schemas.microsoft.com/office/drawing/2010/main" val="0"/>
                </a:ext>
              </a:extLst>
            </a:blip>
            <a:srcRect l="5168" t="14418" b="8338"/>
            <a:stretch/>
          </p:blipFill>
          <p:spPr bwMode="auto">
            <a:xfrm rot="5400000">
              <a:off x="-46687" y="2313500"/>
              <a:ext cx="3894500" cy="2527389"/>
            </a:xfrm>
            <a:prstGeom prst="rect">
              <a:avLst/>
            </a:prstGeom>
            <a:ln>
              <a:noFill/>
            </a:ln>
            <a:extLst>
              <a:ext uri="{53640926-AAD7-44D8-BBD7-CCE9431645EC}">
                <a14:shadowObscured xmlns:a14="http://schemas.microsoft.com/office/drawing/2010/main"/>
              </a:ext>
            </a:extLst>
          </p:spPr>
        </p:pic>
        <p:pic>
          <p:nvPicPr>
            <p:cNvPr id="14" name="Espaço Reservado para Conteúdo 4">
              <a:extLst>
                <a:ext uri="{FF2B5EF4-FFF2-40B4-BE49-F238E27FC236}">
                  <a16:creationId xmlns:a16="http://schemas.microsoft.com/office/drawing/2014/main" id="{BCF0EB85-9EDF-D947-9615-1B798B9FDDAE}"/>
                </a:ext>
              </a:extLst>
            </p:cNvPr>
            <p:cNvPicPr/>
            <p:nvPr/>
          </p:nvPicPr>
          <p:blipFill rotWithShape="1">
            <a:blip r:embed="rId6" cstate="print">
              <a:extLst>
                <a:ext uri="{28A0092B-C50C-407E-A947-70E740481C1C}">
                  <a14:useLocalDpi xmlns:a14="http://schemas.microsoft.com/office/drawing/2010/main" val="0"/>
                </a:ext>
              </a:extLst>
            </a:blip>
            <a:srcRect l="5459" b="18959"/>
            <a:stretch/>
          </p:blipFill>
          <p:spPr bwMode="auto">
            <a:xfrm rot="5400000">
              <a:off x="2786795" y="2352868"/>
              <a:ext cx="3877007" cy="2431162"/>
            </a:xfrm>
            <a:prstGeom prst="rect">
              <a:avLst/>
            </a:prstGeom>
            <a:ln>
              <a:noFill/>
            </a:ln>
            <a:extLst>
              <a:ext uri="{53640926-AAD7-44D8-BBD7-CCE9431645EC}">
                <a14:shadowObscured xmlns:a14="http://schemas.microsoft.com/office/drawing/2010/main"/>
              </a:ext>
            </a:extLst>
          </p:spPr>
        </p:pic>
        <p:pic>
          <p:nvPicPr>
            <p:cNvPr id="16" name="Imagem 15">
              <a:extLst>
                <a:ext uri="{FF2B5EF4-FFF2-40B4-BE49-F238E27FC236}">
                  <a16:creationId xmlns:a16="http://schemas.microsoft.com/office/drawing/2014/main" id="{CD9A3756-0D2D-CD4D-B799-E30E44913E00}"/>
                </a:ext>
              </a:extLst>
            </p:cNvPr>
            <p:cNvPicPr/>
            <p:nvPr/>
          </p:nvPicPr>
          <p:blipFill rotWithShape="1">
            <a:blip r:embed="rId7" cstate="print">
              <a:extLst>
                <a:ext uri="{28A0092B-C50C-407E-A947-70E740481C1C}">
                  <a14:useLocalDpi xmlns:a14="http://schemas.microsoft.com/office/drawing/2010/main" val="0"/>
                </a:ext>
              </a:extLst>
            </a:blip>
            <a:srcRect l="2335" t="11666" r="20168" b="12175"/>
            <a:stretch/>
          </p:blipFill>
          <p:spPr bwMode="auto">
            <a:xfrm rot="5400000">
              <a:off x="8384315" y="2390666"/>
              <a:ext cx="3914119" cy="2392682"/>
            </a:xfrm>
            <a:prstGeom prst="rect">
              <a:avLst/>
            </a:prstGeom>
            <a:ln>
              <a:noFill/>
            </a:ln>
            <a:extLst>
              <a:ext uri="{53640926-AAD7-44D8-BBD7-CCE9431645EC}">
                <a14:shadowObscured xmlns:a14="http://schemas.microsoft.com/office/drawing/2010/main"/>
              </a:ext>
            </a:extLst>
          </p:spPr>
        </p:pic>
        <p:pic>
          <p:nvPicPr>
            <p:cNvPr id="18" name="Picture 2" descr="Hands in blue gloves holding up a hairy part of a person's body&#10;&#10;Description automatically generated">
              <a:extLst>
                <a:ext uri="{FF2B5EF4-FFF2-40B4-BE49-F238E27FC236}">
                  <a16:creationId xmlns:a16="http://schemas.microsoft.com/office/drawing/2014/main" id="{F2B11DBF-16C2-5339-EF1B-539AD9093266}"/>
                </a:ext>
              </a:extLst>
            </p:cNvPr>
            <p:cNvPicPr/>
            <p:nvPr/>
          </p:nvPicPr>
          <p:blipFill rotWithShape="1">
            <a:blip r:embed="rId8" cstate="print">
              <a:extLst>
                <a:ext uri="{28A0092B-C50C-407E-A947-70E740481C1C}">
                  <a14:useLocalDpi xmlns:a14="http://schemas.microsoft.com/office/drawing/2010/main" val="0"/>
                </a:ext>
              </a:extLst>
            </a:blip>
            <a:srcRect l="20519" t="12538" r="12695" b="11552"/>
            <a:stretch/>
          </p:blipFill>
          <p:spPr>
            <a:xfrm>
              <a:off x="6150507" y="1594921"/>
              <a:ext cx="2822027" cy="3912032"/>
            </a:xfrm>
            <a:prstGeom prst="rect">
              <a:avLst/>
            </a:prstGeom>
          </p:spPr>
        </p:pic>
      </p:grpSp>
      <p:pic>
        <p:nvPicPr>
          <p:cNvPr id="20" name="Áudio 19">
            <a:hlinkClick r:id="" action="ppaction://media"/>
            <a:extLst>
              <a:ext uri="{FF2B5EF4-FFF2-40B4-BE49-F238E27FC236}">
                <a16:creationId xmlns:a16="http://schemas.microsoft.com/office/drawing/2014/main" id="{6AA07FC5-FB9B-484A-9072-25F131D9878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09156237"/>
      </p:ext>
    </p:extLst>
  </p:cSld>
  <p:clrMapOvr>
    <a:masterClrMapping/>
  </p:clrMapOvr>
  <mc:AlternateContent xmlns:mc="http://schemas.openxmlformats.org/markup-compatibility/2006" xmlns:p14="http://schemas.microsoft.com/office/powerpoint/2010/main">
    <mc:Choice Requires="p14">
      <p:transition spd="slow" p14:dur="2000" advTm="22948"/>
    </mc:Choice>
    <mc:Fallback xmlns="">
      <p:transition spd="slow" advTm="22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BA7BD6-43A8-734B-B10F-52DC122EAA6C}"/>
              </a:ext>
            </a:extLst>
          </p:cNvPr>
          <p:cNvSpPr>
            <a:spLocks noGrp="1"/>
          </p:cNvSpPr>
          <p:nvPr>
            <p:ph type="title"/>
          </p:nvPr>
        </p:nvSpPr>
        <p:spPr>
          <a:xfrm>
            <a:off x="415610" y="422178"/>
            <a:ext cx="11361049" cy="763608"/>
          </a:xfrm>
        </p:spPr>
        <p:txBody>
          <a:bodyPr/>
          <a:lstStyle/>
          <a:p>
            <a:r>
              <a:rPr lang="pt-BR" dirty="0" err="1">
                <a:solidFill>
                  <a:srgbClr val="002060"/>
                </a:solidFill>
                <a:latin typeface="Times New Roman" panose="02020603050405020304" pitchFamily="18" charset="0"/>
                <a:cs typeface="Times New Roman" panose="02020603050405020304" pitchFamily="18" charset="0"/>
              </a:rPr>
              <a:t>Conclusions</a:t>
            </a:r>
            <a:endParaRPr lang="pt-BR" dirty="0">
              <a:solidFill>
                <a:srgbClr val="002060"/>
              </a:solidFill>
              <a:latin typeface="Times New Roman" panose="02020603050405020304" pitchFamily="18" charset="0"/>
              <a:cs typeface="Times New Roman" panose="02020603050405020304" pitchFamily="18" charset="0"/>
            </a:endParaRPr>
          </a:p>
        </p:txBody>
      </p:sp>
      <p:sp>
        <p:nvSpPr>
          <p:cNvPr id="3" name="Espaço Reservado para Texto 2">
            <a:extLst>
              <a:ext uri="{FF2B5EF4-FFF2-40B4-BE49-F238E27FC236}">
                <a16:creationId xmlns:a16="http://schemas.microsoft.com/office/drawing/2014/main" id="{4162D052-6BCB-F345-944F-0C1EC7A41439}"/>
              </a:ext>
            </a:extLst>
          </p:cNvPr>
          <p:cNvSpPr>
            <a:spLocks noGrp="1"/>
          </p:cNvSpPr>
          <p:nvPr>
            <p:ph type="body" idx="1"/>
          </p:nvPr>
        </p:nvSpPr>
        <p:spPr>
          <a:xfrm>
            <a:off x="415610" y="1356967"/>
            <a:ext cx="11361049" cy="5096587"/>
          </a:xfrm>
        </p:spPr>
        <p:txBody>
          <a:bodyPr/>
          <a:lstStyle/>
          <a:p>
            <a:pPr marL="0" indent="0" algn="just">
              <a:buNone/>
            </a:pP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Secondary</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syphilis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presents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with</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varied</a:t>
            </a:r>
            <a:r>
              <a:rPr lang="pt-BR" sz="2000" dirty="0">
                <a:latin typeface="Times New Roman" panose="02020603050405020304" pitchFamily="18" charset="0"/>
                <a:cs typeface="Times New Roman" panose="02020603050405020304" pitchFamily="18" charset="0"/>
              </a:rPr>
              <a:t> and </a:t>
            </a:r>
            <a:r>
              <a:rPr lang="pt-BR" sz="2000" dirty="0" err="1">
                <a:latin typeface="Times New Roman" panose="02020603050405020304" pitchFamily="18" charset="0"/>
                <a:cs typeface="Times New Roman" panose="02020603050405020304" pitchFamily="18" charset="0"/>
              </a:rPr>
              <a:t>often</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nonspecific</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clinical</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manifestations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which</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is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why</a:t>
            </a:r>
            <a:r>
              <a:rPr lang="pt-BR" sz="2000" dirty="0">
                <a:latin typeface="Times New Roman" panose="02020603050405020304" pitchFamily="18" charset="0"/>
                <a:cs typeface="Times New Roman" panose="02020603050405020304" pitchFamily="18" charset="0"/>
              </a:rPr>
              <a:t> it </a:t>
            </a:r>
            <a:r>
              <a:rPr lang="pt-BR" sz="2000" dirty="0" err="1">
                <a:latin typeface="Times New Roman" panose="02020603050405020304" pitchFamily="18" charset="0"/>
                <a:cs typeface="Times New Roman" panose="02020603050405020304" pitchFamily="18" charset="0"/>
              </a:rPr>
              <a:t>is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classically</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called</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great</a:t>
            </a:r>
            <a:r>
              <a:rPr lang="pt-BR" sz="2000" dirty="0">
                <a:latin typeface="Times New Roman" panose="02020603050405020304" pitchFamily="18" charset="0"/>
                <a:cs typeface="Times New Roman" panose="02020603050405020304" pitchFamily="18" charset="0"/>
              </a:rPr>
              <a:t> pretender." </a:t>
            </a:r>
            <a:r>
              <a:rPr lang="pt-BR" sz="2000" dirty="0" err="1">
                <a:latin typeface="Times New Roman" panose="02020603050405020304" pitchFamily="18" charset="0"/>
                <a:cs typeface="Times New Roman" panose="02020603050405020304" pitchFamily="18" charset="0"/>
              </a:rPr>
              <a:t>Cutaneous-mucosal</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lesions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such</a:t>
            </a:r>
            <a:r>
              <a:rPr lang="pt-BR" sz="2000" dirty="0">
                <a:latin typeface="Times New Roman" panose="02020603050405020304" pitchFamily="18" charset="0"/>
                <a:cs typeface="Times New Roman" panose="02020603050405020304" pitchFamily="18" charset="0"/>
              </a:rPr>
              <a:t> as </a:t>
            </a:r>
            <a:r>
              <a:rPr lang="pt-BR" sz="2000" dirty="0" err="1">
                <a:latin typeface="Times New Roman" panose="02020603050405020304" pitchFamily="18" charset="0"/>
                <a:cs typeface="Times New Roman" panose="02020603050405020304" pitchFamily="18" charset="0"/>
              </a:rPr>
              <a:t>palmoplantar</a:t>
            </a:r>
            <a:r>
              <a:rPr lang="pt-BR" sz="2000" dirty="0">
                <a:latin typeface="Times New Roman" panose="02020603050405020304" pitchFamily="18" charset="0"/>
                <a:cs typeface="Times New Roman" panose="02020603050405020304" pitchFamily="18" charset="0"/>
              </a:rPr>
              <a:t> macules, oral plaques, and </a:t>
            </a:r>
            <a:r>
              <a:rPr lang="pt-BR" sz="2000" dirty="0" err="1">
                <a:latin typeface="Times New Roman" panose="02020603050405020304" pitchFamily="18" charset="0"/>
                <a:cs typeface="Times New Roman" panose="02020603050405020304" pitchFamily="18" charset="0"/>
              </a:rPr>
              <a:t>condyloma</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latum</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may</a:t>
            </a:r>
            <a:r>
              <a:rPr lang="pt-BR" sz="2000" dirty="0">
                <a:latin typeface="Times New Roman" panose="02020603050405020304" pitchFamily="18" charset="0"/>
                <a:cs typeface="Times New Roman" panose="02020603050405020304" pitchFamily="18" charset="0"/>
              </a:rPr>
              <a:t> go </a:t>
            </a:r>
            <a:r>
              <a:rPr lang="pt-BR" sz="2000" dirty="0" err="1">
                <a:latin typeface="Times New Roman" panose="02020603050405020304" pitchFamily="18" charset="0"/>
                <a:cs typeface="Times New Roman" panose="02020603050405020304" pitchFamily="18" charset="0"/>
              </a:rPr>
              <a:t>unnoticed</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or</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be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misinterpreted</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delaying</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diagnosis</a:t>
            </a:r>
            <a:r>
              <a:rPr lang="pt-BR" sz="2000" dirty="0">
                <a:latin typeface="Times New Roman" panose="02020603050405020304" pitchFamily="18" charset="0"/>
                <a:cs typeface="Times New Roman" panose="02020603050405020304" pitchFamily="18" charset="0"/>
              </a:rPr>
              <a:t> and </a:t>
            </a:r>
            <a:r>
              <a:rPr lang="pt-BR" sz="2000" dirty="0" err="1">
                <a:latin typeface="Times New Roman" panose="02020603050405020304" pitchFamily="18" charset="0"/>
                <a:cs typeface="Times New Roman" panose="02020603050405020304" pitchFamily="18" charset="0"/>
              </a:rPr>
              <a:t>treatment</a:t>
            </a:r>
            <a:r>
              <a:rPr lang="pt-BR" sz="2000" dirty="0">
                <a:latin typeface="Times New Roman" panose="02020603050405020304" pitchFamily="18" charset="0"/>
                <a:cs typeface="Times New Roman" panose="02020603050405020304" pitchFamily="18" charset="0"/>
              </a:rPr>
              <a:t> [1]. </a:t>
            </a:r>
          </a:p>
          <a:p>
            <a:pPr marL="0" indent="0" algn="just">
              <a:buNone/>
            </a:pPr>
            <a:r>
              <a:rPr lang="pt-BR" sz="2000" dirty="0">
                <a:latin typeface="Times New Roman" panose="02020603050405020304" pitchFamily="18" charset="0"/>
                <a:cs typeface="Times New Roman" panose="02020603050405020304" pitchFamily="18" charset="0"/>
              </a:rPr>
              <a:t>	</a:t>
            </a:r>
          </a:p>
          <a:p>
            <a:pPr marL="0" indent="0" algn="just">
              <a:buNone/>
            </a:pPr>
            <a:r>
              <a:rPr lang="pt-BR" sz="2000" dirty="0">
                <a:latin typeface="Times New Roman" panose="02020603050405020304" pitchFamily="18" charset="0"/>
                <a:cs typeface="Times New Roman" panose="02020603050405020304" pitchFamily="18" charset="0"/>
              </a:rPr>
              <a:t>	In </a:t>
            </a:r>
            <a:r>
              <a:rPr lang="pt-BR" sz="2000" dirty="0" err="1">
                <a:latin typeface="Times New Roman" panose="02020603050405020304" pitchFamily="18" charset="0"/>
                <a:cs typeface="Times New Roman" panose="02020603050405020304" pitchFamily="18" charset="0"/>
              </a:rPr>
              <a:t>women</a:t>
            </a:r>
            <a:r>
              <a:rPr lang="pt-BR" sz="2000" dirty="0">
                <a:latin typeface="Times New Roman" panose="02020603050405020304" pitchFamily="18" charset="0"/>
                <a:cs typeface="Times New Roman" panose="02020603050405020304" pitchFamily="18" charset="0"/>
              </a:rPr>
              <a:t>, vulvar </a:t>
            </a:r>
            <a:r>
              <a:rPr lang="pt-BR" sz="2000" dirty="0" err="1">
                <a:latin typeface="Times New Roman" panose="02020603050405020304" pitchFamily="18" charset="0"/>
                <a:cs typeface="Times New Roman" panose="02020603050405020304" pitchFamily="18" charset="0"/>
              </a:rPr>
              <a:t>lesions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of</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secondary</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syphilis</a:t>
            </a:r>
            <a:r>
              <a:rPr lang="pt-BR" sz="2000" dirty="0">
                <a:latin typeface="Times New Roman" panose="02020603050405020304" pitchFamily="18" charset="0"/>
                <a:cs typeface="Times New Roman" panose="02020603050405020304" pitchFamily="18" charset="0"/>
              </a:rPr>
              <a:t> are </a:t>
            </a:r>
            <a:r>
              <a:rPr lang="pt-BR" sz="2000" dirty="0" err="1">
                <a:latin typeface="Times New Roman" panose="02020603050405020304" pitchFamily="18" charset="0"/>
                <a:cs typeface="Times New Roman" panose="02020603050405020304" pitchFamily="18" charset="0"/>
              </a:rPr>
              <a:t>usually</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moist</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raised</a:t>
            </a:r>
            <a:r>
              <a:rPr lang="pt-BR" sz="2000" dirty="0">
                <a:latin typeface="Times New Roman" panose="02020603050405020304" pitchFamily="18" charset="0"/>
                <a:cs typeface="Times New Roman" panose="02020603050405020304" pitchFamily="18" charset="0"/>
              </a:rPr>
              <a:t>, and </a:t>
            </a:r>
            <a:r>
              <a:rPr lang="pt-BR" sz="2000" dirty="0" err="1">
                <a:latin typeface="Times New Roman" panose="02020603050405020304" pitchFamily="18" charset="0"/>
                <a:cs typeface="Times New Roman" panose="02020603050405020304" pitchFamily="18" charset="0"/>
              </a:rPr>
              <a:t>painless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leading</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many</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patients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to</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seek</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care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exclusively</a:t>
            </a:r>
            <a:r>
              <a:rPr lang="pt-BR" sz="2000" dirty="0">
                <a:latin typeface="Times New Roman" panose="02020603050405020304" pitchFamily="18" charset="0"/>
                <a:cs typeface="Times New Roman" panose="02020603050405020304" pitchFamily="18" charset="0"/>
              </a:rPr>
              <a:t> for genital </a:t>
            </a:r>
            <a:r>
              <a:rPr lang="pt-BR" sz="2000" dirty="0" err="1">
                <a:latin typeface="Times New Roman" panose="02020603050405020304" pitchFamily="18" charset="0"/>
                <a:cs typeface="Times New Roman" panose="02020603050405020304" pitchFamily="18" charset="0"/>
              </a:rPr>
              <a:t>changes</a:t>
            </a:r>
            <a:r>
              <a:rPr lang="pt-BR" sz="2000" dirty="0">
                <a:latin typeface="Times New Roman" panose="02020603050405020304" pitchFamily="18" charset="0"/>
                <a:cs typeface="Times New Roman" panose="02020603050405020304" pitchFamily="18" charset="0"/>
              </a:rPr>
              <a:t> [2]. </a:t>
            </a:r>
            <a:r>
              <a:rPr lang="pt-BR" sz="2000" dirty="0" err="1">
                <a:latin typeface="Times New Roman" panose="02020603050405020304" pitchFamily="18" charset="0"/>
                <a:cs typeface="Times New Roman" panose="02020603050405020304" pitchFamily="18" charset="0"/>
              </a:rPr>
              <a:t>However</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such</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lesions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can</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be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confused</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with</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other</a:t>
            </a:r>
            <a:r>
              <a:rPr lang="pt-BR" sz="2000" dirty="0">
                <a:latin typeface="Times New Roman" panose="02020603050405020304" pitchFamily="18" charset="0"/>
                <a:cs typeface="Times New Roman" panose="02020603050405020304" pitchFamily="18" charset="0"/>
              </a:rPr>
              <a:t> vulvar dermatoses, </a:t>
            </a:r>
            <a:r>
              <a:rPr lang="pt-BR" sz="2000" dirty="0" err="1">
                <a:latin typeface="Times New Roman" panose="02020603050405020304" pitchFamily="18" charset="0"/>
                <a:cs typeface="Times New Roman" panose="02020603050405020304" pitchFamily="18" charset="0"/>
              </a:rPr>
              <a:t>such</a:t>
            </a:r>
            <a:r>
              <a:rPr lang="pt-BR" sz="2000" dirty="0">
                <a:latin typeface="Times New Roman" panose="02020603050405020304" pitchFamily="18" charset="0"/>
                <a:cs typeface="Times New Roman" panose="02020603050405020304" pitchFamily="18" charset="0"/>
              </a:rPr>
              <a:t> as herpes simplex </a:t>
            </a:r>
            <a:r>
              <a:rPr lang="pt-BR" sz="2000" dirty="0" err="1">
                <a:latin typeface="Times New Roman" panose="02020603050405020304" pitchFamily="18" charset="0"/>
                <a:cs typeface="Times New Roman" panose="02020603050405020304" pitchFamily="18" charset="0"/>
              </a:rPr>
              <a:t>or</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condyloma</a:t>
            </a:r>
            <a:r>
              <a:rPr lang="pt-BR" sz="2000" dirty="0">
                <a:latin typeface="Times New Roman" panose="02020603050405020304" pitchFamily="18" charset="0"/>
                <a:cs typeface="Times New Roman" panose="02020603050405020304" pitchFamily="18" charset="0"/>
              </a:rPr>
              <a:t> acuminatum, </a:t>
            </a:r>
            <a:r>
              <a:rPr lang="pt-BR" sz="2000" dirty="0" err="1">
                <a:latin typeface="Times New Roman" panose="02020603050405020304" pitchFamily="18" charset="0"/>
                <a:cs typeface="Times New Roman" panose="02020603050405020304" pitchFamily="18" charset="0"/>
              </a:rPr>
              <a:t>especially</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when</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there</a:t>
            </a:r>
            <a:r>
              <a:rPr lang="pt-BR" sz="2000" dirty="0">
                <a:latin typeface="Times New Roman" panose="02020603050405020304" pitchFamily="18" charset="0"/>
                <a:cs typeface="Times New Roman" panose="02020603050405020304" pitchFamily="18" charset="0"/>
              </a:rPr>
              <a:t> are </a:t>
            </a:r>
            <a:r>
              <a:rPr lang="pt-BR" sz="2000" dirty="0" err="1">
                <a:latin typeface="Times New Roman" panose="02020603050405020304" pitchFamily="18" charset="0"/>
                <a:cs typeface="Times New Roman" panose="02020603050405020304" pitchFamily="18" charset="0"/>
              </a:rPr>
              <a:t>atypical</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symptoms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such</a:t>
            </a:r>
            <a:r>
              <a:rPr lang="pt-BR" sz="2000" dirty="0">
                <a:latin typeface="Times New Roman" panose="02020603050405020304" pitchFamily="18" charset="0"/>
                <a:cs typeface="Times New Roman" panose="02020603050405020304" pitchFamily="18" charset="0"/>
              </a:rPr>
              <a:t> as </a:t>
            </a:r>
            <a:r>
              <a:rPr lang="pt-BR" sz="2000" dirty="0" err="1">
                <a:latin typeface="Times New Roman" panose="02020603050405020304" pitchFamily="18" charset="0"/>
                <a:cs typeface="Times New Roman" panose="02020603050405020304" pitchFamily="18" charset="0"/>
              </a:rPr>
              <a:t>pain</a:t>
            </a:r>
            <a:r>
              <a:rPr lang="pt-BR" sz="2000" dirty="0">
                <a:latin typeface="Times New Roman" panose="02020603050405020304" pitchFamily="18" charset="0"/>
                <a:cs typeface="Times New Roman" panose="02020603050405020304" pitchFamily="18" charset="0"/>
              </a:rPr>
              <a:t>, as </a:t>
            </a:r>
            <a:r>
              <a:rPr lang="pt-BR" sz="2000" dirty="0" err="1">
                <a:latin typeface="Times New Roman" panose="02020603050405020304" pitchFamily="18" charset="0"/>
                <a:cs typeface="Times New Roman" panose="02020603050405020304" pitchFamily="18" charset="0"/>
              </a:rPr>
              <a:t>observed</a:t>
            </a:r>
            <a:r>
              <a:rPr lang="pt-BR" sz="2000" dirty="0">
                <a:latin typeface="Times New Roman" panose="02020603050405020304" pitchFamily="18" charset="0"/>
                <a:cs typeface="Times New Roman" panose="02020603050405020304" pitchFamily="18" charset="0"/>
              </a:rPr>
              <a:t> in </a:t>
            </a:r>
            <a:r>
              <a:rPr lang="pt-BR" sz="2000" dirty="0" err="1">
                <a:latin typeface="Times New Roman" panose="02020603050405020304" pitchFamily="18" charset="0"/>
                <a:cs typeface="Times New Roman" panose="02020603050405020304" pitchFamily="18" charset="0"/>
              </a:rPr>
              <a:t>this</a:t>
            </a:r>
            <a:r>
              <a:rPr lang="pt-BR" sz="2000" dirty="0">
                <a:latin typeface="Times New Roman" panose="02020603050405020304" pitchFamily="18" charset="0"/>
                <a:cs typeface="Times New Roman" panose="02020603050405020304" pitchFamily="18" charset="0"/>
              </a:rPr>
              <a:t> case [2,3]. </a:t>
            </a:r>
          </a:p>
          <a:p>
            <a:pPr marL="0" indent="0" algn="just">
              <a:buNone/>
            </a:pPr>
            <a:r>
              <a:rPr lang="pt-BR" sz="2000" dirty="0">
                <a:latin typeface="Times New Roman" panose="02020603050405020304" pitchFamily="18" charset="0"/>
                <a:cs typeface="Times New Roman" panose="02020603050405020304" pitchFamily="18" charset="0"/>
              </a:rPr>
              <a:t>		</a:t>
            </a:r>
          </a:p>
          <a:p>
            <a:pPr marL="0" indent="0" algn="just">
              <a:buNone/>
            </a:pPr>
            <a:r>
              <a:rPr lang="pt-BR" sz="2000" dirty="0">
                <a:latin typeface="Times New Roman" panose="02020603050405020304" pitchFamily="18" charset="0"/>
                <a:cs typeface="Times New Roman" panose="02020603050405020304" pitchFamily="18" charset="0"/>
              </a:rPr>
              <a:t>	In 2024, 256,000 cases </a:t>
            </a:r>
            <a:r>
              <a:rPr lang="pt-BR" sz="2000" dirty="0" err="1">
                <a:latin typeface="Times New Roman" panose="02020603050405020304" pitchFamily="18" charset="0"/>
                <a:cs typeface="Times New Roman" panose="02020603050405020304" pitchFamily="18" charset="0"/>
              </a:rPr>
              <a:t>of</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acquired</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syphilis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were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reported</a:t>
            </a:r>
            <a:r>
              <a:rPr lang="pt-BR" sz="2000" dirty="0">
                <a:latin typeface="Times New Roman" panose="02020603050405020304" pitchFamily="18" charset="0"/>
                <a:cs typeface="Times New Roman" panose="02020603050405020304" pitchFamily="18" charset="0"/>
              </a:rPr>
              <a:t> in Brazil [4]. </a:t>
            </a:r>
            <a:r>
              <a:rPr lang="pt-BR" sz="2000" dirty="0" err="1">
                <a:latin typeface="Times New Roman" panose="02020603050405020304" pitchFamily="18" charset="0"/>
                <a:cs typeface="Times New Roman" panose="02020603050405020304" pitchFamily="18" charset="0"/>
              </a:rPr>
              <a:t>This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number</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symbolizes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great</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impact</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of</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disease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on</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population</a:t>
            </a:r>
            <a:r>
              <a:rPr lang="pt-BR" sz="2000" dirty="0">
                <a:latin typeface="Times New Roman" panose="02020603050405020304" pitchFamily="18" charset="0"/>
                <a:cs typeface="Times New Roman" panose="02020603050405020304" pitchFamily="18" charset="0"/>
              </a:rPr>
              <a:t> and </a:t>
            </a:r>
            <a:r>
              <a:rPr lang="pt-BR" sz="2000" dirty="0" err="1">
                <a:latin typeface="Times New Roman" panose="02020603050405020304" pitchFamily="18" charset="0"/>
                <a:cs typeface="Times New Roman" panose="02020603050405020304" pitchFamily="18" charset="0"/>
              </a:rPr>
              <a:t>reinforces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importance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of</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proper</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diagnosis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to</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obtain</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early</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treatment</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Therefore</a:t>
            </a:r>
            <a:r>
              <a:rPr lang="pt-BR" sz="2000" dirty="0">
                <a:latin typeface="Times New Roman" panose="02020603050405020304" pitchFamily="18" charset="0"/>
                <a:cs typeface="Times New Roman" panose="02020603050405020304" pitchFamily="18" charset="0"/>
              </a:rPr>
              <a:t>, it </a:t>
            </a:r>
            <a:r>
              <a:rPr lang="pt-BR" sz="2000" dirty="0" err="1">
                <a:latin typeface="Times New Roman" panose="02020603050405020304" pitchFamily="18" charset="0"/>
                <a:cs typeface="Times New Roman" panose="02020603050405020304" pitchFamily="18" charset="0"/>
              </a:rPr>
              <a:t>is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essential</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that</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gynecologists</a:t>
            </a:r>
            <a:r>
              <a:rPr lang="pt-BR" sz="2000" dirty="0">
                <a:latin typeface="Times New Roman" panose="02020603050405020304" pitchFamily="18" charset="0"/>
                <a:cs typeface="Times New Roman" panose="02020603050405020304" pitchFamily="18" charset="0"/>
              </a:rPr>
              <a:t> and </a:t>
            </a:r>
            <a:r>
              <a:rPr lang="pt-BR" sz="2000" dirty="0" err="1">
                <a:latin typeface="Times New Roman" panose="02020603050405020304" pitchFamily="18" charset="0"/>
                <a:cs typeface="Times New Roman" panose="02020603050405020304" pitchFamily="18" charset="0"/>
              </a:rPr>
              <a:t>specialized</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healthcare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professionals</a:t>
            </a:r>
            <a:r>
              <a:rPr lang="pt-BR" sz="2000" dirty="0">
                <a:latin typeface="Times New Roman" panose="02020603050405020304" pitchFamily="18" charset="0"/>
                <a:cs typeface="Times New Roman" panose="02020603050405020304" pitchFamily="18" charset="0"/>
              </a:rPr>
              <a:t> include </a:t>
            </a:r>
            <a:r>
              <a:rPr lang="pt-BR" sz="2000" dirty="0" err="1">
                <a:latin typeface="Times New Roman" panose="02020603050405020304" pitchFamily="18" charset="0"/>
                <a:cs typeface="Times New Roman" panose="02020603050405020304" pitchFamily="18" charset="0"/>
              </a:rPr>
              <a:t>secondary</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syphilis</a:t>
            </a:r>
            <a:r>
              <a:rPr lang="pt-BR" sz="2000" dirty="0">
                <a:latin typeface="Times New Roman" panose="02020603050405020304" pitchFamily="18" charset="0"/>
                <a:cs typeface="Times New Roman" panose="02020603050405020304" pitchFamily="18" charset="0"/>
              </a:rPr>
              <a:t> in </a:t>
            </a:r>
            <a:r>
              <a:rPr lang="pt-BR" sz="2000" dirty="0" err="1">
                <a:latin typeface="Times New Roman" panose="02020603050405020304" pitchFamily="18" charset="0"/>
                <a:cs typeface="Times New Roman" panose="02020603050405020304" pitchFamily="18" charset="0"/>
              </a:rPr>
              <a:t>the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differential</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diagnosis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of</a:t>
            </a:r>
            <a:r>
              <a:rPr lang="pt-BR" sz="2000" dirty="0">
                <a:latin typeface="Times New Roman" panose="02020603050405020304" pitchFamily="18" charset="0"/>
                <a:cs typeface="Times New Roman" panose="02020603050405020304" pitchFamily="18" charset="0"/>
              </a:rPr>
              <a:t> vulvar </a:t>
            </a:r>
            <a:r>
              <a:rPr lang="pt-BR" sz="2000" dirty="0" err="1">
                <a:latin typeface="Times New Roman" panose="02020603050405020304" pitchFamily="18" charset="0"/>
                <a:cs typeface="Times New Roman" panose="02020603050405020304" pitchFamily="18" charset="0"/>
              </a:rPr>
              <a:t>lesions</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emphasizing</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importance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of</a:t>
            </a:r>
            <a:r>
              <a:rPr lang="pt-BR" sz="2000" dirty="0">
                <a:latin typeface="Times New Roman" panose="02020603050405020304" pitchFamily="18" charset="0"/>
                <a:cs typeface="Times New Roman" panose="02020603050405020304" pitchFamily="18" charset="0"/>
              </a:rPr>
              <a:t> a complete </a:t>
            </a:r>
            <a:r>
              <a:rPr lang="pt-BR" sz="2000" dirty="0" err="1">
                <a:latin typeface="Times New Roman" panose="02020603050405020304" pitchFamily="18" charset="0"/>
                <a:cs typeface="Times New Roman" panose="02020603050405020304" pitchFamily="18" charset="0"/>
              </a:rPr>
              <a:t>physical</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examination</a:t>
            </a:r>
            <a:r>
              <a:rPr lang="pt-BR" sz="2000" dirty="0">
                <a:latin typeface="Times New Roman" panose="02020603050405020304" pitchFamily="18" charset="0"/>
                <a:cs typeface="Times New Roman" panose="02020603050405020304" pitchFamily="18" charset="0"/>
              </a:rPr>
              <a:t> and </a:t>
            </a:r>
            <a:r>
              <a:rPr lang="pt-BR" sz="2000" dirty="0" err="1">
                <a:latin typeface="Times New Roman" panose="02020603050405020304" pitchFamily="18" charset="0"/>
                <a:cs typeface="Times New Roman" panose="02020603050405020304" pitchFamily="18" charset="0"/>
              </a:rPr>
              <a:t>proper</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investigation</a:t>
            </a:r>
            <a:r>
              <a:rPr lang="pt-BR" sz="2000" dirty="0">
                <a:latin typeface="Times New Roman" panose="02020603050405020304" pitchFamily="18" charset="0"/>
                <a:cs typeface="Times New Roman" panose="02020603050405020304" pitchFamily="18" charset="0"/>
              </a:rPr>
              <a:t> for </a:t>
            </a:r>
            <a:r>
              <a:rPr lang="pt-BR" sz="2000" dirty="0" err="1">
                <a:latin typeface="Times New Roman" panose="02020603050405020304" pitchFamily="18" charset="0"/>
                <a:cs typeface="Times New Roman" panose="02020603050405020304" pitchFamily="18" charset="0"/>
              </a:rPr>
              <a:t>early</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diagnosis</a:t>
            </a:r>
            <a:r>
              <a:rPr lang="pt-BR" sz="2000" dirty="0">
                <a:latin typeface="Times New Roman" panose="02020603050405020304" pitchFamily="18" charset="0"/>
                <a:cs typeface="Times New Roman" panose="02020603050405020304" pitchFamily="18" charset="0"/>
              </a:rPr>
              <a:t> and </a:t>
            </a:r>
            <a:r>
              <a:rPr lang="pt-BR" sz="2000" dirty="0" err="1">
                <a:latin typeface="Times New Roman" panose="02020603050405020304" pitchFamily="18" charset="0"/>
                <a:cs typeface="Times New Roman" panose="02020603050405020304" pitchFamily="18" charset="0"/>
              </a:rPr>
              <a:t>interruption</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of</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the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transmission</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chain</a:t>
            </a:r>
            <a:r>
              <a:rPr lang="pt-BR" sz="2000" dirty="0">
                <a:latin typeface="Times New Roman" panose="02020603050405020304" pitchFamily="18" charset="0"/>
                <a:cs typeface="Times New Roman" panose="02020603050405020304" pitchFamily="18" charset="0"/>
              </a:rPr>
              <a:t>.</a:t>
            </a:r>
          </a:p>
        </p:txBody>
      </p:sp>
      <p:sp>
        <p:nvSpPr>
          <p:cNvPr id="4" name="Retângulo 3">
            <a:extLst>
              <a:ext uri="{FF2B5EF4-FFF2-40B4-BE49-F238E27FC236}">
                <a16:creationId xmlns:a16="http://schemas.microsoft.com/office/drawing/2014/main" id="{66D8D7AA-052B-2846-885F-4511C8AC2C46}"/>
              </a:ext>
            </a:extLst>
          </p:cNvPr>
          <p:cNvSpPr/>
          <p:nvPr/>
        </p:nvSpPr>
        <p:spPr>
          <a:xfrm>
            <a:off x="203487" y="228072"/>
            <a:ext cx="11779614" cy="6396663"/>
          </a:xfrm>
          <a:prstGeom prst="rect">
            <a:avLst/>
          </a:prstGeom>
          <a:noFill/>
          <a:ln w="127000" cmpd="dbl">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pic>
        <p:nvPicPr>
          <p:cNvPr id="5" name="Áudio 4">
            <a:hlinkClick r:id="" action="ppaction://media"/>
            <a:extLst>
              <a:ext uri="{FF2B5EF4-FFF2-40B4-BE49-F238E27FC236}">
                <a16:creationId xmlns:a16="http://schemas.microsoft.com/office/drawing/2014/main" id="{E00A99EF-CF80-494B-9A22-C7592B2351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9253436"/>
      </p:ext>
    </p:extLst>
  </p:cSld>
  <p:clrMapOvr>
    <a:masterClrMapping/>
  </p:clrMapOvr>
  <mc:AlternateContent xmlns:mc="http://schemas.openxmlformats.org/markup-compatibility/2006" xmlns:p14="http://schemas.microsoft.com/office/powerpoint/2010/main">
    <mc:Choice Requires="p14">
      <p:transition spd="slow" p14:dur="2000" advTm="47493"/>
    </mc:Choice>
    <mc:Fallback xmlns="">
      <p:transition spd="slow" advTm="474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BDEE87-C8C0-8948-A8BE-1BB000E4BFE0}"/>
              </a:ext>
            </a:extLst>
          </p:cNvPr>
          <p:cNvSpPr>
            <a:spLocks noGrp="1"/>
          </p:cNvSpPr>
          <p:nvPr>
            <p:ph type="title"/>
          </p:nvPr>
        </p:nvSpPr>
        <p:spPr>
          <a:xfrm>
            <a:off x="415610" y="442160"/>
            <a:ext cx="11361049" cy="763608"/>
          </a:xfrm>
        </p:spPr>
        <p:txBody>
          <a:bodyPr/>
          <a:lstStyle/>
          <a:p>
            <a:r>
              <a:rPr lang="pt-BR" dirty="0">
                <a:solidFill>
                  <a:srgbClr val="002060"/>
                </a:solidFill>
                <a:latin typeface="Times New Roman" panose="02020603050405020304" pitchFamily="18" charset="0"/>
                <a:cs typeface="Times New Roman" panose="02020603050405020304" pitchFamily="18" charset="0"/>
              </a:rPr>
              <a:t>References</a:t>
            </a:r>
          </a:p>
        </p:txBody>
      </p:sp>
      <p:sp>
        <p:nvSpPr>
          <p:cNvPr id="3" name="Espaço Reservado para Texto 2">
            <a:extLst>
              <a:ext uri="{FF2B5EF4-FFF2-40B4-BE49-F238E27FC236}">
                <a16:creationId xmlns:a16="http://schemas.microsoft.com/office/drawing/2014/main" id="{45D60C0F-7B6F-8740-9B3D-B49752A4065A}"/>
              </a:ext>
            </a:extLst>
          </p:cNvPr>
          <p:cNvSpPr>
            <a:spLocks noGrp="1"/>
          </p:cNvSpPr>
          <p:nvPr>
            <p:ph type="body" idx="1"/>
          </p:nvPr>
        </p:nvSpPr>
        <p:spPr>
          <a:xfrm>
            <a:off x="203487" y="1419856"/>
            <a:ext cx="6743413" cy="4734765"/>
          </a:xfrm>
        </p:spPr>
        <p:txBody>
          <a:bodyPr/>
          <a:lstStyle/>
          <a:p>
            <a:pPr marL="228600" indent="-228600" algn="just">
              <a:buSzPct val="100000"/>
              <a:buFont typeface="+mj-lt"/>
              <a:buAutoNum type="arabicPeriod"/>
            </a:pPr>
            <a:r>
              <a:rPr lang="en-US" sz="1700" dirty="0" err="1">
                <a:latin typeface="Times New Roman" panose="02020603050405020304" pitchFamily="18" charset="0"/>
                <a:cs typeface="Times New Roman" panose="02020603050405020304" pitchFamily="18" charset="0"/>
              </a:rPr>
              <a:t>Forrestel</a:t>
            </a:r>
            <a:r>
              <a:rPr lang="en-US" sz="1700" dirty="0">
                <a:latin typeface="Times New Roman" panose="02020603050405020304" pitchFamily="18" charset="0"/>
                <a:cs typeface="Times New Roman" panose="02020603050405020304" pitchFamily="18" charset="0"/>
              </a:rPr>
              <a:t> AK, </a:t>
            </a:r>
            <a:r>
              <a:rPr lang="en-US" sz="1700" dirty="0" err="1">
                <a:latin typeface="Times New Roman" panose="02020603050405020304" pitchFamily="18" charset="0"/>
                <a:cs typeface="Times New Roman" panose="02020603050405020304" pitchFamily="18" charset="0"/>
              </a:rPr>
              <a:t>Kovarik</a:t>
            </a:r>
            <a:r>
              <a:rPr lang="en-US" sz="1700" dirty="0">
                <a:latin typeface="Times New Roman" panose="02020603050405020304" pitchFamily="18" charset="0"/>
                <a:cs typeface="Times New Roman" panose="02020603050405020304" pitchFamily="18" charset="0"/>
              </a:rPr>
              <a:t> CL, Katz KA. Sexually acquired syphilis: historical aspects, microbiology, epidemiology, and clinical manifestations. J Am </a:t>
            </a:r>
            <a:r>
              <a:rPr lang="en-US" sz="1700" dirty="0" err="1">
                <a:latin typeface="Times New Roman" panose="02020603050405020304" pitchFamily="18" charset="0"/>
                <a:cs typeface="Times New Roman" panose="02020603050405020304" pitchFamily="18" charset="0"/>
              </a:rPr>
              <a:t>Acad</a:t>
            </a:r>
            <a:r>
              <a:rPr lang="en-US" sz="1700" dirty="0">
                <a:latin typeface="Times New Roman" panose="02020603050405020304" pitchFamily="18" charset="0"/>
                <a:cs typeface="Times New Roman" panose="02020603050405020304" pitchFamily="18" charset="0"/>
              </a:rPr>
              <a:t> Dermatol. 2020;82(1):1–14. doi:10.1016/j.jaad.2019.02.073.</a:t>
            </a:r>
          </a:p>
          <a:p>
            <a:pPr marL="228600" indent="-228600" algn="just">
              <a:buSzPct val="100000"/>
              <a:buFont typeface="+mj-lt"/>
              <a:buAutoNum type="arabicPeriod"/>
            </a:pPr>
            <a:r>
              <a:rPr lang="en-US" sz="1700" dirty="0" err="1">
                <a:latin typeface="Times New Roman" panose="02020603050405020304" pitchFamily="18" charset="0"/>
                <a:cs typeface="Times New Roman" panose="02020603050405020304" pitchFamily="18" charset="0"/>
              </a:rPr>
              <a:t>Barei</a:t>
            </a:r>
            <a:r>
              <a:rPr lang="en-US" sz="1700" dirty="0">
                <a:latin typeface="Times New Roman" panose="02020603050405020304" pitchFamily="18" charset="0"/>
                <a:cs typeface="Times New Roman" panose="02020603050405020304" pitchFamily="18" charset="0"/>
              </a:rPr>
              <a:t> F, </a:t>
            </a:r>
            <a:r>
              <a:rPr lang="en-US" sz="1700" dirty="0" err="1">
                <a:latin typeface="Times New Roman" panose="02020603050405020304" pitchFamily="18" charset="0"/>
                <a:cs typeface="Times New Roman" panose="02020603050405020304" pitchFamily="18" charset="0"/>
              </a:rPr>
              <a:t>Murgia</a:t>
            </a:r>
            <a:r>
              <a:rPr lang="en-US" sz="1700" dirty="0">
                <a:latin typeface="Times New Roman" panose="02020603050405020304" pitchFamily="18" charset="0"/>
                <a:cs typeface="Times New Roman" panose="02020603050405020304" pitchFamily="18" charset="0"/>
              </a:rPr>
              <a:t> G, </a:t>
            </a:r>
            <a:r>
              <a:rPr lang="en-US" sz="1700" dirty="0" err="1">
                <a:latin typeface="Times New Roman" panose="02020603050405020304" pitchFamily="18" charset="0"/>
                <a:cs typeface="Times New Roman" panose="02020603050405020304" pitchFamily="18" charset="0"/>
              </a:rPr>
              <a:t>Ramoni</a:t>
            </a:r>
            <a:r>
              <a:rPr lang="en-US" sz="1700" dirty="0">
                <a:latin typeface="Times New Roman" panose="02020603050405020304" pitchFamily="18" charset="0"/>
                <a:cs typeface="Times New Roman" panose="02020603050405020304" pitchFamily="18" charset="0"/>
              </a:rPr>
              <a:t> S, </a:t>
            </a:r>
            <a:r>
              <a:rPr lang="en-US" sz="1700" dirty="0" err="1">
                <a:latin typeface="Times New Roman" panose="02020603050405020304" pitchFamily="18" charset="0"/>
                <a:cs typeface="Times New Roman" panose="02020603050405020304" pitchFamily="18" charset="0"/>
              </a:rPr>
              <a:t>Cusini</a:t>
            </a:r>
            <a:r>
              <a:rPr lang="en-US" sz="1700" dirty="0">
                <a:latin typeface="Times New Roman" panose="02020603050405020304" pitchFamily="18" charset="0"/>
                <a:cs typeface="Times New Roman" panose="02020603050405020304" pitchFamily="18" charset="0"/>
              </a:rPr>
              <a:t> M, Marzano AV. Secondary syphilis with extra-genital condyloma lata: a case report and review of the literature. </a:t>
            </a:r>
            <a:r>
              <a:rPr lang="en-US" sz="1700" dirty="0" err="1">
                <a:latin typeface="Times New Roman" panose="02020603050405020304" pitchFamily="18" charset="0"/>
                <a:cs typeface="Times New Roman" panose="02020603050405020304" pitchFamily="18" charset="0"/>
              </a:rPr>
              <a:t>Int</a:t>
            </a:r>
            <a:r>
              <a:rPr lang="en-US" sz="1700" dirty="0">
                <a:latin typeface="Times New Roman" panose="02020603050405020304" pitchFamily="18" charset="0"/>
                <a:cs typeface="Times New Roman" panose="02020603050405020304" pitchFamily="18" charset="0"/>
              </a:rPr>
              <a:t> J STD AIDS. 2022;33(12):1022–1028. doi:10.1177/09564624221124710.</a:t>
            </a:r>
          </a:p>
          <a:p>
            <a:pPr marL="228600" indent="-228600" algn="just">
              <a:buSzPct val="100000"/>
              <a:buFont typeface="+mj-lt"/>
              <a:buAutoNum type="arabicPeriod"/>
            </a:pPr>
            <a:r>
              <a:rPr lang="en-US" sz="1700" dirty="0">
                <a:latin typeface="Times New Roman" panose="02020603050405020304" pitchFamily="18" charset="0"/>
                <a:cs typeface="Times New Roman" panose="02020603050405020304" pitchFamily="18" charset="0"/>
              </a:rPr>
              <a:t>Lynch PJ, </a:t>
            </a:r>
            <a:r>
              <a:rPr lang="en-US" sz="1700" dirty="0" err="1">
                <a:latin typeface="Times New Roman" panose="02020603050405020304" pitchFamily="18" charset="0"/>
                <a:cs typeface="Times New Roman" panose="02020603050405020304" pitchFamily="18" charset="0"/>
              </a:rPr>
              <a:t>Moyal-Barracco</a:t>
            </a:r>
            <a:r>
              <a:rPr lang="en-US" sz="1700" dirty="0">
                <a:latin typeface="Times New Roman" panose="02020603050405020304" pitchFamily="18" charset="0"/>
                <a:cs typeface="Times New Roman" panose="02020603050405020304" pitchFamily="18" charset="0"/>
              </a:rPr>
              <a:t> M, Scurry J, Stockdale C. 2011 ISSVD terminology and classification of vulvar dermatological disorders: an approach to clinical diagnosis. J Low </a:t>
            </a:r>
            <a:r>
              <a:rPr lang="en-US" sz="1700" dirty="0" err="1">
                <a:latin typeface="Times New Roman" panose="02020603050405020304" pitchFamily="18" charset="0"/>
                <a:cs typeface="Times New Roman" panose="02020603050405020304" pitchFamily="18" charset="0"/>
              </a:rPr>
              <a:t>Genit</a:t>
            </a:r>
            <a:r>
              <a:rPr lang="en-US" sz="1700" dirty="0">
                <a:latin typeface="Times New Roman" panose="02020603050405020304" pitchFamily="18" charset="0"/>
                <a:cs typeface="Times New Roman" panose="02020603050405020304" pitchFamily="18" charset="0"/>
              </a:rPr>
              <a:t> Tract Dis. 2012;16(4):339–344.</a:t>
            </a:r>
          </a:p>
          <a:p>
            <a:pPr marL="228600" indent="-228600" algn="just">
              <a:buSzPct val="100000"/>
              <a:buFont typeface="+mj-lt"/>
              <a:buAutoNum type="arabicPeriod"/>
            </a:pPr>
            <a:r>
              <a:rPr lang="en-US" sz="1700" dirty="0" err="1">
                <a:latin typeface="Times New Roman" panose="02020603050405020304" pitchFamily="18" charset="0"/>
                <a:cs typeface="Times New Roman" panose="02020603050405020304" pitchFamily="18" charset="0"/>
              </a:rPr>
              <a:t>Brasil</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Ministério</a:t>
            </a:r>
            <a:r>
              <a:rPr lang="en-US" sz="1700" dirty="0">
                <a:latin typeface="Times New Roman" panose="02020603050405020304" pitchFamily="18" charset="0"/>
                <a:cs typeface="Times New Roman" panose="02020603050405020304" pitchFamily="18" charset="0"/>
              </a:rPr>
              <a:t> da </a:t>
            </a:r>
            <a:r>
              <a:rPr lang="en-US" sz="1700" dirty="0" err="1">
                <a:latin typeface="Times New Roman" panose="02020603050405020304" pitchFamily="18" charset="0"/>
                <a:cs typeface="Times New Roman" panose="02020603050405020304" pitchFamily="18" charset="0"/>
              </a:rPr>
              <a:t>Saúde</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Secretaria</a:t>
            </a:r>
            <a:r>
              <a:rPr lang="en-US" sz="1700" dirty="0">
                <a:latin typeface="Times New Roman" panose="02020603050405020304" pitchFamily="18" charset="0"/>
                <a:cs typeface="Times New Roman" panose="02020603050405020304" pitchFamily="18" charset="0"/>
              </a:rPr>
              <a:t> de </a:t>
            </a:r>
            <a:r>
              <a:rPr lang="en-US" sz="1700" dirty="0" err="1">
                <a:latin typeface="Times New Roman" panose="02020603050405020304" pitchFamily="18" charset="0"/>
                <a:cs typeface="Times New Roman" panose="02020603050405020304" pitchFamily="18" charset="0"/>
              </a:rPr>
              <a:t>Vigilância</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em</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Saúde</a:t>
            </a:r>
            <a:r>
              <a:rPr lang="en-US" sz="1700" dirty="0">
                <a:latin typeface="Times New Roman" panose="02020603050405020304" pitchFamily="18" charset="0"/>
                <a:cs typeface="Times New Roman" panose="02020603050405020304" pitchFamily="18" charset="0"/>
              </a:rPr>
              <a:t> e </a:t>
            </a:r>
            <a:r>
              <a:rPr lang="en-US" sz="1700" dirty="0" err="1">
                <a:latin typeface="Times New Roman" panose="02020603050405020304" pitchFamily="18" charset="0"/>
                <a:cs typeface="Times New Roman" panose="02020603050405020304" pitchFamily="18" charset="0"/>
              </a:rPr>
              <a:t>Ambiente</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Boletim</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Epidemiológico</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Sífilis</a:t>
            </a:r>
            <a:r>
              <a:rPr lang="en-US" sz="1700" dirty="0">
                <a:latin typeface="Times New Roman" panose="02020603050405020304" pitchFamily="18" charset="0"/>
                <a:cs typeface="Times New Roman" panose="02020603050405020304" pitchFamily="18" charset="0"/>
              </a:rPr>
              <a:t> 2025. Brasília (DF): </a:t>
            </a:r>
            <a:r>
              <a:rPr lang="en-US" sz="1700" dirty="0" err="1">
                <a:latin typeface="Times New Roman" panose="02020603050405020304" pitchFamily="18" charset="0"/>
                <a:cs typeface="Times New Roman" panose="02020603050405020304" pitchFamily="18" charset="0"/>
              </a:rPr>
              <a:t>Ministério</a:t>
            </a:r>
            <a:r>
              <a:rPr lang="en-US" sz="1700" dirty="0">
                <a:latin typeface="Times New Roman" panose="02020603050405020304" pitchFamily="18" charset="0"/>
                <a:cs typeface="Times New Roman" panose="02020603050405020304" pitchFamily="18" charset="0"/>
              </a:rPr>
              <a:t> da </a:t>
            </a:r>
            <a:r>
              <a:rPr lang="en-US" sz="1700" dirty="0" err="1">
                <a:latin typeface="Times New Roman" panose="02020603050405020304" pitchFamily="18" charset="0"/>
                <a:cs typeface="Times New Roman" panose="02020603050405020304" pitchFamily="18" charset="0"/>
              </a:rPr>
              <a:t>Saúde</a:t>
            </a:r>
            <a:r>
              <a:rPr lang="en-US" sz="1700" dirty="0">
                <a:latin typeface="Times New Roman" panose="02020603050405020304" pitchFamily="18" charset="0"/>
                <a:cs typeface="Times New Roman" panose="02020603050405020304" pitchFamily="18" charset="0"/>
              </a:rPr>
              <a:t>; 2025. Available from: https://</a:t>
            </a:r>
            <a:r>
              <a:rPr lang="en-US" sz="1700" dirty="0" err="1">
                <a:latin typeface="Times New Roman" panose="02020603050405020304" pitchFamily="18" charset="0"/>
                <a:cs typeface="Times New Roman" panose="02020603050405020304" pitchFamily="18" charset="0"/>
              </a:rPr>
              <a:t>www.gov.br</a:t>
            </a:r>
            <a:r>
              <a:rPr lang="en-US" sz="1700" dirty="0">
                <a:latin typeface="Times New Roman" panose="02020603050405020304" pitchFamily="18" charset="0"/>
                <a:cs typeface="Times New Roman" panose="02020603050405020304" pitchFamily="18" charset="0"/>
              </a:rPr>
              <a:t>/</a:t>
            </a:r>
            <a:r>
              <a:rPr lang="en-US" sz="1700" dirty="0" err="1">
                <a:latin typeface="Times New Roman" panose="02020603050405020304" pitchFamily="18" charset="0"/>
                <a:cs typeface="Times New Roman" panose="02020603050405020304" pitchFamily="18" charset="0"/>
              </a:rPr>
              <a:t>saude</a:t>
            </a:r>
            <a:r>
              <a:rPr lang="en-US" sz="1700" dirty="0">
                <a:latin typeface="Times New Roman" panose="02020603050405020304" pitchFamily="18" charset="0"/>
                <a:cs typeface="Times New Roman" panose="02020603050405020304" pitchFamily="18" charset="0"/>
              </a:rPr>
              <a:t>/</a:t>
            </a:r>
            <a:r>
              <a:rPr lang="en-US" sz="1700" dirty="0" err="1">
                <a:latin typeface="Times New Roman" panose="02020603050405020304" pitchFamily="18" charset="0"/>
                <a:cs typeface="Times New Roman" panose="02020603050405020304" pitchFamily="18" charset="0"/>
              </a:rPr>
              <a:t>pt-br</a:t>
            </a:r>
            <a:r>
              <a:rPr lang="en-US" sz="1700" dirty="0">
                <a:latin typeface="Times New Roman" panose="02020603050405020304" pitchFamily="18" charset="0"/>
                <a:cs typeface="Times New Roman" panose="02020603050405020304" pitchFamily="18" charset="0"/>
              </a:rPr>
              <a:t>/</a:t>
            </a:r>
            <a:r>
              <a:rPr lang="en-US" sz="1700" dirty="0" err="1">
                <a:latin typeface="Times New Roman" panose="02020603050405020304" pitchFamily="18" charset="0"/>
                <a:cs typeface="Times New Roman" panose="02020603050405020304" pitchFamily="18" charset="0"/>
              </a:rPr>
              <a:t>centrais</a:t>
            </a:r>
            <a:r>
              <a:rPr lang="en-US" sz="1700" dirty="0">
                <a:latin typeface="Times New Roman" panose="02020603050405020304" pitchFamily="18" charset="0"/>
                <a:cs typeface="Times New Roman" panose="02020603050405020304" pitchFamily="18" charset="0"/>
              </a:rPr>
              <a:t>-de-</a:t>
            </a:r>
            <a:r>
              <a:rPr lang="en-US" sz="1700" dirty="0" err="1">
                <a:latin typeface="Times New Roman" panose="02020603050405020304" pitchFamily="18" charset="0"/>
                <a:cs typeface="Times New Roman" panose="02020603050405020304" pitchFamily="18" charset="0"/>
              </a:rPr>
              <a:t>conteudo</a:t>
            </a:r>
            <a:r>
              <a:rPr lang="en-US" sz="1700" dirty="0">
                <a:latin typeface="Times New Roman" panose="02020603050405020304" pitchFamily="18" charset="0"/>
                <a:cs typeface="Times New Roman" panose="02020603050405020304" pitchFamily="18" charset="0"/>
              </a:rPr>
              <a:t>/</a:t>
            </a:r>
            <a:r>
              <a:rPr lang="en-US" sz="1700" dirty="0" err="1">
                <a:latin typeface="Times New Roman" panose="02020603050405020304" pitchFamily="18" charset="0"/>
                <a:cs typeface="Times New Roman" panose="02020603050405020304" pitchFamily="18" charset="0"/>
              </a:rPr>
              <a:t>publicacoes</a:t>
            </a:r>
            <a:r>
              <a:rPr lang="en-US" sz="1700" dirty="0">
                <a:latin typeface="Times New Roman" panose="02020603050405020304" pitchFamily="18" charset="0"/>
                <a:cs typeface="Times New Roman" panose="02020603050405020304" pitchFamily="18" charset="0"/>
              </a:rPr>
              <a:t>/</a:t>
            </a:r>
            <a:r>
              <a:rPr lang="en-US" sz="1700" dirty="0" err="1">
                <a:latin typeface="Times New Roman" panose="02020603050405020304" pitchFamily="18" charset="0"/>
                <a:cs typeface="Times New Roman" panose="02020603050405020304" pitchFamily="18" charset="0"/>
              </a:rPr>
              <a:t>boletins</a:t>
            </a:r>
            <a:r>
              <a:rPr lang="en-US" sz="1700" dirty="0">
                <a:latin typeface="Times New Roman" panose="02020603050405020304" pitchFamily="18" charset="0"/>
                <a:cs typeface="Times New Roman" panose="02020603050405020304" pitchFamily="18" charset="0"/>
              </a:rPr>
              <a:t>/</a:t>
            </a:r>
            <a:r>
              <a:rPr lang="en-US" sz="1700" dirty="0" err="1">
                <a:latin typeface="Times New Roman" panose="02020603050405020304" pitchFamily="18" charset="0"/>
                <a:cs typeface="Times New Roman" panose="02020603050405020304" pitchFamily="18" charset="0"/>
              </a:rPr>
              <a:t>epidemiologicos</a:t>
            </a:r>
            <a:r>
              <a:rPr lang="en-US" sz="1700" dirty="0">
                <a:latin typeface="Times New Roman" panose="02020603050405020304" pitchFamily="18" charset="0"/>
                <a:cs typeface="Times New Roman" panose="02020603050405020304" pitchFamily="18" charset="0"/>
              </a:rPr>
              <a:t>/</a:t>
            </a:r>
            <a:r>
              <a:rPr lang="en-US" sz="1700" dirty="0" err="1">
                <a:latin typeface="Times New Roman" panose="02020603050405020304" pitchFamily="18" charset="0"/>
                <a:cs typeface="Times New Roman" panose="02020603050405020304" pitchFamily="18" charset="0"/>
              </a:rPr>
              <a:t>especiais</a:t>
            </a:r>
            <a:r>
              <a:rPr lang="en-US" sz="1700" dirty="0">
                <a:latin typeface="Times New Roman" panose="02020603050405020304" pitchFamily="18" charset="0"/>
                <a:cs typeface="Times New Roman" panose="02020603050405020304" pitchFamily="18" charset="0"/>
              </a:rPr>
              <a:t>/2025/</a:t>
            </a:r>
            <a:r>
              <a:rPr lang="en-US" sz="1700" dirty="0" err="1">
                <a:latin typeface="Times New Roman" panose="02020603050405020304" pitchFamily="18" charset="0"/>
                <a:cs typeface="Times New Roman" panose="02020603050405020304" pitchFamily="18" charset="0"/>
              </a:rPr>
              <a:t>boletim</a:t>
            </a:r>
            <a:r>
              <a:rPr lang="en-US" sz="1700" dirty="0">
                <a:latin typeface="Times New Roman" panose="02020603050405020304" pitchFamily="18" charset="0"/>
                <a:cs typeface="Times New Roman" panose="02020603050405020304" pitchFamily="18" charset="0"/>
              </a:rPr>
              <a:t>-</a:t>
            </a:r>
            <a:r>
              <a:rPr lang="en-US" sz="1700" dirty="0" err="1">
                <a:latin typeface="Times New Roman" panose="02020603050405020304" pitchFamily="18" charset="0"/>
                <a:cs typeface="Times New Roman" panose="02020603050405020304" pitchFamily="18" charset="0"/>
              </a:rPr>
              <a:t>epidemiologico</a:t>
            </a:r>
            <a:r>
              <a:rPr lang="en-US" sz="1700" dirty="0">
                <a:latin typeface="Times New Roman" panose="02020603050405020304" pitchFamily="18" charset="0"/>
                <a:cs typeface="Times New Roman" panose="02020603050405020304" pitchFamily="18" charset="0"/>
              </a:rPr>
              <a:t>-da-</a:t>
            </a:r>
            <a:r>
              <a:rPr lang="en-US" sz="1700" dirty="0" err="1">
                <a:latin typeface="Times New Roman" panose="02020603050405020304" pitchFamily="18" charset="0"/>
                <a:cs typeface="Times New Roman" panose="02020603050405020304" pitchFamily="18" charset="0"/>
              </a:rPr>
              <a:t>sifilis.pdf</a:t>
            </a:r>
            <a:endParaRPr lang="en-US" sz="1700" dirty="0">
              <a:latin typeface="Times New Roman" panose="02020603050405020304" pitchFamily="18" charset="0"/>
              <a:cs typeface="Times New Roman" panose="02020603050405020304" pitchFamily="18" charset="0"/>
            </a:endParaRPr>
          </a:p>
          <a:p>
            <a:pPr marL="0" indent="0">
              <a:buNone/>
            </a:pPr>
            <a:endParaRPr lang="pt-BR" sz="1700" dirty="0"/>
          </a:p>
        </p:txBody>
      </p:sp>
      <p:sp>
        <p:nvSpPr>
          <p:cNvPr id="4" name="Retângulo 3">
            <a:extLst>
              <a:ext uri="{FF2B5EF4-FFF2-40B4-BE49-F238E27FC236}">
                <a16:creationId xmlns:a16="http://schemas.microsoft.com/office/drawing/2014/main" id="{CA73F05E-710B-6C43-807C-A3A29F533DBE}"/>
              </a:ext>
            </a:extLst>
          </p:cNvPr>
          <p:cNvSpPr/>
          <p:nvPr/>
        </p:nvSpPr>
        <p:spPr>
          <a:xfrm>
            <a:off x="203487" y="228072"/>
            <a:ext cx="11779614" cy="6396663"/>
          </a:xfrm>
          <a:prstGeom prst="rect">
            <a:avLst/>
          </a:prstGeom>
          <a:noFill/>
          <a:ln w="127000" cmpd="dbl">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pic>
        <p:nvPicPr>
          <p:cNvPr id="5" name="Imagem 4">
            <a:extLst>
              <a:ext uri="{FF2B5EF4-FFF2-40B4-BE49-F238E27FC236}">
                <a16:creationId xmlns:a16="http://schemas.microsoft.com/office/drawing/2014/main" id="{B008F34E-3C39-0E46-93D2-FB6BFBA2CE56}"/>
              </a:ext>
            </a:extLst>
          </p:cNvPr>
          <p:cNvPicPr>
            <a:picLocks noChangeAspect="1"/>
          </p:cNvPicPr>
          <p:nvPr/>
        </p:nvPicPr>
        <p:blipFill>
          <a:blip r:embed="rId5"/>
          <a:stretch>
            <a:fillRect/>
          </a:stretch>
        </p:blipFill>
        <p:spPr>
          <a:xfrm>
            <a:off x="6946900" y="2249355"/>
            <a:ext cx="4626300" cy="3075766"/>
          </a:xfrm>
          <a:prstGeom prst="rect">
            <a:avLst/>
          </a:prstGeom>
        </p:spPr>
      </p:pic>
      <p:pic>
        <p:nvPicPr>
          <p:cNvPr id="6" name="Áudio 5">
            <a:hlinkClick r:id="" action="ppaction://media"/>
            <a:extLst>
              <a:ext uri="{FF2B5EF4-FFF2-40B4-BE49-F238E27FC236}">
                <a16:creationId xmlns:a16="http://schemas.microsoft.com/office/drawing/2014/main" id="{6053716A-7E3C-814E-9E65-84B049A2030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544310630"/>
      </p:ext>
    </p:extLst>
  </p:cSld>
  <p:clrMapOvr>
    <a:masterClrMapping/>
  </p:clrMapOvr>
  <mc:AlternateContent xmlns:mc="http://schemas.openxmlformats.org/markup-compatibility/2006" xmlns:p14="http://schemas.microsoft.com/office/powerpoint/2010/main">
    <mc:Choice Requires="p14">
      <p:transition spd="slow" p14:dur="2000" advTm="5570"/>
    </mc:Choice>
    <mc:Fallback xmlns="">
      <p:transition spd="slow" advTm="5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928</Words>
  <Application>Microsoft Macintosh PowerPoint</Application>
  <PresentationFormat>Widescreen</PresentationFormat>
  <Paragraphs>30</Paragraphs>
  <Slides>5</Slides>
  <Notes>5</Notes>
  <HiddenSlides>0</HiddenSlides>
  <MMClips>5</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5</vt:i4>
      </vt:variant>
    </vt:vector>
  </HeadingPairs>
  <TitlesOfParts>
    <vt:vector size="10" baseType="lpstr">
      <vt:lpstr>Arial</vt:lpstr>
      <vt:lpstr>Calibri</vt:lpstr>
      <vt:lpstr>Calibri Light</vt:lpstr>
      <vt:lpstr>Times New Roman</vt:lpstr>
      <vt:lpstr>Tema do Office</vt:lpstr>
      <vt:lpstr>Apresentação do PowerPoint</vt:lpstr>
      <vt:lpstr>Case Report</vt:lpstr>
      <vt:lpstr>Images</vt:lpstr>
      <vt:lpstr>Conclusions</vt:lpstr>
      <vt:lpstr>References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Giulia Marchetti</dc:creator>
  <cp:lastModifiedBy>Giulia Marchetti</cp:lastModifiedBy>
  <cp:revision>22</cp:revision>
  <dcterms:created xsi:type="dcterms:W3CDTF">2026-04-19T22:00:13Z</dcterms:created>
  <dcterms:modified xsi:type="dcterms:W3CDTF">2026-04-20T00:44:58Z</dcterms:modified>
</cp:coreProperties>
</file>