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1515"/>
    <a:srgbClr val="3275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24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6870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100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405366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9.png"/><Relationship Id="rId3" Type="http://schemas.openxmlformats.org/officeDocument/2006/relationships/audio" Target="../media/media1.m4a"/><Relationship Id="rId7" Type="http://schemas.openxmlformats.org/officeDocument/2006/relationships/hyperlink" Target="mailto:marie.wieneke@uni-oldenburg.de" TargetMode="External"/><Relationship Id="rId12" Type="http://schemas.openxmlformats.org/officeDocument/2006/relationships/image" Target="../media/image8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6.sv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jpg"/><Relationship Id="rId9" Type="http://schemas.openxmlformats.org/officeDocument/2006/relationships/hyperlink" Target="mailto:marie.wieneke@uni-oldenburg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306132" y="103889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r>
              <a:rPr lang="en-US" dirty="0"/>
              <a:t>Awareness and Knowledge about Cervical Cancer Prevention and HPV Vaccination</a:t>
            </a:r>
            <a:br>
              <a:rPr lang="en-US" dirty="0"/>
            </a:br>
            <a:r>
              <a:rPr lang="en-US" sz="1600" dirty="0"/>
              <a:t>-Survey among students at the University of Lahore, Pakistan-</a:t>
            </a:r>
            <a:br>
              <a:rPr lang="en-US" sz="1600" dirty="0"/>
            </a:br>
            <a:br>
              <a:rPr lang="en-US" dirty="0"/>
            </a:br>
            <a:r>
              <a:rPr lang="en-US" sz="1600" b="1" dirty="0"/>
              <a:t>Marie Wieneke</a:t>
            </a:r>
            <a:r>
              <a:rPr lang="en-US" sz="1600" dirty="0"/>
              <a:t>, Mathias Bonk, Meike Schild-Suhren and Sumbal Shabaz </a:t>
            </a:r>
            <a:br>
              <a:rPr lang="en-US" sz="1600" dirty="0"/>
            </a:br>
            <a:r>
              <a:rPr lang="en-US" sz="1600" dirty="0"/>
              <a:t>Correspondence: </a:t>
            </a:r>
            <a:r>
              <a:rPr lang="en-US" sz="1600" dirty="0">
                <a:hlinkClick r:id="rId7"/>
              </a:rPr>
              <a:t>marie.wieneke@uni-oldenburg.de</a:t>
            </a:r>
            <a:br>
              <a:rPr lang="en-US" sz="1100" dirty="0"/>
            </a:br>
            <a:endParaRPr lang="en-US" sz="11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6C49841-308D-7112-DAB2-65D1C13485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700" y="84715"/>
            <a:ext cx="1187348" cy="76753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893720C-16B2-71E5-07E9-27CFE07D49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61569" y="168689"/>
            <a:ext cx="1147910" cy="78778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4DBF83E-27C4-A5D0-974A-75E479C727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2000" y="244697"/>
            <a:ext cx="1886267" cy="55861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A32C103-CF92-0789-D177-EA8FB10FEA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3476" y="149154"/>
            <a:ext cx="1803256" cy="766327"/>
          </a:xfrm>
          <a:prstGeom prst="rect">
            <a:avLst/>
          </a:prstGeom>
        </p:spPr>
      </p:pic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A48DDE0A-F4EB-8B70-B482-C87093DE50C1}"/>
              </a:ext>
            </a:extLst>
          </p:cNvPr>
          <p:cNvSpPr txBox="1">
            <a:spLocks/>
          </p:cNvSpPr>
          <p:nvPr/>
        </p:nvSpPr>
        <p:spPr>
          <a:xfrm>
            <a:off x="306132" y="3199200"/>
            <a:ext cx="8520600" cy="65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400" dirty="0">
                <a:sym typeface="Wingdings" panose="05000000000000000000" pitchFamily="2" charset="2"/>
              </a:rPr>
              <a:t>Objective: 	a) knowledge and awareness of cervical cancer, its prevention, and HPV vaccination</a:t>
            </a:r>
          </a:p>
          <a:p>
            <a:r>
              <a:rPr lang="en-US" sz="1400" dirty="0">
                <a:sym typeface="Wingdings" panose="05000000000000000000" pitchFamily="2" charset="2"/>
              </a:rPr>
              <a:t>              	b) sources of health information about cervical cancer and HPV vaccination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4468C75-03EF-F887-B8FD-BAE4742BA41C}"/>
              </a:ext>
            </a:extLst>
          </p:cNvPr>
          <p:cNvSpPr/>
          <p:nvPr/>
        </p:nvSpPr>
        <p:spPr>
          <a:xfrm>
            <a:off x="306132" y="3192780"/>
            <a:ext cx="8520600" cy="6503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9" name="Audio 58">
            <a:hlinkClick r:id="" action="ppaction://media"/>
            <a:extLst>
              <a:ext uri="{FF2B5EF4-FFF2-40B4-BE49-F238E27FC236}">
                <a16:creationId xmlns:a16="http://schemas.microsoft.com/office/drawing/2014/main" id="{26BF8751-7FFE-7110-1045-F5114EBC809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63"/>
    </mc:Choice>
    <mc:Fallback>
      <p:transition spd="slow" advTm="279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</p:childTnLst>
        </p:cTn>
      </p:par>
    </p:tnLst>
    <p:bldLst>
      <p:bldP spid="2" grpId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fik 32">
            <a:extLst>
              <a:ext uri="{FF2B5EF4-FFF2-40B4-BE49-F238E27FC236}">
                <a16:creationId xmlns:a16="http://schemas.microsoft.com/office/drawing/2014/main" id="{EDB656CC-D86E-8ED9-C119-883684D4DD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2204" y="1112247"/>
            <a:ext cx="4324402" cy="3526447"/>
          </a:xfrm>
          <a:prstGeom prst="rect">
            <a:avLst/>
          </a:prstGeom>
        </p:spPr>
      </p:pic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18124E26-7BC4-09D9-4DCD-D5878DFBB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1" y="1340971"/>
            <a:ext cx="3217079" cy="2933065"/>
          </a:xfrm>
          <a:ln>
            <a:noFill/>
          </a:ln>
        </p:spPr>
        <p:txBody>
          <a:bodyPr>
            <a:noAutofit/>
          </a:bodyPr>
          <a:lstStyle/>
          <a:p>
            <a:pPr marL="114300" indent="0">
              <a:buClrTx/>
              <a:buNone/>
            </a:pPr>
            <a:r>
              <a:rPr lang="de-DE" sz="1200" u="sng" dirty="0" err="1">
                <a:solidFill>
                  <a:schemeClr val="tx1"/>
                </a:solidFill>
              </a:rPr>
              <a:t>Perceived</a:t>
            </a:r>
            <a:r>
              <a:rPr lang="de-DE" sz="1200" u="sng" dirty="0">
                <a:solidFill>
                  <a:schemeClr val="tx1"/>
                </a:solidFill>
              </a:rPr>
              <a:t> </a:t>
            </a:r>
            <a:r>
              <a:rPr lang="de-DE" sz="1200" u="sng" dirty="0" err="1">
                <a:solidFill>
                  <a:schemeClr val="tx1"/>
                </a:solidFill>
              </a:rPr>
              <a:t>risk</a:t>
            </a:r>
            <a:r>
              <a:rPr lang="de-DE" sz="1200" u="sng" dirty="0">
                <a:solidFill>
                  <a:schemeClr val="tx1"/>
                </a:solidFill>
              </a:rPr>
              <a:t> </a:t>
            </a:r>
            <a:r>
              <a:rPr lang="de-DE" sz="1200" u="sng" dirty="0" err="1">
                <a:solidFill>
                  <a:schemeClr val="tx1"/>
                </a:solidFill>
              </a:rPr>
              <a:t>factors</a:t>
            </a:r>
            <a:r>
              <a:rPr lang="de-DE" sz="1200" u="sng" dirty="0">
                <a:solidFill>
                  <a:schemeClr val="tx1"/>
                </a:solidFill>
              </a:rPr>
              <a:t> </a:t>
            </a:r>
            <a:r>
              <a:rPr lang="de-DE" sz="1200" u="sng" dirty="0" err="1">
                <a:solidFill>
                  <a:schemeClr val="tx1"/>
                </a:solidFill>
              </a:rPr>
              <a:t>for</a:t>
            </a:r>
            <a:r>
              <a:rPr lang="de-DE" sz="1200" u="sng" dirty="0">
                <a:solidFill>
                  <a:schemeClr val="tx1"/>
                </a:solidFill>
              </a:rPr>
              <a:t> </a:t>
            </a:r>
            <a:r>
              <a:rPr lang="de-DE" sz="1200" u="sng" dirty="0" err="1">
                <a:solidFill>
                  <a:schemeClr val="tx1"/>
                </a:solidFill>
              </a:rPr>
              <a:t>cervical</a:t>
            </a:r>
            <a:r>
              <a:rPr lang="de-DE" sz="1200" u="sng" dirty="0">
                <a:solidFill>
                  <a:schemeClr val="tx1"/>
                </a:solidFill>
              </a:rPr>
              <a:t> </a:t>
            </a:r>
            <a:r>
              <a:rPr lang="de-DE" sz="1200" u="sng" dirty="0" err="1">
                <a:solidFill>
                  <a:schemeClr val="tx1"/>
                </a:solidFill>
              </a:rPr>
              <a:t>cancer</a:t>
            </a:r>
            <a:r>
              <a:rPr lang="de-DE" sz="1200" u="sng" dirty="0">
                <a:solidFill>
                  <a:schemeClr val="tx1"/>
                </a:solidFill>
              </a:rPr>
              <a:t> </a:t>
            </a:r>
            <a:r>
              <a:rPr lang="de-DE" sz="1200" u="sng" dirty="0" err="1">
                <a:solidFill>
                  <a:schemeClr val="tx1"/>
                </a:solidFill>
              </a:rPr>
              <a:t>by</a:t>
            </a:r>
            <a:r>
              <a:rPr lang="de-DE" sz="1200" u="sng" dirty="0">
                <a:solidFill>
                  <a:schemeClr val="tx1"/>
                </a:solidFill>
              </a:rPr>
              <a:t> [...] </a:t>
            </a:r>
            <a:r>
              <a:rPr lang="de-DE" sz="1200" u="sng" dirty="0" err="1">
                <a:solidFill>
                  <a:schemeClr val="tx1"/>
                </a:solidFill>
              </a:rPr>
              <a:t>of</a:t>
            </a:r>
            <a:r>
              <a:rPr lang="de-DE" sz="1200" u="sng" dirty="0">
                <a:solidFill>
                  <a:schemeClr val="tx1"/>
                </a:solidFill>
              </a:rPr>
              <a:t> </a:t>
            </a:r>
            <a:r>
              <a:rPr lang="de-DE" sz="1200" u="sng" dirty="0" err="1">
                <a:solidFill>
                  <a:schemeClr val="tx1"/>
                </a:solidFill>
              </a:rPr>
              <a:t>participants</a:t>
            </a:r>
            <a:r>
              <a:rPr lang="de-DE" sz="1200" u="sng" dirty="0">
                <a:solidFill>
                  <a:schemeClr val="tx1"/>
                </a:solidFill>
              </a:rPr>
              <a:t>: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sz="1200" dirty="0" err="1">
                <a:solidFill>
                  <a:schemeClr val="tx1"/>
                </a:solidFill>
              </a:rPr>
              <a:t>Sexually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transmittable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diseases</a:t>
            </a:r>
            <a:r>
              <a:rPr lang="de-DE" sz="1200" dirty="0">
                <a:solidFill>
                  <a:schemeClr val="tx1"/>
                </a:solidFill>
              </a:rPr>
              <a:t> (73%)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Having multiple sexual </a:t>
            </a:r>
            <a:r>
              <a:rPr lang="de-DE" sz="1200" dirty="0" err="1">
                <a:solidFill>
                  <a:schemeClr val="tx1"/>
                </a:solidFill>
              </a:rPr>
              <a:t>partners</a:t>
            </a:r>
            <a:r>
              <a:rPr lang="de-DE" sz="1200" dirty="0">
                <a:solidFill>
                  <a:schemeClr val="tx1"/>
                </a:solidFill>
              </a:rPr>
              <a:t> (63%)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sz="1200" dirty="0" err="1">
                <a:solidFill>
                  <a:schemeClr val="tx1"/>
                </a:solidFill>
              </a:rPr>
              <a:t>Infection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with</a:t>
            </a:r>
            <a:r>
              <a:rPr lang="de-DE" sz="1200" dirty="0">
                <a:solidFill>
                  <a:schemeClr val="tx1"/>
                </a:solidFill>
              </a:rPr>
              <a:t> HIV (53%)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…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sz="1200" dirty="0" err="1">
                <a:solidFill>
                  <a:schemeClr val="tx1"/>
                </a:solidFill>
              </a:rPr>
              <a:t>Infection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with</a:t>
            </a:r>
            <a:r>
              <a:rPr lang="de-DE" sz="1200" dirty="0">
                <a:solidFill>
                  <a:schemeClr val="tx1"/>
                </a:solidFill>
              </a:rPr>
              <a:t> HPV (42%)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...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sz="1200" dirty="0" err="1">
                <a:solidFill>
                  <a:schemeClr val="tx1"/>
                </a:solidFill>
              </a:rPr>
              <a:t>Condom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use</a:t>
            </a:r>
            <a:r>
              <a:rPr lang="de-DE" sz="1200" dirty="0">
                <a:solidFill>
                  <a:schemeClr val="tx1"/>
                </a:solidFill>
              </a:rPr>
              <a:t> (16%)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Not </a:t>
            </a:r>
            <a:r>
              <a:rPr lang="de-DE" sz="1200" dirty="0" err="1">
                <a:solidFill>
                  <a:schemeClr val="tx1"/>
                </a:solidFill>
              </a:rPr>
              <a:t>believing</a:t>
            </a:r>
            <a:r>
              <a:rPr lang="de-DE" sz="1200" dirty="0">
                <a:solidFill>
                  <a:schemeClr val="tx1"/>
                </a:solidFill>
              </a:rPr>
              <a:t> in </a:t>
            </a:r>
            <a:r>
              <a:rPr lang="de-DE" sz="1200" dirty="0" err="1">
                <a:solidFill>
                  <a:schemeClr val="tx1"/>
                </a:solidFill>
              </a:rPr>
              <a:t>God</a:t>
            </a:r>
            <a:r>
              <a:rPr lang="de-DE" sz="1200" dirty="0">
                <a:solidFill>
                  <a:schemeClr val="tx1"/>
                </a:solidFill>
              </a:rPr>
              <a:t> (11%)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21" name="Google Shape;54;p13">
            <a:extLst>
              <a:ext uri="{FF2B5EF4-FFF2-40B4-BE49-F238E27FC236}">
                <a16:creationId xmlns:a16="http://schemas.microsoft.com/office/drawing/2014/main" id="{13A533D3-CBA2-0F30-4E51-EB83FAB65DC8}"/>
              </a:ext>
            </a:extLst>
          </p:cNvPr>
          <p:cNvSpPr txBox="1">
            <a:spLocks/>
          </p:cNvSpPr>
          <p:nvPr/>
        </p:nvSpPr>
        <p:spPr>
          <a:xfrm>
            <a:off x="295740" y="211625"/>
            <a:ext cx="8536560" cy="759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200" dirty="0">
                <a:sym typeface="Wingdings" panose="05000000000000000000" pitchFamily="2" charset="2"/>
              </a:rPr>
              <a:t>Method:	Online survey in English conducted May-June 2025 at the University of Lahore, Pakistan </a:t>
            </a:r>
          </a:p>
          <a:p>
            <a:r>
              <a:rPr lang="en-US" sz="1200" dirty="0">
                <a:sym typeface="Wingdings" panose="05000000000000000000" pitchFamily="2" charset="2"/>
              </a:rPr>
              <a:t>	163 students from medical-related fields</a:t>
            </a:r>
          </a:p>
          <a:p>
            <a:r>
              <a:rPr lang="en-US" sz="1200" dirty="0">
                <a:sym typeface="Wingdings" panose="05000000000000000000" pitchFamily="2" charset="2"/>
              </a:rPr>
              <a:t>	52% females, 44% males, median age 20 years 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A06605B4-3004-456F-31E8-476673ED50F2}"/>
              </a:ext>
            </a:extLst>
          </p:cNvPr>
          <p:cNvSpPr/>
          <p:nvPr/>
        </p:nvSpPr>
        <p:spPr>
          <a:xfrm>
            <a:off x="295740" y="155864"/>
            <a:ext cx="8520600" cy="815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Google Shape;54;p13">
            <a:extLst>
              <a:ext uri="{FF2B5EF4-FFF2-40B4-BE49-F238E27FC236}">
                <a16:creationId xmlns:a16="http://schemas.microsoft.com/office/drawing/2014/main" id="{60676AFC-CCB2-108D-FAF0-5AF768B46E54}"/>
              </a:ext>
            </a:extLst>
          </p:cNvPr>
          <p:cNvSpPr txBox="1">
            <a:spLocks/>
          </p:cNvSpPr>
          <p:nvPr/>
        </p:nvSpPr>
        <p:spPr>
          <a:xfrm>
            <a:off x="311701" y="4643456"/>
            <a:ext cx="7477748" cy="385111"/>
          </a:xfrm>
          <a:prstGeom prst="rect">
            <a:avLst/>
          </a:prstGeom>
          <a:noFill/>
          <a:ln>
            <a:solidFill>
              <a:srgbClr val="C51515"/>
            </a:solidFill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200" dirty="0">
                <a:sym typeface="Wingdings" panose="05000000000000000000" pitchFamily="2" charset="2"/>
              </a:rPr>
              <a:t> limited knowledge and misconceptions about cervical cancer prevention and HPV vaccination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92A4D862-F69A-A1EB-340F-CC5C79D7E39F}"/>
              </a:ext>
            </a:extLst>
          </p:cNvPr>
          <p:cNvSpPr/>
          <p:nvPr/>
        </p:nvSpPr>
        <p:spPr>
          <a:xfrm>
            <a:off x="311701" y="4654954"/>
            <a:ext cx="7477748" cy="376425"/>
          </a:xfrm>
          <a:prstGeom prst="rect">
            <a:avLst/>
          </a:prstGeom>
          <a:noFill/>
          <a:ln>
            <a:solidFill>
              <a:srgbClr val="C515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AA40F3D9-FD77-FA62-E9EF-AB4F490ED118}"/>
              </a:ext>
            </a:extLst>
          </p:cNvPr>
          <p:cNvCxnSpPr>
            <a:cxnSpLocks/>
          </p:cNvCxnSpPr>
          <p:nvPr/>
        </p:nvCxnSpPr>
        <p:spPr>
          <a:xfrm flipH="1">
            <a:off x="7931497" y="3935672"/>
            <a:ext cx="381923" cy="0"/>
          </a:xfrm>
          <a:prstGeom prst="straightConnector1">
            <a:avLst/>
          </a:prstGeom>
          <a:ln>
            <a:solidFill>
              <a:srgbClr val="C5151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6" name="Audio 55">
            <a:hlinkClick r:id="" action="ppaction://media"/>
            <a:extLst>
              <a:ext uri="{FF2B5EF4-FFF2-40B4-BE49-F238E27FC236}">
                <a16:creationId xmlns:a16="http://schemas.microsoft.com/office/drawing/2014/main" id="{08B1120F-2C25-79D0-AE2F-9D82142CA29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3856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672"/>
    </mc:Choice>
    <mc:Fallback>
      <p:transition spd="slow" advTm="62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18" grpId="0" build="p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>
            <a:extLst>
              <a:ext uri="{FF2B5EF4-FFF2-40B4-BE49-F238E27FC236}">
                <a16:creationId xmlns:a16="http://schemas.microsoft.com/office/drawing/2014/main" id="{70B9C8D5-805B-3205-FE09-D2DB7E3774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82" b="1"/>
          <a:stretch/>
        </p:blipFill>
        <p:spPr>
          <a:xfrm>
            <a:off x="437430" y="1198419"/>
            <a:ext cx="7975050" cy="2428639"/>
          </a:xfrm>
          <a:prstGeom prst="rect">
            <a:avLst/>
          </a:prstGeom>
          <a:solidFill>
            <a:srgbClr val="3275B2"/>
          </a:solidFill>
        </p:spPr>
      </p:pic>
      <p:sp>
        <p:nvSpPr>
          <p:cNvPr id="27" name="Google Shape;54;p13">
            <a:extLst>
              <a:ext uri="{FF2B5EF4-FFF2-40B4-BE49-F238E27FC236}">
                <a16:creationId xmlns:a16="http://schemas.microsoft.com/office/drawing/2014/main" id="{07DBBC72-B586-27C9-4264-DF5B6C4F4CE5}"/>
              </a:ext>
            </a:extLst>
          </p:cNvPr>
          <p:cNvSpPr txBox="1">
            <a:spLocks/>
          </p:cNvSpPr>
          <p:nvPr/>
        </p:nvSpPr>
        <p:spPr>
          <a:xfrm>
            <a:off x="311700" y="4299170"/>
            <a:ext cx="7477748" cy="572700"/>
          </a:xfrm>
          <a:prstGeom prst="rect">
            <a:avLst/>
          </a:prstGeom>
          <a:noFill/>
          <a:ln>
            <a:solidFill>
              <a:srgbClr val="C51515"/>
            </a:solidFill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200" dirty="0">
                <a:sym typeface="Wingdings" panose="05000000000000000000" pitchFamily="2" charset="2"/>
              </a:rPr>
              <a:t> risk awareness for cervical cancer/HPV infection associated with participation in cervical cancer screening (p &lt; 0.001)/being vaccinated against HPV (p&lt;0.001)  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C47B5802-C8D1-80EC-6551-E1AFFBF81C69}"/>
              </a:ext>
            </a:extLst>
          </p:cNvPr>
          <p:cNvSpPr/>
          <p:nvPr/>
        </p:nvSpPr>
        <p:spPr>
          <a:xfrm>
            <a:off x="311700" y="4303094"/>
            <a:ext cx="7477748" cy="568776"/>
          </a:xfrm>
          <a:prstGeom prst="rect">
            <a:avLst/>
          </a:prstGeom>
          <a:noFill/>
          <a:ln>
            <a:solidFill>
              <a:srgbClr val="C515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73639F48-1ECA-BA43-55CF-90506B0618B2}"/>
              </a:ext>
            </a:extLst>
          </p:cNvPr>
          <p:cNvSpPr txBox="1">
            <a:spLocks/>
          </p:cNvSpPr>
          <p:nvPr/>
        </p:nvSpPr>
        <p:spPr>
          <a:xfrm>
            <a:off x="311700" y="18984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dirty="0"/>
              <a:t>Risk awareness and prevention participation</a:t>
            </a:r>
            <a:endParaRPr lang="de-DE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214C5B98-3473-3D42-8211-6A41BA9E9E9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1076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810"/>
    </mc:Choice>
    <mc:Fallback>
      <p:transition spd="slow" advTm="27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91172782-A1AC-B023-CDAD-DB37D0872550}"/>
              </a:ext>
            </a:extLst>
          </p:cNvPr>
          <p:cNvSpPr txBox="1">
            <a:spLocks/>
          </p:cNvSpPr>
          <p:nvPr/>
        </p:nvSpPr>
        <p:spPr>
          <a:xfrm>
            <a:off x="311700" y="18984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dirty="0"/>
              <a:t>Health literacy</a:t>
            </a:r>
            <a:endParaRPr lang="de-DE" dirty="0"/>
          </a:p>
        </p:txBody>
      </p:sp>
      <p:graphicFrame>
        <p:nvGraphicFramePr>
          <p:cNvPr id="21" name="Tabelle 20">
            <a:extLst>
              <a:ext uri="{FF2B5EF4-FFF2-40B4-BE49-F238E27FC236}">
                <a16:creationId xmlns:a16="http://schemas.microsoft.com/office/drawing/2014/main" id="{535FC8F9-6564-6897-A0B1-118A0B46E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905335"/>
              </p:ext>
            </p:extLst>
          </p:nvPr>
        </p:nvGraphicFramePr>
        <p:xfrm>
          <a:off x="311700" y="974817"/>
          <a:ext cx="8077199" cy="3193865"/>
        </p:xfrm>
        <a:graphic>
          <a:graphicData uri="http://schemas.openxmlformats.org/drawingml/2006/table">
            <a:tbl>
              <a:tblPr firstRow="1" firstCol="1" bandRow="1"/>
              <a:tblGrid>
                <a:gridCol w="3406140">
                  <a:extLst>
                    <a:ext uri="{9D8B030D-6E8A-4147-A177-3AD203B41FA5}">
                      <a16:colId xmlns:a16="http://schemas.microsoft.com/office/drawing/2014/main" val="3480803197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1819649764"/>
                    </a:ext>
                  </a:extLst>
                </a:gridCol>
                <a:gridCol w="2628899">
                  <a:extLst>
                    <a:ext uri="{9D8B030D-6E8A-4147-A177-3AD203B41FA5}">
                      <a16:colId xmlns:a16="http://schemas.microsoft.com/office/drawing/2014/main" val="3383707463"/>
                    </a:ext>
                  </a:extLst>
                </a:gridCol>
              </a:tblGrid>
              <a:tr h="4470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and share of participants’ answers to the questions: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do you get your information about c</a:t>
                      </a:r>
                      <a:r>
                        <a:rPr lang="en-GB" sz="1200" b="1" noProof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ervical</a:t>
                      </a:r>
                      <a:r>
                        <a:rPr lang="en-GB" sz="1200" b="1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cancer and HPV?</a:t>
                      </a:r>
                      <a:endParaRPr lang="en-GB" sz="12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do you think is the most reliable source of information on health, cervical cancer, and HPV?</a:t>
                      </a:r>
                      <a:endParaRPr lang="en-GB" sz="1200" i="1" noProof="0" dirty="0">
                        <a:solidFill>
                          <a:srgbClr val="44546A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092884"/>
                  </a:ext>
                </a:extLst>
              </a:tr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Parents or other relatives</a:t>
                      </a:r>
                      <a:endParaRPr lang="en-GB" sz="1200" b="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(14,1%)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(6,1%)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525006"/>
                  </a:ext>
                </a:extLst>
              </a:tr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Friends</a:t>
                      </a:r>
                      <a:endParaRPr lang="en-GB" sz="1200" b="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(12,9%)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(3,1%)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665272"/>
                  </a:ext>
                </a:extLst>
              </a:tr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 media platforms like TikTok, Facebook, X</a:t>
                      </a:r>
                      <a:endParaRPr lang="en-GB" sz="1200" b="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(38,0%)</a:t>
                      </a:r>
                      <a:endParaRPr lang="en-GB" sz="1200" b="1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(15,3%)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59703"/>
                  </a:ext>
                </a:extLst>
              </a:tr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 page on the Internet</a:t>
                      </a:r>
                      <a:endParaRPr lang="en-GB" sz="1200" b="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(28,2%)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(9,2%)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15559"/>
                  </a:ext>
                </a:extLst>
              </a:tr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Educational institutions (school, university)</a:t>
                      </a:r>
                      <a:endParaRPr lang="en-GB" sz="1200" b="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(44,8%)</a:t>
                      </a:r>
                      <a:endParaRPr lang="en-GB" sz="1200" b="1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(23,9%)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565095"/>
                  </a:ext>
                </a:extLst>
              </a:tr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professionals</a:t>
                      </a:r>
                      <a:endParaRPr lang="en-GB" sz="1200" b="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(28,8%)</a:t>
                      </a:r>
                      <a:endParaRPr lang="en-GB" sz="1200" b="1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 (39,1%)</a:t>
                      </a:r>
                      <a:endParaRPr lang="en-GB" sz="1200" b="1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387574"/>
                  </a:ext>
                </a:extLst>
              </a:tr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</a:t>
                      </a:r>
                      <a:endParaRPr lang="en-GB" sz="1200" b="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(0,6%)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(1,2%)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388596"/>
                  </a:ext>
                </a:extLst>
              </a:tr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Television</a:t>
                      </a:r>
                      <a:endParaRPr lang="en-GB" sz="1200" b="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(2,5%)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731978"/>
                  </a:ext>
                </a:extLst>
              </a:tr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Print media</a:t>
                      </a:r>
                      <a:endParaRPr lang="en-GB" sz="1200" b="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(2,5%)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(1,8%)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823718"/>
                  </a:ext>
                </a:extLst>
              </a:tr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  <a:endParaRPr lang="en-GB" sz="1200" b="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5B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(15,3%)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(8,6%) </a:t>
                      </a:r>
                      <a:endParaRPr lang="en-GB" sz="12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071858"/>
                  </a:ext>
                </a:extLst>
              </a:tr>
            </a:tbl>
          </a:graphicData>
        </a:graphic>
      </p:graphicFrame>
      <p:sp>
        <p:nvSpPr>
          <p:cNvPr id="22" name="Rechteck 21">
            <a:extLst>
              <a:ext uri="{FF2B5EF4-FFF2-40B4-BE49-F238E27FC236}">
                <a16:creationId xmlns:a16="http://schemas.microsoft.com/office/drawing/2014/main" id="{8B39268F-0D30-6815-753A-161AA17D3C23}"/>
              </a:ext>
            </a:extLst>
          </p:cNvPr>
          <p:cNvSpPr/>
          <p:nvPr/>
        </p:nvSpPr>
        <p:spPr>
          <a:xfrm>
            <a:off x="335827" y="2983440"/>
            <a:ext cx="8053071" cy="244443"/>
          </a:xfrm>
          <a:prstGeom prst="rect">
            <a:avLst/>
          </a:prstGeom>
          <a:noFill/>
          <a:ln w="57150" cap="flat" cmpd="sng" algn="ctr">
            <a:solidFill>
              <a:srgbClr val="C5151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AA953E47-7A60-48BE-56F9-D8C03D6E270D}"/>
              </a:ext>
            </a:extLst>
          </p:cNvPr>
          <p:cNvSpPr/>
          <p:nvPr/>
        </p:nvSpPr>
        <p:spPr>
          <a:xfrm>
            <a:off x="335828" y="2742939"/>
            <a:ext cx="5424172" cy="244443"/>
          </a:xfrm>
          <a:prstGeom prst="rect">
            <a:avLst/>
          </a:prstGeom>
          <a:noFill/>
          <a:ln w="57150" cap="flat" cmpd="sng" algn="ctr">
            <a:solidFill>
              <a:srgbClr val="C5151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EEDFE2C6-DDAC-6A5F-0CF2-7B10D2CC0736}"/>
              </a:ext>
            </a:extLst>
          </p:cNvPr>
          <p:cNvSpPr/>
          <p:nvPr/>
        </p:nvSpPr>
        <p:spPr>
          <a:xfrm>
            <a:off x="335826" y="2260178"/>
            <a:ext cx="5424173" cy="244443"/>
          </a:xfrm>
          <a:prstGeom prst="rect">
            <a:avLst/>
          </a:prstGeom>
          <a:noFill/>
          <a:ln w="57150" cap="flat" cmpd="sng" algn="ctr">
            <a:solidFill>
              <a:srgbClr val="C5151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6471165D-3388-B572-86DC-F08B501EDDC9}"/>
              </a:ext>
            </a:extLst>
          </p:cNvPr>
          <p:cNvSpPr/>
          <p:nvPr/>
        </p:nvSpPr>
        <p:spPr>
          <a:xfrm>
            <a:off x="335827" y="2983855"/>
            <a:ext cx="5424172" cy="244443"/>
          </a:xfrm>
          <a:prstGeom prst="rect">
            <a:avLst/>
          </a:prstGeom>
          <a:noFill/>
          <a:ln w="57150" cap="flat" cmpd="sng" algn="ctr">
            <a:solidFill>
              <a:srgbClr val="C5151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5" name="Audio 24">
            <a:hlinkClick r:id="" action="ppaction://media"/>
            <a:extLst>
              <a:ext uri="{FF2B5EF4-FFF2-40B4-BE49-F238E27FC236}">
                <a16:creationId xmlns:a16="http://schemas.microsoft.com/office/drawing/2014/main" id="{C9F4C5AF-8C57-0F94-B64F-DC860A77CB5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5964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54"/>
    </mc:Choice>
    <mc:Fallback>
      <p:transition spd="slow" advTm="122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031914-67D9-34EC-2896-77FE96035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762546"/>
            <a:ext cx="8520600" cy="2266404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Low to moderate awareness and knowledge of cervical cancer, HPV, and preventive measures among university students from medical fields in Pakistan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Higher level of risk awareness significantly associated with participation in cervical cancer screening and HPV vaccination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Targeted health education is needed to address knowledge gaps, overcome misconceptions, and reduce stigma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Educational institutions, healthcare professionals, and social media platforms as key channels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20C81FD-0F12-2170-E684-7A9A9F39063E}"/>
              </a:ext>
            </a:extLst>
          </p:cNvPr>
          <p:cNvSpPr txBox="1">
            <a:spLocks/>
          </p:cNvSpPr>
          <p:nvPr/>
        </p:nvSpPr>
        <p:spPr>
          <a:xfrm>
            <a:off x="311700" y="18984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dirty="0"/>
              <a:t>Conclusion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91657D-0660-08AA-5638-EEEE66CE0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9" y="4186119"/>
            <a:ext cx="1187348" cy="76753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024FA44-F3B0-48F5-66C0-0985597DA8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60980" y="4243060"/>
            <a:ext cx="1147910" cy="78778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9ACF6C6-E1F1-73E8-0435-01750583DE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0823" y="4355718"/>
            <a:ext cx="1886267" cy="55861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5C28078-CBE1-BC24-6175-B76B5EC3C9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0001" y="4251864"/>
            <a:ext cx="1803256" cy="766327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E07B8263-EE86-3B96-B5D8-EE66C07F95D2}"/>
              </a:ext>
            </a:extLst>
          </p:cNvPr>
          <p:cNvSpPr/>
          <p:nvPr/>
        </p:nvSpPr>
        <p:spPr>
          <a:xfrm>
            <a:off x="311699" y="793523"/>
            <a:ext cx="8520600" cy="2011631"/>
          </a:xfrm>
          <a:prstGeom prst="rect">
            <a:avLst/>
          </a:prstGeom>
          <a:noFill/>
          <a:ln>
            <a:solidFill>
              <a:srgbClr val="C515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E05F0219-D98E-3307-E362-579A7225865D}"/>
              </a:ext>
            </a:extLst>
          </p:cNvPr>
          <p:cNvSpPr txBox="1">
            <a:spLocks/>
          </p:cNvSpPr>
          <p:nvPr/>
        </p:nvSpPr>
        <p:spPr>
          <a:xfrm>
            <a:off x="253656" y="2966607"/>
            <a:ext cx="8520600" cy="1102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ClrTx/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Manuscript submitted 15.04.2026: Wieneke M., Bonk </a:t>
            </a:r>
            <a:r>
              <a:rPr lang="de-DE" sz="1400" dirty="0">
                <a:solidFill>
                  <a:schemeClr val="bg1">
                    <a:lumMod val="65000"/>
                  </a:schemeClr>
                </a:solidFill>
              </a:rPr>
              <a:t>M, Schild-Suhren M. and Shabaz S. (2026):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Awareness and Knowledge of Cervical Cancer Prevention and HPV Vaccination among University Students in Pakistan: A Cross-Sectional Study.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</a:rPr>
              <a:t>Discov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</a:rPr>
              <a:t> Public Health</a:t>
            </a:r>
          </a:p>
          <a:p>
            <a:pPr marL="114300" indent="0">
              <a:buClrTx/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Correspondence: </a:t>
            </a:r>
            <a:r>
              <a:rPr lang="en-US" sz="1400" dirty="0">
                <a:hlinkClick r:id="rId9"/>
              </a:rPr>
              <a:t>marie.wieneke@uni-oldenburg.de</a:t>
            </a:r>
            <a:endParaRPr lang="de-DE" sz="1400" i="1" dirty="0">
              <a:solidFill>
                <a:schemeClr val="tx1"/>
              </a:solidFill>
            </a:endParaRPr>
          </a:p>
        </p:txBody>
      </p:sp>
      <p:pic>
        <p:nvPicPr>
          <p:cNvPr id="50" name="Audio 49">
            <a:hlinkClick r:id="" action="ppaction://media"/>
            <a:extLst>
              <a:ext uri="{FF2B5EF4-FFF2-40B4-BE49-F238E27FC236}">
                <a16:creationId xmlns:a16="http://schemas.microsoft.com/office/drawing/2014/main" id="{ABBA4148-C235-5500-0717-6B2681732F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139844" t="-139844" r="-139844" b="-139844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02847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438"/>
    </mc:Choice>
    <mc:Fallback>
      <p:transition spd="slow" advTm="49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|22.2|14.4|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492</Words>
  <Application>Microsoft Office PowerPoint</Application>
  <PresentationFormat>Bildschirmpräsentation (16:9)</PresentationFormat>
  <Paragraphs>60</Paragraphs>
  <Slides>5</Slides>
  <Notes>1</Notes>
  <HiddenSlides>0</HiddenSlides>
  <MMClips>5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Aptos</vt:lpstr>
      <vt:lpstr>Arial</vt:lpstr>
      <vt:lpstr>Wingdings</vt:lpstr>
      <vt:lpstr>Simple Light</vt:lpstr>
      <vt:lpstr>Awareness and Knowledge about Cervical Cancer Prevention and HPV Vaccination -Survey among students at the University of Lahore, Pakistan-  Marie Wieneke, Mathias Bonk, Meike Schild-Suhren and Sumbal Shabaz  Correspondence: marie.wieneke@uni-oldenburg.de 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Dr. Edward Mayeaux</dc:creator>
  <cp:lastModifiedBy>Leonie Wieneke</cp:lastModifiedBy>
  <cp:revision>7</cp:revision>
  <dcterms:modified xsi:type="dcterms:W3CDTF">2026-04-24T09:58:22Z</dcterms:modified>
</cp:coreProperties>
</file>