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xml" ContentType="application/vnd.openxmlformats-officedocument.presentationml.notesSlide+xml"/>
  <Override PartName="/ppt/tags/tag33.xml" ContentType="application/vnd.openxmlformats-officedocument.presentationml.tags+xml"/>
  <Override PartName="/ppt/notesSlides/notesSlide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312" r:id="rId3"/>
    <p:sldId id="304" r:id="rId4"/>
    <p:sldId id="306" r:id="rId5"/>
    <p:sldId id="308" r:id="rId6"/>
    <p:sldId id="311" r:id="rId7"/>
  </p:sldIdLst>
  <p:sldSz cx="12192000" cy="6858000"/>
  <p:notesSz cx="6858000" cy="9144000"/>
  <p:custDataLst>
    <p:tags r:id="rId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1318"/>
    <a:srgbClr val="0B47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162" autoAdjust="0"/>
  </p:normalViewPr>
  <p:slideViewPr>
    <p:cSldViewPr snapToGrid="0" showGuides="1">
      <p:cViewPr varScale="1">
        <p:scale>
          <a:sx n="106" d="100"/>
          <a:sy n="106" d="100"/>
        </p:scale>
        <p:origin x="2364" y="52"/>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2026/5/4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166302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Colposcopy is a key step in the cervical cancer prevention pathway, linking abnormal screening results with pathological diagnosis. Its report is an important tool for doctor–patient communication.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Meanwhile, these reports often contain specialized terminology. Although necessary for standardized reporting, these terms are difficult for most patients to understand, which may cause misunderstanding, anxiety, and explanatory burden for clinicians.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Across three major online medical consultation platforms, we identified around 9,100 inquiries related to colposcopy reports, reflecting a substantial real-world demand for patient-friendly report interpretation.</a:t>
            </a:r>
          </a:p>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address this problem, we developed </a:t>
            </a:r>
            <a:r>
              <a:rPr lang="en-US" sz="1200" b="1" kern="1200" dirty="0">
                <a:solidFill>
                  <a:schemeClr val="tx1"/>
                </a:solidFill>
                <a:effectLst/>
                <a:latin typeface="+mn-lt"/>
                <a:ea typeface="+mn-ea"/>
                <a:cs typeface="+mn-cs"/>
              </a:rPr>
              <a:t>Colpo-LLM. </a:t>
            </a:r>
            <a:r>
              <a:rPr lang="en-US" sz="1200" b="0" kern="1200" dirty="0">
                <a:solidFill>
                  <a:schemeClr val="tx1"/>
                </a:solidFill>
                <a:effectLst/>
                <a:latin typeface="+mn-lt"/>
                <a:ea typeface="+mn-ea"/>
                <a:cs typeface="+mn-cs"/>
              </a:rPr>
              <a:t>The system </a:t>
            </a:r>
            <a:r>
              <a:rPr lang="en-US" sz="1200" kern="1200" dirty="0">
                <a:solidFill>
                  <a:schemeClr val="tx1"/>
                </a:solidFill>
                <a:effectLst/>
                <a:latin typeface="+mn-lt"/>
                <a:ea typeface="+mn-ea"/>
                <a:cs typeface="+mn-cs"/>
              </a:rPr>
              <a:t>converts professional medical language into personalized, patient-friendly explanations.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conducted a single-center, open-label randomized controlled trial at Chengdu Women’s and Children’s Central Hospital. Participants were recruited between </a:t>
            </a:r>
            <a:r>
              <a:rPr lang="en-US" sz="1200" b="1" kern="1200" dirty="0">
                <a:solidFill>
                  <a:schemeClr val="tx1"/>
                </a:solidFill>
                <a:effectLst/>
                <a:latin typeface="+mn-lt"/>
                <a:ea typeface="+mn-ea"/>
                <a:cs typeface="+mn-cs"/>
              </a:rPr>
              <a:t>January and March in 2026.</a:t>
            </a:r>
            <a:r>
              <a:rPr lang="en-US" sz="1200" kern="1200" dirty="0">
                <a:solidFill>
                  <a:schemeClr val="tx1"/>
                </a:solidFill>
                <a:effectLst/>
                <a:latin typeface="+mn-lt"/>
                <a:ea typeface="+mn-ea"/>
                <a:cs typeface="+mn-cs"/>
              </a:rPr>
              <a:t> They were randomly assigned to the intervention or control group in a </a:t>
            </a:r>
            <a:r>
              <a:rPr lang="en-US" sz="1200" b="1" kern="1200" dirty="0">
                <a:solidFill>
                  <a:schemeClr val="tx1"/>
                </a:solidFill>
                <a:effectLst/>
                <a:latin typeface="+mn-lt"/>
                <a:ea typeface="+mn-ea"/>
                <a:cs typeface="+mn-cs"/>
              </a:rPr>
              <a:t>1-to-1 ratio</a:t>
            </a:r>
            <a:r>
              <a:rPr lang="en-US" sz="1200" kern="1200" dirty="0">
                <a:solidFill>
                  <a:schemeClr val="tx1"/>
                </a:solidFill>
                <a:effectLst/>
                <a:latin typeface="+mn-lt"/>
                <a:ea typeface="+mn-ea"/>
                <a:cs typeface="+mn-cs"/>
              </a:rPr>
              <a:t>. In the intervention group, participants received the Colpo-LLM-generated interpretation after their report was issued. Instead, participants In the control group only read the conventional colposcopy report. Both groups completed the questionnaire afterwards. All generated content is reviewed by colposcopists before being provided to patients.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382053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A total of </a:t>
            </a:r>
            <a:r>
              <a:rPr lang="en-US" sz="1200" b="1" kern="1200" dirty="0">
                <a:solidFill>
                  <a:schemeClr val="tx1"/>
                </a:solidFill>
                <a:effectLst/>
                <a:latin typeface="+mn-lt"/>
                <a:ea typeface="+mn-ea"/>
                <a:cs typeface="+mn-cs"/>
              </a:rPr>
              <a:t>284 participants</a:t>
            </a:r>
            <a:r>
              <a:rPr lang="en-US" sz="1200" kern="1200" dirty="0">
                <a:solidFill>
                  <a:schemeClr val="tx1"/>
                </a:solidFill>
                <a:effectLst/>
                <a:latin typeface="+mn-lt"/>
                <a:ea typeface="+mn-ea"/>
                <a:cs typeface="+mn-cs"/>
              </a:rPr>
              <a:t> were included. The median age was </a:t>
            </a:r>
            <a:r>
              <a:rPr lang="en-US" sz="1200" b="1" kern="1200" dirty="0">
                <a:solidFill>
                  <a:schemeClr val="tx1"/>
                </a:solidFill>
                <a:effectLst/>
                <a:latin typeface="+mn-lt"/>
                <a:ea typeface="+mn-ea"/>
                <a:cs typeface="+mn-cs"/>
              </a:rPr>
              <a:t>35</a:t>
            </a:r>
            <a:r>
              <a:rPr lang="en-US" sz="1200" kern="1200" dirty="0">
                <a:solidFill>
                  <a:schemeClr val="tx1"/>
                </a:solidFill>
                <a:effectLst/>
                <a:latin typeface="+mn-lt"/>
                <a:ea typeface="+mn-ea"/>
                <a:cs typeface="+mn-cs"/>
              </a:rPr>
              <a:t>, most had college level education, more than three quarters had received cervical cancer screening education, and nearly half had received HPV vaccination.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Regarding clinical characteristics, infection with the other 12 high-risk HPV types accounted for the largest proportion. Most participants had normal cytology or mild cytological abnormalities, and preliminary </a:t>
            </a:r>
            <a:r>
              <a:rPr lang="en-US" sz="1200" kern="1200" dirty="0" err="1">
                <a:solidFill>
                  <a:schemeClr val="tx1"/>
                </a:solidFill>
                <a:effectLst/>
                <a:latin typeface="+mn-lt"/>
                <a:ea typeface="+mn-ea"/>
                <a:cs typeface="+mn-cs"/>
              </a:rPr>
              <a:t>colposcopic</a:t>
            </a:r>
            <a:r>
              <a:rPr lang="en-US" sz="1200" kern="1200" dirty="0">
                <a:solidFill>
                  <a:schemeClr val="tx1"/>
                </a:solidFill>
                <a:effectLst/>
                <a:latin typeface="+mn-lt"/>
                <a:ea typeface="+mn-ea"/>
                <a:cs typeface="+mn-cs"/>
              </a:rPr>
              <a:t> impressions were mainly normal findings or LSIL. Baseline characteristics were well balanced between the two groups.</a:t>
            </a:r>
          </a:p>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for results, both cervical cancer-specific health literacy the anxiety-related scores were significantly higher in the intervention than in the control with</a:t>
            </a:r>
            <a:r>
              <a:rPr lang="en-US" sz="1200" b="1" kern="1200" dirty="0">
                <a:solidFill>
                  <a:schemeClr val="tx1"/>
                </a:solidFill>
                <a:effectLst/>
                <a:latin typeface="+mn-lt"/>
                <a:ea typeface="+mn-ea"/>
                <a:cs typeface="+mn-cs"/>
              </a:rPr>
              <a:t> p &lt; 0.001</a:t>
            </a:r>
            <a:r>
              <a:rPr lang="en-US" sz="1200" kern="1200" dirty="0">
                <a:solidFill>
                  <a:schemeClr val="tx1"/>
                </a:solidFill>
                <a:effectLst/>
                <a:latin typeface="+mn-lt"/>
                <a:ea typeface="+mn-ea"/>
                <a:cs typeface="+mn-cs"/>
              </a:rPr>
              <a:t>. It implicates Colpo-LLM improved both patient understanding and emotional experience.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Overall, Colpo-LLM translated specialized colposcopy report information into patient-friendly explanations. With disease-specific knowledge and physician review, it may support patient-oriented report explanation and doctor–patient communication under clinical supervision.</a:t>
            </a:r>
          </a:p>
          <a:p>
            <a:endParaRPr lang="en-US" dirty="0"/>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746206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a:t>
            </a:r>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489429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2026/5/4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99"/>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1A0B0-C2F4-477F-B736-4FF5B6114944}" type="datetimeFigureOut">
              <a:rPr lang="zh-CN" altLang="en-US" smtClean="0"/>
              <a:t>2026/5/4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DCEDA9-FE4E-45E7-BD88-ED2AE9648CD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99"/>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7.svg"/><Relationship Id="rId3" Type="http://schemas.openxmlformats.org/officeDocument/2006/relationships/tags" Target="../tags/tag4.xml"/><Relationship Id="rId7" Type="http://schemas.openxmlformats.org/officeDocument/2006/relationships/audio" Target="../media/media2.m4a"/><Relationship Id="rId12" Type="http://schemas.openxmlformats.org/officeDocument/2006/relationships/image" Target="../media/image6.png"/><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microsoft.com/office/2007/relationships/media" Target="../media/media2.m4a"/><Relationship Id="rId11" Type="http://schemas.openxmlformats.org/officeDocument/2006/relationships/image" Target="../media/image5.svg"/><Relationship Id="rId5" Type="http://schemas.openxmlformats.org/officeDocument/2006/relationships/tags" Target="../tags/tag6.xml"/><Relationship Id="rId15" Type="http://schemas.openxmlformats.org/officeDocument/2006/relationships/image" Target="../media/image9.svg"/><Relationship Id="rId10" Type="http://schemas.openxmlformats.org/officeDocument/2006/relationships/image" Target="../media/image4.png"/><Relationship Id="rId4" Type="http://schemas.openxmlformats.org/officeDocument/2006/relationships/tags" Target="../tags/tag5.xml"/><Relationship Id="rId9" Type="http://schemas.openxmlformats.org/officeDocument/2006/relationships/notesSlide" Target="../notesSlides/notesSlide2.xml"/><Relationship Id="rId14"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2.jpeg"/><Relationship Id="rId12" Type="http://schemas.openxmlformats.org/officeDocument/2006/relationships/image" Target="../media/image17.sv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jpeg"/><Relationship Id="rId11" Type="http://schemas.openxmlformats.org/officeDocument/2006/relationships/image" Target="../media/image16.sv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notesSlide" Target="../notesSlides/notesSlide3.xml"/><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13" Type="http://schemas.openxmlformats.org/officeDocument/2006/relationships/tags" Target="../tags/tag19.xml"/><Relationship Id="rId18" Type="http://schemas.openxmlformats.org/officeDocument/2006/relationships/tags" Target="../tags/tag24.xml"/><Relationship Id="rId26" Type="http://schemas.microsoft.com/office/2007/relationships/media" Target="../media/media4.m4a"/><Relationship Id="rId39" Type="http://schemas.openxmlformats.org/officeDocument/2006/relationships/image" Target="../media/image25.svg"/><Relationship Id="rId21" Type="http://schemas.openxmlformats.org/officeDocument/2006/relationships/tags" Target="../tags/tag27.xml"/><Relationship Id="rId34" Type="http://schemas.openxmlformats.org/officeDocument/2006/relationships/image" Target="../media/image20.svg"/><Relationship Id="rId7" Type="http://schemas.openxmlformats.org/officeDocument/2006/relationships/tags" Target="../tags/tag13.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tags" Target="../tags/tag26.xml"/><Relationship Id="rId29" Type="http://schemas.openxmlformats.org/officeDocument/2006/relationships/slideLayout" Target="../slideLayouts/slideLayout1.xml"/><Relationship Id="rId41" Type="http://schemas.openxmlformats.org/officeDocument/2006/relationships/image" Target="../media/image3.pn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24" Type="http://schemas.openxmlformats.org/officeDocument/2006/relationships/tags" Target="../tags/tag30.xml"/><Relationship Id="rId32" Type="http://schemas.openxmlformats.org/officeDocument/2006/relationships/image" Target="../media/image18.svg"/><Relationship Id="rId37" Type="http://schemas.openxmlformats.org/officeDocument/2006/relationships/image" Target="../media/image23.svg"/><Relationship Id="rId40" Type="http://schemas.openxmlformats.org/officeDocument/2006/relationships/image" Target="../media/image26.svg"/><Relationship Id="rId5" Type="http://schemas.openxmlformats.org/officeDocument/2006/relationships/tags" Target="../tags/tag11.xml"/><Relationship Id="rId15" Type="http://schemas.openxmlformats.org/officeDocument/2006/relationships/tags" Target="../tags/tag21.xml"/><Relationship Id="rId23" Type="http://schemas.openxmlformats.org/officeDocument/2006/relationships/tags" Target="../tags/tag29.xml"/><Relationship Id="rId28" Type="http://schemas.openxmlformats.org/officeDocument/2006/relationships/tags" Target="../tags/tag32.xml"/><Relationship Id="rId36" Type="http://schemas.openxmlformats.org/officeDocument/2006/relationships/image" Target="../media/image22.svg"/><Relationship Id="rId10" Type="http://schemas.openxmlformats.org/officeDocument/2006/relationships/tags" Target="../tags/tag16.xml"/><Relationship Id="rId19" Type="http://schemas.openxmlformats.org/officeDocument/2006/relationships/tags" Target="../tags/tag25.xml"/><Relationship Id="rId31" Type="http://schemas.openxmlformats.org/officeDocument/2006/relationships/image" Target="../media/image4.png"/><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 Id="rId22" Type="http://schemas.openxmlformats.org/officeDocument/2006/relationships/tags" Target="../tags/tag28.xml"/><Relationship Id="rId27" Type="http://schemas.openxmlformats.org/officeDocument/2006/relationships/audio" Target="../media/media4.m4a"/><Relationship Id="rId30" Type="http://schemas.openxmlformats.org/officeDocument/2006/relationships/notesSlide" Target="../notesSlides/notesSlide4.xml"/><Relationship Id="rId35" Type="http://schemas.openxmlformats.org/officeDocument/2006/relationships/image" Target="../media/image21.svg"/><Relationship Id="rId8" Type="http://schemas.openxmlformats.org/officeDocument/2006/relationships/tags" Target="../tags/tag14.xml"/><Relationship Id="rId3" Type="http://schemas.openxmlformats.org/officeDocument/2006/relationships/tags" Target="../tags/tag9.xml"/><Relationship Id="rId12" Type="http://schemas.openxmlformats.org/officeDocument/2006/relationships/tags" Target="../tags/tag18.xml"/><Relationship Id="rId17" Type="http://schemas.openxmlformats.org/officeDocument/2006/relationships/tags" Target="../tags/tag23.xml"/><Relationship Id="rId25" Type="http://schemas.openxmlformats.org/officeDocument/2006/relationships/tags" Target="../tags/tag31.xml"/><Relationship Id="rId33" Type="http://schemas.openxmlformats.org/officeDocument/2006/relationships/image" Target="../media/image19.svg"/><Relationship Id="rId38" Type="http://schemas.openxmlformats.org/officeDocument/2006/relationships/image" Target="../media/image24.sv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media5.m4a"/><Relationship Id="rId7" Type="http://schemas.openxmlformats.org/officeDocument/2006/relationships/image" Target="../media/image4.png"/><Relationship Id="rId2" Type="http://schemas.microsoft.com/office/2007/relationships/media" Target="../media/media5.m4a"/><Relationship Id="rId1" Type="http://schemas.openxmlformats.org/officeDocument/2006/relationships/tags" Target="../tags/tag33.xml"/><Relationship Id="rId6" Type="http://schemas.openxmlformats.org/officeDocument/2006/relationships/image" Target="../media/image27.png"/><Relationship Id="rId5" Type="http://schemas.openxmlformats.org/officeDocument/2006/relationships/notesSlide" Target="../notesSlides/notesSlide5.xml"/><Relationship Id="rId4" Type="http://schemas.openxmlformats.org/officeDocument/2006/relationships/slideLayout" Target="../slideLayouts/slideLayout1.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microsoft.com/office/2007/relationships/media" Target="../media/media6.m4a"/><Relationship Id="rId7" Type="http://schemas.openxmlformats.org/officeDocument/2006/relationships/image" Target="../media/image29.png"/><Relationship Id="rId12" Type="http://schemas.openxmlformats.org/officeDocument/2006/relationships/image" Target="../media/image3.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notesSlide" Target="../notesSlides/notesSlide6.xml"/><Relationship Id="rId11" Type="http://schemas.openxmlformats.org/officeDocument/2006/relationships/image" Target="../media/image33.png"/><Relationship Id="rId5" Type="http://schemas.openxmlformats.org/officeDocument/2006/relationships/slideLayout" Target="../slideLayouts/slideLayout2.xml"/><Relationship Id="rId10" Type="http://schemas.openxmlformats.org/officeDocument/2006/relationships/image" Target="../media/image32.png"/><Relationship Id="rId4" Type="http://schemas.openxmlformats.org/officeDocument/2006/relationships/audio" Target="../media/media6.m4a"/><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10000"/>
          </a:blip>
          <a:srcRect/>
          <a:stretch>
            <a:fillRect/>
          </a:stretch>
        </a:blipFill>
        <a:effectLst/>
      </p:bgPr>
    </p:bg>
    <p:spTree>
      <p:nvGrpSpPr>
        <p:cNvPr id="1" name=""/>
        <p:cNvGrpSpPr/>
        <p:nvPr/>
      </p:nvGrpSpPr>
      <p:grpSpPr>
        <a:xfrm>
          <a:off x="0" y="0"/>
          <a:ext cx="0" cy="0"/>
          <a:chOff x="0" y="0"/>
          <a:chExt cx="0" cy="0"/>
        </a:xfrm>
      </p:grpSpPr>
      <p:cxnSp>
        <p:nvCxnSpPr>
          <p:cNvPr id="6" name="直接连接符 5"/>
          <p:cNvCxnSpPr/>
          <p:nvPr/>
        </p:nvCxnSpPr>
        <p:spPr>
          <a:xfrm>
            <a:off x="3749500" y="4361716"/>
            <a:ext cx="4683398" cy="0"/>
          </a:xfrm>
          <a:prstGeom prst="line">
            <a:avLst/>
          </a:prstGeom>
          <a:noFill/>
          <a:ln w="12700" cap="flat" cmpd="sng" algn="ctr">
            <a:gradFill flip="none" rotWithShape="1">
              <a:gsLst>
                <a:gs pos="0">
                  <a:srgbClr val="961318"/>
                </a:gs>
                <a:gs pos="60000">
                  <a:srgbClr val="961318">
                    <a:alpha val="40000"/>
                  </a:srgbClr>
                </a:gs>
                <a:gs pos="92000">
                  <a:srgbClr val="961318">
                    <a:alpha val="0"/>
                  </a:srgbClr>
                </a:gs>
              </a:gsLst>
              <a:path path="circle">
                <a:fillToRect l="50000" t="50000" r="50000" b="50000"/>
              </a:path>
              <a:tileRect/>
            </a:gradFill>
            <a:prstDash val="solid"/>
            <a:miter lim="800000"/>
          </a:ln>
          <a:effectLst/>
        </p:spPr>
      </p:cxnSp>
      <p:sp>
        <p:nvSpPr>
          <p:cNvPr id="20" name="文本框 19"/>
          <p:cNvSpPr txBox="1"/>
          <p:nvPr/>
        </p:nvSpPr>
        <p:spPr>
          <a:xfrm>
            <a:off x="0" y="2407464"/>
            <a:ext cx="12192000" cy="2011045"/>
          </a:xfrm>
          <a:prstGeom prst="rect">
            <a:avLst/>
          </a:prstGeom>
          <a:noFill/>
        </p:spPr>
        <p:txBody>
          <a:bodyPr wrap="square" rtlCol="0">
            <a:spAutoFit/>
          </a:bodyPr>
          <a:lstStyle/>
          <a:p>
            <a:pPr indent="0" algn="ctr" fontAlgn="auto">
              <a:lnSpc>
                <a:spcPct val="130000"/>
              </a:lnSpc>
              <a:defRPr/>
            </a:pPr>
            <a:r>
              <a:rPr lang="en-US" altLang="zh-CN" sz="3200" b="1" dirty="0">
                <a:solidFill>
                  <a:srgbClr val="961318"/>
                </a:solidFill>
                <a:latin typeface="微软雅黑" panose="020B0503020204020204" charset="-122"/>
                <a:ea typeface="微软雅黑" panose="020B0503020204020204" charset="-122"/>
              </a:rPr>
              <a:t>Improving Patient Understanding and Reducing Anxiety in Colposcopy Reporting via Large Language Models: </a:t>
            </a:r>
          </a:p>
          <a:p>
            <a:pPr indent="0" algn="ctr" fontAlgn="auto">
              <a:lnSpc>
                <a:spcPct val="130000"/>
              </a:lnSpc>
              <a:defRPr/>
            </a:pPr>
            <a:r>
              <a:rPr lang="en-US" altLang="zh-CN" sz="3200" b="1" dirty="0">
                <a:solidFill>
                  <a:srgbClr val="961318"/>
                </a:solidFill>
                <a:latin typeface="微软雅黑" panose="020B0503020204020204" charset="-122"/>
                <a:ea typeface="微软雅黑" panose="020B0503020204020204" charset="-122"/>
              </a:rPr>
              <a:t>A Randomized Controlled Trial</a:t>
            </a:r>
          </a:p>
        </p:txBody>
      </p:sp>
      <p:pic>
        <p:nvPicPr>
          <p:cNvPr id="2" name="图片 1"/>
          <p:cNvPicPr>
            <a:picLocks noChangeAspect="1"/>
          </p:cNvPicPr>
          <p:nvPr userDrawn="1"/>
        </p:nvPicPr>
        <p:blipFill>
          <a:blip r:embed="rId6"/>
          <a:srcRect l="5" r="-5"/>
          <a:stretch>
            <a:fillRect/>
          </a:stretch>
        </p:blipFill>
        <p:spPr>
          <a:xfrm>
            <a:off x="0" y="0"/>
            <a:ext cx="12192000" cy="2303145"/>
          </a:xfrm>
          <a:prstGeom prst="rect">
            <a:avLst/>
          </a:prstGeom>
        </p:spPr>
      </p:pic>
      <p:sp>
        <p:nvSpPr>
          <p:cNvPr id="3" name="文本框 2"/>
          <p:cNvSpPr txBox="1"/>
          <p:nvPr/>
        </p:nvSpPr>
        <p:spPr>
          <a:xfrm>
            <a:off x="3326130" y="4575810"/>
            <a:ext cx="5530215" cy="1010920"/>
          </a:xfrm>
          <a:prstGeom prst="rect">
            <a:avLst/>
          </a:prstGeom>
          <a:noFill/>
        </p:spPr>
        <p:txBody>
          <a:bodyPr wrap="square" rtlCol="0">
            <a:spAutoFit/>
          </a:bodyPr>
          <a:lstStyle/>
          <a:p>
            <a:pPr indent="0" algn="ctr" fontAlgn="auto">
              <a:lnSpc>
                <a:spcPct val="130000"/>
              </a:lnSpc>
              <a:buClrTx/>
              <a:buSzTx/>
              <a:buFontTx/>
            </a:pPr>
            <a:r>
              <a:rPr lang="en-US" altLang="zh-CN" sz="2800" b="1">
                <a:solidFill>
                  <a:srgbClr val="961318"/>
                </a:solidFill>
              </a:rPr>
              <a:t>Ms. Yuting WANG </a:t>
            </a:r>
          </a:p>
          <a:p>
            <a:pPr indent="0" algn="ctr" fontAlgn="auto">
              <a:lnSpc>
                <a:spcPct val="130000"/>
              </a:lnSpc>
              <a:buClrTx/>
              <a:buSzTx/>
              <a:buFontTx/>
            </a:pPr>
            <a:r>
              <a:rPr lang="en-US" altLang="zh-CN" b="1">
                <a:solidFill>
                  <a:srgbClr val="961318"/>
                </a:solidFill>
                <a:sym typeface="+mn-ea"/>
              </a:rPr>
              <a:t>wangyuting_0112@163.com</a:t>
            </a:r>
            <a:endParaRPr lang="en-US" altLang="zh-CN" b="1">
              <a:solidFill>
                <a:srgbClr val="961318"/>
              </a:solidFill>
              <a:latin typeface="Calibri" panose="020F0502020204030204" charset="0"/>
              <a:cs typeface="Calibri" panose="020F0502020204030204" charset="0"/>
              <a:sym typeface="+mn-ea"/>
            </a:endParaRPr>
          </a:p>
        </p:txBody>
      </p:sp>
      <p:sp>
        <p:nvSpPr>
          <p:cNvPr id="4" name="文本框 3"/>
          <p:cNvSpPr txBox="1"/>
          <p:nvPr/>
        </p:nvSpPr>
        <p:spPr>
          <a:xfrm>
            <a:off x="2105660" y="5586730"/>
            <a:ext cx="7981315" cy="810260"/>
          </a:xfrm>
          <a:prstGeom prst="rect">
            <a:avLst/>
          </a:prstGeom>
          <a:noFill/>
        </p:spPr>
        <p:txBody>
          <a:bodyPr wrap="square" rtlCol="0" anchor="t">
            <a:spAutoFit/>
          </a:bodyPr>
          <a:lstStyle/>
          <a:p>
            <a:pPr indent="0" algn="ctr" fontAlgn="auto">
              <a:lnSpc>
                <a:spcPct val="130000"/>
              </a:lnSpc>
              <a:buClrTx/>
              <a:buSzTx/>
              <a:buFontTx/>
            </a:pPr>
            <a:r>
              <a:rPr lang="en-US" altLang="zh-CN" b="1">
                <a:solidFill>
                  <a:srgbClr val="961318"/>
                </a:solidFill>
                <a:sym typeface="+mn-ea"/>
              </a:rPr>
              <a:t>School of Population Medicine and Public Health, Chinese Academy of Medical Sciences and Peking Union Medical College, Beijing, China</a:t>
            </a:r>
          </a:p>
        </p:txBody>
      </p:sp>
      <p:pic>
        <p:nvPicPr>
          <p:cNvPr id="109" name="Audio 108">
            <a:hlinkClick r:id="" action="ppaction://media"/>
            <a:extLst>
              <a:ext uri="{FF2B5EF4-FFF2-40B4-BE49-F238E27FC236}">
                <a16:creationId xmlns:a16="http://schemas.microsoft.com/office/drawing/2014/main" id="{D3F7F1FA-F840-F24D-15D4-46C8567E49E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399" advTm="2857"/>
    </mc:Choice>
    <mc:Fallback xmlns="">
      <p:transition spd="slow" advTm="2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0" y="140728"/>
            <a:ext cx="4651450" cy="949800"/>
            <a:chOff x="0" y="260648"/>
            <a:chExt cx="4651450" cy="949800"/>
          </a:xfrm>
        </p:grpSpPr>
        <p:sp>
          <p:nvSpPr>
            <p:cNvPr id="3" name="矩形 2"/>
            <p:cNvSpPr/>
            <p:nvPr/>
          </p:nvSpPr>
          <p:spPr>
            <a:xfrm>
              <a:off x="0" y="374313"/>
              <a:ext cx="551180" cy="564515"/>
            </a:xfrm>
            <a:prstGeom prst="rect">
              <a:avLst/>
            </a:prstGeom>
            <a:solidFill>
              <a:srgbClr val="961318"/>
            </a:solidFill>
            <a:ln w="25400" cap="flat" cmpd="sng" algn="ctr">
              <a:solidFill>
                <a:srgbClr val="961318"/>
              </a:solidFill>
              <a:prstDash val="solid"/>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grpSp>
          <p:nvGrpSpPr>
            <p:cNvPr id="4" name="组合 3"/>
            <p:cNvGrpSpPr/>
            <p:nvPr/>
          </p:nvGrpSpPr>
          <p:grpSpPr>
            <a:xfrm>
              <a:off x="695400" y="260648"/>
              <a:ext cx="3956050" cy="949800"/>
              <a:chOff x="623392" y="310880"/>
              <a:chExt cx="3956050" cy="949800"/>
            </a:xfrm>
          </p:grpSpPr>
          <p:sp>
            <p:nvSpPr>
              <p:cNvPr id="5" name="文本框 4"/>
              <p:cNvSpPr txBox="1"/>
              <p:nvPr/>
            </p:nvSpPr>
            <p:spPr>
              <a:xfrm>
                <a:off x="623392" y="310880"/>
                <a:ext cx="3956050" cy="583565"/>
              </a:xfrm>
              <a:prstGeom prst="rect">
                <a:avLst/>
              </a:prstGeom>
              <a:noFill/>
            </p:spPr>
            <p:txBody>
              <a:bodyPr wrap="none" rtlCol="0">
                <a:spAutoFit/>
              </a:bodyPr>
              <a:lstStyle/>
              <a:p>
                <a:pPr algn="l">
                  <a:defRPr/>
                </a:pPr>
                <a:r>
                  <a:rPr lang="en-US" altLang="zh-CN" sz="3200" b="1" kern="0" dirty="0">
                    <a:solidFill>
                      <a:prstClr val="black"/>
                    </a:solidFill>
                    <a:latin typeface="微软雅黑" panose="020B0503020204020204" charset="-122"/>
                    <a:ea typeface="微软雅黑" panose="020B0503020204020204" charset="-122"/>
                  </a:rPr>
                  <a:t>Study Background</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198755"/>
              </a:xfrm>
              <a:prstGeom prst="rect">
                <a:avLst/>
              </a:prstGeom>
              <a:noFill/>
            </p:spPr>
            <p:txBody>
              <a:bodyPr wrap="square" rtlCol="0">
                <a:spAutoFit/>
              </a:bodyPr>
              <a:lstStyle/>
              <a:p>
                <a:pPr algn="dist">
                  <a:defRPr/>
                </a:pPr>
                <a:endParaRPr lang="en-US" altLang="zh-CN" sz="700" kern="0" spc="300" dirty="0">
                  <a:solidFill>
                    <a:prstClr val="black"/>
                  </a:solidFill>
                  <a:latin typeface="Calibri" panose="020F0502020204030204"/>
                  <a:ea typeface="宋体" panose="02010600030101010101" pitchFamily="2" charset="-122"/>
                </a:endParaRPr>
              </a:p>
            </p:txBody>
          </p:sp>
        </p:grpSp>
      </p:grpSp>
      <p:pic>
        <p:nvPicPr>
          <p:cNvPr id="27" name="图片 26" descr="hse校徽"/>
          <p:cNvPicPr>
            <a:picLocks noChangeAspect="1"/>
          </p:cNvPicPr>
          <p:nvPr>
            <p:custDataLst>
              <p:tags r:id="rId1"/>
            </p:custDataLst>
          </p:nvPr>
        </p:nvPicPr>
        <p:blipFill>
          <a:blip r:embed="rId10"/>
          <a:stretch>
            <a:fillRect/>
          </a:stretch>
        </p:blipFill>
        <p:spPr>
          <a:xfrm>
            <a:off x="9254490" y="0"/>
            <a:ext cx="2936240" cy="800735"/>
          </a:xfrm>
          <a:prstGeom prst="rect">
            <a:avLst/>
          </a:prstGeom>
        </p:spPr>
      </p:pic>
      <p:cxnSp>
        <p:nvCxnSpPr>
          <p:cNvPr id="10" name="直接连接符 9"/>
          <p:cNvCxnSpPr/>
          <p:nvPr/>
        </p:nvCxnSpPr>
        <p:spPr>
          <a:xfrm>
            <a:off x="6089650" y="777875"/>
            <a:ext cx="12700" cy="5816600"/>
          </a:xfrm>
          <a:prstGeom prst="line">
            <a:avLst/>
          </a:prstGeom>
          <a:ln>
            <a:solidFill>
              <a:schemeClr val="bg1">
                <a:lumMod val="75000"/>
              </a:schemeClr>
            </a:solidFill>
          </a:ln>
        </p:spPr>
        <p:style>
          <a:lnRef idx="2">
            <a:schemeClr val="accent1"/>
          </a:lnRef>
          <a:fillRef idx="0">
            <a:srgbClr val="FFFFFF"/>
          </a:fillRef>
          <a:effectRef idx="0">
            <a:srgbClr val="FFFFFF"/>
          </a:effectRef>
          <a:fontRef idx="minor">
            <a:schemeClr val="tx1"/>
          </a:fontRef>
        </p:style>
      </p:cxnSp>
      <p:sp>
        <p:nvSpPr>
          <p:cNvPr id="11" name="文本框 10"/>
          <p:cNvSpPr txBox="1"/>
          <p:nvPr/>
        </p:nvSpPr>
        <p:spPr>
          <a:xfrm>
            <a:off x="37465" y="811530"/>
            <a:ext cx="5911215" cy="337185"/>
          </a:xfrm>
          <a:prstGeom prst="rect">
            <a:avLst/>
          </a:prstGeom>
          <a:noFill/>
        </p:spPr>
        <p:txBody>
          <a:bodyPr wrap="square" rtlCol="0">
            <a:spAutoFit/>
          </a:bodyPr>
          <a:lstStyle/>
          <a:p>
            <a:pPr algn="ctr">
              <a:buClrTx/>
              <a:buSzTx/>
              <a:buFontTx/>
            </a:pPr>
            <a:r>
              <a:rPr lang="zh-CN" altLang="en-US" sz="1600" b="1">
                <a:solidFill>
                  <a:srgbClr val="961318"/>
                </a:solidFill>
                <a:latin typeface="微软雅黑" panose="020B0503020204020204" charset="-122"/>
                <a:ea typeface="微软雅黑" panose="020B0503020204020204" charset="-122"/>
              </a:rPr>
              <a:t>【</a:t>
            </a:r>
            <a:r>
              <a:rPr lang="en-US" altLang="zh-CN" sz="1600" b="1">
                <a:solidFill>
                  <a:srgbClr val="961318"/>
                </a:solidFill>
                <a:latin typeface="微软雅黑" panose="020B0503020204020204" charset="-122"/>
                <a:ea typeface="微软雅黑" panose="020B0503020204020204" charset="-122"/>
              </a:rPr>
              <a:t>Challenges in Medical Information Communication</a:t>
            </a:r>
            <a:r>
              <a:rPr lang="zh-CN" altLang="en-US" sz="1600" b="1">
                <a:solidFill>
                  <a:srgbClr val="961318"/>
                </a:solidFill>
                <a:latin typeface="微软雅黑" panose="020B0503020204020204" charset="-122"/>
                <a:ea typeface="微软雅黑" panose="020B0503020204020204" charset="-122"/>
              </a:rPr>
              <a:t>】</a:t>
            </a:r>
          </a:p>
        </p:txBody>
      </p:sp>
      <p:sp>
        <p:nvSpPr>
          <p:cNvPr id="12" name="文本框 11"/>
          <p:cNvSpPr txBox="1"/>
          <p:nvPr/>
        </p:nvSpPr>
        <p:spPr>
          <a:xfrm>
            <a:off x="6674485" y="880745"/>
            <a:ext cx="4829175" cy="398780"/>
          </a:xfrm>
          <a:prstGeom prst="rect">
            <a:avLst/>
          </a:prstGeom>
          <a:noFill/>
        </p:spPr>
        <p:txBody>
          <a:bodyPr wrap="square" rtlCol="0">
            <a:spAutoFit/>
          </a:bodyPr>
          <a:lstStyle/>
          <a:p>
            <a:pPr algn="ctr"/>
            <a:r>
              <a:rPr lang="zh-CN" altLang="en-US" sz="2000" b="1">
                <a:solidFill>
                  <a:srgbClr val="961318"/>
                </a:solidFill>
                <a:latin typeface="微软雅黑" panose="020B0503020204020204" charset="-122"/>
                <a:ea typeface="微软雅黑" panose="020B0503020204020204" charset="-122"/>
              </a:rPr>
              <a:t>【</a:t>
            </a:r>
            <a:r>
              <a:rPr lang="en-US" altLang="zh-CN" sz="2000" b="1">
                <a:solidFill>
                  <a:srgbClr val="961318"/>
                </a:solidFill>
                <a:latin typeface="微软雅黑" panose="020B0503020204020204" charset="-122"/>
                <a:ea typeface="微软雅黑" panose="020B0503020204020204" charset="-122"/>
              </a:rPr>
              <a:t>The Pivotal Role of Colposcopy</a:t>
            </a:r>
            <a:r>
              <a:rPr lang="zh-CN" altLang="en-US" sz="2000" b="1">
                <a:solidFill>
                  <a:srgbClr val="961318"/>
                </a:solidFill>
                <a:latin typeface="微软雅黑" panose="020B0503020204020204" charset="-122"/>
                <a:ea typeface="微软雅黑" panose="020B0503020204020204" charset="-122"/>
              </a:rPr>
              <a:t>】</a:t>
            </a:r>
          </a:p>
        </p:txBody>
      </p:sp>
      <p:pic>
        <p:nvPicPr>
          <p:cNvPr id="13" name="图片 12" descr="bca47d22-e244-480d-a515-39978a04b399"/>
          <p:cNvPicPr>
            <a:picLocks noChangeAspect="1"/>
          </p:cNvPicPr>
          <p:nvPr/>
        </p:nvPicPr>
        <p:blipFill>
          <a:blip>
            <a:extLst>
              <a:ext uri="{96DAC541-7B7A-43D3-8B79-37D633B846F1}">
                <asvg:svgBlip xmlns:asvg="http://schemas.microsoft.com/office/drawing/2016/SVG/main" r:embed="rId11"/>
              </a:ext>
            </a:extLst>
          </a:blip>
          <a:srcRect l="14035" t="31249" r="13784" b="35453"/>
          <a:stretch>
            <a:fillRect/>
          </a:stretch>
        </p:blipFill>
        <p:spPr>
          <a:xfrm>
            <a:off x="2082800" y="1203325"/>
            <a:ext cx="2191385" cy="1010920"/>
          </a:xfrm>
          <a:prstGeom prst="rect">
            <a:avLst/>
          </a:prstGeom>
        </p:spPr>
      </p:pic>
      <p:sp>
        <p:nvSpPr>
          <p:cNvPr id="14" name="燕尾形 13"/>
          <p:cNvSpPr/>
          <p:nvPr/>
        </p:nvSpPr>
        <p:spPr>
          <a:xfrm>
            <a:off x="6151245" y="1381125"/>
            <a:ext cx="1913255" cy="577850"/>
          </a:xfrm>
          <a:prstGeom prst="chevron">
            <a:avLst/>
          </a:prstGeom>
          <a:solidFill>
            <a:schemeClr val="tx2">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400" b="1">
                <a:latin typeface="微软雅黑" panose="020B0503020204020204" charset="-122"/>
                <a:ea typeface="微软雅黑" panose="020B0503020204020204" charset="-122"/>
              </a:rPr>
              <a:t>Screening Abnormality</a:t>
            </a:r>
          </a:p>
        </p:txBody>
      </p:sp>
      <p:sp>
        <p:nvSpPr>
          <p:cNvPr id="15" name="燕尾形 14"/>
          <p:cNvSpPr/>
          <p:nvPr/>
        </p:nvSpPr>
        <p:spPr>
          <a:xfrm>
            <a:off x="8017510" y="1362075"/>
            <a:ext cx="2151380" cy="596900"/>
          </a:xfrm>
          <a:prstGeom prst="chevron">
            <a:avLst/>
          </a:prstGeom>
          <a:solidFill>
            <a:srgbClr val="96131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a:latin typeface="微软雅黑" panose="020B0503020204020204" charset="-122"/>
                <a:ea typeface="微软雅黑" panose="020B0503020204020204" charset="-122"/>
              </a:rPr>
              <a:t>Colposcopy</a:t>
            </a:r>
          </a:p>
        </p:txBody>
      </p:sp>
      <p:sp>
        <p:nvSpPr>
          <p:cNvPr id="16" name="燕尾形 15"/>
          <p:cNvSpPr/>
          <p:nvPr/>
        </p:nvSpPr>
        <p:spPr>
          <a:xfrm>
            <a:off x="10027920" y="1374140"/>
            <a:ext cx="2043430" cy="584835"/>
          </a:xfrm>
          <a:prstGeom prst="chevron">
            <a:avLst/>
          </a:prstGeom>
          <a:solidFill>
            <a:schemeClr val="tx2">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b="1">
                <a:latin typeface="微软雅黑" panose="020B0503020204020204" charset="-122"/>
                <a:ea typeface="微软雅黑" panose="020B0503020204020204" charset="-122"/>
              </a:rPr>
              <a:t>Pathological Diagnosis</a:t>
            </a:r>
          </a:p>
        </p:txBody>
      </p:sp>
      <p:sp>
        <p:nvSpPr>
          <p:cNvPr id="17" name="文本框 16"/>
          <p:cNvSpPr txBox="1"/>
          <p:nvPr/>
        </p:nvSpPr>
        <p:spPr>
          <a:xfrm>
            <a:off x="6102350" y="2151380"/>
            <a:ext cx="5989955" cy="1198880"/>
          </a:xfrm>
          <a:prstGeom prst="rect">
            <a:avLst/>
          </a:prstGeom>
          <a:noFill/>
        </p:spPr>
        <p:txBody>
          <a:bodyPr wrap="square" rtlCol="0">
            <a:spAutoFit/>
          </a:bodyPr>
          <a:lstStyle/>
          <a:p>
            <a:pPr marL="285750" indent="-285750" algn="l" fontAlgn="auto">
              <a:lnSpc>
                <a:spcPct val="150000"/>
              </a:lnSpc>
              <a:buClr>
                <a:srgbClr val="961318"/>
              </a:buClr>
              <a:buSzTx/>
              <a:buFont typeface="Wingdings" panose="05000000000000000000" charset="0"/>
              <a:buChar char="n"/>
            </a:pPr>
            <a:r>
              <a:rPr lang="en-US" altLang="zh-CN" sz="1200">
                <a:latin typeface="Times New Roman" panose="02020603050405020304" charset="0"/>
                <a:ea typeface="黑体" panose="02010609060101010101" pitchFamily="49" charset="-122"/>
                <a:cs typeface="Times New Roman" panose="02020603050405020304" charset="0"/>
              </a:rPr>
              <a:t>Colposcopy is not only a “bridge” in the clinical care pathway; colposcopy reports are also a key vehicle for doctor–patient communication.</a:t>
            </a:r>
          </a:p>
          <a:p>
            <a:pPr marL="285750" indent="-285750" algn="l" fontAlgn="auto">
              <a:lnSpc>
                <a:spcPct val="150000"/>
              </a:lnSpc>
              <a:buClr>
                <a:srgbClr val="961318"/>
              </a:buClr>
              <a:buSzTx/>
              <a:buFont typeface="Wingdings" panose="05000000000000000000" charset="0"/>
              <a:buChar char="n"/>
            </a:pPr>
            <a:r>
              <a:rPr lang="en-US" altLang="zh-CN" sz="1200">
                <a:latin typeface="Times New Roman" panose="02020603050405020304" charset="0"/>
                <a:ea typeface="黑体" panose="02010609060101010101" pitchFamily="49" charset="-122"/>
                <a:cs typeface="Times New Roman" panose="02020603050405020304" charset="0"/>
              </a:rPr>
              <a:t>The understandability of reports directly affects patients’ perception of their condition, emotional response, and adherence to follow-up.</a:t>
            </a:r>
          </a:p>
        </p:txBody>
      </p:sp>
      <p:sp>
        <p:nvSpPr>
          <p:cNvPr id="18" name="文本框 17"/>
          <p:cNvSpPr txBox="1"/>
          <p:nvPr/>
        </p:nvSpPr>
        <p:spPr>
          <a:xfrm>
            <a:off x="6102350" y="3542030"/>
            <a:ext cx="6096000" cy="398780"/>
          </a:xfrm>
          <a:prstGeom prst="rect">
            <a:avLst/>
          </a:prstGeom>
          <a:noFill/>
        </p:spPr>
        <p:txBody>
          <a:bodyPr wrap="square" rtlCol="0" anchor="t">
            <a:spAutoFit/>
          </a:bodyPr>
          <a:lstStyle/>
          <a:p>
            <a:pPr algn="ctr">
              <a:buClrTx/>
              <a:buSzTx/>
              <a:buFontTx/>
            </a:pPr>
            <a:r>
              <a:rPr lang="zh-CN" altLang="en-US" sz="2000" b="1">
                <a:solidFill>
                  <a:srgbClr val="961318"/>
                </a:solidFill>
                <a:latin typeface="微软雅黑" panose="020B0503020204020204" charset="-122"/>
                <a:ea typeface="微软雅黑" panose="020B0503020204020204" charset="-122"/>
              </a:rPr>
              <a:t>【</a:t>
            </a:r>
            <a:r>
              <a:rPr lang="en-US" altLang="zh-CN" sz="2000" b="1">
                <a:solidFill>
                  <a:srgbClr val="961318"/>
                </a:solidFill>
                <a:latin typeface="微软雅黑" panose="020B0503020204020204" charset="-122"/>
                <a:ea typeface="微软雅黑" panose="020B0503020204020204" charset="-122"/>
              </a:rPr>
              <a:t>Urgent Clinical Need</a:t>
            </a:r>
            <a:r>
              <a:rPr lang="zh-CN" altLang="en-US" sz="2000" b="1">
                <a:solidFill>
                  <a:srgbClr val="961318"/>
                </a:solidFill>
                <a:latin typeface="微软雅黑" panose="020B0503020204020204" charset="-122"/>
                <a:ea typeface="微软雅黑" panose="020B0503020204020204" charset="-122"/>
              </a:rPr>
              <a:t>】</a:t>
            </a:r>
          </a:p>
        </p:txBody>
      </p:sp>
      <p:sp>
        <p:nvSpPr>
          <p:cNvPr id="21" name="图形 12"/>
          <p:cNvSpPr/>
          <p:nvPr>
            <p:custDataLst>
              <p:tags r:id="rId2"/>
            </p:custDataLst>
          </p:nvPr>
        </p:nvSpPr>
        <p:spPr>
          <a:xfrm>
            <a:off x="6088380" y="3539883"/>
            <a:ext cx="6102350" cy="1713972"/>
          </a:xfrm>
          <a:custGeom>
            <a:avLst/>
            <a:gdLst>
              <a:gd name="connsiteX0" fmla="*/ 0 w 5041773"/>
              <a:gd name="connsiteY0" fmla="*/ 1195959 h 1542002"/>
              <a:gd name="connsiteX1" fmla="*/ 0 w 5041773"/>
              <a:gd name="connsiteY1" fmla="*/ 1542002 h 1542002"/>
              <a:gd name="connsiteX2" fmla="*/ 5041773 w 5041773"/>
              <a:gd name="connsiteY2" fmla="*/ 1542002 h 1542002"/>
              <a:gd name="connsiteX3" fmla="*/ 5041773 w 5041773"/>
              <a:gd name="connsiteY3" fmla="*/ 0 h 1542002"/>
              <a:gd name="connsiteX4" fmla="*/ 4996339 w 5041773"/>
              <a:gd name="connsiteY4" fmla="*/ 20288 h 1542002"/>
              <a:gd name="connsiteX5" fmla="*/ 4829175 w 5041773"/>
              <a:gd name="connsiteY5" fmla="*/ 114872 h 1542002"/>
              <a:gd name="connsiteX6" fmla="*/ 4405980 w 5041773"/>
              <a:gd name="connsiteY6" fmla="*/ 270510 h 1542002"/>
              <a:gd name="connsiteX7" fmla="*/ 4126611 w 5041773"/>
              <a:gd name="connsiteY7" fmla="*/ 346424 h 1542002"/>
              <a:gd name="connsiteX8" fmla="*/ 3798380 w 5041773"/>
              <a:gd name="connsiteY8" fmla="*/ 465582 h 1542002"/>
              <a:gd name="connsiteX9" fmla="*/ 3503962 w 5041773"/>
              <a:gd name="connsiteY9" fmla="*/ 530162 h 1542002"/>
              <a:gd name="connsiteX10" fmla="*/ 3059335 w 5041773"/>
              <a:gd name="connsiteY10" fmla="*/ 638937 h 1542002"/>
              <a:gd name="connsiteX11" fmla="*/ 2914650 w 5041773"/>
              <a:gd name="connsiteY11" fmla="*/ 716471 h 1542002"/>
              <a:gd name="connsiteX12" fmla="*/ 2487359 w 5041773"/>
              <a:gd name="connsiteY12" fmla="*/ 831818 h 1542002"/>
              <a:gd name="connsiteX13" fmla="*/ 2307336 w 5041773"/>
              <a:gd name="connsiteY13" fmla="*/ 854488 h 1542002"/>
              <a:gd name="connsiteX14" fmla="*/ 1879473 w 5041773"/>
              <a:gd name="connsiteY14" fmla="*/ 975551 h 1542002"/>
              <a:gd name="connsiteX15" fmla="*/ 1565148 w 5041773"/>
              <a:gd name="connsiteY15" fmla="*/ 1072420 h 1542002"/>
              <a:gd name="connsiteX16" fmla="*/ 820388 w 5041773"/>
              <a:gd name="connsiteY16" fmla="*/ 1143191 h 1542002"/>
              <a:gd name="connsiteX17" fmla="*/ 749427 w 5041773"/>
              <a:gd name="connsiteY17" fmla="*/ 1141381 h 1542002"/>
              <a:gd name="connsiteX18" fmla="*/ 0 w 5041773"/>
              <a:gd name="connsiteY18" fmla="*/ 1195959 h 154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1773" h="1542002">
                <a:moveTo>
                  <a:pt x="0" y="1195959"/>
                </a:moveTo>
                <a:lnTo>
                  <a:pt x="0" y="1542002"/>
                </a:lnTo>
                <a:lnTo>
                  <a:pt x="5041773" y="1542002"/>
                </a:lnTo>
                <a:lnTo>
                  <a:pt x="5041773" y="0"/>
                </a:lnTo>
                <a:cubicBezTo>
                  <a:pt x="5041773" y="0"/>
                  <a:pt x="5022437" y="8477"/>
                  <a:pt x="4996339" y="20288"/>
                </a:cubicBezTo>
                <a:cubicBezTo>
                  <a:pt x="4937951" y="46863"/>
                  <a:pt x="4881753" y="78105"/>
                  <a:pt x="4829175" y="114872"/>
                </a:cubicBezTo>
                <a:cubicBezTo>
                  <a:pt x="4767167" y="158210"/>
                  <a:pt x="4630674" y="235363"/>
                  <a:pt x="4405980" y="270510"/>
                </a:cubicBezTo>
                <a:cubicBezTo>
                  <a:pt x="4310348" y="285464"/>
                  <a:pt x="4216908" y="311658"/>
                  <a:pt x="4126611" y="346424"/>
                </a:cubicBezTo>
                <a:cubicBezTo>
                  <a:pt x="4011930" y="390525"/>
                  <a:pt x="3866198" y="445199"/>
                  <a:pt x="3798380" y="465582"/>
                </a:cubicBezTo>
                <a:cubicBezTo>
                  <a:pt x="3774472" y="472726"/>
                  <a:pt x="3703320" y="523018"/>
                  <a:pt x="3503962" y="530162"/>
                </a:cubicBezTo>
                <a:cubicBezTo>
                  <a:pt x="3349847" y="535591"/>
                  <a:pt x="3198209" y="571881"/>
                  <a:pt x="3059335" y="638937"/>
                </a:cubicBezTo>
                <a:cubicBezTo>
                  <a:pt x="3015044" y="660368"/>
                  <a:pt x="2966752" y="685895"/>
                  <a:pt x="2914650" y="716471"/>
                </a:cubicBezTo>
                <a:cubicBezTo>
                  <a:pt x="2914650" y="716471"/>
                  <a:pt x="2779871" y="816959"/>
                  <a:pt x="2487359" y="831818"/>
                </a:cubicBezTo>
                <a:cubicBezTo>
                  <a:pt x="2426875" y="834866"/>
                  <a:pt x="2366772" y="842867"/>
                  <a:pt x="2307336" y="854488"/>
                </a:cubicBezTo>
                <a:cubicBezTo>
                  <a:pt x="2195608" y="876395"/>
                  <a:pt x="2024729" y="916019"/>
                  <a:pt x="1879473" y="975551"/>
                </a:cubicBezTo>
                <a:cubicBezTo>
                  <a:pt x="1777746" y="1017270"/>
                  <a:pt x="1672971" y="1050703"/>
                  <a:pt x="1565148" y="1072420"/>
                </a:cubicBezTo>
                <a:cubicBezTo>
                  <a:pt x="1396175" y="1106519"/>
                  <a:pt x="1140428" y="1143095"/>
                  <a:pt x="820388" y="1143191"/>
                </a:cubicBezTo>
                <a:cubicBezTo>
                  <a:pt x="796671" y="1143191"/>
                  <a:pt x="773049" y="1142429"/>
                  <a:pt x="749427" y="1141381"/>
                </a:cubicBezTo>
                <a:cubicBezTo>
                  <a:pt x="621792" y="1135380"/>
                  <a:pt x="152400" y="1119188"/>
                  <a:pt x="0" y="1195959"/>
                </a:cubicBezTo>
                <a:close/>
              </a:path>
            </a:pathLst>
          </a:custGeom>
          <a:gradFill>
            <a:gsLst>
              <a:gs pos="0">
                <a:srgbClr val="961318">
                  <a:alpha val="29000"/>
                </a:srgbClr>
              </a:gs>
              <a:gs pos="100000">
                <a:srgbClr val="961318"/>
              </a:gs>
            </a:gsLst>
            <a:lin ang="16200000" scaled="0"/>
          </a:gradFill>
          <a:ln w="9525" cap="flat">
            <a:noFill/>
            <a:prstDash val="solid"/>
            <a:miter/>
          </a:ln>
        </p:spPr>
        <p:txBody>
          <a:bodyPr rot="0" spcFirstLastPara="0" vertOverflow="overflow" horzOverflow="overflow" vert="horz" wrap="square" lIns="91435" tIns="45717" rIns="91435" bIns="45717"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2" name="图形 15"/>
          <p:cNvSpPr/>
          <p:nvPr>
            <p:custDataLst>
              <p:tags r:id="rId3"/>
            </p:custDataLst>
          </p:nvPr>
        </p:nvSpPr>
        <p:spPr>
          <a:xfrm>
            <a:off x="6089015" y="3539880"/>
            <a:ext cx="6102032" cy="1327828"/>
          </a:xfrm>
          <a:custGeom>
            <a:avLst/>
            <a:gdLst>
              <a:gd name="connsiteX0" fmla="*/ 5041773 w 5041772"/>
              <a:gd name="connsiteY0" fmla="*/ 0 h 1195958"/>
              <a:gd name="connsiteX1" fmla="*/ 4996339 w 5041772"/>
              <a:gd name="connsiteY1" fmla="*/ 20288 h 1195958"/>
              <a:gd name="connsiteX2" fmla="*/ 4829175 w 5041772"/>
              <a:gd name="connsiteY2" fmla="*/ 114872 h 1195958"/>
              <a:gd name="connsiteX3" fmla="*/ 4405980 w 5041772"/>
              <a:gd name="connsiteY3" fmla="*/ 270510 h 1195958"/>
              <a:gd name="connsiteX4" fmla="*/ 4126611 w 5041772"/>
              <a:gd name="connsiteY4" fmla="*/ 346424 h 1195958"/>
              <a:gd name="connsiteX5" fmla="*/ 3798475 w 5041772"/>
              <a:gd name="connsiteY5" fmla="*/ 465487 h 1195958"/>
              <a:gd name="connsiteX6" fmla="*/ 3504057 w 5041772"/>
              <a:gd name="connsiteY6" fmla="*/ 530066 h 1195958"/>
              <a:gd name="connsiteX7" fmla="*/ 3059430 w 5041772"/>
              <a:gd name="connsiteY7" fmla="*/ 638842 h 1195958"/>
              <a:gd name="connsiteX8" fmla="*/ 2914745 w 5041772"/>
              <a:gd name="connsiteY8" fmla="*/ 716375 h 1195958"/>
              <a:gd name="connsiteX9" fmla="*/ 2487454 w 5041772"/>
              <a:gd name="connsiteY9" fmla="*/ 831723 h 1195958"/>
              <a:gd name="connsiteX10" fmla="*/ 2307431 w 5041772"/>
              <a:gd name="connsiteY10" fmla="*/ 854393 h 1195958"/>
              <a:gd name="connsiteX11" fmla="*/ 1879568 w 5041772"/>
              <a:gd name="connsiteY11" fmla="*/ 975455 h 1195958"/>
              <a:gd name="connsiteX12" fmla="*/ 1565243 w 5041772"/>
              <a:gd name="connsiteY12" fmla="*/ 1072325 h 1195958"/>
              <a:gd name="connsiteX13" fmla="*/ 820484 w 5041772"/>
              <a:gd name="connsiteY13" fmla="*/ 1143095 h 1195958"/>
              <a:gd name="connsiteX14" fmla="*/ 749522 w 5041772"/>
              <a:gd name="connsiteY14" fmla="*/ 1141286 h 1195958"/>
              <a:gd name="connsiteX15" fmla="*/ 0 w 5041772"/>
              <a:gd name="connsiteY15" fmla="*/ 1195959 h 119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41772" h="1195958">
                <a:moveTo>
                  <a:pt x="5041773" y="0"/>
                </a:moveTo>
                <a:cubicBezTo>
                  <a:pt x="5041773" y="0"/>
                  <a:pt x="5022438" y="8477"/>
                  <a:pt x="4996339" y="20288"/>
                </a:cubicBezTo>
                <a:cubicBezTo>
                  <a:pt x="4937951" y="46863"/>
                  <a:pt x="4881753" y="78105"/>
                  <a:pt x="4829175" y="114872"/>
                </a:cubicBezTo>
                <a:cubicBezTo>
                  <a:pt x="4767167" y="158210"/>
                  <a:pt x="4630674" y="235363"/>
                  <a:pt x="4405980" y="270510"/>
                </a:cubicBezTo>
                <a:cubicBezTo>
                  <a:pt x="4310349" y="285464"/>
                  <a:pt x="4216908" y="311658"/>
                  <a:pt x="4126611" y="346424"/>
                </a:cubicBezTo>
                <a:cubicBezTo>
                  <a:pt x="4012025" y="390430"/>
                  <a:pt x="3866293" y="445199"/>
                  <a:pt x="3798475" y="465487"/>
                </a:cubicBezTo>
                <a:cubicBezTo>
                  <a:pt x="3774567" y="472631"/>
                  <a:pt x="3703415" y="522923"/>
                  <a:pt x="3504057" y="530066"/>
                </a:cubicBezTo>
                <a:cubicBezTo>
                  <a:pt x="3349943" y="535496"/>
                  <a:pt x="3198305" y="571786"/>
                  <a:pt x="3059430" y="638842"/>
                </a:cubicBezTo>
                <a:cubicBezTo>
                  <a:pt x="3015139" y="660273"/>
                  <a:pt x="2966847" y="685800"/>
                  <a:pt x="2914745" y="716375"/>
                </a:cubicBezTo>
                <a:cubicBezTo>
                  <a:pt x="2914745" y="716375"/>
                  <a:pt x="2779966" y="816864"/>
                  <a:pt x="2487454" y="831723"/>
                </a:cubicBezTo>
                <a:cubicBezTo>
                  <a:pt x="2426970" y="834771"/>
                  <a:pt x="2366867" y="842772"/>
                  <a:pt x="2307431" y="854393"/>
                </a:cubicBezTo>
                <a:cubicBezTo>
                  <a:pt x="2195703" y="876300"/>
                  <a:pt x="2024825" y="915924"/>
                  <a:pt x="1879568" y="975455"/>
                </a:cubicBezTo>
                <a:cubicBezTo>
                  <a:pt x="1777841" y="1017175"/>
                  <a:pt x="1673066" y="1050608"/>
                  <a:pt x="1565243" y="1072325"/>
                </a:cubicBezTo>
                <a:cubicBezTo>
                  <a:pt x="1396270" y="1106424"/>
                  <a:pt x="1140524" y="1143000"/>
                  <a:pt x="820484" y="1143095"/>
                </a:cubicBezTo>
                <a:cubicBezTo>
                  <a:pt x="796766" y="1143095"/>
                  <a:pt x="773144" y="1142333"/>
                  <a:pt x="749522" y="1141286"/>
                </a:cubicBezTo>
                <a:cubicBezTo>
                  <a:pt x="621697" y="1135285"/>
                  <a:pt x="152305" y="1119188"/>
                  <a:pt x="0" y="1195959"/>
                </a:cubicBezTo>
              </a:path>
            </a:pathLst>
          </a:custGeom>
          <a:noFill/>
          <a:ln w="31750" cap="flat">
            <a:solidFill>
              <a:srgbClr val="961318"/>
            </a:solidFill>
            <a:prstDash val="solid"/>
            <a:miter/>
          </a:ln>
        </p:spPr>
        <p:txBody>
          <a:bodyPr rot="0" spcFirstLastPara="0" vertOverflow="overflow" horzOverflow="overflow" vert="horz" wrap="square" lIns="91435" tIns="45717" rIns="91435" bIns="45717"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4" name="文本框 43"/>
          <p:cNvSpPr txBox="1"/>
          <p:nvPr/>
        </p:nvSpPr>
        <p:spPr>
          <a:xfrm>
            <a:off x="6102350" y="5218430"/>
            <a:ext cx="6096635" cy="1639570"/>
          </a:xfrm>
          <a:prstGeom prst="rect">
            <a:avLst/>
          </a:prstGeom>
          <a:noFill/>
        </p:spPr>
        <p:txBody>
          <a:bodyPr wrap="square" rtlCol="0">
            <a:spAutoFit/>
          </a:bodyPr>
          <a:lstStyle/>
          <a:p>
            <a:pPr marL="285750" indent="-285750" algn="l" fontAlgn="auto">
              <a:lnSpc>
                <a:spcPct val="120000"/>
              </a:lnSpc>
              <a:buClr>
                <a:srgbClr val="961318"/>
              </a:buClr>
              <a:buSzTx/>
              <a:buFont typeface="Wingdings" panose="05000000000000000000" charset="0"/>
              <a:buChar char="n"/>
            </a:pPr>
            <a:r>
              <a:rPr lang="en-US" altLang="zh-CN" sz="1200" b="1">
                <a:solidFill>
                  <a:srgbClr val="961318"/>
                </a:solidFill>
                <a:latin typeface="Times New Roman" panose="02020603050405020304" charset="0"/>
                <a:ea typeface="黑体" panose="02010609060101010101" pitchFamily="49" charset="-122"/>
                <a:cs typeface="Times New Roman" panose="02020603050405020304" charset="0"/>
              </a:rPr>
              <a:t>Real-world evidence: </a:t>
            </a:r>
            <a:r>
              <a:rPr lang="en-US" altLang="zh-CN" sz="1200">
                <a:latin typeface="Times New Roman" panose="02020603050405020304" charset="0"/>
                <a:ea typeface="黑体" panose="02010609060101010101" pitchFamily="49" charset="-122"/>
                <a:cs typeface="Times New Roman" panose="02020603050405020304" charset="0"/>
              </a:rPr>
              <a:t>Data were extracted and analyzed from three major medical consultation platforms.</a:t>
            </a:r>
          </a:p>
          <a:p>
            <a:pPr marL="285750" indent="-285750" algn="l" fontAlgn="auto">
              <a:lnSpc>
                <a:spcPct val="120000"/>
              </a:lnSpc>
              <a:buClr>
                <a:srgbClr val="961318"/>
              </a:buClr>
              <a:buSzTx/>
              <a:buFont typeface="Wingdings" panose="05000000000000000000" charset="0"/>
              <a:buChar char="n"/>
            </a:pPr>
            <a:r>
              <a:rPr lang="en-US" altLang="zh-CN" sz="1200" b="1">
                <a:solidFill>
                  <a:srgbClr val="961318"/>
                </a:solidFill>
                <a:latin typeface="Times New Roman" panose="02020603050405020304" charset="0"/>
                <a:ea typeface="黑体" panose="02010609060101010101" pitchFamily="49" charset="-122"/>
                <a:cs typeface="Times New Roman" panose="02020603050405020304" charset="0"/>
              </a:rPr>
              <a:t>Observed demand: </a:t>
            </a:r>
            <a:r>
              <a:rPr lang="en-US" altLang="zh-CN" sz="1200">
                <a:latin typeface="Times New Roman" panose="02020603050405020304" charset="0"/>
                <a:ea typeface="黑体" panose="02010609060101010101" pitchFamily="49" charset="-122"/>
                <a:cs typeface="Times New Roman" panose="02020603050405020304" charset="0"/>
              </a:rPr>
              <a:t>Patient inquiries about how to understand colposcopy reports have increased markedly.</a:t>
            </a:r>
          </a:p>
          <a:p>
            <a:pPr marL="285750" indent="-285750" algn="l" fontAlgn="auto">
              <a:lnSpc>
                <a:spcPct val="120000"/>
              </a:lnSpc>
              <a:buClr>
                <a:srgbClr val="961318"/>
              </a:buClr>
              <a:buSzTx/>
              <a:buFont typeface="Wingdings" panose="05000000000000000000" charset="0"/>
              <a:buChar char="n"/>
            </a:pPr>
            <a:r>
              <a:rPr lang="en-US" altLang="zh-CN" sz="1200" b="1">
                <a:solidFill>
                  <a:srgbClr val="961318"/>
                </a:solidFill>
                <a:latin typeface="Times New Roman" panose="02020603050405020304" charset="0"/>
                <a:ea typeface="黑体" panose="02010609060101010101" pitchFamily="49" charset="-122"/>
                <a:cs typeface="Times New Roman" panose="02020603050405020304" charset="0"/>
              </a:rPr>
              <a:t>Unmet need: </a:t>
            </a:r>
            <a:r>
              <a:rPr lang="en-US" altLang="zh-CN" sz="1200">
                <a:latin typeface="Times New Roman" panose="02020603050405020304" charset="0"/>
                <a:ea typeface="黑体" panose="02010609060101010101" pitchFamily="49" charset="-122"/>
                <a:cs typeface="Times New Roman" panose="02020603050405020304" charset="0"/>
              </a:rPr>
              <a:t>There is an urgent clinical need for intelligent, patient-friendly interpretation of colposcopy reports to bridge the gap between professional medical language and patient understanding.</a:t>
            </a:r>
          </a:p>
        </p:txBody>
      </p:sp>
      <p:sp>
        <p:nvSpPr>
          <p:cNvPr id="45" name="文本框 44"/>
          <p:cNvSpPr txBox="1"/>
          <p:nvPr/>
        </p:nvSpPr>
        <p:spPr>
          <a:xfrm>
            <a:off x="8832215" y="4436110"/>
            <a:ext cx="3239135" cy="645160"/>
          </a:xfrm>
          <a:prstGeom prst="rect">
            <a:avLst/>
          </a:prstGeom>
          <a:noFill/>
        </p:spPr>
        <p:txBody>
          <a:bodyPr wrap="square" rtlCol="0">
            <a:spAutoFit/>
          </a:bodyPr>
          <a:lstStyle/>
          <a:p>
            <a:r>
              <a:rPr lang="en-US" altLang="zh-CN" b="1">
                <a:solidFill>
                  <a:schemeClr val="bg1"/>
                </a:solidFill>
              </a:rPr>
              <a:t>Approximately 9,100 online consultation records</a:t>
            </a:r>
          </a:p>
        </p:txBody>
      </p:sp>
      <p:sp>
        <p:nvSpPr>
          <p:cNvPr id="49" name="文本框 48"/>
          <p:cNvSpPr txBox="1"/>
          <p:nvPr/>
        </p:nvSpPr>
        <p:spPr>
          <a:xfrm>
            <a:off x="-19050" y="2097405"/>
            <a:ext cx="6121400" cy="1489075"/>
          </a:xfrm>
          <a:prstGeom prst="rect">
            <a:avLst/>
          </a:prstGeom>
          <a:noFill/>
        </p:spPr>
        <p:txBody>
          <a:bodyPr wrap="square" rtlCol="0">
            <a:spAutoFit/>
          </a:bodyPr>
          <a:lstStyle/>
          <a:p>
            <a:pPr marL="285750" indent="-285750" algn="l" fontAlgn="auto">
              <a:lnSpc>
                <a:spcPct val="130000"/>
              </a:lnSpc>
              <a:buClr>
                <a:srgbClr val="961318"/>
              </a:buClr>
              <a:buSzTx/>
              <a:buFont typeface="Wingdings" panose="05000000000000000000" charset="0"/>
              <a:buChar char="n"/>
            </a:pPr>
            <a:r>
              <a:rPr lang="en-US" altLang="zh-CN" sz="1400" b="1">
                <a:solidFill>
                  <a:srgbClr val="961318"/>
                </a:solidFill>
                <a:latin typeface="Times New Roman" panose="02020603050405020304" charset="0"/>
                <a:ea typeface="黑体" panose="02010609060101010101" pitchFamily="49" charset="-122"/>
                <a:cs typeface="Times New Roman" panose="02020603050405020304" charset="0"/>
              </a:rPr>
              <a:t>Problem: </a:t>
            </a:r>
            <a:r>
              <a:rPr lang="en-US" altLang="zh-CN" sz="1400">
                <a:latin typeface="Times New Roman" panose="02020603050405020304" charset="0"/>
                <a:ea typeface="黑体" panose="02010609060101010101" pitchFamily="49" charset="-122"/>
                <a:cs typeface="Times New Roman" panose="02020603050405020304" charset="0"/>
              </a:rPr>
              <a:t>Highly specialized medical terminology creates a major barrier to patient understanding.</a:t>
            </a:r>
          </a:p>
          <a:p>
            <a:pPr marL="285750" indent="-285750" algn="l" fontAlgn="auto">
              <a:lnSpc>
                <a:spcPct val="130000"/>
              </a:lnSpc>
              <a:buClr>
                <a:srgbClr val="961318"/>
              </a:buClr>
              <a:buSzTx/>
              <a:buFont typeface="Wingdings" panose="05000000000000000000" charset="0"/>
              <a:buChar char="n"/>
            </a:pPr>
            <a:r>
              <a:rPr lang="en-US" altLang="zh-CN" sz="1400" b="1">
                <a:solidFill>
                  <a:srgbClr val="961318"/>
                </a:solidFill>
                <a:latin typeface="Times New Roman" panose="02020603050405020304" charset="0"/>
                <a:ea typeface="黑体" panose="02010609060101010101" pitchFamily="49" charset="-122"/>
                <a:cs typeface="Times New Roman" panose="02020603050405020304" charset="0"/>
              </a:rPr>
              <a:t>Impact: </a:t>
            </a:r>
            <a:r>
              <a:rPr lang="en-US" altLang="zh-CN" sz="1400">
                <a:latin typeface="Times New Roman" panose="02020603050405020304" charset="0"/>
                <a:ea typeface="黑体" panose="02010609060101010101" pitchFamily="49" charset="-122"/>
                <a:cs typeface="Times New Roman" panose="02020603050405020304" charset="0"/>
              </a:rPr>
              <a:t>Patients may struggle to access and interpret information accurately, leading to misunderstanding, anxiety, and reduced confidence in clinical decision-making.</a:t>
            </a:r>
          </a:p>
        </p:txBody>
      </p:sp>
      <p:sp>
        <p:nvSpPr>
          <p:cNvPr id="52" name="文本框 51"/>
          <p:cNvSpPr txBox="1"/>
          <p:nvPr/>
        </p:nvSpPr>
        <p:spPr>
          <a:xfrm>
            <a:off x="6350" y="3658870"/>
            <a:ext cx="6149975" cy="368300"/>
          </a:xfrm>
          <a:prstGeom prst="rect">
            <a:avLst/>
          </a:prstGeom>
          <a:noFill/>
        </p:spPr>
        <p:txBody>
          <a:bodyPr wrap="square" rtlCol="0" anchor="t">
            <a:spAutoFit/>
          </a:bodyPr>
          <a:lstStyle/>
          <a:p>
            <a:pPr algn="ctr">
              <a:buClrTx/>
              <a:buSzTx/>
              <a:buFontTx/>
            </a:pPr>
            <a:r>
              <a:rPr lang="zh-CN" altLang="en-US" b="1">
                <a:solidFill>
                  <a:srgbClr val="961318"/>
                </a:solidFill>
                <a:latin typeface="微软雅黑" panose="020B0503020204020204" charset="-122"/>
                <a:ea typeface="微软雅黑" panose="020B0503020204020204" charset="-122"/>
              </a:rPr>
              <a:t>【</a:t>
            </a:r>
            <a:r>
              <a:rPr lang="en-US" altLang="zh-CN" b="1">
                <a:solidFill>
                  <a:srgbClr val="961318"/>
                </a:solidFill>
                <a:latin typeface="微软雅黑" panose="020B0503020204020204" charset="-122"/>
                <a:ea typeface="微软雅黑" panose="020B0503020204020204" charset="-122"/>
              </a:rPr>
              <a:t>Terminology Barriers and Clinical Pain Points</a:t>
            </a:r>
            <a:r>
              <a:rPr lang="zh-CN" altLang="en-US" b="1">
                <a:solidFill>
                  <a:srgbClr val="961318"/>
                </a:solidFill>
                <a:latin typeface="微软雅黑" panose="020B0503020204020204" charset="-122"/>
                <a:ea typeface="微软雅黑" panose="020B0503020204020204" charset="-122"/>
              </a:rPr>
              <a:t>】</a:t>
            </a:r>
          </a:p>
        </p:txBody>
      </p:sp>
      <p:pic>
        <p:nvPicPr>
          <p:cNvPr id="53" name="图片 52"/>
          <p:cNvPicPr>
            <a:picLocks noChangeAspect="1"/>
          </p:cNvPicPr>
          <p:nvPr/>
        </p:nvPicPr>
        <p:blipFill>
          <a:blip r:embed="rId12">
            <a:clrChange>
              <a:clrFrom>
                <a:srgbClr val="FFFFFF">
                  <a:alpha val="100000"/>
                </a:srgbClr>
              </a:clrFrom>
              <a:clrTo>
                <a:srgbClr val="FFFFFF">
                  <a:alpha val="100000"/>
                  <a:alpha val="0"/>
                </a:srgbClr>
              </a:clrTo>
            </a:clrChange>
          </a:blip>
          <a:srcRect r="21505"/>
          <a:stretch>
            <a:fillRect/>
          </a:stretch>
        </p:blipFill>
        <p:spPr>
          <a:xfrm>
            <a:off x="1325880" y="4063365"/>
            <a:ext cx="2848610" cy="1123950"/>
          </a:xfrm>
          <a:prstGeom prst="rect">
            <a:avLst/>
          </a:prstGeom>
        </p:spPr>
      </p:pic>
      <p:sp>
        <p:nvSpPr>
          <p:cNvPr id="54" name="文本框 53"/>
          <p:cNvSpPr txBox="1"/>
          <p:nvPr/>
        </p:nvSpPr>
        <p:spPr>
          <a:xfrm>
            <a:off x="6350" y="5459095"/>
            <a:ext cx="6089650" cy="1418590"/>
          </a:xfrm>
          <a:prstGeom prst="rect">
            <a:avLst/>
          </a:prstGeom>
          <a:noFill/>
        </p:spPr>
        <p:txBody>
          <a:bodyPr wrap="square" rtlCol="0">
            <a:spAutoFit/>
          </a:bodyPr>
          <a:lstStyle/>
          <a:p>
            <a:pPr marL="285750" indent="-285750" algn="l" fontAlgn="auto">
              <a:lnSpc>
                <a:spcPct val="120000"/>
              </a:lnSpc>
              <a:buClr>
                <a:srgbClr val="961318"/>
              </a:buClr>
              <a:buSzTx/>
              <a:buFont typeface="Wingdings" panose="05000000000000000000" charset="0"/>
              <a:buChar char="n"/>
            </a:pPr>
            <a:r>
              <a:rPr lang="en-US" altLang="zh-CN" sz="1200" b="1">
                <a:solidFill>
                  <a:srgbClr val="961318"/>
                </a:solidFill>
                <a:latin typeface="Times New Roman" panose="02020603050405020304" charset="0"/>
                <a:ea typeface="黑体" panose="02010609060101010101" pitchFamily="49" charset="-122"/>
                <a:cs typeface="Times New Roman" panose="02020603050405020304" charset="0"/>
              </a:rPr>
              <a:t>Problem: </a:t>
            </a:r>
            <a:r>
              <a:rPr lang="en-US" altLang="zh-CN" sz="1200">
                <a:latin typeface="Times New Roman" panose="02020603050405020304" charset="0"/>
                <a:ea typeface="黑体" panose="02010609060101010101" pitchFamily="49" charset="-122"/>
                <a:cs typeface="Times New Roman" panose="02020603050405020304" charset="0"/>
              </a:rPr>
              <a:t>According to IFCPC standards, colposcopy reports require standardized and highly professional terminology, such as acetowhite epithelium and transformation zone.</a:t>
            </a:r>
          </a:p>
          <a:p>
            <a:pPr marL="285750" indent="-285750" algn="l" fontAlgn="auto">
              <a:lnSpc>
                <a:spcPct val="120000"/>
              </a:lnSpc>
              <a:buClr>
                <a:srgbClr val="961318"/>
              </a:buClr>
              <a:buSzTx/>
              <a:buFont typeface="Wingdings" panose="05000000000000000000" charset="0"/>
              <a:buChar char="n"/>
            </a:pPr>
            <a:r>
              <a:rPr lang="en-US" altLang="zh-CN" sz="1200" b="1">
                <a:solidFill>
                  <a:srgbClr val="961318"/>
                </a:solidFill>
                <a:latin typeface="Times New Roman" panose="02020603050405020304" charset="0"/>
                <a:ea typeface="黑体" panose="02010609060101010101" pitchFamily="49" charset="-122"/>
                <a:cs typeface="Times New Roman" panose="02020603050405020304" charset="0"/>
              </a:rPr>
              <a:t>Impact: </a:t>
            </a:r>
            <a:r>
              <a:rPr lang="en-US" altLang="zh-CN" sz="1200">
                <a:latin typeface="Times New Roman" panose="02020603050405020304" charset="0"/>
                <a:ea typeface="黑体" panose="02010609060101010101" pitchFamily="49" charset="-122"/>
                <a:cs typeface="Times New Roman" panose="02020603050405020304" charset="0"/>
              </a:rPr>
              <a:t>Most patients lack specialized gynecological knowledge, making it difficult for them to understand the clinical meaning of these terms.</a:t>
            </a:r>
          </a:p>
          <a:p>
            <a:pPr marL="285750" indent="-285750" algn="l" fontAlgn="auto">
              <a:lnSpc>
                <a:spcPct val="120000"/>
              </a:lnSpc>
              <a:buClr>
                <a:srgbClr val="961318"/>
              </a:buClr>
              <a:buSzTx/>
              <a:buFont typeface="Wingdings" panose="05000000000000000000" charset="0"/>
              <a:buChar char="n"/>
            </a:pPr>
            <a:r>
              <a:rPr lang="en-US" altLang="zh-CN" sz="1200">
                <a:latin typeface="Times New Roman" panose="02020603050405020304" charset="0"/>
                <a:ea typeface="黑体" panose="02010609060101010101" pitchFamily="49" charset="-122"/>
                <a:cs typeface="Times New Roman" panose="02020603050405020304" charset="0"/>
              </a:rPr>
              <a:t>This may lead to overestimation or underestimation of disease severity, increased anxiety, and a greater explanatory burden for clinicians.</a:t>
            </a:r>
          </a:p>
        </p:txBody>
      </p:sp>
      <p:pic>
        <p:nvPicPr>
          <p:cNvPr id="55" name="图片 54" descr="5638113c-4b3a-4701-a8c1-b443761403b4"/>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0170" y="1090295"/>
            <a:ext cx="1235710" cy="1235710"/>
          </a:xfrm>
          <a:prstGeom prst="rect">
            <a:avLst/>
          </a:prstGeom>
        </p:spPr>
      </p:pic>
      <p:sp>
        <p:nvSpPr>
          <p:cNvPr id="56" name="椭圆形标注 55"/>
          <p:cNvSpPr/>
          <p:nvPr/>
        </p:nvSpPr>
        <p:spPr>
          <a:xfrm rot="1200000">
            <a:off x="953135" y="1190625"/>
            <a:ext cx="1289050" cy="742950"/>
          </a:xfrm>
          <a:prstGeom prst="wedgeEllipseCallout">
            <a:avLst/>
          </a:prstGeom>
          <a:noFill/>
          <a:ln>
            <a:solidFill>
              <a:srgbClr val="961318"/>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8" name="文本框 57"/>
          <p:cNvSpPr txBox="1"/>
          <p:nvPr/>
        </p:nvSpPr>
        <p:spPr>
          <a:xfrm rot="1020000">
            <a:off x="1042035" y="1271270"/>
            <a:ext cx="1110615" cy="645160"/>
          </a:xfrm>
          <a:prstGeom prst="rect">
            <a:avLst/>
          </a:prstGeom>
          <a:noFill/>
        </p:spPr>
        <p:txBody>
          <a:bodyPr wrap="square" rtlCol="0">
            <a:spAutoFit/>
          </a:bodyPr>
          <a:lstStyle/>
          <a:p>
            <a:r>
              <a:rPr lang="en-US" altLang="zh-CN" sz="900" b="1"/>
              <a:t>Acetowhite epithelium, transformation zone,…</a:t>
            </a:r>
          </a:p>
        </p:txBody>
      </p:sp>
      <p:pic>
        <p:nvPicPr>
          <p:cNvPr id="59" name="图片 58" descr="女性"/>
          <p:cNvPicPr>
            <a:picLocks noChangeAspect="1"/>
          </p:cNvPicPr>
          <p:nvPr>
            <p:custDataLst>
              <p:tags r:id="rId4"/>
            </p:custDataLst>
          </p:nvPr>
        </p:nvPicPr>
        <p:blipFill>
          <a:blip>
            <a:extLst>
              <a:ext uri="{96DAC541-7B7A-43D3-8B79-37D633B846F1}">
                <asvg:svgBlip xmlns:asvg="http://schemas.microsoft.com/office/drawing/2016/SVG/main" r:embed="rId14"/>
              </a:ext>
            </a:extLst>
          </a:blip>
          <a:stretch>
            <a:fillRect/>
          </a:stretch>
        </p:blipFill>
        <p:spPr>
          <a:xfrm>
            <a:off x="4174490" y="4320540"/>
            <a:ext cx="654685" cy="654685"/>
          </a:xfrm>
          <a:prstGeom prst="rect">
            <a:avLst/>
          </a:prstGeom>
        </p:spPr>
      </p:pic>
      <p:pic>
        <p:nvPicPr>
          <p:cNvPr id="64" name="图片 63" descr="女性"/>
          <p:cNvPicPr>
            <a:picLocks noChangeAspect="1"/>
          </p:cNvPicPr>
          <p:nvPr>
            <p:custDataLst>
              <p:tags r:id="rId5"/>
            </p:custDataLst>
          </p:nvPr>
        </p:nvPicPr>
        <p:blipFill>
          <a:blip>
            <a:extLst>
              <a:ext uri="{96DAC541-7B7A-43D3-8B79-37D633B846F1}">
                <asvg:svgBlip xmlns:asvg="http://schemas.microsoft.com/office/drawing/2016/SVG/main" r:embed="rId15"/>
              </a:ext>
            </a:extLst>
          </a:blip>
          <a:stretch>
            <a:fillRect/>
          </a:stretch>
        </p:blipFill>
        <p:spPr>
          <a:xfrm>
            <a:off x="5175250" y="1602740"/>
            <a:ext cx="654685" cy="654685"/>
          </a:xfrm>
          <a:prstGeom prst="rect">
            <a:avLst/>
          </a:prstGeom>
        </p:spPr>
      </p:pic>
      <p:sp>
        <p:nvSpPr>
          <p:cNvPr id="66" name="椭圆形标注 65"/>
          <p:cNvSpPr/>
          <p:nvPr/>
        </p:nvSpPr>
        <p:spPr>
          <a:xfrm rot="20760000">
            <a:off x="4095115" y="1139190"/>
            <a:ext cx="1289050" cy="742950"/>
          </a:xfrm>
          <a:prstGeom prst="wedgeEllipseCallout">
            <a:avLst/>
          </a:prstGeom>
          <a:noFill/>
          <a:ln>
            <a:solidFill>
              <a:schemeClr val="accent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7" name="文本框 66"/>
          <p:cNvSpPr txBox="1"/>
          <p:nvPr/>
        </p:nvSpPr>
        <p:spPr>
          <a:xfrm rot="20280000">
            <a:off x="4180840" y="1247775"/>
            <a:ext cx="1192530" cy="506730"/>
          </a:xfrm>
          <a:prstGeom prst="rect">
            <a:avLst/>
          </a:prstGeom>
          <a:noFill/>
        </p:spPr>
        <p:txBody>
          <a:bodyPr wrap="square" rtlCol="0">
            <a:spAutoFit/>
          </a:bodyPr>
          <a:lstStyle/>
          <a:p>
            <a:r>
              <a:rPr lang="en-US" altLang="zh-CN" sz="900" b="1"/>
              <a:t>What does this mean? Is it serious? Can it be treated?</a:t>
            </a:r>
          </a:p>
        </p:txBody>
      </p:sp>
      <p:pic>
        <p:nvPicPr>
          <p:cNvPr id="136" name="Audio 135">
            <a:hlinkClick r:id="" action="ppaction://media"/>
            <a:extLst>
              <a:ext uri="{FF2B5EF4-FFF2-40B4-BE49-F238E27FC236}">
                <a16:creationId xmlns:a16="http://schemas.microsoft.com/office/drawing/2014/main" id="{44CC53DB-F519-7BE2-F7AA-1FB8E487BEF5}"/>
              </a:ext>
            </a:extLst>
          </p:cNvPr>
          <p:cNvPicPr>
            <a:picLocks noChangeAspect="1"/>
          </p:cNvPicPr>
          <p:nvPr>
            <a:audioFile r:link="rId7"/>
            <p:extLst>
              <p:ext uri="{DAA4B4D4-6D71-4841-9C94-3DE7FCFB9230}">
                <p14:media xmlns:p14="http://schemas.microsoft.com/office/powerpoint/2010/main" r:embed="rId6"/>
              </p:ext>
            </p:extLst>
          </p:nvPr>
        </p:nvPicPr>
        <p:blipFill>
          <a:blip r:embed="rId16"/>
          <a:srcRect l="-203125" t="-203125" r="-203125" b="-20312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399" advTm="43442"/>
    </mc:Choice>
    <mc:Fallback xmlns="">
      <p:transition spd="slow" advTm="434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0" y="140728"/>
            <a:ext cx="3592270" cy="678559"/>
            <a:chOff x="0" y="260648"/>
            <a:chExt cx="3592270" cy="678559"/>
          </a:xfrm>
        </p:grpSpPr>
        <p:sp>
          <p:nvSpPr>
            <p:cNvPr id="3" name="矩形 2"/>
            <p:cNvSpPr/>
            <p:nvPr/>
          </p:nvSpPr>
          <p:spPr>
            <a:xfrm>
              <a:off x="0" y="374313"/>
              <a:ext cx="551180" cy="563880"/>
            </a:xfrm>
            <a:prstGeom prst="rect">
              <a:avLst/>
            </a:prstGeom>
            <a:solidFill>
              <a:srgbClr val="961318"/>
            </a:solidFill>
            <a:ln w="25400" cap="flat" cmpd="sng" algn="ctr">
              <a:solidFill>
                <a:srgbClr val="961318"/>
              </a:solidFill>
              <a:prstDash val="solid"/>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grpSp>
          <p:nvGrpSpPr>
            <p:cNvPr id="4" name="组合 3"/>
            <p:cNvGrpSpPr/>
            <p:nvPr/>
          </p:nvGrpSpPr>
          <p:grpSpPr>
            <a:xfrm>
              <a:off x="695400" y="260648"/>
              <a:ext cx="2896870" cy="678559"/>
              <a:chOff x="623392" y="310880"/>
              <a:chExt cx="2896870" cy="678559"/>
            </a:xfrm>
          </p:grpSpPr>
          <p:sp>
            <p:nvSpPr>
              <p:cNvPr id="5" name="文本框 4"/>
              <p:cNvSpPr txBox="1"/>
              <p:nvPr/>
            </p:nvSpPr>
            <p:spPr>
              <a:xfrm>
                <a:off x="623392" y="310880"/>
                <a:ext cx="2896870" cy="583565"/>
              </a:xfrm>
              <a:prstGeom prst="rect">
                <a:avLst/>
              </a:prstGeom>
              <a:noFill/>
            </p:spPr>
            <p:txBody>
              <a:bodyPr wrap="none" rtlCol="0">
                <a:spAutoFit/>
              </a:bodyPr>
              <a:lstStyle/>
              <a:p>
                <a:pPr algn="l">
                  <a:defRPr/>
                </a:pPr>
                <a:r>
                  <a:rPr lang="en-US" altLang="zh-CN" sz="3200" b="1" kern="0" dirty="0">
                    <a:solidFill>
                      <a:prstClr val="black"/>
                    </a:solidFill>
                    <a:latin typeface="微软雅黑" panose="020B0503020204020204" charset="-122"/>
                    <a:ea typeface="微软雅黑" panose="020B0503020204020204" charset="-122"/>
                  </a:rPr>
                  <a:t>Study Design</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grpSp>
      </p:grpSp>
      <p:sp>
        <p:nvSpPr>
          <p:cNvPr id="10" name="文本框 9"/>
          <p:cNvSpPr txBox="1"/>
          <p:nvPr/>
        </p:nvSpPr>
        <p:spPr>
          <a:xfrm>
            <a:off x="53340" y="950595"/>
            <a:ext cx="6085840" cy="1661160"/>
          </a:xfrm>
          <a:prstGeom prst="rect">
            <a:avLst/>
          </a:prstGeom>
          <a:noFill/>
        </p:spPr>
        <p:txBody>
          <a:bodyPr wrap="square" rtlCol="0" anchor="t">
            <a:noAutofit/>
          </a:bodyPr>
          <a:lstStyle/>
          <a:p>
            <a:pPr marL="342900" indent="-342900" algn="l" fontAlgn="auto">
              <a:lnSpc>
                <a:spcPct val="120000"/>
              </a:lnSpc>
              <a:buClr>
                <a:srgbClr val="961318"/>
              </a:buClr>
              <a:buSzTx/>
              <a:buFont typeface="Wingdings" panose="05000000000000000000" charset="0"/>
              <a:buChar char="u"/>
            </a:pPr>
            <a:r>
              <a:rPr lang="en-US" altLang="zh-CN" b="1">
                <a:solidFill>
                  <a:srgbClr val="961318"/>
                </a:solidFill>
                <a:latin typeface="Times New Roman" panose="02020603050405020304" charset="0"/>
                <a:ea typeface="宋体" panose="02010600030101010101" pitchFamily="2" charset="-122"/>
                <a:cs typeface="Times New Roman" panose="02020603050405020304" charset="0"/>
                <a:sym typeface="+mn-ea"/>
              </a:rPr>
              <a:t>Single-center, open-label </a:t>
            </a:r>
            <a:r>
              <a:rPr lang="en-US" altLang="zh-CN">
                <a:latin typeface="Times New Roman" panose="02020603050405020304" charset="0"/>
                <a:ea typeface="宋体" panose="02010600030101010101" pitchFamily="2" charset="-122"/>
                <a:cs typeface="Times New Roman" panose="02020603050405020304" charset="0"/>
                <a:sym typeface="+mn-ea"/>
              </a:rPr>
              <a:t>randomized controlled trial</a:t>
            </a:r>
          </a:p>
          <a:p>
            <a:pPr marL="342900" indent="-342900" algn="l" fontAlgn="auto">
              <a:lnSpc>
                <a:spcPct val="120000"/>
              </a:lnSpc>
              <a:buClr>
                <a:srgbClr val="961318"/>
              </a:buClr>
              <a:buSzTx/>
              <a:buFont typeface="Wingdings" panose="05000000000000000000" charset="0"/>
              <a:buChar char="u"/>
            </a:pPr>
            <a:r>
              <a:rPr lang="en-US" altLang="zh-CN" sz="1800">
                <a:latin typeface="Times New Roman" panose="02020603050405020304" charset="0"/>
                <a:ea typeface="宋体" panose="02010600030101010101" pitchFamily="2" charset="-122"/>
                <a:cs typeface="Times New Roman" panose="02020603050405020304" charset="0"/>
                <a:sym typeface="+mn-ea"/>
              </a:rPr>
              <a:t>Eligible participants were consecutively recruited from the gynecology outpatient clinic of Chengdu Women’s and Children’s Central Hospital between January 1 and March 6, 2026</a:t>
            </a:r>
          </a:p>
          <a:p>
            <a:pPr marL="342900" indent="-342900" algn="l" fontAlgn="auto">
              <a:lnSpc>
                <a:spcPct val="120000"/>
              </a:lnSpc>
              <a:buClr>
                <a:srgbClr val="961318"/>
              </a:buClr>
              <a:buSzTx/>
              <a:buFont typeface="Wingdings" panose="05000000000000000000" charset="0"/>
              <a:buChar char="u"/>
            </a:pPr>
            <a:r>
              <a:rPr lang="en-US" altLang="zh-CN" sz="1800">
                <a:latin typeface="Times New Roman" panose="02020603050405020304" charset="0"/>
                <a:ea typeface="宋体" panose="02010600030101010101" pitchFamily="2" charset="-122"/>
                <a:cs typeface="Times New Roman" panose="02020603050405020304" charset="0"/>
                <a:sym typeface="+mn-ea"/>
              </a:rPr>
              <a:t>Trial registration: ChiCTR2500114886</a:t>
            </a:r>
          </a:p>
          <a:p>
            <a:pPr marL="342900" indent="-342900" algn="l" fontAlgn="auto">
              <a:lnSpc>
                <a:spcPct val="120000"/>
              </a:lnSpc>
              <a:buClr>
                <a:srgbClr val="961318"/>
              </a:buClr>
              <a:buSzTx/>
              <a:buFont typeface="Wingdings" panose="05000000000000000000" charset="0"/>
              <a:buChar char="u"/>
            </a:pPr>
            <a:endParaRPr lang="en-US" altLang="zh-CN" sz="1800">
              <a:latin typeface="Times New Roman" panose="02020603050405020304" charset="0"/>
              <a:ea typeface="宋体" panose="02010600030101010101" pitchFamily="2" charset="-122"/>
              <a:cs typeface="Times New Roman" panose="02020603050405020304" charset="0"/>
              <a:sym typeface="+mn-ea"/>
            </a:endParaRPr>
          </a:p>
        </p:txBody>
      </p:sp>
      <p:grpSp>
        <p:nvGrpSpPr>
          <p:cNvPr id="73" name="组合 72"/>
          <p:cNvGrpSpPr/>
          <p:nvPr/>
        </p:nvGrpSpPr>
        <p:grpSpPr>
          <a:xfrm>
            <a:off x="6045200" y="1613535"/>
            <a:ext cx="3439160" cy="2109470"/>
            <a:chOff x="9854" y="67"/>
            <a:chExt cx="5416" cy="3322"/>
          </a:xfrm>
        </p:grpSpPr>
        <p:pic>
          <p:nvPicPr>
            <p:cNvPr id="12" name="图片 25" descr="电脑端"/>
            <p:cNvPicPr>
              <a:picLocks noChangeAspect="1"/>
            </p:cNvPicPr>
            <p:nvPr/>
          </p:nvPicPr>
          <p:blipFill>
            <a:blip r:embed="rId5"/>
            <a:stretch>
              <a:fillRect/>
            </a:stretch>
          </p:blipFill>
          <p:spPr>
            <a:xfrm>
              <a:off x="9854" y="557"/>
              <a:ext cx="5416" cy="2832"/>
            </a:xfrm>
            <a:prstGeom prst="rect">
              <a:avLst/>
            </a:prstGeom>
          </p:spPr>
        </p:pic>
        <p:sp>
          <p:nvSpPr>
            <p:cNvPr id="15" name="矩形 14"/>
            <p:cNvSpPr/>
            <p:nvPr/>
          </p:nvSpPr>
          <p:spPr>
            <a:xfrm>
              <a:off x="9854" y="67"/>
              <a:ext cx="4519" cy="490"/>
            </a:xfrm>
            <a:prstGeom prst="rect">
              <a:avLst/>
            </a:prstGeom>
            <a:solidFill>
              <a:srgbClr val="96131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b="1"/>
                <a:t>Clinician Workstation</a:t>
              </a:r>
            </a:p>
          </p:txBody>
        </p:sp>
      </p:grpSp>
      <p:grpSp>
        <p:nvGrpSpPr>
          <p:cNvPr id="74" name="组合 73"/>
          <p:cNvGrpSpPr/>
          <p:nvPr/>
        </p:nvGrpSpPr>
        <p:grpSpPr>
          <a:xfrm>
            <a:off x="9617710" y="1586865"/>
            <a:ext cx="2426335" cy="2049780"/>
            <a:chOff x="15296" y="55"/>
            <a:chExt cx="3821" cy="3228"/>
          </a:xfrm>
        </p:grpSpPr>
        <p:pic>
          <p:nvPicPr>
            <p:cNvPr id="32" name="图片 32" descr="e57fb8a496553b03425240931fb9490f"/>
            <p:cNvPicPr>
              <a:picLocks noChangeAspect="1"/>
            </p:cNvPicPr>
            <p:nvPr/>
          </p:nvPicPr>
          <p:blipFill>
            <a:blip r:embed="rId6"/>
            <a:stretch>
              <a:fillRect/>
            </a:stretch>
          </p:blipFill>
          <p:spPr>
            <a:xfrm>
              <a:off x="17778" y="557"/>
              <a:ext cx="1259" cy="2726"/>
            </a:xfrm>
            <a:prstGeom prst="rect">
              <a:avLst/>
            </a:prstGeom>
          </p:spPr>
        </p:pic>
        <p:pic>
          <p:nvPicPr>
            <p:cNvPr id="30" name="图片 30" descr="d6a60350f07914ae85e87ded203635a1"/>
            <p:cNvPicPr>
              <a:picLocks noChangeAspect="1"/>
            </p:cNvPicPr>
            <p:nvPr/>
          </p:nvPicPr>
          <p:blipFill>
            <a:blip r:embed="rId7"/>
            <a:stretch>
              <a:fillRect/>
            </a:stretch>
          </p:blipFill>
          <p:spPr>
            <a:xfrm>
              <a:off x="16578" y="557"/>
              <a:ext cx="1258" cy="2726"/>
            </a:xfrm>
            <a:prstGeom prst="rect">
              <a:avLst/>
            </a:prstGeom>
          </p:spPr>
        </p:pic>
        <p:pic>
          <p:nvPicPr>
            <p:cNvPr id="13" name="图片 27" descr="e27d333d9aecb99fe9d1bd58f6fc027c"/>
            <p:cNvPicPr>
              <a:picLocks noChangeAspect="1"/>
            </p:cNvPicPr>
            <p:nvPr/>
          </p:nvPicPr>
          <p:blipFill>
            <a:blip r:embed="rId8"/>
            <a:stretch>
              <a:fillRect/>
            </a:stretch>
          </p:blipFill>
          <p:spPr>
            <a:xfrm>
              <a:off x="15296" y="557"/>
              <a:ext cx="1259" cy="2726"/>
            </a:xfrm>
            <a:prstGeom prst="rect">
              <a:avLst/>
            </a:prstGeom>
          </p:spPr>
        </p:pic>
        <p:sp>
          <p:nvSpPr>
            <p:cNvPr id="16" name="矩形 15"/>
            <p:cNvSpPr/>
            <p:nvPr/>
          </p:nvSpPr>
          <p:spPr>
            <a:xfrm>
              <a:off x="15296" y="55"/>
              <a:ext cx="3821" cy="488"/>
            </a:xfrm>
            <a:prstGeom prst="rect">
              <a:avLst/>
            </a:prstGeom>
            <a:solidFill>
              <a:schemeClr val="accent5">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b="1">
                  <a:solidFill>
                    <a:schemeClr val="accent1"/>
                  </a:solidFill>
                </a:rPr>
                <a:t>Patient Mobile Interface</a:t>
              </a:r>
            </a:p>
          </p:txBody>
        </p:sp>
      </p:grpSp>
      <p:pic>
        <p:nvPicPr>
          <p:cNvPr id="77" name="图片 76" descr="英文版流程图"/>
          <p:cNvPicPr>
            <a:picLocks noChangeAspect="1"/>
          </p:cNvPicPr>
          <p:nvPr/>
        </p:nvPicPr>
        <p:blipFill>
          <a:blip r:embed="rId9"/>
          <a:stretch>
            <a:fillRect/>
          </a:stretch>
        </p:blipFill>
        <p:spPr>
          <a:xfrm>
            <a:off x="2442845" y="2999105"/>
            <a:ext cx="3602355" cy="3687445"/>
          </a:xfrm>
          <a:prstGeom prst="rect">
            <a:avLst/>
          </a:prstGeom>
        </p:spPr>
      </p:pic>
      <p:sp>
        <p:nvSpPr>
          <p:cNvPr id="78" name="文本框 77"/>
          <p:cNvSpPr txBox="1"/>
          <p:nvPr/>
        </p:nvSpPr>
        <p:spPr>
          <a:xfrm>
            <a:off x="6008370" y="140970"/>
            <a:ext cx="5955030" cy="1297305"/>
          </a:xfrm>
          <a:prstGeom prst="roundRect">
            <a:avLst/>
          </a:prstGeom>
          <a:solidFill>
            <a:srgbClr val="961318"/>
          </a:solidFill>
        </p:spPr>
        <p:txBody>
          <a:bodyPr wrap="square">
            <a:noAutofit/>
          </a:bodyPr>
          <a:lstStyle/>
          <a:p>
            <a:pPr marL="0" indent="0" algn="just" defTabSz="266700">
              <a:spcBef>
                <a:spcPct val="0"/>
              </a:spcBef>
              <a:spcAft>
                <a:spcPct val="0"/>
              </a:spcAft>
            </a:pPr>
            <a:r>
              <a:rPr lang="en-US" altLang="zh-CN" sz="1400" b="1">
                <a:solidFill>
                  <a:schemeClr val="bg1"/>
                </a:solidFill>
                <a:latin typeface="Arial" panose="020B0604020202020204" pitchFamily="34" charset="0"/>
                <a:ea typeface="黑体" panose="02010609060101010101" pitchFamily="49" charset="-122"/>
                <a:cs typeface="Arial" panose="020B0604020202020204" pitchFamily="34" charset="0"/>
              </a:rPr>
              <a:t>We developed </a:t>
            </a:r>
            <a:r>
              <a:rPr lang="en-US" altLang="zh-CN" b="1" i="1">
                <a:solidFill>
                  <a:schemeClr val="bg1"/>
                </a:solidFill>
                <a:latin typeface="Arial" panose="020B0604020202020204" pitchFamily="34" charset="0"/>
                <a:ea typeface="黑体" panose="02010609060101010101" pitchFamily="49" charset="-122"/>
                <a:cs typeface="Arial" panose="020B0604020202020204" pitchFamily="34" charset="0"/>
              </a:rPr>
              <a:t>Colpo-LLM,</a:t>
            </a:r>
            <a:r>
              <a:rPr lang="en-US" altLang="zh-CN" sz="1400" b="1">
                <a:solidFill>
                  <a:schemeClr val="bg1"/>
                </a:solidFill>
                <a:latin typeface="Arial" panose="020B0604020202020204" pitchFamily="34" charset="0"/>
                <a:ea typeface="黑体" panose="02010609060101010101" pitchFamily="49" charset="-122"/>
                <a:cs typeface="Arial" panose="020B0604020202020204" pitchFamily="34" charset="0"/>
              </a:rPr>
              <a:t> a Qwen-based specialized system for interpreting colposcopy reports, and conducted a randomized controlled trial to evaluate its effects on cervical cancer-specific health literacy, anxiety-related emotional experience, and report perception.</a:t>
            </a:r>
          </a:p>
        </p:txBody>
      </p:sp>
      <p:pic>
        <p:nvPicPr>
          <p:cNvPr id="79" name="图片 78"/>
          <p:cNvPicPr>
            <a:picLocks noChangeAspect="1"/>
          </p:cNvPicPr>
          <p:nvPr/>
        </p:nvPicPr>
        <p:blipFill>
          <a:blip r:embed="rId10"/>
          <a:stretch>
            <a:fillRect/>
          </a:stretch>
        </p:blipFill>
        <p:spPr>
          <a:xfrm>
            <a:off x="6008370" y="3914775"/>
            <a:ext cx="6086475" cy="2771775"/>
          </a:xfrm>
          <a:prstGeom prst="rect">
            <a:avLst/>
          </a:prstGeom>
        </p:spPr>
      </p:pic>
      <p:pic>
        <p:nvPicPr>
          <p:cNvPr id="112" name="图片 111" descr="263c50ec-e458-4a03-b6cb-b2016d36ccd1"/>
          <p:cNvPicPr>
            <a:picLocks noChangeAspect="1"/>
          </p:cNvPicPr>
          <p:nvPr/>
        </p:nvPicPr>
        <p:blipFill>
          <a:blip>
            <a:extLst>
              <a:ext uri="{96DAC541-7B7A-43D3-8B79-37D633B846F1}">
                <asvg:svgBlip xmlns:asvg="http://schemas.microsoft.com/office/drawing/2016/SVG/main" r:embed="rId11"/>
              </a:ext>
            </a:extLst>
          </a:blip>
          <a:srcRect l="23292" t="17688" r="19002" b="18827"/>
          <a:stretch>
            <a:fillRect/>
          </a:stretch>
        </p:blipFill>
        <p:spPr>
          <a:xfrm>
            <a:off x="596265" y="2917190"/>
            <a:ext cx="1029335" cy="1132840"/>
          </a:xfrm>
          <a:prstGeom prst="rect">
            <a:avLst/>
          </a:prstGeom>
        </p:spPr>
      </p:pic>
      <p:pic>
        <p:nvPicPr>
          <p:cNvPr id="119" name="图片 118" descr="b54ed5ed-5bbb-4481-9692-c12535d1519d"/>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0820" y="4182745"/>
            <a:ext cx="1800860" cy="1800860"/>
          </a:xfrm>
          <a:prstGeom prst="rect">
            <a:avLst/>
          </a:prstGeom>
        </p:spPr>
      </p:pic>
      <p:sp>
        <p:nvSpPr>
          <p:cNvPr id="80" name="文本框 79"/>
          <p:cNvSpPr txBox="1"/>
          <p:nvPr/>
        </p:nvSpPr>
        <p:spPr>
          <a:xfrm>
            <a:off x="-66675" y="4006215"/>
            <a:ext cx="2228850" cy="583565"/>
          </a:xfrm>
          <a:prstGeom prst="rect">
            <a:avLst/>
          </a:prstGeom>
        </p:spPr>
        <p:txBody>
          <a:bodyPr wrap="square">
            <a:spAutoFit/>
          </a:bodyPr>
          <a:lstStyle/>
          <a:p>
            <a:pPr algn="ctr"/>
            <a:r>
              <a:rPr lang="en-US" altLang="zh-CN" sz="1600" b="1">
                <a:solidFill>
                  <a:srgbClr val="961318"/>
                </a:solidFill>
              </a:rPr>
              <a:t>Patient-friendly interpretation output</a:t>
            </a:r>
          </a:p>
        </p:txBody>
      </p:sp>
      <p:sp>
        <p:nvSpPr>
          <p:cNvPr id="81" name="文本框 80"/>
          <p:cNvSpPr txBox="1"/>
          <p:nvPr/>
        </p:nvSpPr>
        <p:spPr>
          <a:xfrm>
            <a:off x="-142875" y="5551170"/>
            <a:ext cx="2508250" cy="1383665"/>
          </a:xfrm>
          <a:prstGeom prst="rect">
            <a:avLst/>
          </a:prstGeom>
        </p:spPr>
        <p:txBody>
          <a:bodyPr wrap="square">
            <a:spAutoFit/>
          </a:bodyPr>
          <a:lstStyle/>
          <a:p>
            <a:pPr algn="ctr"/>
            <a:r>
              <a:rPr lang="en-US" altLang="zh-CN" sz="1400" b="1">
                <a:solidFill>
                  <a:srgbClr val="961318"/>
                </a:solidFill>
              </a:rPr>
              <a:t>Instant access via QR code</a:t>
            </a:r>
          </a:p>
          <a:p>
            <a:pPr algn="ctr"/>
            <a:r>
              <a:rPr lang="en-US" altLang="zh-CN" sz="1400" b="1"/>
              <a:t> </a:t>
            </a:r>
            <a:r>
              <a:rPr lang="en-US" altLang="zh-CN" sz="1400">
                <a:latin typeface="Times New Roman" panose="02020603050405020304" charset="0"/>
                <a:cs typeface="Times New Roman" panose="02020603050405020304" charset="0"/>
              </a:rPr>
              <a:t>A dedicated QR code is generated on the report, allowing patients to scan and immediately access the personalized interpretation.</a:t>
            </a:r>
          </a:p>
        </p:txBody>
      </p:sp>
      <p:pic>
        <p:nvPicPr>
          <p:cNvPr id="52" name="Audio 51">
            <a:hlinkClick r:id="" action="ppaction://media"/>
            <a:extLst>
              <a:ext uri="{FF2B5EF4-FFF2-40B4-BE49-F238E27FC236}">
                <a16:creationId xmlns:a16="http://schemas.microsoft.com/office/drawing/2014/main" id="{E2E7B901-C112-6B44-3C09-E03FE38450F0}"/>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03125" t="-203125" r="-203125" b="-20312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399" advTm="50402"/>
    </mc:Choice>
    <mc:Fallback xmlns="">
      <p:transition spd="slow" advTm="50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矩形 9"/>
          <p:cNvSpPr/>
          <p:nvPr/>
        </p:nvSpPr>
        <p:spPr>
          <a:xfrm>
            <a:off x="498475" y="939800"/>
            <a:ext cx="7790180" cy="5849620"/>
          </a:xfrm>
          <a:prstGeom prst="rect">
            <a:avLst/>
          </a:prstGeom>
          <a:solidFill>
            <a:schemeClr val="accent5">
              <a:lumMod val="20000"/>
              <a:lumOff val="80000"/>
              <a:alpha val="69000"/>
            </a:schemeClr>
          </a:solidFill>
          <a:ln w="19050">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 name="组合 1"/>
          <p:cNvGrpSpPr/>
          <p:nvPr/>
        </p:nvGrpSpPr>
        <p:grpSpPr>
          <a:xfrm>
            <a:off x="0" y="140728"/>
            <a:ext cx="10936045" cy="678559"/>
            <a:chOff x="0" y="260648"/>
            <a:chExt cx="10936045" cy="678559"/>
          </a:xfrm>
        </p:grpSpPr>
        <p:sp>
          <p:nvSpPr>
            <p:cNvPr id="3" name="矩形 2"/>
            <p:cNvSpPr/>
            <p:nvPr/>
          </p:nvSpPr>
          <p:spPr>
            <a:xfrm>
              <a:off x="0" y="374313"/>
              <a:ext cx="551180" cy="563880"/>
            </a:xfrm>
            <a:prstGeom prst="rect">
              <a:avLst/>
            </a:prstGeom>
            <a:solidFill>
              <a:srgbClr val="961318"/>
            </a:solidFill>
            <a:ln w="25400" cap="flat" cmpd="sng" algn="ctr">
              <a:solidFill>
                <a:srgbClr val="961318"/>
              </a:solidFill>
              <a:prstDash val="solid"/>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grpSp>
          <p:nvGrpSpPr>
            <p:cNvPr id="4" name="组合 3"/>
            <p:cNvGrpSpPr/>
            <p:nvPr/>
          </p:nvGrpSpPr>
          <p:grpSpPr>
            <a:xfrm>
              <a:off x="695400" y="260648"/>
              <a:ext cx="10240645" cy="678559"/>
              <a:chOff x="623392" y="310880"/>
              <a:chExt cx="10240645" cy="678559"/>
            </a:xfrm>
          </p:grpSpPr>
          <p:sp>
            <p:nvSpPr>
              <p:cNvPr id="5" name="文本框 4"/>
              <p:cNvSpPr txBox="1"/>
              <p:nvPr/>
            </p:nvSpPr>
            <p:spPr>
              <a:xfrm>
                <a:off x="623392" y="310880"/>
                <a:ext cx="10240645" cy="583565"/>
              </a:xfrm>
              <a:prstGeom prst="rect">
                <a:avLst/>
              </a:prstGeom>
              <a:noFill/>
            </p:spPr>
            <p:txBody>
              <a:bodyPr wrap="none" rtlCol="0">
                <a:spAutoFit/>
              </a:bodyPr>
              <a:lstStyle/>
              <a:p>
                <a:pPr algn="l">
                  <a:defRPr/>
                </a:pPr>
                <a:r>
                  <a:rPr lang="en-US" altLang="zh-CN" sz="3200" b="1" kern="0" dirty="0">
                    <a:solidFill>
                      <a:prstClr val="black"/>
                    </a:solidFill>
                    <a:latin typeface="微软雅黑" panose="020B0503020204020204" charset="-122"/>
                    <a:ea typeface="微软雅黑" panose="020B0503020204020204" charset="-122"/>
                  </a:rPr>
                  <a:t>Results — Baseline Characteristics of Participants</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grpSp>
      </p:grpSp>
      <p:pic>
        <p:nvPicPr>
          <p:cNvPr id="27" name="图片 26" descr="hse校徽"/>
          <p:cNvPicPr>
            <a:picLocks noChangeAspect="1"/>
          </p:cNvPicPr>
          <p:nvPr>
            <p:custDataLst>
              <p:tags r:id="rId1"/>
            </p:custDataLst>
          </p:nvPr>
        </p:nvPicPr>
        <p:blipFill>
          <a:blip r:embed="rId31"/>
          <a:stretch>
            <a:fillRect/>
          </a:stretch>
        </p:blipFill>
        <p:spPr>
          <a:xfrm>
            <a:off x="9255760" y="0"/>
            <a:ext cx="2936240" cy="800735"/>
          </a:xfrm>
          <a:prstGeom prst="rect">
            <a:avLst/>
          </a:prstGeom>
        </p:spPr>
      </p:pic>
      <p:grpSp>
        <p:nvGrpSpPr>
          <p:cNvPr id="77" name="组合 76"/>
          <p:cNvGrpSpPr/>
          <p:nvPr/>
        </p:nvGrpSpPr>
        <p:grpSpPr>
          <a:xfrm>
            <a:off x="4087495" y="3275330"/>
            <a:ext cx="992505" cy="959485"/>
            <a:chOff x="17007" y="7518"/>
            <a:chExt cx="1992" cy="2010"/>
          </a:xfrm>
        </p:grpSpPr>
        <p:pic>
          <p:nvPicPr>
            <p:cNvPr id="7" name="图片 6" descr="女人"/>
            <p:cNvPicPr>
              <a:picLocks noChangeAspect="1"/>
            </p:cNvPicPr>
            <p:nvPr>
              <p:custDataLst>
                <p:tags r:id="rId28"/>
              </p:custDataLst>
            </p:nvPr>
          </p:nvPicPr>
          <p:blipFill>
            <a:blip>
              <a:extLst>
                <a:ext uri="{96DAC541-7B7A-43D3-8B79-37D633B846F1}">
                  <asvg:svgBlip xmlns:asvg="http://schemas.microsoft.com/office/drawing/2016/SVG/main" r:embed="rId32"/>
                </a:ext>
              </a:extLst>
            </a:blip>
            <a:stretch>
              <a:fillRect/>
            </a:stretch>
          </p:blipFill>
          <p:spPr>
            <a:xfrm>
              <a:off x="17389" y="7936"/>
              <a:ext cx="1221" cy="1221"/>
            </a:xfrm>
            <a:prstGeom prst="rect">
              <a:avLst/>
            </a:prstGeom>
          </p:spPr>
        </p:pic>
        <p:sp>
          <p:nvSpPr>
            <p:cNvPr id="11" name="椭圆 10"/>
            <p:cNvSpPr/>
            <p:nvPr/>
          </p:nvSpPr>
          <p:spPr>
            <a:xfrm>
              <a:off x="17007" y="7518"/>
              <a:ext cx="1992" cy="2010"/>
            </a:xfrm>
            <a:prstGeom prst="ellipse">
              <a:avLst/>
            </a:prstGeom>
            <a:noFill/>
            <a:ln w="38100">
              <a:solidFill>
                <a:srgbClr val="961318"/>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12" name="圆角矩形 11"/>
          <p:cNvSpPr/>
          <p:nvPr>
            <p:custDataLst>
              <p:tags r:id="rId2"/>
            </p:custDataLst>
          </p:nvPr>
        </p:nvSpPr>
        <p:spPr>
          <a:xfrm>
            <a:off x="612775" y="1079500"/>
            <a:ext cx="2923540" cy="749300"/>
          </a:xfrm>
          <a:prstGeom prst="roundRect">
            <a:avLst/>
          </a:prstGeom>
          <a:noFill/>
          <a:ln w="19050">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圆角矩形 12"/>
          <p:cNvSpPr/>
          <p:nvPr>
            <p:custDataLst>
              <p:tags r:id="rId3"/>
            </p:custDataLst>
          </p:nvPr>
        </p:nvSpPr>
        <p:spPr>
          <a:xfrm>
            <a:off x="612775" y="1983105"/>
            <a:ext cx="2923540" cy="749300"/>
          </a:xfrm>
          <a:prstGeom prst="roundRect">
            <a:avLst/>
          </a:prstGeom>
          <a:noFill/>
          <a:ln w="19050">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圆角矩形 13"/>
          <p:cNvSpPr/>
          <p:nvPr>
            <p:custDataLst>
              <p:tags r:id="rId4"/>
            </p:custDataLst>
          </p:nvPr>
        </p:nvSpPr>
        <p:spPr>
          <a:xfrm>
            <a:off x="612775" y="2882265"/>
            <a:ext cx="2923540" cy="749300"/>
          </a:xfrm>
          <a:prstGeom prst="roundRect">
            <a:avLst/>
          </a:prstGeom>
          <a:noFill/>
          <a:ln w="19050">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圆角矩形 15"/>
          <p:cNvSpPr/>
          <p:nvPr>
            <p:custDataLst>
              <p:tags r:id="rId5"/>
            </p:custDataLst>
          </p:nvPr>
        </p:nvSpPr>
        <p:spPr>
          <a:xfrm>
            <a:off x="628650" y="3794760"/>
            <a:ext cx="2923540" cy="749300"/>
          </a:xfrm>
          <a:prstGeom prst="roundRect">
            <a:avLst/>
          </a:prstGeom>
          <a:noFill/>
          <a:ln w="19050">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descr="观众"/>
          <p:cNvPicPr>
            <a:picLocks noChangeAspect="1"/>
          </p:cNvPicPr>
          <p:nvPr>
            <p:custDataLst>
              <p:tags r:id="rId6"/>
            </p:custDataLst>
          </p:nvPr>
        </p:nvPicPr>
        <p:blipFill>
          <a:blip>
            <a:extLst>
              <a:ext uri="{96DAC541-7B7A-43D3-8B79-37D633B846F1}">
                <asvg:svgBlip xmlns:asvg="http://schemas.microsoft.com/office/drawing/2016/SVG/main" r:embed="rId33"/>
              </a:ext>
            </a:extLst>
          </a:blip>
          <a:stretch>
            <a:fillRect/>
          </a:stretch>
        </p:blipFill>
        <p:spPr>
          <a:xfrm>
            <a:off x="727710" y="1117600"/>
            <a:ext cx="665480" cy="665480"/>
          </a:xfrm>
          <a:prstGeom prst="rect">
            <a:avLst/>
          </a:prstGeom>
        </p:spPr>
      </p:pic>
      <p:sp>
        <p:nvSpPr>
          <p:cNvPr id="18" name="文本框 17"/>
          <p:cNvSpPr txBox="1"/>
          <p:nvPr>
            <p:custDataLst>
              <p:tags r:id="rId7"/>
            </p:custDataLst>
          </p:nvPr>
        </p:nvSpPr>
        <p:spPr>
          <a:xfrm>
            <a:off x="1399540" y="1080135"/>
            <a:ext cx="2076450" cy="762000"/>
          </a:xfrm>
          <a:prstGeom prst="rect">
            <a:avLst/>
          </a:prstGeom>
          <a:noFill/>
        </p:spPr>
        <p:txBody>
          <a:bodyPr wrap="square" rtlCol="0" anchor="ctr" anchorCtr="0">
            <a:noAutofit/>
          </a:bodyPr>
          <a:lstStyle/>
          <a:p>
            <a:pPr indent="0" fontAlgn="auto">
              <a:lnSpc>
                <a:spcPct val="120000"/>
              </a:lnSpc>
            </a:pPr>
            <a:r>
              <a:rPr lang="en-US" altLang="zh-CN" sz="1400" b="1">
                <a:latin typeface="Times New Roman" panose="02020603050405020304" charset="0"/>
                <a:ea typeface="微软雅黑" panose="020B0503020204020204" charset="-122"/>
                <a:cs typeface="Times New Roman" panose="02020603050405020304" charset="0"/>
              </a:rPr>
              <a:t>Total sample N=284</a:t>
            </a:r>
          </a:p>
          <a:p>
            <a:pPr indent="0" fontAlgn="auto">
              <a:lnSpc>
                <a:spcPct val="120000"/>
              </a:lnSpc>
            </a:pPr>
            <a:r>
              <a:rPr lang="en-US" altLang="zh-CN" sz="1200">
                <a:latin typeface="Times New Roman" panose="02020603050405020304" charset="0"/>
                <a:ea typeface="微软雅黑" panose="020B0503020204020204" charset="-122"/>
                <a:cs typeface="Times New Roman" panose="02020603050405020304" charset="0"/>
              </a:rPr>
              <a:t>Intervention group : Control group = 1 : 1</a:t>
            </a:r>
          </a:p>
        </p:txBody>
      </p:sp>
      <p:pic>
        <p:nvPicPr>
          <p:cNvPr id="19" name="图片 18" descr="bd9366fe-3bb7-4cd0-8ff8-4c7979d271e7"/>
          <p:cNvPicPr>
            <a:picLocks noChangeAspect="1"/>
          </p:cNvPicPr>
          <p:nvPr>
            <p:custDataLst>
              <p:tags r:id="rId8"/>
            </p:custDataLst>
          </p:nvPr>
        </p:nvPicPr>
        <p:blipFill>
          <a:blip>
            <a:extLst>
              <a:ext uri="{96DAC541-7B7A-43D3-8B79-37D633B846F1}">
                <asvg:svgBlip xmlns:asvg="http://schemas.microsoft.com/office/drawing/2016/SVG/main" r:embed="rId34"/>
              </a:ext>
            </a:extLst>
          </a:blip>
          <a:srcRect l="19060" t="19917" r="18292" b="20390"/>
          <a:stretch>
            <a:fillRect/>
          </a:stretch>
        </p:blipFill>
        <p:spPr>
          <a:xfrm>
            <a:off x="644525" y="1986915"/>
            <a:ext cx="752475" cy="717550"/>
          </a:xfrm>
          <a:prstGeom prst="rect">
            <a:avLst/>
          </a:prstGeom>
        </p:spPr>
      </p:pic>
      <p:sp>
        <p:nvSpPr>
          <p:cNvPr id="20" name="文本框 19"/>
          <p:cNvSpPr txBox="1"/>
          <p:nvPr>
            <p:custDataLst>
              <p:tags r:id="rId9"/>
            </p:custDataLst>
          </p:nvPr>
        </p:nvSpPr>
        <p:spPr>
          <a:xfrm>
            <a:off x="1335405" y="1982470"/>
            <a:ext cx="2313940" cy="753110"/>
          </a:xfrm>
          <a:prstGeom prst="rect">
            <a:avLst/>
          </a:prstGeom>
          <a:noFill/>
        </p:spPr>
        <p:txBody>
          <a:bodyPr wrap="square" rtlCol="0" anchor="ctr" anchorCtr="0">
            <a:noAutofit/>
          </a:bodyPr>
          <a:lstStyle/>
          <a:p>
            <a:pPr indent="0" fontAlgn="auto">
              <a:lnSpc>
                <a:spcPct val="140000"/>
              </a:lnSpc>
            </a:pPr>
            <a:r>
              <a:rPr lang="en-US" altLang="zh-CN" sz="1600" b="1">
                <a:solidFill>
                  <a:schemeClr val="tx1"/>
                </a:solidFill>
                <a:latin typeface="Times New Roman" panose="02020603050405020304" charset="0"/>
                <a:cs typeface="Times New Roman" panose="02020603050405020304" charset="0"/>
              </a:rPr>
              <a:t>Median age</a:t>
            </a:r>
          </a:p>
          <a:p>
            <a:pPr indent="0" fontAlgn="auto">
              <a:lnSpc>
                <a:spcPct val="140000"/>
              </a:lnSpc>
            </a:pPr>
            <a:r>
              <a:rPr lang="en-US" altLang="zh-CN" sz="1600">
                <a:latin typeface="Times New Roman" panose="02020603050405020304" charset="0"/>
                <a:cs typeface="Times New Roman" panose="02020603050405020304" charset="0"/>
              </a:rPr>
              <a:t>35 years (IQR: 30–40)</a:t>
            </a:r>
          </a:p>
        </p:txBody>
      </p:sp>
      <p:pic>
        <p:nvPicPr>
          <p:cNvPr id="21" name="图片 20" descr="学位"/>
          <p:cNvPicPr>
            <a:picLocks noChangeAspect="1"/>
          </p:cNvPicPr>
          <p:nvPr>
            <p:custDataLst>
              <p:tags r:id="rId10"/>
            </p:custDataLst>
          </p:nvPr>
        </p:nvPicPr>
        <p:blipFill>
          <a:blip>
            <a:extLst>
              <a:ext uri="{96DAC541-7B7A-43D3-8B79-37D633B846F1}">
                <asvg:svgBlip xmlns:asvg="http://schemas.microsoft.com/office/drawing/2016/SVG/main" r:embed="rId35"/>
              </a:ext>
            </a:extLst>
          </a:blip>
          <a:stretch>
            <a:fillRect/>
          </a:stretch>
        </p:blipFill>
        <p:spPr>
          <a:xfrm>
            <a:off x="702310" y="2941955"/>
            <a:ext cx="601980" cy="601980"/>
          </a:xfrm>
          <a:prstGeom prst="rect">
            <a:avLst/>
          </a:prstGeom>
        </p:spPr>
      </p:pic>
      <p:sp>
        <p:nvSpPr>
          <p:cNvPr id="22" name="文本框 21"/>
          <p:cNvSpPr txBox="1"/>
          <p:nvPr>
            <p:custDataLst>
              <p:tags r:id="rId11"/>
            </p:custDataLst>
          </p:nvPr>
        </p:nvSpPr>
        <p:spPr>
          <a:xfrm>
            <a:off x="1335405" y="2882900"/>
            <a:ext cx="2270760" cy="749935"/>
          </a:xfrm>
          <a:prstGeom prst="rect">
            <a:avLst/>
          </a:prstGeom>
          <a:noFill/>
        </p:spPr>
        <p:txBody>
          <a:bodyPr wrap="square" rtlCol="0">
            <a:noAutofit/>
          </a:bodyPr>
          <a:lstStyle/>
          <a:p>
            <a:pPr indent="0" algn="l" fontAlgn="auto">
              <a:lnSpc>
                <a:spcPct val="100000"/>
              </a:lnSpc>
              <a:buClrTx/>
              <a:buSzTx/>
              <a:buFontTx/>
            </a:pPr>
            <a:r>
              <a:rPr lang="en-US" altLang="zh-CN" sz="1600" b="1">
                <a:latin typeface="Times New Roman" panose="02020603050405020304" charset="0"/>
                <a:cs typeface="Times New Roman" panose="02020603050405020304" charset="0"/>
              </a:rPr>
              <a:t>Education level</a:t>
            </a:r>
          </a:p>
          <a:p>
            <a:pPr indent="0" fontAlgn="auto">
              <a:lnSpc>
                <a:spcPct val="100000"/>
              </a:lnSpc>
            </a:pPr>
            <a:r>
              <a:rPr lang="en-US" altLang="zh-CN" sz="1400">
                <a:latin typeface="Times New Roman" panose="02020603050405020304" charset="0"/>
                <a:ea typeface="微软雅黑" panose="020B0503020204020204" charset="-122"/>
                <a:cs typeface="Times New Roman" panose="02020603050405020304" charset="0"/>
              </a:rPr>
              <a:t>≥ College/university education: </a:t>
            </a:r>
            <a:r>
              <a:rPr lang="en-US" altLang="zh-CN" sz="1400" b="1">
                <a:latin typeface="Times New Roman" panose="02020603050405020304" charset="0"/>
                <a:ea typeface="微软雅黑" panose="020B0503020204020204" charset="-122"/>
                <a:cs typeface="Times New Roman" panose="02020603050405020304" charset="0"/>
              </a:rPr>
              <a:t>70%</a:t>
            </a:r>
          </a:p>
        </p:txBody>
      </p:sp>
      <p:sp>
        <p:nvSpPr>
          <p:cNvPr id="23" name="圆角矩形 22"/>
          <p:cNvSpPr/>
          <p:nvPr>
            <p:custDataLst>
              <p:tags r:id="rId12"/>
            </p:custDataLst>
          </p:nvPr>
        </p:nvSpPr>
        <p:spPr>
          <a:xfrm>
            <a:off x="612775" y="4710430"/>
            <a:ext cx="2922905" cy="749300"/>
          </a:xfrm>
          <a:prstGeom prst="roundRect">
            <a:avLst/>
          </a:prstGeom>
          <a:noFill/>
          <a:ln w="19050">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4" name="图片 23" descr="1bb78b61-93c3-4800-b17d-dad83f5055cd"/>
          <p:cNvPicPr>
            <a:picLocks noChangeAspect="1"/>
          </p:cNvPicPr>
          <p:nvPr>
            <p:custDataLst>
              <p:tags r:id="rId13"/>
            </p:custDataLst>
          </p:nvPr>
        </p:nvPicPr>
        <p:blipFill>
          <a:blip>
            <a:extLst>
              <a:ext uri="{96DAC541-7B7A-43D3-8B79-37D633B846F1}">
                <asvg:svgBlip xmlns:asvg="http://schemas.microsoft.com/office/drawing/2016/SVG/main" r:embed="rId36"/>
              </a:ext>
            </a:extLst>
          </a:blip>
          <a:srcRect l="15717" t="9858" r="16210" b="25465"/>
          <a:stretch>
            <a:fillRect/>
          </a:stretch>
        </p:blipFill>
        <p:spPr>
          <a:xfrm>
            <a:off x="5403215" y="5244465"/>
            <a:ext cx="789305" cy="749935"/>
          </a:xfrm>
          <a:prstGeom prst="rect">
            <a:avLst/>
          </a:prstGeom>
        </p:spPr>
      </p:pic>
      <p:sp>
        <p:nvSpPr>
          <p:cNvPr id="25" name="文本框 24"/>
          <p:cNvSpPr txBox="1"/>
          <p:nvPr>
            <p:custDataLst>
              <p:tags r:id="rId14"/>
            </p:custDataLst>
          </p:nvPr>
        </p:nvSpPr>
        <p:spPr>
          <a:xfrm>
            <a:off x="1381125" y="3750945"/>
            <a:ext cx="2155190" cy="749935"/>
          </a:xfrm>
          <a:prstGeom prst="rect">
            <a:avLst/>
          </a:prstGeom>
          <a:noFill/>
        </p:spPr>
        <p:txBody>
          <a:bodyPr wrap="square" rtlCol="0">
            <a:noAutofit/>
          </a:bodyPr>
          <a:lstStyle/>
          <a:p>
            <a:pPr indent="0" algn="l" fontAlgn="auto">
              <a:lnSpc>
                <a:spcPct val="120000"/>
              </a:lnSpc>
              <a:buClrTx/>
              <a:buSzTx/>
              <a:buFontTx/>
            </a:pPr>
            <a:r>
              <a:rPr lang="en-US" altLang="zh-CN" sz="1400" b="1">
                <a:latin typeface="Times New Roman" panose="02020603050405020304" charset="0"/>
                <a:ea typeface="微软雅黑" panose="020B0503020204020204" charset="-122"/>
                <a:cs typeface="Times New Roman" panose="02020603050405020304" charset="0"/>
              </a:rPr>
              <a:t>Cervical cancer screening education</a:t>
            </a:r>
          </a:p>
          <a:p>
            <a:pPr indent="0" algn="l" fontAlgn="auto">
              <a:lnSpc>
                <a:spcPct val="120000"/>
              </a:lnSpc>
              <a:buClrTx/>
              <a:buSzTx/>
              <a:buFontTx/>
            </a:pPr>
            <a:r>
              <a:rPr lang="en-US" altLang="zh-CN" sz="1300">
                <a:latin typeface="Times New Roman" panose="02020603050405020304" charset="0"/>
                <a:ea typeface="微软雅黑" panose="020B0503020204020204" charset="-122"/>
                <a:cs typeface="Times New Roman" panose="02020603050405020304" charset="0"/>
              </a:rPr>
              <a:t>Previously received: </a:t>
            </a:r>
            <a:r>
              <a:rPr lang="en-US" altLang="zh-CN" sz="1300" b="1">
                <a:latin typeface="Times New Roman" panose="02020603050405020304" charset="0"/>
                <a:ea typeface="微软雅黑" panose="020B0503020204020204" charset="-122"/>
                <a:cs typeface="Times New Roman" panose="02020603050405020304" charset="0"/>
              </a:rPr>
              <a:t>77.82%</a:t>
            </a:r>
          </a:p>
        </p:txBody>
      </p:sp>
      <p:pic>
        <p:nvPicPr>
          <p:cNvPr id="26" name="图片 25" descr="0ce1ee4b-675f-4b2f-b26a-4e497a7bf8af"/>
          <p:cNvPicPr>
            <a:picLocks noChangeAspect="1"/>
          </p:cNvPicPr>
          <p:nvPr/>
        </p:nvPicPr>
        <p:blipFill>
          <a:blip>
            <a:extLst>
              <a:ext uri="{96DAC541-7B7A-43D3-8B79-37D633B846F1}">
                <asvg:svgBlip xmlns:asvg="http://schemas.microsoft.com/office/drawing/2016/SVG/main" r:embed="rId37"/>
              </a:ext>
            </a:extLst>
          </a:blip>
          <a:srcRect l="14981" t="15929" r="13021" b="15613"/>
          <a:stretch>
            <a:fillRect/>
          </a:stretch>
        </p:blipFill>
        <p:spPr>
          <a:xfrm>
            <a:off x="612775" y="5795645"/>
            <a:ext cx="723265" cy="687705"/>
          </a:xfrm>
          <a:prstGeom prst="rect">
            <a:avLst/>
          </a:prstGeom>
        </p:spPr>
      </p:pic>
      <p:sp>
        <p:nvSpPr>
          <p:cNvPr id="28" name="文本框 27"/>
          <p:cNvSpPr txBox="1"/>
          <p:nvPr/>
        </p:nvSpPr>
        <p:spPr>
          <a:xfrm>
            <a:off x="1248410" y="5594350"/>
            <a:ext cx="2357755" cy="1091565"/>
          </a:xfrm>
          <a:prstGeom prst="rect">
            <a:avLst/>
          </a:prstGeom>
          <a:noFill/>
        </p:spPr>
        <p:txBody>
          <a:bodyPr wrap="square" rtlCol="0">
            <a:spAutoFit/>
          </a:bodyPr>
          <a:lstStyle/>
          <a:p>
            <a:r>
              <a:rPr lang="en-US" altLang="zh-CN" sz="1300" b="1">
                <a:latin typeface="Times New Roman" panose="02020603050405020304" charset="0"/>
                <a:ea typeface="微软雅黑" panose="020B0503020204020204" charset="-122"/>
                <a:cs typeface="Times New Roman" panose="02020603050405020304" charset="0"/>
              </a:rPr>
              <a:t>Awareness and use of AI tools:</a:t>
            </a:r>
          </a:p>
          <a:p>
            <a:r>
              <a:rPr lang="en-US" altLang="zh-CN" sz="1300">
                <a:latin typeface="Times New Roman" panose="02020603050405020304" charset="0"/>
                <a:ea typeface="微软雅黑" panose="020B0503020204020204" charset="-122"/>
                <a:cs typeface="Times New Roman" panose="02020603050405020304" charset="0"/>
              </a:rPr>
              <a:t>Had </a:t>
            </a:r>
            <a:r>
              <a:rPr lang="en-US" altLang="zh-CN" sz="1300" b="1">
                <a:latin typeface="Times New Roman" panose="02020603050405020304" charset="0"/>
                <a:ea typeface="微软雅黑" panose="020B0503020204020204" charset="-122"/>
                <a:cs typeface="Times New Roman" panose="02020603050405020304" charset="0"/>
              </a:rPr>
              <a:t>heard </a:t>
            </a:r>
            <a:r>
              <a:rPr lang="en-US" altLang="zh-CN" sz="1300">
                <a:latin typeface="Times New Roman" panose="02020603050405020304" charset="0"/>
                <a:ea typeface="微软雅黑" panose="020B0503020204020204" charset="-122"/>
                <a:cs typeface="Times New Roman" panose="02020603050405020304" charset="0"/>
              </a:rPr>
              <a:t>of LLMs: </a:t>
            </a:r>
            <a:r>
              <a:rPr lang="en-US" altLang="zh-CN" sz="1300" b="1">
                <a:latin typeface="Times New Roman" panose="02020603050405020304" charset="0"/>
                <a:ea typeface="微软雅黑" panose="020B0503020204020204" charset="-122"/>
                <a:cs typeface="Times New Roman" panose="02020603050405020304" charset="0"/>
              </a:rPr>
              <a:t>267 participants (94.01%)</a:t>
            </a:r>
          </a:p>
          <a:p>
            <a:r>
              <a:rPr lang="en-US" altLang="zh-CN" sz="1300">
                <a:latin typeface="Times New Roman" panose="02020603050405020304" charset="0"/>
                <a:ea typeface="微软雅黑" panose="020B0503020204020204" charset="-122"/>
                <a:cs typeface="Times New Roman" panose="02020603050405020304" charset="0"/>
              </a:rPr>
              <a:t>Had</a:t>
            </a:r>
            <a:r>
              <a:rPr lang="en-US" altLang="zh-CN" sz="1300" b="1">
                <a:latin typeface="Times New Roman" panose="02020603050405020304" charset="0"/>
                <a:ea typeface="微软雅黑" panose="020B0503020204020204" charset="-122"/>
                <a:cs typeface="Times New Roman" panose="02020603050405020304" charset="0"/>
              </a:rPr>
              <a:t> used</a:t>
            </a:r>
            <a:r>
              <a:rPr lang="en-US" altLang="zh-CN" sz="1300">
                <a:latin typeface="Times New Roman" panose="02020603050405020304" charset="0"/>
                <a:ea typeface="微软雅黑" panose="020B0503020204020204" charset="-122"/>
                <a:cs typeface="Times New Roman" panose="02020603050405020304" charset="0"/>
              </a:rPr>
              <a:t> health assistant tools: </a:t>
            </a:r>
            <a:r>
              <a:rPr lang="en-US" altLang="zh-CN" sz="1300" b="1">
                <a:latin typeface="Times New Roman" panose="02020603050405020304" charset="0"/>
                <a:ea typeface="微软雅黑" panose="020B0503020204020204" charset="-122"/>
                <a:cs typeface="Times New Roman" panose="02020603050405020304" charset="0"/>
              </a:rPr>
              <a:t>125 participants (44.01%)</a:t>
            </a:r>
          </a:p>
        </p:txBody>
      </p:sp>
      <p:pic>
        <p:nvPicPr>
          <p:cNvPr id="29" name="图片 28" descr="针头打针"/>
          <p:cNvPicPr>
            <a:picLocks noChangeAspect="1"/>
          </p:cNvPicPr>
          <p:nvPr>
            <p:custDataLst>
              <p:tags r:id="rId15"/>
            </p:custDataLst>
          </p:nvPr>
        </p:nvPicPr>
        <p:blipFill>
          <a:blip>
            <a:extLst>
              <a:ext uri="{96DAC541-7B7A-43D3-8B79-37D633B846F1}">
                <asvg:svgBlip xmlns:asvg="http://schemas.microsoft.com/office/drawing/2016/SVG/main" r:embed="rId38"/>
              </a:ext>
            </a:extLst>
          </a:blip>
          <a:stretch>
            <a:fillRect/>
          </a:stretch>
        </p:blipFill>
        <p:spPr>
          <a:xfrm>
            <a:off x="612775" y="4747895"/>
            <a:ext cx="772795" cy="647065"/>
          </a:xfrm>
          <a:prstGeom prst="rect">
            <a:avLst/>
          </a:prstGeom>
        </p:spPr>
      </p:pic>
      <p:sp>
        <p:nvSpPr>
          <p:cNvPr id="30" name="文本框 29"/>
          <p:cNvSpPr txBox="1"/>
          <p:nvPr>
            <p:custDataLst>
              <p:tags r:id="rId16"/>
            </p:custDataLst>
          </p:nvPr>
        </p:nvSpPr>
        <p:spPr>
          <a:xfrm>
            <a:off x="1368425" y="4699000"/>
            <a:ext cx="2313305" cy="748030"/>
          </a:xfrm>
          <a:prstGeom prst="rect">
            <a:avLst/>
          </a:prstGeom>
          <a:noFill/>
        </p:spPr>
        <p:txBody>
          <a:bodyPr wrap="square" rtlCol="0" anchor="ctr" anchorCtr="0">
            <a:noAutofit/>
          </a:bodyPr>
          <a:lstStyle/>
          <a:p>
            <a:pPr indent="0" algn="l" fontAlgn="auto">
              <a:lnSpc>
                <a:spcPct val="150000"/>
              </a:lnSpc>
              <a:buClrTx/>
              <a:buSzTx/>
              <a:buFontTx/>
            </a:pPr>
            <a:r>
              <a:rPr lang="en-US" altLang="zh-CN" sz="1500" b="1">
                <a:latin typeface="Times New Roman" panose="02020603050405020304" charset="0"/>
                <a:cs typeface="Times New Roman" panose="02020603050405020304" charset="0"/>
              </a:rPr>
              <a:t>HPV vaccination</a:t>
            </a:r>
          </a:p>
          <a:p>
            <a:pPr indent="0" algn="l" fontAlgn="auto">
              <a:lnSpc>
                <a:spcPct val="150000"/>
              </a:lnSpc>
              <a:buClrTx/>
              <a:buSzTx/>
              <a:buFontTx/>
            </a:pPr>
            <a:r>
              <a:rPr lang="en-US" altLang="zh-CN" sz="1500">
                <a:latin typeface="Times New Roman" panose="02020603050405020304" charset="0"/>
                <a:cs typeface="Times New Roman" panose="02020603050405020304" charset="0"/>
              </a:rPr>
              <a:t>129 participants (45.42%)</a:t>
            </a:r>
          </a:p>
        </p:txBody>
      </p:sp>
      <p:sp>
        <p:nvSpPr>
          <p:cNvPr id="31" name="圆角矩形 30"/>
          <p:cNvSpPr/>
          <p:nvPr/>
        </p:nvSpPr>
        <p:spPr>
          <a:xfrm>
            <a:off x="612775" y="5620385"/>
            <a:ext cx="2923540" cy="1002030"/>
          </a:xfrm>
          <a:prstGeom prst="roundRect">
            <a:avLst/>
          </a:prstGeom>
          <a:noFill/>
          <a:ln w="19050">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2" name="圆角矩形 61"/>
          <p:cNvSpPr/>
          <p:nvPr>
            <p:custDataLst>
              <p:tags r:id="rId17"/>
            </p:custDataLst>
          </p:nvPr>
        </p:nvSpPr>
        <p:spPr>
          <a:xfrm>
            <a:off x="5455285" y="1664970"/>
            <a:ext cx="2675890" cy="749300"/>
          </a:xfrm>
          <a:prstGeom prst="roundRect">
            <a:avLst/>
          </a:prstGeom>
          <a:noFill/>
          <a:ln w="19050">
            <a:solidFill>
              <a:srgbClr val="961318"/>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2" name="图片 71" descr="感染传染"/>
          <p:cNvPicPr>
            <a:picLocks noChangeAspect="1"/>
          </p:cNvPicPr>
          <p:nvPr>
            <p:custDataLst>
              <p:tags r:id="rId18"/>
            </p:custDataLst>
          </p:nvPr>
        </p:nvPicPr>
        <p:blipFill>
          <a:blip>
            <a:extLst>
              <a:ext uri="{96DAC541-7B7A-43D3-8B79-37D633B846F1}">
                <asvg:svgBlip xmlns:asvg="http://schemas.microsoft.com/office/drawing/2016/SVG/main" r:embed="rId39"/>
              </a:ext>
            </a:extLst>
          </a:blip>
          <a:stretch>
            <a:fillRect/>
          </a:stretch>
        </p:blipFill>
        <p:spPr>
          <a:xfrm>
            <a:off x="5506720" y="1729105"/>
            <a:ext cx="617220" cy="583565"/>
          </a:xfrm>
          <a:prstGeom prst="rect">
            <a:avLst/>
          </a:prstGeom>
        </p:spPr>
      </p:pic>
      <p:sp>
        <p:nvSpPr>
          <p:cNvPr id="73" name="文本框 72"/>
          <p:cNvSpPr txBox="1"/>
          <p:nvPr>
            <p:custDataLst>
              <p:tags r:id="rId19"/>
            </p:custDataLst>
          </p:nvPr>
        </p:nvSpPr>
        <p:spPr>
          <a:xfrm>
            <a:off x="6191885" y="1600835"/>
            <a:ext cx="1939925" cy="817245"/>
          </a:xfrm>
          <a:prstGeom prst="rect">
            <a:avLst/>
          </a:prstGeom>
          <a:noFill/>
        </p:spPr>
        <p:txBody>
          <a:bodyPr wrap="square" rtlCol="0" anchor="ctr" anchorCtr="0">
            <a:spAutoFit/>
          </a:bodyPr>
          <a:lstStyle/>
          <a:p>
            <a:pPr algn="l" fontAlgn="auto">
              <a:lnSpc>
                <a:spcPct val="120000"/>
              </a:lnSpc>
              <a:buClrTx/>
              <a:buSzTx/>
              <a:buFontTx/>
            </a:pPr>
            <a:r>
              <a:rPr lang="en-US" altLang="zh-CN" sz="1600" b="1">
                <a:latin typeface="Times New Roman" panose="02020603050405020304" charset="0"/>
                <a:ea typeface="微软雅黑" panose="020B0503020204020204" charset="-122"/>
                <a:cs typeface="Times New Roman" panose="02020603050405020304" charset="0"/>
              </a:rPr>
              <a:t>HPV infection</a:t>
            </a:r>
          </a:p>
          <a:p>
            <a:pPr indent="0" fontAlgn="auto">
              <a:lnSpc>
                <a:spcPct val="100000"/>
              </a:lnSpc>
            </a:pPr>
            <a:r>
              <a:rPr lang="en-US" altLang="zh-CN" sz="1400">
                <a:latin typeface="Times New Roman" panose="02020603050405020304" charset="0"/>
                <a:ea typeface="微软雅黑" panose="020B0503020204020204" charset="-122"/>
                <a:cs typeface="Times New Roman" panose="02020603050405020304" charset="0"/>
              </a:rPr>
              <a:t>Predominantly OHR-HPV infection</a:t>
            </a:r>
          </a:p>
        </p:txBody>
      </p:sp>
      <p:pic>
        <p:nvPicPr>
          <p:cNvPr id="74" name="图片 73" descr="细胞结构"/>
          <p:cNvPicPr>
            <a:picLocks noChangeAspect="1"/>
          </p:cNvPicPr>
          <p:nvPr>
            <p:custDataLst>
              <p:tags r:id="rId20"/>
            </p:custDataLst>
          </p:nvPr>
        </p:nvPicPr>
        <p:blipFill>
          <a:blip>
            <a:extLst>
              <a:ext uri="{96DAC541-7B7A-43D3-8B79-37D633B846F1}">
                <asvg:svgBlip xmlns:asvg="http://schemas.microsoft.com/office/drawing/2016/SVG/main" r:embed="rId40"/>
              </a:ext>
            </a:extLst>
          </a:blip>
          <a:stretch>
            <a:fillRect/>
          </a:stretch>
        </p:blipFill>
        <p:spPr>
          <a:xfrm flipV="1">
            <a:off x="5507355" y="3373120"/>
            <a:ext cx="617220" cy="583565"/>
          </a:xfrm>
          <a:prstGeom prst="rect">
            <a:avLst/>
          </a:prstGeom>
        </p:spPr>
      </p:pic>
      <p:sp>
        <p:nvSpPr>
          <p:cNvPr id="79" name="圆角矩形 78"/>
          <p:cNvSpPr/>
          <p:nvPr>
            <p:custDataLst>
              <p:tags r:id="rId21"/>
            </p:custDataLst>
          </p:nvPr>
        </p:nvSpPr>
        <p:spPr>
          <a:xfrm>
            <a:off x="5455285" y="3317240"/>
            <a:ext cx="2675890" cy="749300"/>
          </a:xfrm>
          <a:prstGeom prst="roundRect">
            <a:avLst/>
          </a:prstGeom>
          <a:noFill/>
          <a:ln w="19050">
            <a:solidFill>
              <a:srgbClr val="961318"/>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1" name="文本框 80"/>
          <p:cNvSpPr txBox="1"/>
          <p:nvPr>
            <p:custDataLst>
              <p:tags r:id="rId22"/>
            </p:custDataLst>
          </p:nvPr>
        </p:nvSpPr>
        <p:spPr>
          <a:xfrm>
            <a:off x="6191885" y="3320733"/>
            <a:ext cx="2096770" cy="681355"/>
          </a:xfrm>
          <a:prstGeom prst="rect">
            <a:avLst/>
          </a:prstGeom>
          <a:noFill/>
        </p:spPr>
        <p:txBody>
          <a:bodyPr wrap="square" rtlCol="0" anchor="ctr" anchorCtr="0">
            <a:spAutoFit/>
          </a:bodyPr>
          <a:lstStyle/>
          <a:p>
            <a:pPr algn="l" fontAlgn="auto">
              <a:lnSpc>
                <a:spcPct val="120000"/>
              </a:lnSpc>
              <a:buClrTx/>
              <a:buSzTx/>
              <a:buFontTx/>
            </a:pPr>
            <a:r>
              <a:rPr lang="en-US" altLang="zh-CN" sz="1600" b="1">
                <a:latin typeface="Times New Roman" panose="02020603050405020304" charset="0"/>
                <a:ea typeface="微软雅黑" panose="020B0503020204020204" charset="-122"/>
                <a:cs typeface="Times New Roman" panose="02020603050405020304" charset="0"/>
              </a:rPr>
              <a:t>Cytology results</a:t>
            </a:r>
          </a:p>
          <a:p>
            <a:pPr algn="l" fontAlgn="auto">
              <a:lnSpc>
                <a:spcPct val="120000"/>
              </a:lnSpc>
              <a:buClrTx/>
              <a:buSzTx/>
              <a:buFontTx/>
            </a:pPr>
            <a:r>
              <a:rPr lang="en-US" altLang="zh-CN" sz="1600">
                <a:latin typeface="Times New Roman" panose="02020603050405020304" charset="0"/>
                <a:ea typeface="微软雅黑" panose="020B0503020204020204" charset="-122"/>
                <a:cs typeface="Times New Roman" panose="02020603050405020304" charset="0"/>
              </a:rPr>
              <a:t>Mainly NILM</a:t>
            </a:r>
          </a:p>
        </p:txBody>
      </p:sp>
      <p:sp>
        <p:nvSpPr>
          <p:cNvPr id="82" name="圆角矩形 81"/>
          <p:cNvSpPr/>
          <p:nvPr>
            <p:custDataLst>
              <p:tags r:id="rId23"/>
            </p:custDataLst>
          </p:nvPr>
        </p:nvSpPr>
        <p:spPr>
          <a:xfrm>
            <a:off x="5455920" y="5046345"/>
            <a:ext cx="2675890" cy="1254125"/>
          </a:xfrm>
          <a:prstGeom prst="roundRect">
            <a:avLst/>
          </a:prstGeom>
          <a:noFill/>
          <a:ln w="19050">
            <a:solidFill>
              <a:srgbClr val="961318"/>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4" name="文本框 83"/>
          <p:cNvSpPr txBox="1"/>
          <p:nvPr>
            <p:custDataLst>
              <p:tags r:id="rId24"/>
            </p:custDataLst>
          </p:nvPr>
        </p:nvSpPr>
        <p:spPr>
          <a:xfrm>
            <a:off x="6096000" y="5046980"/>
            <a:ext cx="2096135" cy="1254125"/>
          </a:xfrm>
          <a:prstGeom prst="rect">
            <a:avLst/>
          </a:prstGeom>
          <a:noFill/>
        </p:spPr>
        <p:txBody>
          <a:bodyPr wrap="square" rtlCol="0" anchor="ctr" anchorCtr="0">
            <a:noAutofit/>
          </a:bodyPr>
          <a:lstStyle/>
          <a:p>
            <a:pPr indent="0" algn="l" fontAlgn="auto">
              <a:lnSpc>
                <a:spcPct val="120000"/>
              </a:lnSpc>
              <a:buClrTx/>
              <a:buSzTx/>
              <a:buFontTx/>
            </a:pPr>
            <a:r>
              <a:rPr lang="en-US" altLang="zh-CN" sz="1400" b="1" dirty="0">
                <a:latin typeface="Times New Roman" panose="02020603050405020304" charset="0"/>
                <a:ea typeface="微软雅黑" panose="020B0503020204020204" charset="-122"/>
                <a:cs typeface="Times New Roman" panose="02020603050405020304" charset="0"/>
              </a:rPr>
              <a:t>Preliminary </a:t>
            </a:r>
            <a:r>
              <a:rPr lang="en-US" altLang="zh-CN" sz="1400" b="1" dirty="0" err="1">
                <a:latin typeface="Times New Roman" panose="02020603050405020304" charset="0"/>
                <a:ea typeface="微软雅黑" panose="020B0503020204020204" charset="-122"/>
                <a:cs typeface="Times New Roman" panose="02020603050405020304" charset="0"/>
              </a:rPr>
              <a:t>colposcopic</a:t>
            </a:r>
            <a:r>
              <a:rPr lang="en-US" altLang="zh-CN" sz="1400" b="1" dirty="0">
                <a:latin typeface="Times New Roman" panose="02020603050405020304" charset="0"/>
                <a:ea typeface="微软雅黑" panose="020B0503020204020204" charset="-122"/>
                <a:cs typeface="Times New Roman" panose="02020603050405020304" charset="0"/>
              </a:rPr>
              <a:t> impression</a:t>
            </a:r>
          </a:p>
          <a:p>
            <a:pPr indent="0" algn="l" fontAlgn="auto">
              <a:lnSpc>
                <a:spcPct val="120000"/>
              </a:lnSpc>
              <a:buClrTx/>
              <a:buSzTx/>
              <a:buFontTx/>
            </a:pPr>
            <a:r>
              <a:rPr lang="en-US" altLang="zh-CN" sz="1400" dirty="0">
                <a:latin typeface="Times New Roman" panose="02020603050405020304" charset="0"/>
                <a:ea typeface="微软雅黑" panose="020B0503020204020204" charset="-122"/>
                <a:cs typeface="Times New Roman" panose="02020603050405020304" charset="0"/>
              </a:rPr>
              <a:t>The proportion of NILM and LSIL was nearly 1 : 1</a:t>
            </a:r>
          </a:p>
        </p:txBody>
      </p:sp>
      <p:pic>
        <p:nvPicPr>
          <p:cNvPr id="85" name="图片 84" descr="1bb78b61-93c3-4800-b17d-dad83f5055cd"/>
          <p:cNvPicPr>
            <a:picLocks noChangeAspect="1"/>
          </p:cNvPicPr>
          <p:nvPr>
            <p:custDataLst>
              <p:tags r:id="rId25"/>
            </p:custDataLst>
          </p:nvPr>
        </p:nvPicPr>
        <p:blipFill>
          <a:blip>
            <a:extLst>
              <a:ext uri="{96DAC541-7B7A-43D3-8B79-37D633B846F1}">
                <asvg:svgBlip xmlns:asvg="http://schemas.microsoft.com/office/drawing/2016/SVG/main" r:embed="rId36"/>
              </a:ext>
            </a:extLst>
          </a:blip>
          <a:srcRect l="15717" t="9858" r="16210" b="25465"/>
          <a:stretch>
            <a:fillRect/>
          </a:stretch>
        </p:blipFill>
        <p:spPr>
          <a:xfrm>
            <a:off x="607695" y="3750945"/>
            <a:ext cx="789305" cy="749935"/>
          </a:xfrm>
          <a:prstGeom prst="rect">
            <a:avLst/>
          </a:prstGeom>
        </p:spPr>
      </p:pic>
      <p:cxnSp>
        <p:nvCxnSpPr>
          <p:cNvPr id="86" name="肘形连接符 85"/>
          <p:cNvCxnSpPr>
            <a:stCxn id="12" idx="3"/>
            <a:endCxn id="11" idx="0"/>
          </p:cNvCxnSpPr>
          <p:nvPr/>
        </p:nvCxnSpPr>
        <p:spPr>
          <a:xfrm>
            <a:off x="3536315" y="1454150"/>
            <a:ext cx="1047750" cy="1821180"/>
          </a:xfrm>
          <a:prstGeom prst="bentConnector2">
            <a:avLst/>
          </a:prstGeom>
        </p:spPr>
        <p:style>
          <a:lnRef idx="2">
            <a:schemeClr val="accent1"/>
          </a:lnRef>
          <a:fillRef idx="0">
            <a:srgbClr val="FFFFFF"/>
          </a:fillRef>
          <a:effectRef idx="0">
            <a:srgbClr val="FFFFFF"/>
          </a:effectRef>
          <a:fontRef idx="minor">
            <a:schemeClr val="tx1"/>
          </a:fontRef>
        </p:style>
      </p:cxnSp>
      <p:cxnSp>
        <p:nvCxnSpPr>
          <p:cNvPr id="88" name="直接连接符 87"/>
          <p:cNvCxnSpPr/>
          <p:nvPr/>
        </p:nvCxnSpPr>
        <p:spPr>
          <a:xfrm>
            <a:off x="3535680" y="2333625"/>
            <a:ext cx="1052195" cy="920750"/>
          </a:xfrm>
          <a:prstGeom prst="line">
            <a:avLst/>
          </a:prstGeom>
        </p:spPr>
        <p:style>
          <a:lnRef idx="2">
            <a:schemeClr val="accent1"/>
          </a:lnRef>
          <a:fillRef idx="0">
            <a:srgbClr val="FFFFFF"/>
          </a:fillRef>
          <a:effectRef idx="0">
            <a:srgbClr val="FFFFFF"/>
          </a:effectRef>
          <a:fontRef idx="minor">
            <a:schemeClr val="tx1"/>
          </a:fontRef>
        </p:style>
      </p:cxnSp>
      <p:cxnSp>
        <p:nvCxnSpPr>
          <p:cNvPr id="89" name="直接连接符 88"/>
          <p:cNvCxnSpPr>
            <a:endCxn id="11" idx="1"/>
          </p:cNvCxnSpPr>
          <p:nvPr/>
        </p:nvCxnSpPr>
        <p:spPr>
          <a:xfrm>
            <a:off x="3535680" y="3237865"/>
            <a:ext cx="697230" cy="177800"/>
          </a:xfrm>
          <a:prstGeom prst="line">
            <a:avLst/>
          </a:prstGeom>
        </p:spPr>
        <p:style>
          <a:lnRef idx="2">
            <a:schemeClr val="accent1"/>
          </a:lnRef>
          <a:fillRef idx="0">
            <a:srgbClr val="FFFFFF"/>
          </a:fillRef>
          <a:effectRef idx="0">
            <a:srgbClr val="FFFFFF"/>
          </a:effectRef>
          <a:fontRef idx="minor">
            <a:schemeClr val="tx1"/>
          </a:fontRef>
        </p:style>
      </p:cxnSp>
      <p:cxnSp>
        <p:nvCxnSpPr>
          <p:cNvPr id="90" name="直接连接符 89"/>
          <p:cNvCxnSpPr>
            <a:stCxn id="25" idx="3"/>
            <a:endCxn id="11" idx="3"/>
          </p:cNvCxnSpPr>
          <p:nvPr/>
        </p:nvCxnSpPr>
        <p:spPr>
          <a:xfrm flipV="1">
            <a:off x="3536315" y="4094480"/>
            <a:ext cx="696595" cy="31750"/>
          </a:xfrm>
          <a:prstGeom prst="line">
            <a:avLst/>
          </a:prstGeom>
        </p:spPr>
        <p:style>
          <a:lnRef idx="2">
            <a:schemeClr val="accent1"/>
          </a:lnRef>
          <a:fillRef idx="0">
            <a:srgbClr val="FFFFFF"/>
          </a:fillRef>
          <a:effectRef idx="0">
            <a:srgbClr val="FFFFFF"/>
          </a:effectRef>
          <a:fontRef idx="minor">
            <a:schemeClr val="tx1"/>
          </a:fontRef>
        </p:style>
      </p:cxnSp>
      <p:cxnSp>
        <p:nvCxnSpPr>
          <p:cNvPr id="91" name="直接连接符 90"/>
          <p:cNvCxnSpPr/>
          <p:nvPr/>
        </p:nvCxnSpPr>
        <p:spPr>
          <a:xfrm flipV="1">
            <a:off x="3541395" y="4256405"/>
            <a:ext cx="1024255" cy="841375"/>
          </a:xfrm>
          <a:prstGeom prst="line">
            <a:avLst/>
          </a:prstGeom>
        </p:spPr>
        <p:style>
          <a:lnRef idx="2">
            <a:schemeClr val="accent1"/>
          </a:lnRef>
          <a:fillRef idx="0">
            <a:srgbClr val="FFFFFF"/>
          </a:fillRef>
          <a:effectRef idx="0">
            <a:srgbClr val="FFFFFF"/>
          </a:effectRef>
          <a:fontRef idx="minor">
            <a:schemeClr val="tx1"/>
          </a:fontRef>
        </p:style>
      </p:cxnSp>
      <p:cxnSp>
        <p:nvCxnSpPr>
          <p:cNvPr id="93" name="肘形连接符 92"/>
          <p:cNvCxnSpPr>
            <a:stCxn id="31" idx="3"/>
            <a:endCxn id="11" idx="4"/>
          </p:cNvCxnSpPr>
          <p:nvPr/>
        </p:nvCxnSpPr>
        <p:spPr>
          <a:xfrm flipV="1">
            <a:off x="3536315" y="4234815"/>
            <a:ext cx="1047750" cy="1886585"/>
          </a:xfrm>
          <a:prstGeom prst="bentConnector2">
            <a:avLst/>
          </a:prstGeom>
        </p:spPr>
        <p:style>
          <a:lnRef idx="2">
            <a:schemeClr val="accent1"/>
          </a:lnRef>
          <a:fillRef idx="0">
            <a:srgbClr val="FFFFFF"/>
          </a:fillRef>
          <a:effectRef idx="0">
            <a:srgbClr val="FFFFFF"/>
          </a:effectRef>
          <a:fontRef idx="minor">
            <a:schemeClr val="tx1"/>
          </a:fontRef>
        </p:style>
      </p:cxnSp>
      <p:cxnSp>
        <p:nvCxnSpPr>
          <p:cNvPr id="95" name="肘形连接符 94"/>
          <p:cNvCxnSpPr>
            <a:stCxn id="62" idx="1"/>
            <a:endCxn id="11" idx="0"/>
          </p:cNvCxnSpPr>
          <p:nvPr/>
        </p:nvCxnSpPr>
        <p:spPr>
          <a:xfrm rot="10800000" flipV="1">
            <a:off x="4584065" y="2039620"/>
            <a:ext cx="871220" cy="1235710"/>
          </a:xfrm>
          <a:prstGeom prst="bentConnector2">
            <a:avLst/>
          </a:prstGeom>
          <a:ln>
            <a:solidFill>
              <a:srgbClr val="961318"/>
            </a:solidFill>
          </a:ln>
        </p:spPr>
        <p:style>
          <a:lnRef idx="2">
            <a:schemeClr val="accent1"/>
          </a:lnRef>
          <a:fillRef idx="0">
            <a:srgbClr val="FFFFFF"/>
          </a:fillRef>
          <a:effectRef idx="0">
            <a:srgbClr val="FFFFFF"/>
          </a:effectRef>
          <a:fontRef idx="minor">
            <a:schemeClr val="tx1"/>
          </a:fontRef>
        </p:style>
      </p:cxnSp>
      <p:cxnSp>
        <p:nvCxnSpPr>
          <p:cNvPr id="96" name="直接连接符 95"/>
          <p:cNvCxnSpPr>
            <a:stCxn id="79" idx="1"/>
          </p:cNvCxnSpPr>
          <p:nvPr/>
        </p:nvCxnSpPr>
        <p:spPr>
          <a:xfrm flipH="1" flipV="1">
            <a:off x="5071745" y="3691255"/>
            <a:ext cx="383540" cy="635"/>
          </a:xfrm>
          <a:prstGeom prst="line">
            <a:avLst/>
          </a:prstGeom>
          <a:ln>
            <a:solidFill>
              <a:srgbClr val="961318"/>
            </a:solidFill>
          </a:ln>
        </p:spPr>
        <p:style>
          <a:lnRef idx="2">
            <a:schemeClr val="accent1"/>
          </a:lnRef>
          <a:fillRef idx="0">
            <a:srgbClr val="FFFFFF"/>
          </a:fillRef>
          <a:effectRef idx="0">
            <a:srgbClr val="FFFFFF"/>
          </a:effectRef>
          <a:fontRef idx="minor">
            <a:schemeClr val="tx1"/>
          </a:fontRef>
        </p:style>
      </p:cxnSp>
      <p:cxnSp>
        <p:nvCxnSpPr>
          <p:cNvPr id="97" name="肘形连接符 96"/>
          <p:cNvCxnSpPr>
            <a:stCxn id="11" idx="4"/>
            <a:endCxn id="82" idx="1"/>
          </p:cNvCxnSpPr>
          <p:nvPr/>
        </p:nvCxnSpPr>
        <p:spPr>
          <a:xfrm rot="5400000" flipV="1">
            <a:off x="4300220" y="4518025"/>
            <a:ext cx="1438910" cy="871855"/>
          </a:xfrm>
          <a:prstGeom prst="bentConnector2">
            <a:avLst/>
          </a:prstGeom>
          <a:ln>
            <a:solidFill>
              <a:srgbClr val="961318"/>
            </a:solidFill>
          </a:ln>
        </p:spPr>
        <p:style>
          <a:lnRef idx="2">
            <a:schemeClr val="accent1"/>
          </a:lnRef>
          <a:fillRef idx="0">
            <a:srgbClr val="FFFFFF"/>
          </a:fillRef>
          <a:effectRef idx="0">
            <a:srgbClr val="FFFFFF"/>
          </a:effectRef>
          <a:fontRef idx="minor">
            <a:schemeClr val="tx1"/>
          </a:fontRef>
        </p:style>
      </p:cxnSp>
      <p:sp>
        <p:nvSpPr>
          <p:cNvPr id="98" name="文本框 97"/>
          <p:cNvSpPr txBox="1"/>
          <p:nvPr/>
        </p:nvSpPr>
        <p:spPr>
          <a:xfrm>
            <a:off x="8499475" y="1080135"/>
            <a:ext cx="3461385" cy="5135245"/>
          </a:xfrm>
          <a:prstGeom prst="rect">
            <a:avLst/>
          </a:prstGeom>
        </p:spPr>
        <p:txBody>
          <a:bodyPr>
            <a:noAutofit/>
          </a:bodyPr>
          <a:lstStyle/>
          <a:p>
            <a:r>
              <a:rPr lang="en-US" altLang="zh-CN" sz="2000">
                <a:latin typeface="Times New Roman" panose="02020603050405020304" charset="0"/>
                <a:cs typeface="Times New Roman" panose="02020603050405020304" charset="0"/>
              </a:rPr>
              <a:t>Between-group comparisons showed no statistically significant differences in age, educational attainment, marital status, gravidity, parity, contraceptive method, total general health literacy score and health literacy level, prior receipt of cervical cancer screening education, awareness of large language models, or use of relevant health assistant tools (all P &gt; 0.05). </a:t>
            </a:r>
          </a:p>
          <a:p>
            <a:endParaRPr lang="en-US" altLang="zh-CN" sz="2000" b="1">
              <a:solidFill>
                <a:srgbClr val="961318"/>
              </a:solidFill>
              <a:latin typeface="Times New Roman" panose="02020603050405020304" charset="0"/>
              <a:cs typeface="Times New Roman" panose="02020603050405020304" charset="0"/>
            </a:endParaRPr>
          </a:p>
          <a:p>
            <a:r>
              <a:rPr lang="en-US" altLang="zh-CN" sz="2000" b="1">
                <a:solidFill>
                  <a:srgbClr val="961318"/>
                </a:solidFill>
                <a:latin typeface="Times New Roman" panose="02020603050405020304" charset="0"/>
                <a:cs typeface="Times New Roman" panose="02020603050405020304" charset="0"/>
              </a:rPr>
              <a:t>Overall, the two groups were well balanced across most baseline characteristics and showed good comparability.</a:t>
            </a:r>
          </a:p>
        </p:txBody>
      </p:sp>
      <p:pic>
        <p:nvPicPr>
          <p:cNvPr id="47" name="Audio 46">
            <a:hlinkClick r:id="" action="ppaction://media"/>
            <a:extLst>
              <a:ext uri="{FF2B5EF4-FFF2-40B4-BE49-F238E27FC236}">
                <a16:creationId xmlns:a16="http://schemas.microsoft.com/office/drawing/2014/main" id="{4AC4EC6B-240E-7DDC-B719-227EA9CC43B4}"/>
              </a:ext>
            </a:extLst>
          </p:cNvPr>
          <p:cNvPicPr>
            <a:picLocks noChangeAspect="1"/>
          </p:cNvPicPr>
          <p:nvPr>
            <a:audioFile r:link="rId27"/>
            <p:extLst>
              <p:ext uri="{DAA4B4D4-6D71-4841-9C94-3DE7FCFB9230}">
                <p14:media xmlns:p14="http://schemas.microsoft.com/office/powerpoint/2010/main" r:embed="rId26"/>
              </p:ext>
            </p:extLst>
          </p:nvPr>
        </p:nvPicPr>
        <p:blipFill>
          <a:blip r:embed="rId41"/>
          <a:srcRect l="-203125" t="-203125" r="-203125" b="-20312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399" advTm="39147"/>
    </mc:Choice>
    <mc:Fallback>
      <p:transition spd="slow" advTm="39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a:blip r:embed="rId6"/>
          <a:srcRect l="2438"/>
          <a:stretch>
            <a:fillRect/>
          </a:stretch>
        </p:blipFill>
        <p:spPr>
          <a:xfrm>
            <a:off x="5967095" y="1320800"/>
            <a:ext cx="6225540" cy="3418840"/>
          </a:xfrm>
          <a:prstGeom prst="rect">
            <a:avLst/>
          </a:prstGeom>
        </p:spPr>
      </p:pic>
      <p:grpSp>
        <p:nvGrpSpPr>
          <p:cNvPr id="2" name="组合 1"/>
          <p:cNvGrpSpPr/>
          <p:nvPr/>
        </p:nvGrpSpPr>
        <p:grpSpPr>
          <a:xfrm>
            <a:off x="0" y="140728"/>
            <a:ext cx="3575720" cy="1076325"/>
            <a:chOff x="0" y="260648"/>
            <a:chExt cx="3575720" cy="1076325"/>
          </a:xfrm>
        </p:grpSpPr>
        <p:sp>
          <p:nvSpPr>
            <p:cNvPr id="3" name="矩形 2"/>
            <p:cNvSpPr/>
            <p:nvPr/>
          </p:nvSpPr>
          <p:spPr>
            <a:xfrm>
              <a:off x="0" y="374313"/>
              <a:ext cx="551180" cy="563880"/>
            </a:xfrm>
            <a:prstGeom prst="rect">
              <a:avLst/>
            </a:prstGeom>
            <a:solidFill>
              <a:srgbClr val="961318"/>
            </a:solidFill>
            <a:ln w="25400" cap="flat" cmpd="sng" algn="ctr">
              <a:solidFill>
                <a:srgbClr val="961318"/>
              </a:solidFill>
              <a:prstDash val="solid"/>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grpSp>
          <p:nvGrpSpPr>
            <p:cNvPr id="4" name="组合 3"/>
            <p:cNvGrpSpPr/>
            <p:nvPr/>
          </p:nvGrpSpPr>
          <p:grpSpPr>
            <a:xfrm>
              <a:off x="695400" y="260648"/>
              <a:ext cx="2880320" cy="1076325"/>
              <a:chOff x="623392" y="310880"/>
              <a:chExt cx="2880320" cy="1076325"/>
            </a:xfrm>
          </p:grpSpPr>
          <p:sp>
            <p:nvSpPr>
              <p:cNvPr id="5" name="文本框 4"/>
              <p:cNvSpPr txBox="1"/>
              <p:nvPr/>
            </p:nvSpPr>
            <p:spPr>
              <a:xfrm>
                <a:off x="623392" y="310880"/>
                <a:ext cx="1656715" cy="1076325"/>
              </a:xfrm>
              <a:prstGeom prst="rect">
                <a:avLst/>
              </a:prstGeom>
              <a:noFill/>
            </p:spPr>
            <p:txBody>
              <a:bodyPr wrap="none" rtlCol="0">
                <a:spAutoFit/>
              </a:bodyPr>
              <a:lstStyle/>
              <a:p>
                <a:pPr algn="l">
                  <a:defRPr/>
                </a:pPr>
                <a:r>
                  <a:rPr lang="en-US" altLang="zh-CN" sz="3200" b="1" kern="0" dirty="0">
                    <a:solidFill>
                      <a:prstClr val="black"/>
                    </a:solidFill>
                    <a:latin typeface="微软雅黑" panose="020B0503020204020204" charset="-122"/>
                    <a:ea typeface="微软雅黑" panose="020B0503020204020204" charset="-122"/>
                    <a:sym typeface="+mn-ea"/>
                  </a:rPr>
                  <a:t>Results</a:t>
                </a:r>
                <a:endParaRPr sz="3200" dirty="0">
                  <a:latin typeface="黑体" panose="02010609060101010101" pitchFamily="49" charset="-122"/>
                  <a:ea typeface="黑体" panose="02010609060101010101" pitchFamily="49" charset="-122"/>
                  <a:cs typeface="黑体" panose="02010609060101010101" pitchFamily="49" charset="-122"/>
                </a:endParaRPr>
              </a:p>
              <a:p>
                <a:pPr algn="l">
                  <a:defRPr/>
                </a:pPr>
                <a:endParaRPr lang="zh-CN" altLang="en-US" sz="3200" b="1" kern="0" dirty="0">
                  <a:solidFill>
                    <a:prstClr val="black"/>
                  </a:solidFill>
                  <a:latin typeface="微软雅黑" panose="020B0503020204020204" charset="-122"/>
                  <a:ea typeface="微软雅黑" panose="020B0503020204020204" charset="-122"/>
                </a:endParaRP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grpSp>
      </p:grpSp>
      <p:pic>
        <p:nvPicPr>
          <p:cNvPr id="27" name="图片 26" descr="hse校徽"/>
          <p:cNvPicPr>
            <a:picLocks noChangeAspect="1"/>
          </p:cNvPicPr>
          <p:nvPr>
            <p:custDataLst>
              <p:tags r:id="rId1"/>
            </p:custDataLst>
          </p:nvPr>
        </p:nvPicPr>
        <p:blipFill>
          <a:blip r:embed="rId7"/>
          <a:stretch>
            <a:fillRect/>
          </a:stretch>
        </p:blipFill>
        <p:spPr>
          <a:xfrm>
            <a:off x="9135110" y="80010"/>
            <a:ext cx="2936240" cy="800735"/>
          </a:xfrm>
          <a:prstGeom prst="rect">
            <a:avLst/>
          </a:prstGeom>
        </p:spPr>
      </p:pic>
      <p:pic>
        <p:nvPicPr>
          <p:cNvPr id="11" name="图片 10"/>
          <p:cNvPicPr>
            <a:picLocks noChangeAspect="1"/>
          </p:cNvPicPr>
          <p:nvPr/>
        </p:nvPicPr>
        <p:blipFill>
          <a:blip r:embed="rId8"/>
          <a:stretch>
            <a:fillRect/>
          </a:stretch>
        </p:blipFill>
        <p:spPr>
          <a:xfrm>
            <a:off x="-50800" y="1530985"/>
            <a:ext cx="6068695" cy="2998470"/>
          </a:xfrm>
          <a:prstGeom prst="rect">
            <a:avLst/>
          </a:prstGeom>
        </p:spPr>
      </p:pic>
      <p:sp>
        <p:nvSpPr>
          <p:cNvPr id="14" name="五边形 13"/>
          <p:cNvSpPr/>
          <p:nvPr/>
        </p:nvSpPr>
        <p:spPr>
          <a:xfrm>
            <a:off x="0" y="934720"/>
            <a:ext cx="4920615" cy="528955"/>
          </a:xfrm>
          <a:prstGeom prst="homePlate">
            <a:avLst/>
          </a:prstGeom>
          <a:solidFill>
            <a:srgbClr val="96131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b="1" kern="0" dirty="0">
                <a:solidFill>
                  <a:schemeClr val="bg1"/>
                </a:solidFill>
                <a:latin typeface="微软雅黑" panose="020B0503020204020204" charset="-122"/>
                <a:ea typeface="微软雅黑" panose="020B0503020204020204" charset="-122"/>
                <a:sym typeface="+mn-ea"/>
              </a:rPr>
              <a:t>Primary Outcome: Improved Cervical Cancer-Specific Health Literacy</a:t>
            </a:r>
          </a:p>
        </p:txBody>
      </p:sp>
      <p:sp>
        <p:nvSpPr>
          <p:cNvPr id="18" name="五边形 17"/>
          <p:cNvSpPr/>
          <p:nvPr/>
        </p:nvSpPr>
        <p:spPr>
          <a:xfrm flipH="1">
            <a:off x="7665085" y="934720"/>
            <a:ext cx="4526915" cy="529590"/>
          </a:xfrm>
          <a:prstGeom prst="homePlate">
            <a:avLst/>
          </a:prstGeom>
          <a:solidFill>
            <a:srgbClr val="96131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b="1" kern="0" dirty="0">
                <a:solidFill>
                  <a:schemeClr val="bg1"/>
                </a:solidFill>
                <a:latin typeface="微软雅黑" panose="020B0503020204020204" charset="-122"/>
                <a:ea typeface="微软雅黑" panose="020B0503020204020204" charset="-122"/>
                <a:sym typeface="+mn-ea"/>
              </a:rPr>
              <a:t>Secondary Outcome: Reduced </a:t>
            </a:r>
          </a:p>
          <a:p>
            <a:pPr algn="ctr"/>
            <a:r>
              <a:rPr lang="en-US" altLang="zh-CN" sz="1600" b="1" kern="0" dirty="0">
                <a:solidFill>
                  <a:schemeClr val="bg1"/>
                </a:solidFill>
                <a:latin typeface="微软雅黑" panose="020B0503020204020204" charset="-122"/>
                <a:ea typeface="微软雅黑" panose="020B0503020204020204" charset="-122"/>
                <a:sym typeface="+mn-ea"/>
              </a:rPr>
              <a:t>Patient Anxiety</a:t>
            </a:r>
          </a:p>
        </p:txBody>
      </p:sp>
      <p:sp>
        <p:nvSpPr>
          <p:cNvPr id="20" name="文本框 19"/>
          <p:cNvSpPr txBox="1"/>
          <p:nvPr/>
        </p:nvSpPr>
        <p:spPr>
          <a:xfrm>
            <a:off x="6028055" y="4667885"/>
            <a:ext cx="6123940" cy="1198880"/>
          </a:xfrm>
          <a:prstGeom prst="rect">
            <a:avLst/>
          </a:prstGeom>
        </p:spPr>
        <p:txBody>
          <a:bodyPr wrap="square">
            <a:spAutoFit/>
          </a:bodyPr>
          <a:lstStyle/>
          <a:p>
            <a:r>
              <a:rPr lang="en-US" altLang="zh-CN">
                <a:solidFill>
                  <a:srgbClr val="0B47B3"/>
                </a:solidFill>
                <a:latin typeface="Times New Roman" panose="02020603050405020304" charset="0"/>
                <a:cs typeface="Times New Roman" panose="02020603050405020304" charset="0"/>
              </a:rPr>
              <a:t>Anxiety-related emotional perception was measured using five items, with a total score ranging from 5 to 25. </a:t>
            </a:r>
            <a:r>
              <a:rPr lang="en-US" altLang="zh-CN" b="1">
                <a:solidFill>
                  <a:srgbClr val="0B47B3"/>
                </a:solidFill>
                <a:latin typeface="Times New Roman" panose="02020603050405020304" charset="0"/>
                <a:cs typeface="Times New Roman" panose="02020603050405020304" charset="0"/>
              </a:rPr>
              <a:t>A higher score indicates lower anxiety and a more positive emotional experience.</a:t>
            </a:r>
          </a:p>
        </p:txBody>
      </p:sp>
      <p:sp>
        <p:nvSpPr>
          <p:cNvPr id="21" name="文本框 20"/>
          <p:cNvSpPr txBox="1"/>
          <p:nvPr/>
        </p:nvSpPr>
        <p:spPr>
          <a:xfrm>
            <a:off x="222885" y="4529455"/>
            <a:ext cx="5622290" cy="1476375"/>
          </a:xfrm>
          <a:prstGeom prst="rect">
            <a:avLst/>
          </a:prstGeom>
        </p:spPr>
        <p:txBody>
          <a:bodyPr wrap="square">
            <a:spAutoFit/>
          </a:bodyPr>
          <a:lstStyle/>
          <a:p>
            <a:pPr algn="l">
              <a:buClrTx/>
              <a:buSzTx/>
              <a:buFontTx/>
            </a:pPr>
            <a:r>
              <a:rPr lang="en-US" altLang="zh-CN" sz="1800">
                <a:solidFill>
                  <a:srgbClr val="C00000"/>
                </a:solidFill>
                <a:latin typeface="Times New Roman" panose="02020603050405020304" charset="0"/>
                <a:cs typeface="Times New Roman" panose="02020603050405020304" charset="0"/>
              </a:rPr>
              <a:t>Cervical cancer-specific health literacy was assessed using six objective questions, with a total score ranging from 0 to 6.</a:t>
            </a:r>
            <a:r>
              <a:rPr lang="en-US" altLang="zh-CN" sz="1800" b="1">
                <a:solidFill>
                  <a:srgbClr val="C00000"/>
                </a:solidFill>
                <a:latin typeface="Times New Roman" panose="02020603050405020304" charset="0"/>
                <a:cs typeface="Times New Roman" panose="02020603050405020304" charset="0"/>
              </a:rPr>
              <a:t> A higher score indicates better patient understanding of cervical cancer-related knowledge, examination findings, and their own condition.</a:t>
            </a:r>
          </a:p>
        </p:txBody>
      </p:sp>
      <p:cxnSp>
        <p:nvCxnSpPr>
          <p:cNvPr id="22" name="直接连接符 21"/>
          <p:cNvCxnSpPr/>
          <p:nvPr/>
        </p:nvCxnSpPr>
        <p:spPr>
          <a:xfrm>
            <a:off x="6028055" y="1090295"/>
            <a:ext cx="0" cy="5410200"/>
          </a:xfrm>
          <a:prstGeom prst="line">
            <a:avLst/>
          </a:prstGeom>
          <a:ln>
            <a:solidFill>
              <a:srgbClr val="961318"/>
            </a:solidFill>
            <a:prstDash val="dash"/>
          </a:ln>
        </p:spPr>
        <p:style>
          <a:lnRef idx="2">
            <a:schemeClr val="accent1"/>
          </a:lnRef>
          <a:fillRef idx="0">
            <a:srgbClr val="FFFFFF"/>
          </a:fillRef>
          <a:effectRef idx="0">
            <a:srgbClr val="FFFFFF"/>
          </a:effectRef>
          <a:fontRef idx="minor">
            <a:schemeClr val="tx1"/>
          </a:fontRef>
        </p:style>
      </p:cxnSp>
      <p:sp>
        <p:nvSpPr>
          <p:cNvPr id="23" name="文本框 22"/>
          <p:cNvSpPr txBox="1"/>
          <p:nvPr/>
        </p:nvSpPr>
        <p:spPr>
          <a:xfrm>
            <a:off x="302895" y="6005830"/>
            <a:ext cx="11530330" cy="809211"/>
          </a:xfrm>
          <a:prstGeom prst="roundRect">
            <a:avLst/>
          </a:prstGeom>
          <a:solidFill>
            <a:srgbClr val="961318"/>
          </a:solidFill>
        </p:spPr>
        <p:txBody>
          <a:bodyPr wrap="square">
            <a:spAutoFit/>
          </a:bodyPr>
          <a:lstStyle/>
          <a:p>
            <a:pPr algn="ctr" defTabSz="266700"/>
            <a:r>
              <a:rPr lang="en-US" altLang="zh-CN" sz="1400" b="1">
                <a:solidFill>
                  <a:schemeClr val="bg1"/>
                </a:solidFill>
                <a:latin typeface="等线" panose="02010600030101010101" charset="-122"/>
                <a:ea typeface="等线" panose="02010600030101010101" charset="-122"/>
                <a:cs typeface="Times New Roman" panose="02020603050405020304" charset="0"/>
              </a:rPr>
              <a:t>Colpo-LLM, when enhanced with disease-specific knowledge and integrated with physician review, significantly improved patients’ understanding of cervical cancer and enhanced their emotional experience during report reading. The system may serve as a useful clinical tool for patient-oriented colposcopy report explanation and doctor-patient communication under clinical supervision. </a:t>
            </a:r>
          </a:p>
        </p:txBody>
      </p:sp>
      <p:pic>
        <p:nvPicPr>
          <p:cNvPr id="74" name="Audio 73">
            <a:hlinkClick r:id="" action="ppaction://media"/>
            <a:extLst>
              <a:ext uri="{FF2B5EF4-FFF2-40B4-BE49-F238E27FC236}">
                <a16:creationId xmlns:a16="http://schemas.microsoft.com/office/drawing/2014/main" id="{6E337EE4-D381-3447-C155-58BF88AC7D4B}"/>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03125" t="-203125" r="-203125" b="-20312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399" advTm="36355"/>
    </mc:Choice>
    <mc:Fallback xmlns="">
      <p:transition spd="slow" advTm="36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5674995"/>
            <a:ext cx="12192000" cy="1183005"/>
          </a:xfrm>
          <a:prstGeom prst="rect">
            <a:avLst/>
          </a:prstGeom>
          <a:solidFill>
            <a:srgbClr val="96131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内容占位符 3"/>
          <p:cNvPicPr>
            <a:picLocks noGrp="1" noChangeAspect="1"/>
          </p:cNvPicPr>
          <p:nvPr>
            <p:ph idx="1"/>
          </p:nvPr>
        </p:nvPicPr>
        <p:blipFill>
          <a:blip r:embed="rId7"/>
          <a:stretch>
            <a:fillRect/>
          </a:stretch>
        </p:blipFill>
        <p:spPr>
          <a:xfrm>
            <a:off x="0" y="5683885"/>
            <a:ext cx="2115185" cy="1156335"/>
          </a:xfrm>
          <a:prstGeom prst="rect">
            <a:avLst/>
          </a:prstGeom>
          <a:ln>
            <a:solidFill>
              <a:srgbClr val="961318"/>
            </a:solidFill>
          </a:ln>
        </p:spPr>
      </p:pic>
      <p:sp>
        <p:nvSpPr>
          <p:cNvPr id="5" name="文本框 4"/>
          <p:cNvSpPr txBox="1"/>
          <p:nvPr/>
        </p:nvSpPr>
        <p:spPr>
          <a:xfrm>
            <a:off x="7331075" y="5674360"/>
            <a:ext cx="4860925" cy="1183640"/>
          </a:xfrm>
          <a:prstGeom prst="rect">
            <a:avLst/>
          </a:prstGeom>
          <a:noFill/>
        </p:spPr>
        <p:txBody>
          <a:bodyPr wrap="square" rtlCol="0" anchor="ctr" anchorCtr="0">
            <a:noAutofit/>
          </a:bodyPr>
          <a:lstStyle/>
          <a:p>
            <a:r>
              <a:rPr lang="en-US" altLang="zh-CN">
                <a:solidFill>
                  <a:schemeClr val="bg1"/>
                </a:solidFill>
                <a:latin typeface="Calibri" panose="020F0502020204030204" charset="0"/>
                <a:cs typeface="Calibri" panose="020F0502020204030204" charset="0"/>
              </a:rPr>
              <a:t>Ms. Yuting WANG,</a:t>
            </a:r>
            <a:r>
              <a:rPr lang="en-US" altLang="zh-CN" b="1">
                <a:solidFill>
                  <a:schemeClr val="bg1"/>
                </a:solidFill>
                <a:latin typeface="Calibri" panose="020F0502020204030204" charset="0"/>
                <a:cs typeface="Calibri" panose="020F0502020204030204" charset="0"/>
              </a:rPr>
              <a:t> wangyuting_0112@163.com</a:t>
            </a:r>
          </a:p>
          <a:p>
            <a:r>
              <a:rPr lang="en-US" altLang="zh-CN">
                <a:solidFill>
                  <a:schemeClr val="bg1"/>
                </a:solidFill>
                <a:latin typeface="Calibri" panose="020F0502020204030204" charset="0"/>
                <a:cs typeface="Calibri" panose="020F0502020204030204" charset="0"/>
              </a:rPr>
              <a:t>Dr. Peng XUE,</a:t>
            </a:r>
            <a:r>
              <a:rPr lang="en-US" altLang="zh-CN" b="1">
                <a:solidFill>
                  <a:schemeClr val="bg1"/>
                </a:solidFill>
                <a:latin typeface="Calibri" panose="020F0502020204030204" charset="0"/>
                <a:cs typeface="Calibri" panose="020F0502020204030204" charset="0"/>
              </a:rPr>
              <a:t> xuepeng_pumc@foxmail.com</a:t>
            </a:r>
          </a:p>
          <a:p>
            <a:r>
              <a:rPr lang="en-US" altLang="zh-CN">
                <a:solidFill>
                  <a:schemeClr val="bg1"/>
                </a:solidFill>
                <a:latin typeface="Calibri" panose="020F0502020204030204" charset="0"/>
                <a:cs typeface="Calibri" panose="020F0502020204030204" charset="0"/>
              </a:rPr>
              <a:t>Prof. Youlin QIAO,</a:t>
            </a:r>
            <a:r>
              <a:rPr lang="en-US" altLang="zh-CN" b="1">
                <a:solidFill>
                  <a:schemeClr val="bg1"/>
                </a:solidFill>
                <a:latin typeface="Calibri" panose="020F0502020204030204" charset="0"/>
                <a:cs typeface="Calibri" panose="020F0502020204030204" charset="0"/>
              </a:rPr>
              <a:t> qiaoy@cicams.ac.cn</a:t>
            </a:r>
          </a:p>
        </p:txBody>
      </p:sp>
      <p:pic>
        <p:nvPicPr>
          <p:cNvPr id="11" name="图片 10" descr="43ec7e29ccf74196b3a0fd7ae53e09a3"/>
          <p:cNvPicPr>
            <a:picLocks noChangeAspect="1"/>
          </p:cNvPicPr>
          <p:nvPr userDrawn="1">
            <p:custDataLst>
              <p:tags r:id="rId2"/>
            </p:custDataLst>
          </p:nvPr>
        </p:nvPicPr>
        <p:blipFill>
          <a:blip r:embed="rId8"/>
          <a:srcRect l="5889" r="6049" b="9559"/>
          <a:stretch>
            <a:fillRect/>
          </a:stretch>
        </p:blipFill>
        <p:spPr>
          <a:xfrm>
            <a:off x="610870" y="459105"/>
            <a:ext cx="10969625" cy="4947920"/>
          </a:xfrm>
          <a:prstGeom prst="roundRect">
            <a:avLst>
              <a:gd name="adj" fmla="val 8560"/>
            </a:avLst>
          </a:prstGeom>
          <a:effectLst>
            <a:softEdge rad="12700"/>
          </a:effectLst>
        </p:spPr>
      </p:pic>
      <p:sp>
        <p:nvSpPr>
          <p:cNvPr id="10" name="圆角矩形 9"/>
          <p:cNvSpPr/>
          <p:nvPr/>
        </p:nvSpPr>
        <p:spPr>
          <a:xfrm>
            <a:off x="610870" y="444500"/>
            <a:ext cx="10968990" cy="4962525"/>
          </a:xfrm>
          <a:prstGeom prst="roundRect">
            <a:avLst>
              <a:gd name="adj" fmla="val 8483"/>
            </a:avLst>
          </a:prstGeom>
          <a:solidFill>
            <a:schemeClr val="bg1">
              <a:lumMod val="95000"/>
              <a:alpha val="7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SzTx/>
            </a:pPr>
            <a:endParaRPr lang="zh-CN" altLang="en-US">
              <a:sym typeface="+mn-ea"/>
            </a:endParaRPr>
          </a:p>
        </p:txBody>
      </p:sp>
      <p:sp>
        <p:nvSpPr>
          <p:cNvPr id="12" name="标题 11"/>
          <p:cNvSpPr>
            <a:spLocks noGrp="1"/>
          </p:cNvSpPr>
          <p:nvPr>
            <p:ph type="ctrTitle"/>
          </p:nvPr>
        </p:nvSpPr>
        <p:spPr>
          <a:xfrm>
            <a:off x="3799205" y="4752975"/>
            <a:ext cx="4594225" cy="654050"/>
          </a:xfrm>
          <a:solidFill>
            <a:srgbClr val="961318"/>
          </a:solidFill>
        </p:spPr>
        <p:txBody>
          <a:bodyPr>
            <a:noAutofit/>
          </a:bodyPr>
          <a:lstStyle/>
          <a:p>
            <a:pPr algn="ctr"/>
            <a:r>
              <a:rPr lang="en-US" altLang="zh-CN" sz="2800">
                <a:solidFill>
                  <a:schemeClr val="bg1"/>
                </a:solidFill>
                <a:latin typeface="Gabriola" panose="04040605051002020D02" charset="0"/>
                <a:ea typeface="微软雅黑" panose="020B0503020204020204" charset="-122"/>
                <a:cs typeface="Gabriola" panose="04040605051002020D02" charset="0"/>
              </a:rPr>
              <a:t>Thank you for your attention!</a:t>
            </a:r>
          </a:p>
        </p:txBody>
      </p:sp>
      <p:pic>
        <p:nvPicPr>
          <p:cNvPr id="14" name="图片 13"/>
          <p:cNvPicPr>
            <a:picLocks noChangeAspect="1"/>
          </p:cNvPicPr>
          <p:nvPr/>
        </p:nvPicPr>
        <p:blipFill>
          <a:blip r:embed="rId9"/>
          <a:stretch>
            <a:fillRect/>
          </a:stretch>
        </p:blipFill>
        <p:spPr>
          <a:xfrm>
            <a:off x="2885440" y="5683885"/>
            <a:ext cx="3827145" cy="1156335"/>
          </a:xfrm>
          <a:prstGeom prst="rect">
            <a:avLst/>
          </a:prstGeom>
        </p:spPr>
      </p:pic>
      <p:pic>
        <p:nvPicPr>
          <p:cNvPr id="16" name="图片 15"/>
          <p:cNvPicPr>
            <a:picLocks noChangeAspect="1"/>
          </p:cNvPicPr>
          <p:nvPr/>
        </p:nvPicPr>
        <p:blipFill>
          <a:blip r:embed="rId10"/>
          <a:srcRect l="12178" t="30288" r="9740" b="11157"/>
          <a:stretch>
            <a:fillRect/>
          </a:stretch>
        </p:blipFill>
        <p:spPr>
          <a:xfrm>
            <a:off x="5775325" y="1701800"/>
            <a:ext cx="5804535" cy="2901950"/>
          </a:xfrm>
          <a:prstGeom prst="roundRect">
            <a:avLst>
              <a:gd name="adj" fmla="val 6728"/>
            </a:avLst>
          </a:prstGeom>
        </p:spPr>
      </p:pic>
      <p:pic>
        <p:nvPicPr>
          <p:cNvPr id="17" name="图片 16"/>
          <p:cNvPicPr>
            <a:picLocks noChangeAspect="1"/>
          </p:cNvPicPr>
          <p:nvPr/>
        </p:nvPicPr>
        <p:blipFill>
          <a:blip r:embed="rId11"/>
          <a:srcRect l="11293" t="9028" r="6644" b="3102"/>
          <a:stretch>
            <a:fillRect/>
          </a:stretch>
        </p:blipFill>
        <p:spPr>
          <a:xfrm>
            <a:off x="610870" y="444500"/>
            <a:ext cx="5164455" cy="3687445"/>
          </a:xfrm>
          <a:prstGeom prst="roundRect">
            <a:avLst>
              <a:gd name="adj" fmla="val 10254"/>
            </a:avLst>
          </a:prstGeom>
        </p:spPr>
      </p:pic>
      <p:pic>
        <p:nvPicPr>
          <p:cNvPr id="42" name="Audio 41">
            <a:hlinkClick r:id="" action="ppaction://media"/>
            <a:extLst>
              <a:ext uri="{FF2B5EF4-FFF2-40B4-BE49-F238E27FC236}">
                <a16:creationId xmlns:a16="http://schemas.microsoft.com/office/drawing/2014/main" id="{8AB34B5D-CE01-6849-DBFD-1FF554DAFDFE}"/>
              </a:ext>
            </a:extLst>
          </p:cNvPr>
          <p:cNvPicPr>
            <a:picLocks noChangeAspect="1"/>
          </p:cNvPicPr>
          <p:nvPr>
            <a:audioFile r:link="rId4"/>
            <p:extLst>
              <p:ext uri="{DAA4B4D4-6D71-4841-9C94-3DE7FCFB9230}">
                <p14:media xmlns:p14="http://schemas.microsoft.com/office/powerpoint/2010/main" r:embed="rId3"/>
              </p:ext>
            </p:extLst>
          </p:nvPr>
        </p:nvPicPr>
        <p:blipFill>
          <a:blip r:embed="rId12"/>
          <a:srcRect l="-203125" t="-203125" r="-203125" b="-203125"/>
          <a:stretch>
            <a:fillRect/>
          </a:stretch>
        </p:blipFill>
        <p:spPr>
          <a:xfrm>
            <a:off x="10052304" y="4718304"/>
            <a:ext cx="2057400" cy="2057400"/>
          </a:xfrm>
          <a:prstGeom prst="ellipse">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399" advTm="5767"/>
    </mc:Choice>
    <mc:Fallback xmlns="">
      <p:transition spd="slow" advTm="5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500"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anim calcmode="lin" valueType="num">
                                      <p:cBhvr>
                                        <p:cTn id="12" dur="500" fill="hold"/>
                                        <p:tgtEl>
                                          <p:spTgt spid="17"/>
                                        </p:tgtEl>
                                        <p:attrNameLst>
                                          <p:attrName>ppt_x</p:attrName>
                                        </p:attrNameLst>
                                      </p:cBhvr>
                                      <p:tavLst>
                                        <p:tav tm="0">
                                          <p:val>
                                            <p:strVal val="#ppt_x"/>
                                          </p:val>
                                        </p:tav>
                                        <p:tav tm="100000">
                                          <p:val>
                                            <p:strVal val="#ppt_x"/>
                                          </p:val>
                                        </p:tav>
                                      </p:tavLst>
                                    </p:anim>
                                    <p:anim calcmode="lin" valueType="num">
                                      <p:cBhvr>
                                        <p:cTn id="13" dur="500" fill="hold"/>
                                        <p:tgtEl>
                                          <p:spTgt spid="1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500"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WE5M2Q3YTk2NzExM2ViYmM0ZjRmYzRhOWQ2NWVkYzY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40492858_1*m_i*1_1"/>
  <p:tag name="KSO_WM_TEMPLATE_CATEGORY" val="diagram"/>
  <p:tag name="KSO_WM_TEMPLATE_INDEX" val="40492858"/>
  <p:tag name="KSO_WM_UNIT_LAYERLEVEL" val="1_1"/>
  <p:tag name="KSO_WM_TAG_VERSION" val="3.0"/>
  <p:tag name="KSO_WM_BEAUTIFY_FLAG" val="#wm#"/>
  <p:tag name="KSO_WM_UNIT_FILL_TYPE" val="3"/>
  <p:tag name="KSO_WM_DIAGRAM_MAX_ITEMCNT" val="4"/>
  <p:tag name="KSO_WM_DIAGRAM_MIN_ITEMCNT" val="4"/>
  <p:tag name="KSO_WM_DIAGRAM_VIRTUALLY_FRAME" val="{&quot;height&quot;:217.17878412092892,&quot;left&quot;:478.4,&quot;top&quot;:278.0106079395356,&quot;width&quot;:481.5249739583334}"/>
  <p:tag name="KSO_WM_DIAGRAM_COLOR_MATCH_VALUE" val="{&quot;shape&quot;:{&quot;fill&quot;:{&quot;gradient&quot;:[{&quot;brightness&quot;:0,&quot;colorType&quot;:1,&quot;foreColorIndex&quot;:5,&quot;pos&quot;:0,&quot;transparency&quot;:0.8999999761581421},{&quot;brightness&quot;:0,&quot;colorType&quot;:1,&quot;foreColorIndex&quot;:5,&quot;pos&quot;:1,&quot;transparency&quot;:0.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2"/>
  <p:tag name="KSO_WM_UNIT_ID" val="diagram40492858_1*m_i*1_2"/>
  <p:tag name="KSO_WM_TEMPLATE_CATEGORY" val="diagram"/>
  <p:tag name="KSO_WM_TEMPLATE_INDEX" val="40492858"/>
  <p:tag name="KSO_WM_UNIT_LAYERLEVEL" val="1_1"/>
  <p:tag name="KSO_WM_TAG_VERSION" val="3.0"/>
  <p:tag name="KSO_WM_BEAUTIFY_FLAG" val="#wm#"/>
  <p:tag name="KSO_WM_UNIT_LINE_FORE_SCHEMECOLOR_INDEX" val="5"/>
  <p:tag name="KSO_WM_DIAGRAM_MAX_ITEMCNT" val="4"/>
  <p:tag name="KSO_WM_DIAGRAM_MIN_ITEMCNT" val="4"/>
  <p:tag name="KSO_WM_DIAGRAM_VIRTUALLY_FRAME" val="{&quot;height&quot;:217.17878412092892,&quot;left&quot;:478.4,&quot;top&quot;:278.0106079395356,&quot;width&quot;:481.524973958333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xml><?xml version="1.0" encoding="utf-8"?>
<p:tagLst xmlns:a="http://schemas.openxmlformats.org/drawingml/2006/main" xmlns:r="http://schemas.openxmlformats.org/officeDocument/2006/relationships" xmlns:p="http://schemas.openxmlformats.org/presentationml/2006/main">
  <p:tag name="KSO_DOCER_RESOURCE_TRACE_INFO" val="{&quot;id&quot;:&quot;50024779&quot;,&quot;origin&quot;:0,&quot;type&quot;:&quot;icons&quot;,&quot;user&quot;:&quot;388118880&quot;}"/>
</p:tagLst>
</file>

<file path=ppt/tags/tag6.xml><?xml version="1.0" encoding="utf-8"?>
<p:tagLst xmlns:a="http://schemas.openxmlformats.org/drawingml/2006/main" xmlns:r="http://schemas.openxmlformats.org/officeDocument/2006/relationships" xmlns:p="http://schemas.openxmlformats.org/presentationml/2006/main">
  <p:tag name="KSO_DOCER_RESOURCE_TRACE_INFO" val="{&quot;id&quot;:&quot;50024779&quot;,&quot;origin&quot;:0,&quot;type&quot;:&quot;icons&quot;,&quot;user&quot;:&quot;388118880&quot;}"/>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2.xml><?xml version="1.0" encoding="utf-8"?>
<p:tagLst xmlns:a="http://schemas.openxmlformats.org/drawingml/2006/main" xmlns:r="http://schemas.openxmlformats.org/officeDocument/2006/relationships" xmlns:p="http://schemas.openxmlformats.org/presentationml/2006/main">
  <p:tag name="KSO_DOCER_RESOURCE_TRACE_INFO" val="{&quot;id&quot;:&quot;21578664&quot;,&quot;origin&quot;:0,&quot;type&quot;:&quot;icons&quot;,&quot;user&quot;:&quot;388118880&quot;}"/>
  <p:tag name="KSO_WM_DIAGRAM_VIRTUALLY_FRAME" val="{&quot;height&quot;:351.8,&quot;left&quot;:83.25,&quot;top&quot;:96.5,&quot;width&quot;:301.9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6.xml><?xml version="1.0" encoding="utf-8"?>
<p:tagLst xmlns:a="http://schemas.openxmlformats.org/drawingml/2006/main" xmlns:r="http://schemas.openxmlformats.org/officeDocument/2006/relationships" xmlns:p="http://schemas.openxmlformats.org/presentationml/2006/main">
  <p:tag name="KSO_DOCER_RESOURCE_TRACE_INFO" val="{&quot;id&quot;:&quot;21571858&quot;,&quot;origin&quot;:0,&quot;type&quot;:&quot;icons&quot;,&quot;user&quot;:&quot;388118880&quot;}"/>
  <p:tag name="KSO_WM_DIAGRAM_VIRTUALLY_FRAME" val="{&quot;height&quot;:351.8,&quot;left&quot;:83.25,&quot;top&quot;:96.5,&quot;width&quot;:301.9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1.xml><?xml version="1.0" encoding="utf-8"?>
<p:tagLst xmlns:a="http://schemas.openxmlformats.org/drawingml/2006/main" xmlns:r="http://schemas.openxmlformats.org/officeDocument/2006/relationships" xmlns:p="http://schemas.openxmlformats.org/presentationml/2006/main">
  <p:tag name="KSO_DOCER_RESOURCE_TRACE_INFO" val="{&quot;id&quot;:&quot;21561826&quot;,&quot;origin&quot;:0,&quot;type&quot;:&quot;icons&quot;,&quot;user&quot;:&quot;388118880&quot;}"/>
  <p:tag name="KSO_WM_DIAGRAM_VIRTUALLY_FRAME" val="{&quot;height&quot;:351.8,&quot;left&quot;:83.25,&quot;top&quot;:96.5,&quot;width&quot;:301.95}"/>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4.xml><?xml version="1.0" encoding="utf-8"?>
<p:tagLst xmlns:a="http://schemas.openxmlformats.org/drawingml/2006/main" xmlns:r="http://schemas.openxmlformats.org/officeDocument/2006/relationships" xmlns:p="http://schemas.openxmlformats.org/presentationml/2006/main">
  <p:tag name="KSO_DOCER_RESOURCE_TRACE_INFO" val="{&quot;id&quot;:&quot;20281743&quot;,&quot;origin&quot;:0,&quot;type&quot;:&quot;icons&quot;,&quot;user&quot;:&quot;388118880&quot;}"/>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6.xml><?xml version="1.0" encoding="utf-8"?>
<p:tagLst xmlns:a="http://schemas.openxmlformats.org/drawingml/2006/main" xmlns:r="http://schemas.openxmlformats.org/officeDocument/2006/relationships" xmlns:p="http://schemas.openxmlformats.org/presentationml/2006/main">
  <p:tag name="KSO_DOCER_RESOURCE_TRACE_INFO" val="{&quot;id&quot;:&quot;20042840&quot;,&quot;origin&quot;:0,&quot;type&quot;:&quot;icons&quot;,&quot;user&quot;:&quot;388118880&quot;}"/>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351.8,&quot;left&quot;:83.25,&quot;top&quot;:96.5,&quot;width&quot;:301.95}"/>
</p:tagLst>
</file>

<file path=ppt/tags/tag32.xml><?xml version="1.0" encoding="utf-8"?>
<p:tagLst xmlns:a="http://schemas.openxmlformats.org/drawingml/2006/main" xmlns:r="http://schemas.openxmlformats.org/officeDocument/2006/relationships" xmlns:p="http://schemas.openxmlformats.org/presentationml/2006/main">
  <p:tag name="KSO_DOCER_RESOURCE_TRACE_INFO" val="{&quot;id&quot;:&quot;21602175&quot;,&quot;origin&quot;:0,&quot;type&quot;:&quot;icons&quot;,&quot;user&quot;:&quot;388118880&quot;}"/>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TIMING" val="|1.3"/>
</p:tagLst>
</file>

<file path=ppt/tags/tag35.xml><?xml version="1.0" encoding="utf-8"?>
<p:tagLst xmlns:a="http://schemas.openxmlformats.org/drawingml/2006/main" xmlns:r="http://schemas.openxmlformats.org/officeDocument/2006/relationships" xmlns:p="http://schemas.openxmlformats.org/presentationml/2006/main">
  <p:tag name="PICID" val="{dbb9ebbd-352d-480f-8d48-6b979bf2488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1172</Words>
  <Application>Microsoft Office PowerPoint</Application>
  <PresentationFormat>Widescreen</PresentationFormat>
  <Paragraphs>89</Paragraphs>
  <Slides>6</Slides>
  <Notes>6</Notes>
  <HiddenSlides>0</HiddenSlides>
  <MMClips>6</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等线</vt:lpstr>
      <vt:lpstr>等线 Light</vt:lpstr>
      <vt:lpstr>微软雅黑</vt:lpstr>
      <vt:lpstr>黑体</vt:lpstr>
      <vt:lpstr>Arial</vt:lpstr>
      <vt:lpstr>Calibri</vt:lpstr>
      <vt:lpstr>Gabriola</vt:lpstr>
      <vt:lpstr>Times New Roman</vt:lpstr>
      <vt:lpstr>Wingdings</vt:lpstr>
      <vt:lpstr>Office 主题​​</vt:lpstr>
      <vt:lpstr>PowerPoint Presentation</vt:lpstr>
      <vt:lpstr>PowerPoint Presentation</vt:lpstr>
      <vt:lpstr>PowerPoint Presentation</vt:lpstr>
      <vt:lpstr>PowerPoint Presentation</vt:lpstr>
      <vt:lpstr>PowerPoint Presentation</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Victor Cui</cp:lastModifiedBy>
  <cp:revision>54</cp:revision>
  <dcterms:created xsi:type="dcterms:W3CDTF">2020-08-06T07:05:00Z</dcterms:created>
  <dcterms:modified xsi:type="dcterms:W3CDTF">2026-05-03T21:37:33Z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6D09D0B1D1444684B8D771391678A0E1_13</vt:lpwstr>
  </property>
  <property fmtid="{D5CDD505-2E9C-101B-9397-08002B2CF9AE}" pid="3" name="KSOProductBuildVer">
    <vt:lpwstr>2052-12.1.0.25860</vt:lpwstr>
  </property>
</Properties>
</file>