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12" r:id="rId3"/>
    <p:sldId id="320" r:id="rId5"/>
    <p:sldId id="321" r:id="rId6"/>
    <p:sldId id="322" r:id="rId7"/>
    <p:sldId id="323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2" userDrawn="1">
          <p15:clr>
            <a:srgbClr val="A4A3A4"/>
          </p15:clr>
        </p15:guide>
        <p15:guide id="2" pos="3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AACC"/>
    <a:srgbClr val="3F70A1"/>
    <a:srgbClr val="034651"/>
    <a:srgbClr val="022A31"/>
    <a:srgbClr val="60BFB3"/>
    <a:srgbClr val="1E928B"/>
    <a:srgbClr val="83C8BD"/>
    <a:srgbClr val="DCD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868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252" y="72"/>
      </p:cViewPr>
      <p:guideLst>
        <p:guide orient="horz" pos="2102"/>
        <p:guide pos="38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32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E80C9-1587-4294-A9FD-BA7340F150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8151F-633E-4D08-96E4-00D3BA78169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A8151F-633E-4D08-96E4-00D3BA781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t="202" r="202" b="2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19.xml"/><Relationship Id="rId24" Type="http://schemas.openxmlformats.org/officeDocument/2006/relationships/tags" Target="../tags/tag18.xml"/><Relationship Id="rId23" Type="http://schemas.openxmlformats.org/officeDocument/2006/relationships/tags" Target="../tags/tag17.xml"/><Relationship Id="rId22" Type="http://schemas.openxmlformats.org/officeDocument/2006/relationships/tags" Target="../tags/tag16.xml"/><Relationship Id="rId21" Type="http://schemas.openxmlformats.org/officeDocument/2006/relationships/tags" Target="../tags/tag15.xml"/><Relationship Id="rId20" Type="http://schemas.openxmlformats.org/officeDocument/2006/relationships/tags" Target="../tags/tag14.xml"/><Relationship Id="rId2" Type="http://schemas.openxmlformats.org/officeDocument/2006/relationships/tags" Target="../tags/tag2.xml"/><Relationship Id="rId19" Type="http://schemas.openxmlformats.org/officeDocument/2006/relationships/image" Target="../media/image9.svg"/><Relationship Id="rId18" Type="http://schemas.openxmlformats.org/officeDocument/2006/relationships/image" Target="../media/image8.png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image" Target="../media/image7.svg"/><Relationship Id="rId11" Type="http://schemas.openxmlformats.org/officeDocument/2006/relationships/image" Target="../media/image6.png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" t="568" r="568" b="56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273685" y="1764030"/>
            <a:ext cx="11918315" cy="2574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normalizeH="0" baseline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+mn-ea"/>
                <a:sym typeface="Arial" panose="020B0604020202020204" pitchFamily="34" charset="0"/>
              </a:rPr>
              <a:t>Cervical adenocarcinoma in situ - from primary screening, diagnosis, and treatment to follow-up: A retrospective study</a:t>
            </a:r>
            <a:endParaRPr kumimoji="0" lang="en-US" sz="3200" b="1" i="0" u="none" strike="noStrike" kern="1200" cap="none" normalizeH="0" baseline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478530" y="3101340"/>
            <a:ext cx="685927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  <a:sym typeface="Arial" panose="020B0604020202020204" pitchFamily="34" charset="0"/>
              </a:rPr>
              <a:t>Yulin Guo </a:t>
            </a:r>
            <a:endParaRPr lang="en-US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  <a:sym typeface="Arial" panose="020B0604020202020204" pitchFamily="34" charset="0"/>
              </a:rPr>
              <a:t>Maternal and Child Health Hospital of Hubei Province, Wuhan, China</a:t>
            </a:r>
            <a:endParaRPr lang="en-US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20260428_14173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2569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200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indent="0" algn="l">
              <a:lnSpc>
                <a:spcPct val="125000"/>
              </a:lnSpc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90500" y="228600"/>
            <a:ext cx="635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Background &amp; Challenges</a:t>
            </a:r>
            <a:endParaRPr lang="en-US" sz="1100"/>
          </a:p>
        </p:txBody>
      </p:sp>
      <p:sp>
        <p:nvSpPr>
          <p:cNvPr id="5" name="AutoShape 4"/>
          <p:cNvSpPr/>
          <p:nvPr>
            <p:custDataLst>
              <p:tags r:id="rId1"/>
            </p:custDataLst>
          </p:nvPr>
        </p:nvSpPr>
        <p:spPr>
          <a:xfrm>
            <a:off x="762000" y="1397000"/>
            <a:ext cx="50800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032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5"/>
          <p:cNvSpPr/>
          <p:nvPr>
            <p:custDataLst>
              <p:tags r:id="rId2"/>
            </p:custDataLst>
          </p:nvPr>
        </p:nvSpPr>
        <p:spPr>
          <a:xfrm>
            <a:off x="1016000" y="1651000"/>
            <a:ext cx="762000" cy="762000"/>
          </a:xfrm>
          <a:prstGeom prst="ellipse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8400" y="1803400"/>
            <a:ext cx="457200" cy="457200"/>
          </a:xfrm>
          <a:prstGeom prst="rect">
            <a:avLst/>
          </a:prstGeom>
        </p:spPr>
      </p:pic>
      <p:sp>
        <p:nvSpPr>
          <p:cNvPr id="8" name="AutoShape 7"/>
          <p:cNvSpPr/>
          <p:nvPr>
            <p:custDataLst>
              <p:tags r:id="rId6"/>
            </p:custDataLst>
          </p:nvPr>
        </p:nvSpPr>
        <p:spPr>
          <a:xfrm>
            <a:off x="2032000" y="1529715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Definition of AIS</a:t>
            </a:r>
            <a:endParaRPr lang="en-US" sz="1100"/>
          </a:p>
        </p:txBody>
      </p:sp>
      <p:sp>
        <p:nvSpPr>
          <p:cNvPr id="9" name="AutoShape 8"/>
          <p:cNvSpPr/>
          <p:nvPr>
            <p:custDataLst>
              <p:tags r:id="rId7"/>
            </p:custDataLst>
          </p:nvPr>
        </p:nvSpPr>
        <p:spPr>
          <a:xfrm>
            <a:off x="2032000" y="1905000"/>
            <a:ext cx="367157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Times New Roman" panose="02020603050405020304" charset="0"/>
                <a:ea typeface="Noto Sans SC" panose="020B0200000000000000" charset="-122"/>
                <a:cs typeface="Times New Roman" panose="02020603050405020304" charset="0"/>
                <a:sym typeface="Noto Sans SC" panose="020B0200000000000000" charset="-122"/>
              </a:rPr>
              <a:t>Adenocarcinoma In Situ (AIS) is a critical precursor lesion to invasive cervical adenocarcinoma (ADC). Timely and accurate early detection is paramount for effective clinical intervention.</a:t>
            </a:r>
            <a:endParaRPr lang="en-US" sz="1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AutoShape 9"/>
          <p:cNvSpPr/>
          <p:nvPr>
            <p:custDataLst>
              <p:tags r:id="rId8"/>
            </p:custDataLst>
          </p:nvPr>
        </p:nvSpPr>
        <p:spPr>
          <a:xfrm>
            <a:off x="762000" y="3175000"/>
            <a:ext cx="50800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032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0"/>
          <p:cNvSpPr/>
          <p:nvPr>
            <p:custDataLst>
              <p:tags r:id="rId9"/>
            </p:custDataLst>
          </p:nvPr>
        </p:nvSpPr>
        <p:spPr>
          <a:xfrm>
            <a:off x="1016000" y="3429000"/>
            <a:ext cx="762000" cy="762000"/>
          </a:xfrm>
          <a:prstGeom prst="ellipse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68400" y="3581400"/>
            <a:ext cx="457200" cy="457200"/>
          </a:xfrm>
          <a:prstGeom prst="rect">
            <a:avLst/>
          </a:prstGeom>
        </p:spPr>
      </p:pic>
      <p:sp>
        <p:nvSpPr>
          <p:cNvPr id="13" name="AutoShape 12"/>
          <p:cNvSpPr/>
          <p:nvPr>
            <p:custDataLst>
              <p:tags r:id="rId13"/>
            </p:custDataLst>
          </p:nvPr>
        </p:nvSpPr>
        <p:spPr>
          <a:xfrm>
            <a:off x="2032000" y="33655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Rising Incidence (SEER Data)</a:t>
            </a:r>
            <a:endParaRPr lang="en-US" sz="1100"/>
          </a:p>
        </p:txBody>
      </p:sp>
      <p:sp>
        <p:nvSpPr>
          <p:cNvPr id="14" name="AutoShape 13"/>
          <p:cNvSpPr/>
          <p:nvPr>
            <p:custDataLst>
              <p:tags r:id="rId14"/>
            </p:custDataLst>
          </p:nvPr>
        </p:nvSpPr>
        <p:spPr>
          <a:xfrm>
            <a:off x="2032000" y="3810000"/>
            <a:ext cx="3748405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Times New Roman" panose="02020603050405020304" charset="0"/>
                <a:ea typeface="Noto Sans SC" panose="020B0200000000000000" charset="-122"/>
                <a:cs typeface="Times New Roman" panose="02020603050405020304" charset="0"/>
                <a:sym typeface="Noto Sans SC" panose="020B0200000000000000" charset="-122"/>
              </a:rPr>
              <a:t>SCC incidence reduced by </a:t>
            </a:r>
            <a:r>
              <a:rPr lang="en-US" sz="1200" b="1" i="0" u="none" strike="noStrike">
                <a:solidFill>
                  <a:srgbClr val="C00000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41.9%</a:t>
            </a:r>
            <a:r>
              <a:rPr lang="en-US" sz="1200" b="0" i="0" u="none" strike="noStrike">
                <a:solidFill>
                  <a:srgbClr val="555555"/>
                </a:solidFill>
                <a:latin typeface="Times New Roman" panose="02020603050405020304" charset="0"/>
                <a:ea typeface="Noto Sans SC" panose="020B0200000000000000" charset="-122"/>
                <a:cs typeface="Times New Roman" panose="02020603050405020304" charset="0"/>
                <a:sym typeface="Noto Sans SC" panose="020B0200000000000000" charset="-122"/>
              </a:rPr>
              <a:t>, while ADC rose by </a:t>
            </a:r>
            <a:r>
              <a:rPr lang="en-US" sz="1200" b="1" i="0" u="none" strike="noStrike">
                <a:solidFill>
                  <a:srgbClr val="C00000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29.1%</a:t>
            </a:r>
            <a:r>
              <a:rPr lang="en-US" sz="1200" b="0" i="0" u="none" strike="noStrike">
                <a:solidFill>
                  <a:srgbClr val="555555"/>
                </a:solidFill>
                <a:latin typeface="Times New Roman" panose="02020603050405020304" charset="0"/>
                <a:ea typeface="Noto Sans SC" panose="020B0200000000000000" charset="-122"/>
                <a:cs typeface="Times New Roman" panose="02020603050405020304" charset="0"/>
                <a:sym typeface="Noto Sans SC" panose="020B0200000000000000" charset="-122"/>
              </a:rPr>
              <a:t>. ADC now accounts for ~25% of all cervical cancers in developed nations.</a:t>
            </a:r>
            <a:endParaRPr lang="en-US" sz="1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AutoShape 14"/>
          <p:cNvSpPr/>
          <p:nvPr>
            <p:custDataLst>
              <p:tags r:id="rId15"/>
            </p:custDataLst>
          </p:nvPr>
        </p:nvSpPr>
        <p:spPr>
          <a:xfrm>
            <a:off x="762000" y="4953000"/>
            <a:ext cx="5080000" cy="1397000"/>
          </a:xfrm>
          <a:prstGeom prst="roundRect">
            <a:avLst>
              <a:gd name="adj" fmla="val 10909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032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5"/>
          <p:cNvSpPr/>
          <p:nvPr>
            <p:custDataLst>
              <p:tags r:id="rId16"/>
            </p:custDataLst>
          </p:nvPr>
        </p:nvSpPr>
        <p:spPr>
          <a:xfrm>
            <a:off x="1016000" y="5207000"/>
            <a:ext cx="762000" cy="762000"/>
          </a:xfrm>
          <a:prstGeom prst="ellipse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68400" y="5359400"/>
            <a:ext cx="457200" cy="457200"/>
          </a:xfrm>
          <a:prstGeom prst="rect">
            <a:avLst/>
          </a:prstGeom>
        </p:spPr>
      </p:pic>
      <p:sp>
        <p:nvSpPr>
          <p:cNvPr id="18" name="AutoShape 17"/>
          <p:cNvSpPr/>
          <p:nvPr>
            <p:custDataLst>
              <p:tags r:id="rId20"/>
            </p:custDataLst>
          </p:nvPr>
        </p:nvSpPr>
        <p:spPr>
          <a:xfrm>
            <a:off x="2032000" y="51435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Global Research Disparity</a:t>
            </a:r>
            <a:endParaRPr lang="en-US" sz="1100"/>
          </a:p>
        </p:txBody>
      </p:sp>
      <p:sp>
        <p:nvSpPr>
          <p:cNvPr id="19" name="AutoShape 18"/>
          <p:cNvSpPr/>
          <p:nvPr>
            <p:custDataLst>
              <p:tags r:id="rId21"/>
            </p:custDataLst>
          </p:nvPr>
        </p:nvSpPr>
        <p:spPr>
          <a:xfrm>
            <a:off x="2032000" y="5588000"/>
            <a:ext cx="3672205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Times New Roman" panose="02020603050405020304" charset="0"/>
                <a:ea typeface="Noto Sans SC" panose="020B0200000000000000" charset="-122"/>
                <a:cs typeface="Times New Roman" panose="02020603050405020304" charset="0"/>
                <a:sym typeface="Noto Sans SC" panose="020B0200000000000000" charset="-122"/>
              </a:rPr>
              <a:t>Burden grows in developing countries due to limited screening/vaccination, yet systematic research on AIS in these regions remains scarce</a:t>
            </a:r>
            <a:r>
              <a:rPr lang="en-US" sz="1200" b="0" i="0" u="none" strike="noStrike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ea typeface="Noto Sans SC" panose="020B0200000000000000" charset="-122"/>
                <a:cs typeface="Times New Roman" panose="02020603050405020304" charset="0"/>
                <a:sym typeface="Noto Sans SC" panose="020B0200000000000000" charset="-122"/>
              </a:rPr>
              <a:t>.</a:t>
            </a:r>
            <a:endParaRPr lang="en-US" sz="1200" b="0" i="0" u="none" strike="noStrike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ea typeface="Noto Sans SC" panose="020B0200000000000000" charset="-122"/>
              <a:cs typeface="Times New Roman" panose="02020603050405020304" charset="0"/>
              <a:sym typeface="Noto Sans SC" panose="020B0200000000000000" charset="-122"/>
            </a:endParaRPr>
          </a:p>
        </p:txBody>
      </p:sp>
      <p:sp>
        <p:nvSpPr>
          <p:cNvPr id="26" name="AutoShape 5"/>
          <p:cNvSpPr/>
          <p:nvPr/>
        </p:nvSpPr>
        <p:spPr>
          <a:xfrm>
            <a:off x="6394450" y="1714500"/>
            <a:ext cx="76200" cy="1650365"/>
          </a:xfrm>
          <a:prstGeom prst="roundRect">
            <a:avLst>
              <a:gd name="adj" fmla="val 150000"/>
            </a:avLst>
          </a:prstGeom>
          <a:solidFill>
            <a:schemeClr val="accent1">
              <a:lumMod val="75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6"/>
          <p:cNvSpPr/>
          <p:nvPr/>
        </p:nvSpPr>
        <p:spPr>
          <a:xfrm>
            <a:off x="6617970" y="1895475"/>
            <a:ext cx="716661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chemeClr val="accent1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Our Aim: To Address Critical Gaps in AIS Management</a:t>
            </a:r>
            <a:endParaRPr lang="en-US" sz="1600" b="1" i="0" u="none" strike="noStrike">
              <a:solidFill>
                <a:schemeClr val="accent1"/>
              </a:solidFill>
              <a:latin typeface="Times New Roman" panose="02020603050405020304" charset="0"/>
              <a:ea typeface="Poppins"/>
              <a:cs typeface="Times New Roman" panose="02020603050405020304" charset="0"/>
              <a:sym typeface="Poppins"/>
            </a:endParaRPr>
          </a:p>
        </p:txBody>
      </p:sp>
      <p:sp>
        <p:nvSpPr>
          <p:cNvPr id="28" name="AutoShape 7"/>
          <p:cNvSpPr/>
          <p:nvPr/>
        </p:nvSpPr>
        <p:spPr>
          <a:xfrm>
            <a:off x="6617970" y="2397125"/>
            <a:ext cx="5225415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This single-center retrospective study aims to evaluate key issues in AIS screening and management in a developing country context, providing evidence-based insights to guide and optimize clinical practice protocols</a:t>
            </a:r>
            <a:r>
              <a:rPr lang="en-US" sz="1200" b="0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.</a:t>
            </a:r>
            <a:endParaRPr lang="en-US" sz="11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2" name="AutoShape 11"/>
          <p:cNvSpPr/>
          <p:nvPr/>
        </p:nvSpPr>
        <p:spPr>
          <a:xfrm>
            <a:off x="1841500" y="3365500"/>
            <a:ext cx="3746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endParaRPr lang="en-US" sz="1100"/>
          </a:p>
        </p:txBody>
      </p:sp>
      <p:sp>
        <p:nvSpPr>
          <p:cNvPr id="36" name="AutoShape 15"/>
          <p:cNvSpPr/>
          <p:nvPr/>
        </p:nvSpPr>
        <p:spPr>
          <a:xfrm>
            <a:off x="7302500" y="3365500"/>
            <a:ext cx="3746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endParaRPr lang="en-US" sz="1100"/>
          </a:p>
        </p:txBody>
      </p:sp>
      <p:sp>
        <p:nvSpPr>
          <p:cNvPr id="40" name="AutoShape 19"/>
          <p:cNvSpPr/>
          <p:nvPr/>
        </p:nvSpPr>
        <p:spPr>
          <a:xfrm>
            <a:off x="1841500" y="5270500"/>
            <a:ext cx="3746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endParaRPr lang="en-US" sz="1100"/>
          </a:p>
        </p:txBody>
      </p:sp>
      <p:sp>
        <p:nvSpPr>
          <p:cNvPr id="45" name="AutoShape 10"/>
          <p:cNvSpPr/>
          <p:nvPr>
            <p:custDataLst>
              <p:tags r:id="rId22"/>
            </p:custDataLst>
          </p:nvPr>
        </p:nvSpPr>
        <p:spPr>
          <a:xfrm>
            <a:off x="6646545" y="3736975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01. Screening Sensitivity</a:t>
            </a:r>
            <a:endParaRPr lang="en-US" sz="1100"/>
          </a:p>
        </p:txBody>
      </p:sp>
      <p:sp>
        <p:nvSpPr>
          <p:cNvPr id="46" name="AutoShape 14"/>
          <p:cNvSpPr/>
          <p:nvPr>
            <p:custDataLst>
              <p:tags r:id="rId23"/>
            </p:custDataLst>
          </p:nvPr>
        </p:nvSpPr>
        <p:spPr>
          <a:xfrm>
            <a:off x="6645275" y="42037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02. Diagnostic Value</a:t>
            </a:r>
            <a:endParaRPr lang="en-US" sz="1100"/>
          </a:p>
        </p:txBody>
      </p:sp>
      <p:sp>
        <p:nvSpPr>
          <p:cNvPr id="47" name="AutoShape 18"/>
          <p:cNvSpPr/>
          <p:nvPr>
            <p:custDataLst>
              <p:tags r:id="rId24"/>
            </p:custDataLst>
          </p:nvPr>
        </p:nvSpPr>
        <p:spPr>
          <a:xfrm>
            <a:off x="6635750" y="4714875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03. Therapeutic Efficacy</a:t>
            </a:r>
            <a:endParaRPr lang="en-US" sz="1100"/>
          </a:p>
        </p:txBody>
      </p:sp>
      <p:sp>
        <p:nvSpPr>
          <p:cNvPr id="48" name="AutoShape 22"/>
          <p:cNvSpPr/>
          <p:nvPr>
            <p:custDataLst>
              <p:tags r:id="rId25"/>
            </p:custDataLst>
          </p:nvPr>
        </p:nvSpPr>
        <p:spPr>
          <a:xfrm>
            <a:off x="6623050" y="5210175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04. Recurrence Rates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igure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680" y="869950"/>
            <a:ext cx="4888230" cy="50838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28055" y="1457325"/>
            <a:ext cx="5564505" cy="7372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2667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76275" algn="l"/>
              </a:tabLst>
            </a:pPr>
            <a:endParaRPr lang="en-US" altLang="zh-CN" sz="1400">
              <a:latin typeface="Times New Roman" panose="02020603050405020304"/>
              <a:ea typeface="Times New Roman" panose="02020603050405020304"/>
            </a:endParaRPr>
          </a:p>
          <a:p>
            <a:pPr marL="0" indent="2667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76275" algn="l"/>
              </a:tabLst>
            </a:pPr>
            <a:endParaRPr lang="en-US" altLang="zh-CN" sz="1400"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8055" y="6059170"/>
            <a:ext cx="4033520" cy="41402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266700" algn="just" defTabSz="266700">
              <a:lnSpc>
                <a:spcPct val="150000"/>
              </a:lnSpc>
              <a:buClrTx/>
              <a:buSzTx/>
              <a:buFontTx/>
              <a:tabLst>
                <a:tab pos="676275" algn="l"/>
              </a:tabLst>
            </a:pPr>
            <a:r>
              <a:rPr lang="en-US" altLang="zh-CN" sz="1400">
                <a:latin typeface="Times New Roman" panose="02020603050405020304"/>
                <a:ea typeface="Times New Roman" panose="02020603050405020304"/>
              </a:rPr>
              <a:t>Figure 1. Diagnostic flowchart of 121 AIS cases</a:t>
            </a:r>
            <a:endParaRPr lang="en-US" altLang="zh-CN" sz="1400"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AutoShape 5"/>
          <p:cNvSpPr/>
          <p:nvPr>
            <p:custDataLst>
              <p:tags r:id="rId2"/>
            </p:custDataLst>
          </p:nvPr>
        </p:nvSpPr>
        <p:spPr>
          <a:xfrm>
            <a:off x="5750560" y="720725"/>
            <a:ext cx="5842000" cy="2032000"/>
          </a:xfrm>
          <a:prstGeom prst="roundRect">
            <a:avLst>
              <a:gd name="adj" fmla="val 75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2700000" algn="tl" rotWithShape="0">
              <a:srgbClr val="000000">
                <a:alpha val="6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7"/>
          <p:cNvSpPr/>
          <p:nvPr>
            <p:custDataLst>
              <p:tags r:id="rId3"/>
            </p:custDataLst>
          </p:nvPr>
        </p:nvSpPr>
        <p:spPr>
          <a:xfrm>
            <a:off x="6162675" y="86995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accent1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A Retrospective Analysis</a:t>
            </a:r>
            <a:endParaRPr lang="en-US" sz="1800" b="1" i="0" u="none" strike="noStrike">
              <a:solidFill>
                <a:schemeClr val="accent1">
                  <a:lumMod val="75000"/>
                </a:scheme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AutoShape 8"/>
          <p:cNvSpPr/>
          <p:nvPr>
            <p:custDataLst>
              <p:tags r:id="rId4"/>
            </p:custDataLst>
          </p:nvPr>
        </p:nvSpPr>
        <p:spPr>
          <a:xfrm>
            <a:off x="6162675" y="1318260"/>
            <a:ext cx="4702175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Type:</a:t>
            </a:r>
            <a:r>
              <a:rPr lang="en-US" sz="1400" b="0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Single-center, retrospective study design.</a:t>
            </a:r>
            <a:endParaRPr 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l">
              <a:lnSpc>
                <a:spcPct val="108000"/>
              </a:lnSpc>
            </a:pPr>
            <a:r>
              <a:rPr lang="en-US" sz="1400" b="1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Setting:</a:t>
            </a:r>
            <a:r>
              <a:rPr lang="en-US" sz="1400" b="0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Hubei Clinical Medical Research Center for Gynecologic Malignancy.</a:t>
            </a:r>
            <a:endParaRPr lang="en-US" sz="1400" b="0" i="0" u="none" strike="noStrike">
              <a:solidFill>
                <a:srgbClr val="555555"/>
              </a:solidFill>
              <a:latin typeface="Times New Roman" panose="02020603050405020304" charset="0"/>
              <a:ea typeface="Poppins"/>
              <a:cs typeface="Times New Roman" panose="02020603050405020304" charset="0"/>
              <a:sym typeface="Poppins"/>
            </a:endParaRPr>
          </a:p>
          <a:p>
            <a:pPr indent="0" algn="l">
              <a:lnSpc>
                <a:spcPct val="108000"/>
              </a:lnSpc>
            </a:pPr>
            <a:r>
              <a:rPr lang="en-US" sz="1400" b="1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Period:</a:t>
            </a:r>
            <a:r>
              <a:rPr lang="en-US" sz="1400" b="0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Jan 2008 to Sep 2024 (16-year data collection).</a:t>
            </a:r>
            <a:endParaRPr lang="en-US" sz="1400" b="0" i="0" u="none" strike="noStrike">
              <a:solidFill>
                <a:srgbClr val="555555"/>
              </a:solidFill>
              <a:latin typeface="Times New Roman" panose="02020603050405020304" charset="0"/>
              <a:ea typeface="Poppins"/>
              <a:cs typeface="Times New Roman" panose="02020603050405020304" charset="0"/>
              <a:sym typeface="Poppins"/>
            </a:endParaRPr>
          </a:p>
        </p:txBody>
      </p:sp>
      <p:sp>
        <p:nvSpPr>
          <p:cNvPr id="18" name="AutoShape 9"/>
          <p:cNvSpPr/>
          <p:nvPr>
            <p:custDataLst>
              <p:tags r:id="rId5"/>
            </p:custDataLst>
          </p:nvPr>
        </p:nvSpPr>
        <p:spPr>
          <a:xfrm>
            <a:off x="5750560" y="2945130"/>
            <a:ext cx="5842000" cy="1905000"/>
          </a:xfrm>
          <a:prstGeom prst="roundRect">
            <a:avLst>
              <a:gd name="adj" fmla="val 8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2700000" algn="tl" rotWithShape="0">
              <a:srgbClr val="000000">
                <a:alpha val="6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11"/>
          <p:cNvSpPr/>
          <p:nvPr>
            <p:custDataLst>
              <p:tags r:id="rId6"/>
            </p:custDataLst>
          </p:nvPr>
        </p:nvSpPr>
        <p:spPr>
          <a:xfrm>
            <a:off x="6290945" y="30607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Inclusion and Exclusion</a:t>
            </a:r>
            <a:endParaRPr lang="en-US" sz="1800" b="1">
              <a:solidFill>
                <a:schemeClr val="accent1">
                  <a:lumMod val="75000"/>
                </a:scheme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AutoShape 12"/>
          <p:cNvSpPr/>
          <p:nvPr>
            <p:custDataLst>
              <p:tags r:id="rId7"/>
            </p:custDataLst>
          </p:nvPr>
        </p:nvSpPr>
        <p:spPr>
          <a:xfrm>
            <a:off x="6290945" y="3544570"/>
            <a:ext cx="489712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Inclusion:I</a:t>
            </a:r>
            <a:r>
              <a:rPr lang="en-US" altLang="zh-CN" sz="1400">
                <a:latin typeface="Times New Roman" panose="02020603050405020304"/>
                <a:ea typeface="Times New Roman" panose="02020603050405020304"/>
                <a:sym typeface="+mn-ea"/>
              </a:rPr>
              <a:t>nitial screening based on cytology and/or HPV testing; a pathological diagnosis of AIS by colposcopic biopsy or cone biopsy.</a:t>
            </a:r>
            <a:endParaRPr lang="en-US" altLang="zh-CN" sz="1400"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Exclusion:</a:t>
            </a:r>
            <a:r>
              <a:rPr lang="en-US" sz="1400" i="0" u="none" strike="noStrike">
                <a:solidFill>
                  <a:srgbClr val="555555"/>
                </a:solidFill>
                <a:latin typeface="Times New Roman" panose="02020603050405020304" charset="0"/>
                <a:ea typeface="Poppins"/>
                <a:cs typeface="Times New Roman" panose="02020603050405020304" charset="0"/>
                <a:sym typeface="Poppins"/>
              </a:rPr>
              <a:t>Pregnancy, prior cervical treatment, or other malignancies</a:t>
            </a:r>
            <a:r>
              <a:rPr lang="en-US" sz="1200" i="0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lang="en-US" sz="1200" i="0" u="none" strike="noStrike">
              <a:solidFill>
                <a:srgbClr val="5555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591810" y="5042535"/>
            <a:ext cx="6000115" cy="15354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u"/>
              <a:tabLst>
                <a:tab pos="676275" algn="l"/>
              </a:tabLst>
            </a:pPr>
            <a:r>
              <a:rPr lang="en-US" altLang="zh-CN" sz="1400">
                <a:solidFill>
                  <a:schemeClr val="accent1">
                    <a:lumMod val="50000"/>
                  </a:schemeClr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In total, 121 eligible patients with AIS were included . </a:t>
            </a:r>
            <a:endParaRPr lang="en-US" altLang="zh-CN" sz="1400">
              <a:solidFill>
                <a:schemeClr val="accent1">
                  <a:lumMod val="50000"/>
                </a:schemeClr>
              </a:solidFill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marL="285750" indent="-28575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u"/>
              <a:tabLst>
                <a:tab pos="676275" algn="l"/>
              </a:tabLst>
            </a:pPr>
            <a:r>
              <a:rPr lang="en-US" altLang="zh-CN" sz="1400">
                <a:solidFill>
                  <a:schemeClr val="accent1">
                    <a:lumMod val="50000"/>
                  </a:schemeClr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85 cases (70.2%) were diagnosed using colposcopy-guided biopsy, whereas the remaining 36 cases (29.8%) required a definitive diagnosis via cone biopsy pathology. </a:t>
            </a:r>
            <a:endParaRPr lang="en-US" altLang="zh-CN" sz="1400">
              <a:solidFill>
                <a:schemeClr val="accent1">
                  <a:lumMod val="50000"/>
                </a:schemeClr>
              </a:solidFill>
              <a:latin typeface="Times New Roman" panose="02020603050405020304"/>
              <a:ea typeface="Times New Roman" panose="02020603050405020304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675" y="0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lnSpc>
                <a:spcPct val="125000"/>
              </a:lnSpc>
              <a:defRPr/>
            </a:pPr>
            <a:r>
              <a:rPr lang="en-US" sz="3200" b="1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Study Design &amp; Population</a:t>
            </a:r>
            <a:endParaRPr lang="en-US" altLang="en-US" sz="3200" b="1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AutoShape 5"/>
          <p:cNvSpPr/>
          <p:nvPr>
            <p:custDataLst>
              <p:tags r:id="rId1"/>
            </p:custDataLst>
          </p:nvPr>
        </p:nvSpPr>
        <p:spPr>
          <a:xfrm>
            <a:off x="6160770" y="1511300"/>
            <a:ext cx="5851525" cy="1720850"/>
          </a:xfrm>
          <a:prstGeom prst="roundRect">
            <a:avLst>
              <a:gd name="adj" fmla="val 75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2700000" algn="tl" rotWithShape="0">
              <a:srgbClr val="000000">
                <a:alpha val="6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just" defTabSz="266700">
              <a:lnSpc>
                <a:spcPct val="150000"/>
              </a:lnSpc>
            </a:pPr>
            <a:r>
              <a:rPr lang="en-US" altLang="zh-CN" sz="1200">
                <a:solidFill>
                  <a:srgbClr val="0C0C0C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The sensitivity of cytological testing was 73.83% (79/107), but it exhibited low detection rates for glandular epithelial abnormalities (14.02%) and a high false-negative rate (26.17%). HPV testing demonstrated a sensitivity of 98.21% (110/112), whereas combined cytological and HPV testing did not outperform HPV testing alone. </a:t>
            </a:r>
            <a:endParaRPr sz="1200"/>
          </a:p>
        </p:txBody>
      </p:sp>
      <p:sp>
        <p:nvSpPr>
          <p:cNvPr id="2" name="文本框 1"/>
          <p:cNvSpPr txBox="1"/>
          <p:nvPr/>
        </p:nvSpPr>
        <p:spPr>
          <a:xfrm>
            <a:off x="19685" y="1517015"/>
            <a:ext cx="5213350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>
                <a:latin typeface="Times New Roman" panose="02020603050405020304"/>
                <a:ea typeface="Times New Roman" panose="02020603050405020304"/>
              </a:rPr>
              <a:t>Table 1. </a:t>
            </a:r>
            <a:r>
              <a:rPr lang="en-US" altLang="zh-CN" sz="1200">
                <a:latin typeface="Times New Roman" panose="02020603050405020304"/>
                <a:ea typeface="Times New Roman" panose="02020603050405020304"/>
              </a:rPr>
              <a:t>Comparison of Sensitivity of Different Screening Methods for Diagnosing AIS</a:t>
            </a:r>
            <a:endParaRPr lang="en-US" altLang="zh-CN" sz="1200">
              <a:latin typeface="Times New Roman" panose="02020603050405020304"/>
              <a:ea typeface="Times New Roman" panose="02020603050405020304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159385" y="2094230"/>
          <a:ext cx="5109210" cy="838200"/>
        </p:xfrm>
        <a:graphic>
          <a:graphicData uri="http://schemas.openxmlformats.org/drawingml/2006/table">
            <a:tbl>
              <a:tblPr/>
              <a:tblGrid>
                <a:gridCol w="1938655"/>
                <a:gridCol w="1012825"/>
                <a:gridCol w="970915"/>
                <a:gridCol w="1186815"/>
              </a:tblGrid>
              <a:tr h="192405">
                <a:tc rowSpan="2"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Histological Category</a:t>
                      </a:r>
                      <a:endParaRPr lang="en-US" altLang="zh-CN" sz="11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241F2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               </a:t>
                      </a:r>
                      <a:r>
                        <a:rPr lang="en-US" altLang="zh-CN" sz="1100">
                          <a:solidFill>
                            <a:srgbClr val="241F2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No. of tests (Sensitivity, %)</a:t>
                      </a:r>
                      <a:endParaRPr lang="en-US" altLang="zh-CN" sz="1100" b="1">
                        <a:solidFill>
                          <a:srgbClr val="241F2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 vMerge="1">
                  <a:tcPr>
                    <a:lnL>
                      <a:noFill/>
                    </a:lnL>
                    <a:lnR>
                      <a:noFill/>
                    </a:lnR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HPV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TCT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HPV/TCT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3675">
                <a:tc>
                  <a:txBody>
                    <a:bodyPr/>
                    <a:p>
                      <a:pPr marL="0" indent="13335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AIS alone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26/27 (96.30%)</a:t>
                      </a:r>
                      <a:endParaRPr lang="en-US" altLang="zh-CN" sz="11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13/24 (54.17%)</a:t>
                      </a:r>
                      <a:endParaRPr lang="en-US" altLang="zh-CN" sz="11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30/30 (100.00%)</a:t>
                      </a:r>
                      <a:endParaRPr lang="en-US" altLang="zh-CN" sz="11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259080">
                <a:tc>
                  <a:txBody>
                    <a:bodyPr/>
                    <a:p>
                      <a:pPr marL="0" indent="13335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AIS+SIL/early invasive SCC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84/85 (98.82%)</a:t>
                      </a:r>
                      <a:endParaRPr lang="en-US" altLang="zh-CN" sz="11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66/83 (79.52%)</a:t>
                      </a:r>
                      <a:endParaRPr lang="en-US" altLang="zh-CN" sz="11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86/88 (97.72%)</a:t>
                      </a:r>
                      <a:endParaRPr lang="en-US" altLang="zh-CN" sz="11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5245" y="3885565"/>
            <a:ext cx="5177790" cy="46037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266700"/>
            <a:r>
              <a:rPr lang="en-US" altLang="zh-CN" sz="1200" b="1">
                <a:latin typeface="Times New Roman" panose="02020603050405020304"/>
                <a:ea typeface="Times New Roman" panose="02020603050405020304"/>
              </a:rPr>
              <a:t>Table 2</a:t>
            </a:r>
            <a:r>
              <a:rPr lang="en-US" altLang="zh-CN" sz="1200">
                <a:latin typeface="Times New Roman" panose="02020603050405020304"/>
                <a:ea typeface="Times New Roman" panose="02020603050405020304"/>
              </a:rPr>
              <a:t>. Comparison of Sensitivity between Colposcopy-Guided Biopsy and Conization in Diagnosing AIS</a:t>
            </a:r>
            <a:endParaRPr lang="en-US" altLang="zh-CN" sz="1200">
              <a:latin typeface="Times New Roman" panose="02020603050405020304"/>
              <a:ea typeface="Times New Roman" panose="02020603050405020304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3"/>
            </p:custDataLst>
          </p:nvPr>
        </p:nvGraphicFramePr>
        <p:xfrm>
          <a:off x="159385" y="4521835"/>
          <a:ext cx="5189855" cy="876935"/>
        </p:xfrm>
        <a:graphic>
          <a:graphicData uri="http://schemas.openxmlformats.org/drawingml/2006/table">
            <a:tbl>
              <a:tblPr/>
              <a:tblGrid>
                <a:gridCol w="1940560"/>
                <a:gridCol w="1830070"/>
                <a:gridCol w="1419225"/>
              </a:tblGrid>
              <a:tr h="219075">
                <a:tc rowSpan="2"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Histological Category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241F2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               No. of tests (Sensitivity, %)</a:t>
                      </a:r>
                      <a:endParaRPr lang="en-US" altLang="zh-CN" sz="1200" b="1">
                        <a:solidFill>
                          <a:srgbClr val="241F2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50190">
                <a:tc vMerge="1">
                  <a:tcPr>
                    <a:lnL>
                      <a:noFill/>
                    </a:lnL>
                    <a:lnR>
                      <a:noFill/>
                    </a:lnR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Colposcopy-Guided Biopsy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Conization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8440"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AIS alone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29/30 (96.67%)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22/30 (73.33%)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189230"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AIS+SIL/early invasive SCC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53/88 (60.23%)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74/89 (83.15%)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0" y="2476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lnSpc>
                <a:spcPct val="125000"/>
              </a:lnSpc>
              <a:defRPr/>
            </a:pPr>
            <a:r>
              <a:rPr lang="en-US" altLang="en-US" sz="3200" b="1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Results</a:t>
            </a:r>
            <a:endParaRPr lang="en-US" altLang="en-US" sz="3200" b="1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60770" y="1435100"/>
            <a:ext cx="5786755" cy="418465"/>
          </a:xfrm>
          <a:prstGeom prst="rect">
            <a:avLst/>
          </a:prstGeom>
        </p:spPr>
        <p:txBody>
          <a:bodyPr wrap="square">
            <a:noAutofit/>
          </a:bodyPr>
          <a:p>
            <a:pPr algn="just" defTabSz="914400">
              <a:lnSpc>
                <a:spcPct val="150000"/>
              </a:lnSpc>
              <a:buClrTx/>
              <a:buSzTx/>
              <a:buFontTx/>
              <a:defRPr/>
            </a:pPr>
            <a:r>
              <a:rPr lang="en-US" sz="1200" b="1">
                <a:solidFill>
                  <a:schemeClr val="accent1">
                    <a:lumMod val="75000"/>
                  </a:schemeClr>
                </a:solidFill>
                <a:latin typeface="Poppins"/>
                <a:ea typeface="Poppins"/>
                <a:cs typeface="Poppins"/>
                <a:sym typeface="+mn-ea"/>
              </a:rPr>
              <a:t>Sensitivity of Different Screening Methods for AIS Diagnosis</a:t>
            </a:r>
            <a:endParaRPr lang="en-US" sz="1200" b="1">
              <a:solidFill>
                <a:schemeClr val="accent1">
                  <a:lumMod val="75000"/>
                </a:schemeClr>
              </a:solidFill>
              <a:latin typeface="Poppins"/>
              <a:ea typeface="Poppins"/>
              <a:cs typeface="Poppins"/>
            </a:endParaRPr>
          </a:p>
          <a:p>
            <a:pPr algn="just" defTabSz="266700">
              <a:lnSpc>
                <a:spcPct val="150000"/>
              </a:lnSpc>
            </a:pPr>
            <a:endParaRPr lang="en-US" altLang="zh-CN" sz="1200">
              <a:solidFill>
                <a:srgbClr val="0C0C0C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0" name="AutoShape 5"/>
          <p:cNvSpPr/>
          <p:nvPr>
            <p:custDataLst>
              <p:tags r:id="rId4"/>
            </p:custDataLst>
          </p:nvPr>
        </p:nvSpPr>
        <p:spPr>
          <a:xfrm>
            <a:off x="6160770" y="3978910"/>
            <a:ext cx="5851525" cy="1499235"/>
          </a:xfrm>
          <a:prstGeom prst="roundRect">
            <a:avLst>
              <a:gd name="adj" fmla="val 75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2700000" algn="tl" rotWithShape="0">
              <a:srgbClr val="000000">
                <a:alpha val="6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l" defTabSz="266700">
              <a:lnSpc>
                <a:spcPct val="150000"/>
              </a:lnSpc>
              <a:buClrTx/>
              <a:buSzTx/>
              <a:buFontTx/>
            </a:pPr>
            <a:endParaRPr lang="en-US" altLang="zh-CN" sz="1200">
              <a:solidFill>
                <a:srgbClr val="0C0C0C"/>
              </a:solidFill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algn="l" defTabSz="266700">
              <a:lnSpc>
                <a:spcPct val="150000"/>
              </a:lnSpc>
              <a:buClrTx/>
              <a:buSzTx/>
              <a:buFontTx/>
            </a:pPr>
            <a:r>
              <a:rPr lang="en-US" altLang="zh-CN" sz="1200">
                <a:solidFill>
                  <a:srgbClr val="0C0C0C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In terms of pathological diagnosis, mixed lesions accounted for 74.38% of AIS cases. The sensitivity of biopsy alone for diagnosing AIS was 69.49%, with 30.51% of the cases ultimately diagnosed through cone biopsy pathology. </a:t>
            </a:r>
            <a:endParaRPr sz="1200"/>
          </a:p>
        </p:txBody>
      </p:sp>
      <p:sp>
        <p:nvSpPr>
          <p:cNvPr id="11" name="文本框 10"/>
          <p:cNvSpPr txBox="1"/>
          <p:nvPr/>
        </p:nvSpPr>
        <p:spPr>
          <a:xfrm>
            <a:off x="6219825" y="406146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defTabSz="914400">
              <a:lnSpc>
                <a:spcPct val="150000"/>
              </a:lnSpc>
              <a:buClrTx/>
              <a:buSzTx/>
              <a:buFontTx/>
              <a:defRPr/>
            </a:pPr>
            <a:r>
              <a:rPr lang="en-US" sz="1200" b="1">
                <a:solidFill>
                  <a:schemeClr val="accent1">
                    <a:lumMod val="75000"/>
                  </a:schemeClr>
                </a:solidFill>
                <a:latin typeface="Poppins"/>
                <a:ea typeface="Poppins"/>
                <a:cs typeface="Poppins"/>
                <a:sym typeface="+mn-ea"/>
              </a:rPr>
              <a:t>Sensitivity of Colposcopy Biopsy and Conization in Diagnosing AIS</a:t>
            </a:r>
            <a:endParaRPr lang="en-US" altLang="en-US" sz="1200" b="1">
              <a:solidFill>
                <a:schemeClr val="accent1">
                  <a:lumMod val="75000"/>
                </a:schemeClr>
              </a:solidFill>
              <a:latin typeface="Poppins"/>
              <a:ea typeface="Poppins"/>
              <a:cs typeface="Poppin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66420" y="964565"/>
            <a:ext cx="5080000" cy="275590"/>
          </a:xfrm>
          <a:prstGeom prst="rect">
            <a:avLst/>
          </a:prstGeom>
        </p:spPr>
        <p:txBody>
          <a:bodyPr>
            <a:spAutoFit/>
          </a:bodyPr>
          <a:p>
            <a:pPr algn="just" defTabSz="266700"/>
            <a:r>
              <a:rPr lang="en-US" altLang="zh-CN" sz="1200" b="1">
                <a:latin typeface="Times New Roman" panose="02020603050405020304"/>
                <a:ea typeface="Times New Roman" panose="02020603050405020304"/>
              </a:rPr>
              <a:t>Table 5. </a:t>
            </a:r>
            <a:r>
              <a:rPr lang="en-US" altLang="zh-CN" sz="1200">
                <a:latin typeface="Times New Roman" panose="02020603050405020304"/>
                <a:ea typeface="Times New Roman" panose="02020603050405020304"/>
              </a:rPr>
              <a:t>Analysis of Factors Influencing Postoperative HPV Infection</a:t>
            </a:r>
            <a:endParaRPr lang="en-US" altLang="zh-CN" sz="1200">
              <a:latin typeface="Times New Roman" panose="02020603050405020304"/>
              <a:ea typeface="Times New Roman" panose="02020603050405020304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321310" y="1427480"/>
          <a:ext cx="5466080" cy="2421890"/>
        </p:xfrm>
        <a:graphic>
          <a:graphicData uri="http://schemas.openxmlformats.org/drawingml/2006/table">
            <a:tbl>
              <a:tblPr/>
              <a:tblGrid>
                <a:gridCol w="1728470"/>
                <a:gridCol w="1319530"/>
                <a:gridCol w="1156335"/>
                <a:gridCol w="725170"/>
                <a:gridCol w="536575"/>
              </a:tblGrid>
              <a:tr h="221615">
                <a:tc row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Items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p>
                      <a:pPr marL="85725" indent="133350" algn="l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Postoperative HPV Infection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χ²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p>
                      <a:pPr marL="0"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P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220980">
                <a:tc vMerge="1"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Positive (N, 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Negative (N, 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vMerge="1"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</a:tr>
              <a:tr h="2108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Surgical margin status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034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Positive margin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3(15.00%)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17(85.00%)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0.007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0.934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225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Negative margin group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13(14.61%)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76(85.39)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09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Hysterectomy status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034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Hysterectomy 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4(9.52%)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38(90.48%)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1.310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0.252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161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Non-hysterectomy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12(17.39%)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57(82.61%)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09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HPV vaccination status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09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Vaccinated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7(15.91%)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37(84.09%)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0.132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0.716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09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Unvaccinated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9(13.43%)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58(86.57%)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</a:pP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18745" y="0"/>
            <a:ext cx="6096000" cy="7772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en-US" altLang="en-US" sz="3200" b="1">
                <a:solidFill>
                  <a:srgbClr val="333333"/>
                </a:solidFill>
                <a:latin typeface="Poppins"/>
                <a:ea typeface="Poppins"/>
                <a:cs typeface="Poppins"/>
                <a:sym typeface="Poppins"/>
              </a:rPr>
              <a:t>Results and </a:t>
            </a:r>
            <a:r>
              <a:rPr lang="en-US" altLang="en-US" sz="3200" b="1">
                <a:solidFill>
                  <a:srgbClr val="333333"/>
                </a:solidFill>
                <a:latin typeface="Poppins"/>
                <a:ea typeface="Poppins"/>
                <a:cs typeface="Poppins"/>
                <a:sym typeface="+mn-ea"/>
              </a:rPr>
              <a:t>Conclusions</a:t>
            </a:r>
            <a:endParaRPr lang="en-US" altLang="en-US" sz="3200" b="1">
              <a:solidFill>
                <a:srgbClr val="333333"/>
              </a:solidFill>
              <a:latin typeface="Poppins"/>
              <a:ea typeface="Poppins"/>
              <a:cs typeface="Poppins"/>
            </a:endParaRPr>
          </a:p>
          <a:p>
            <a:pPr indent="0" algn="l">
              <a:lnSpc>
                <a:spcPct val="125000"/>
              </a:lnSpc>
              <a:defRPr/>
            </a:pPr>
            <a:endParaRPr lang="en-US" altLang="en-US" sz="3200" b="1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algn="l">
              <a:lnSpc>
                <a:spcPct val="125000"/>
              </a:lnSpc>
              <a:defRPr/>
            </a:pPr>
            <a:endParaRPr lang="en-US" altLang="en-US" sz="3200" b="1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algn="l">
              <a:lnSpc>
                <a:spcPct val="125000"/>
              </a:lnSpc>
              <a:defRPr/>
            </a:pPr>
            <a:endParaRPr lang="en-US" altLang="en-US" sz="3200" b="1">
              <a:solidFill>
                <a:srgbClr val="33333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54570" y="1946275"/>
            <a:ext cx="4241800" cy="1383665"/>
          </a:xfrm>
          <a:prstGeom prst="rect">
            <a:avLst/>
          </a:prstGeom>
        </p:spPr>
        <p:txBody>
          <a:bodyPr wrap="square">
            <a:spAutoFit/>
          </a:bodyPr>
          <a:p>
            <a:pPr algn="just" defTabSz="266700">
              <a:lnSpc>
                <a:spcPct val="200000"/>
              </a:lnSpc>
            </a:pPr>
            <a:r>
              <a:rPr lang="en-US" altLang="zh-CN" sz="1400">
                <a:solidFill>
                  <a:schemeClr val="accent1">
                    <a:lumMod val="50000"/>
                  </a:schemeClr>
                </a:solidFill>
                <a:latin typeface="Times New Roman" panose="02020603050405020304"/>
                <a:ea typeface="Times New Roman" panose="02020603050405020304"/>
              </a:rPr>
              <a:t>Neither margin status, hysterectomy status, nor HPV vaccination status were significant factors influencing postoperative HPV infection.</a:t>
            </a:r>
            <a:endParaRPr lang="zh-CN" altLang="en-US" sz="1400">
              <a:solidFill>
                <a:schemeClr val="accent1">
                  <a:lumMod val="50000"/>
                </a:schemeClr>
              </a:solidFill>
              <a:latin typeface="Times New Roman" panose="02020603050405020304"/>
              <a:ea typeface="宋体" panose="02010600030101010101" pitchFamily="2" charset="-122"/>
            </a:endParaRPr>
          </a:p>
        </p:txBody>
      </p:sp>
      <p:sp>
        <p:nvSpPr>
          <p:cNvPr id="14" name="AutoShape 5"/>
          <p:cNvSpPr/>
          <p:nvPr>
            <p:custDataLst>
              <p:tags r:id="rId2"/>
            </p:custDataLst>
          </p:nvPr>
        </p:nvSpPr>
        <p:spPr>
          <a:xfrm>
            <a:off x="1134745" y="4274820"/>
            <a:ext cx="9340215" cy="2235200"/>
          </a:xfrm>
          <a:prstGeom prst="roundRect">
            <a:avLst>
              <a:gd name="adj" fmla="val 75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2700000" algn="tl" rotWithShape="0">
              <a:srgbClr val="000000">
                <a:alpha val="6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just" defTabSz="266700">
              <a:lnSpc>
                <a:spcPct val="150000"/>
              </a:lnSpc>
            </a:pPr>
            <a:endParaRPr lang="en-US" altLang="zh-CN" sz="1200">
              <a:solidFill>
                <a:srgbClr val="0C0C0C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r>
              <a:rPr lang="en-US" altLang="zh-CN" sz="1200">
                <a:solidFill>
                  <a:srgbClr val="0C0C0C"/>
                </a:solidFill>
                <a:latin typeface="Times New Roman" panose="02020603050405020304"/>
                <a:ea typeface="Times New Roman" panose="02020603050405020304"/>
              </a:rPr>
              <a:t>This study retrospectively analyzed the clinical characteristics of 121 AIS patients and found that HPV testing is preferred for initial AIS screening because of its high sensitivity. As 74.38% of AIS co-exists with high-grade squamous intraepithelial lesions, pathologists may focus on squamous epithelial abnormalities and overlook glandular lesions, necessitating a collaborative diagnosis between biopsy and conization specimens. </a:t>
            </a:r>
            <a:endParaRPr lang="en-US" altLang="zh-CN" sz="1200">
              <a:solidFill>
                <a:srgbClr val="0C0C0C"/>
              </a:solidFill>
              <a:latin typeface="Times New Roman" panose="02020603050405020304"/>
              <a:ea typeface="Times New Roman" panose="02020603050405020304"/>
            </a:endParaRPr>
          </a:p>
          <a:p>
            <a:pPr algn="just" defTabSz="266700">
              <a:lnSpc>
                <a:spcPct val="150000"/>
              </a:lnSpc>
            </a:pPr>
            <a:r>
              <a:rPr lang="en-US" altLang="zh-CN" sz="1200">
                <a:solidFill>
                  <a:srgbClr val="0C0C0C"/>
                </a:solidFill>
                <a:latin typeface="Times New Roman" panose="02020603050405020304"/>
                <a:ea typeface="Times New Roman" panose="02020603050405020304"/>
              </a:rPr>
              <a:t>In terms of treatment, no significant difference in efficacy was observed between conization and total hysterectomy, with strict adherence to indications (negative margins and compliant young patients) and the establishment of a standardized follow-up system, cervical conization can serve as a safe alternative for fertility preservation</a:t>
            </a:r>
            <a:r>
              <a:rPr lang="en-US" altLang="zh-CN" sz="1200"/>
              <a:t>. </a:t>
            </a:r>
            <a:endParaRPr lang="en-US" altLang="zh-CN" sz="1200"/>
          </a:p>
        </p:txBody>
      </p:sp>
      <p:sp>
        <p:nvSpPr>
          <p:cNvPr id="7" name="文本框 6"/>
          <p:cNvSpPr txBox="1"/>
          <p:nvPr/>
        </p:nvSpPr>
        <p:spPr>
          <a:xfrm>
            <a:off x="915035" y="4322128"/>
            <a:ext cx="5080000" cy="368300"/>
          </a:xfrm>
          <a:prstGeom prst="rect">
            <a:avLst/>
          </a:prstGeom>
        </p:spPr>
        <p:txBody>
          <a:bodyPr>
            <a:spAutoFit/>
          </a:bodyPr>
          <a:p>
            <a:pPr marL="0" indent="266700" algn="just" defTabSz="266700"/>
            <a:r>
              <a:rPr lang="en-US" sz="1800" b="1">
                <a:solidFill>
                  <a:schemeClr val="accent1">
                    <a:lumMod val="75000"/>
                  </a:schemeClr>
                </a:solidFill>
                <a:latin typeface="Poppins"/>
                <a:ea typeface="Poppins"/>
                <a:cs typeface="Poppins"/>
              </a:rPr>
              <a:t>Conclusions</a:t>
            </a:r>
            <a:endParaRPr lang="en-US" sz="1800" b="1">
              <a:solidFill>
                <a:schemeClr val="accent1">
                  <a:lumMod val="75000"/>
                </a:schemeClr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6415405" y="2370455"/>
            <a:ext cx="511175" cy="29527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2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3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4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5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6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7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8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9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10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11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12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13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14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15.xml><?xml version="1.0" encoding="utf-8"?>
<p:tagLst xmlns:p="http://schemas.openxmlformats.org/presentationml/2006/main">
  <p:tag name="KSO_WM_DIAGRAM_VIRTUALLY_FRAME" val="{&quot;height&quot;:390,&quot;left&quot;:60,&quot;top&quot;:110,&quot;width&quot;:400}"/>
</p:tagLst>
</file>

<file path=ppt/tags/tag16.xml><?xml version="1.0" encoding="utf-8"?>
<p:tagLst xmlns:p="http://schemas.openxmlformats.org/presentationml/2006/main">
  <p:tag name="KSO_WM_DIAGRAM_VIRTUALLY_FRAME" val="{&quot;height&quot;:280,&quot;left&quot;:60,&quot;top&quot;:210,&quot;width&quot;:840}"/>
</p:tagLst>
</file>

<file path=ppt/tags/tag17.xml><?xml version="1.0" encoding="utf-8"?>
<p:tagLst xmlns:p="http://schemas.openxmlformats.org/presentationml/2006/main">
  <p:tag name="KSO_WM_DIAGRAM_VIRTUALLY_FRAME" val="{&quot;height&quot;:280,&quot;left&quot;:60,&quot;top&quot;:210,&quot;width&quot;:840}"/>
</p:tagLst>
</file>

<file path=ppt/tags/tag18.xml><?xml version="1.0" encoding="utf-8"?>
<p:tagLst xmlns:p="http://schemas.openxmlformats.org/presentationml/2006/main">
  <p:tag name="KSO_WM_DIAGRAM_VIRTUALLY_FRAME" val="{&quot;height&quot;:280,&quot;left&quot;:60,&quot;top&quot;:210,&quot;width&quot;:840}"/>
</p:tagLst>
</file>

<file path=ppt/tags/tag19.xml><?xml version="1.0" encoding="utf-8"?>
<p:tagLst xmlns:p="http://schemas.openxmlformats.org/presentationml/2006/main">
  <p:tag name="KSO_WM_DIAGRAM_VIRTUALLY_FRAME" val="{&quot;height&quot;:280,&quot;left&quot;:60,&quot;top&quot;:210,&quot;width&quot;:840}"/>
</p:tagLst>
</file>

<file path=ppt/tags/tag20.xml><?xml version="1.0" encoding="utf-8"?>
<p:tagLst xmlns:p="http://schemas.openxmlformats.org/presentationml/2006/main">
  <p:tag name="KSO_WM_DIAGRAM_VIRTUALLY_FRAME" val="{&quot;height&quot;:383.25,&quot;left&quot;:440,&quot;top&quot;:56.75,&quot;width&quot;:472.8}"/>
</p:tagLst>
</file>

<file path=ppt/tags/tag21.xml><?xml version="1.0" encoding="utf-8"?>
<p:tagLst xmlns:p="http://schemas.openxmlformats.org/presentationml/2006/main">
  <p:tag name="KSO_WM_DIAGRAM_VIRTUALLY_FRAME" val="{&quot;height&quot;:383.25,&quot;left&quot;:440,&quot;top&quot;:56.75,&quot;width&quot;:472.8}"/>
</p:tagLst>
</file>

<file path=ppt/tags/tag22.xml><?xml version="1.0" encoding="utf-8"?>
<p:tagLst xmlns:p="http://schemas.openxmlformats.org/presentationml/2006/main">
  <p:tag name="KSO_WM_DIAGRAM_VIRTUALLY_FRAME" val="{&quot;height&quot;:383.25,&quot;left&quot;:440,&quot;top&quot;:56.75,&quot;width&quot;:472.8}"/>
</p:tagLst>
</file>

<file path=ppt/tags/tag23.xml><?xml version="1.0" encoding="utf-8"?>
<p:tagLst xmlns:p="http://schemas.openxmlformats.org/presentationml/2006/main">
  <p:tag name="KSO_WM_DIAGRAM_VIRTUALLY_FRAME" val="{&quot;height&quot;:383.25,&quot;left&quot;:440,&quot;top&quot;:56.75,&quot;width&quot;:472.8}"/>
</p:tagLst>
</file>

<file path=ppt/tags/tag24.xml><?xml version="1.0" encoding="utf-8"?>
<p:tagLst xmlns:p="http://schemas.openxmlformats.org/presentationml/2006/main">
  <p:tag name="KSO_WM_DIAGRAM_VIRTUALLY_FRAME" val="{&quot;height&quot;:383.25,&quot;left&quot;:440,&quot;top&quot;:56.75,&quot;width&quot;:472.8}"/>
</p:tagLst>
</file>

<file path=ppt/tags/tag25.xml><?xml version="1.0" encoding="utf-8"?>
<p:tagLst xmlns:p="http://schemas.openxmlformats.org/presentationml/2006/main">
  <p:tag name="KSO_WM_DIAGRAM_VIRTUALLY_FRAME" val="{&quot;height&quot;:383.25,&quot;left&quot;:440,&quot;top&quot;:56.75,&quot;width&quot;:472.8}"/>
</p:tagLst>
</file>

<file path=ppt/tags/tag26.xml><?xml version="1.0" encoding="utf-8"?>
<p:tagLst xmlns:p="http://schemas.openxmlformats.org/presentationml/2006/main">
  <p:tag name="KSO_WM_DIAGRAM_VIRTUALLY_FRAME" val="{&quot;height&quot;:330,&quot;left&quot;:440,&quot;top&quot;:110,&quot;width&quot;:460}"/>
</p:tagLst>
</file>

<file path=ppt/tags/tag27.xml><?xml version="1.0" encoding="utf-8"?>
<p:tagLst xmlns:p="http://schemas.openxmlformats.org/presentationml/2006/main">
  <p:tag name="TABLE_ENDDRAG_ORIGIN_RECT" val="393*75"/>
  <p:tag name="TABLE_ENDDRAG_RECT" val="27*162*393*75"/>
</p:tagLst>
</file>

<file path=ppt/tags/tag28.xml><?xml version="1.0" encoding="utf-8"?>
<p:tagLst xmlns:p="http://schemas.openxmlformats.org/presentationml/2006/main">
  <p:tag name="TABLE_ENDDRAG_ORIGIN_RECT" val="419*104"/>
  <p:tag name="TABLE_ENDDRAG_RECT" val="12*354*419*104"/>
</p:tagLst>
</file>

<file path=ppt/tags/tag29.xml><?xml version="1.0" encoding="utf-8"?>
<p:tagLst xmlns:p="http://schemas.openxmlformats.org/presentationml/2006/main">
  <p:tag name="KSO_WM_DIAGRAM_VIRTUALLY_FRAME" val="{&quot;height&quot;:330,&quot;left&quot;:440,&quot;top&quot;:110,&quot;width&quot;:460}"/>
</p:tagLst>
</file>

<file path=ppt/tags/tag30.xml><?xml version="1.0" encoding="utf-8"?>
<p:tagLst xmlns:p="http://schemas.openxmlformats.org/presentationml/2006/main">
  <p:tag name="TABLE_ENDDRAG_ORIGIN_RECT" val="430*190"/>
  <p:tag name="TABLE_ENDDRAG_RECT" val="25*87*430*190"/>
</p:tagLst>
</file>

<file path=ppt/tags/tag31.xml><?xml version="1.0" encoding="utf-8"?>
<p:tagLst xmlns:p="http://schemas.openxmlformats.org/presentationml/2006/main">
  <p:tag name="KSO_WM_DIAGRAM_VIRTUALLY_FRAME" val="{&quot;height&quot;:330,&quot;left&quot;:440,&quot;top&quot;:110,&quot;width&quot;:460}"/>
</p:tagLst>
</file>

<file path=ppt/tags/tag32.xml><?xml version="1.0" encoding="utf-8"?>
<p:tagLst xmlns:p="http://schemas.openxmlformats.org/presentationml/2006/main">
  <p:tag name="ISPRING_PRESENTATION_TITLE" val="5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思源黑体 CN Medium">
      <a:majorFont>
        <a:latin typeface="Arial"/>
        <a:ea typeface="思源黑体 CN Medium"/>
        <a:cs typeface=""/>
      </a:majorFont>
      <a:minorFont>
        <a:latin typeface="Arial"/>
        <a:ea typeface="思源黑体 CN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4672</Words>
  <Application>WPS 演示</Application>
  <PresentationFormat>宽屏</PresentationFormat>
  <Paragraphs>244</Paragraphs>
  <Slides>5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0" baseType="lpstr">
      <vt:lpstr>Arial</vt:lpstr>
      <vt:lpstr>宋体</vt:lpstr>
      <vt:lpstr>Wingdings</vt:lpstr>
      <vt:lpstr>思源黑体 CN Medium</vt:lpstr>
      <vt:lpstr>黑体</vt:lpstr>
      <vt:lpstr>Poppins</vt:lpstr>
      <vt:lpstr>Segoe Print</vt:lpstr>
      <vt:lpstr>Times New Roman</vt:lpstr>
      <vt:lpstr>Noto Sans SC</vt:lpstr>
      <vt:lpstr>Times New Roman</vt:lpstr>
      <vt:lpstr>Wingdings</vt:lpstr>
      <vt:lpstr>微软雅黑</vt:lpstr>
      <vt:lpstr>Arial Unicode MS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52</dc:title>
  <dc:creator>.</dc:creator>
  <cp:lastModifiedBy>马洪福</cp:lastModifiedBy>
  <cp:revision>233</cp:revision>
  <dcterms:created xsi:type="dcterms:W3CDTF">2019-03-22T13:10:00Z</dcterms:created>
  <dcterms:modified xsi:type="dcterms:W3CDTF">2026-04-28T06:27:34Z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D1524FA52F794AFC8532C49B394276DD_13</vt:lpwstr>
  </property>
</Properties>
</file>