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559" y="3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10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d2ac42361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6049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405366"/>
            <a:ext cx="2808000" cy="3179400"/>
          </a:xfrm>
          <a:prstGeom prst="rect">
            <a:avLst/>
          </a:prstGeom>
        </p:spPr>
        <p:txBody>
          <a:bodyPr spcFirstLastPara="1" wrap="square" lIns="91425" tIns="91425" rIns="91425" bIns="91425" anchor="t" anchorCtr="0">
            <a:normAutofit/>
          </a:bodyPr>
          <a:lstStyle>
            <a:lvl1pPr marL="457200" lvl="0" indent="-304800">
              <a:lnSpc>
                <a:spcPct val="100000"/>
              </a:lnSpc>
              <a:spcBef>
                <a:spcPts val="60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2">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60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gov.uk/government/statistics/family-resources-survey-financial-year-2022-to-2023#disability-1" TargetMode="External"/><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9.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2" name="Title 1"/>
          <p:cNvSpPr>
            <a:spLocks noGrp="1" noChangeArrowheads="1"/>
          </p:cNvSpPr>
          <p:nvPr>
            <p:ph type="title" idx="4294967295"/>
          </p:nvPr>
        </p:nvSpPr>
        <p:spPr bwMode="auto">
          <a:xfrm>
            <a:off x="58057" y="1319111"/>
            <a:ext cx="9144000"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buClrTx/>
              <a:buSzTx/>
            </a:pPr>
            <a:r>
              <a:rPr kumimoji="0" lang="en-US" altLang="en-US" sz="2400" b="1"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Perceived barriers and facilitators to cervical screening among physically Disabled women in the UK: </a:t>
            </a:r>
            <a:r>
              <a:rPr kumimoji="0" lang="en-US" altLang="en-US" sz="2400" b="1"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Qualitative </a:t>
            </a:r>
            <a:r>
              <a:rPr kumimoji="0" lang="en-US" altLang="en-US" sz="2400" b="1"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findings from a cross-sectional survey</a:t>
            </a:r>
            <a:r>
              <a:rPr kumimoji="0" lang="en-US" altLang="en-US" sz="2400" b="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a:r>
            <a:br>
              <a:rPr kumimoji="0" lang="en-US" altLang="en-US" sz="2400" b="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br>
            <a:r>
              <a:rPr kumimoji="0" lang="en-US" altLang="en-US" sz="2400" b="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a:r>
            <a:br>
              <a:rPr kumimoji="0" lang="en-US" altLang="en-US" sz="2400" b="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br>
            <a:r>
              <a:rPr lang="en-US" altLang="en-US" sz="1800" dirty="0" smtClean="0">
                <a:solidFill>
                  <a:srgbClr val="000000"/>
                </a:solidFill>
                <a:latin typeface="Arial" panose="020B0604020202020204" pitchFamily="34" charset="0"/>
                <a:cs typeface="Arial" panose="020B0604020202020204" pitchFamily="34" charset="0"/>
              </a:rPr>
              <a:t>Katie Wright-Bevans</a:t>
            </a:r>
            <a:r>
              <a:rPr lang="en-US" altLang="en-US" sz="1800" baseline="30000" dirty="0" smtClean="0">
                <a:solidFill>
                  <a:srgbClr val="000000"/>
                </a:solidFill>
                <a:latin typeface="Arial" panose="020B0604020202020204" pitchFamily="34" charset="0"/>
                <a:cs typeface="Arial" panose="020B0604020202020204" pitchFamily="34" charset="0"/>
              </a:rPr>
              <a:t>1</a:t>
            </a:r>
            <a:r>
              <a:rPr lang="en-US" altLang="en-US" sz="1800" dirty="0" smtClean="0">
                <a:solidFill>
                  <a:srgbClr val="000000"/>
                </a:solidFill>
                <a:latin typeface="Arial" panose="020B0604020202020204" pitchFamily="34" charset="0"/>
                <a:cs typeface="Arial" panose="020B0604020202020204" pitchFamily="34" charset="0"/>
              </a:rPr>
              <a:t>, </a:t>
            </a:r>
            <a:r>
              <a:rPr lang="en-GB" sz="1800" dirty="0" smtClean="0"/>
              <a:t>Emma Kemp</a:t>
            </a:r>
            <a:r>
              <a:rPr lang="en-GB" sz="1800" baseline="30000" dirty="0" smtClean="0"/>
              <a:t>2</a:t>
            </a:r>
            <a:r>
              <a:rPr lang="en-GB" sz="1800" dirty="0" smtClean="0"/>
              <a:t>, </a:t>
            </a:r>
            <a:r>
              <a:rPr lang="en-GB" sz="1800" dirty="0"/>
              <a:t>Julius </a:t>
            </a:r>
            <a:r>
              <a:rPr lang="en-GB" sz="1800" dirty="0" smtClean="0"/>
              <a:t>Sim</a:t>
            </a:r>
            <a:r>
              <a:rPr lang="en-GB" sz="1800" baseline="30000" dirty="0" smtClean="0"/>
              <a:t>1</a:t>
            </a:r>
            <a:r>
              <a:rPr lang="en-GB" sz="1800" dirty="0" smtClean="0"/>
              <a:t>, </a:t>
            </a:r>
            <a:r>
              <a:rPr lang="en-GB" sz="1800" dirty="0"/>
              <a:t>Carolyn A. </a:t>
            </a:r>
            <a:r>
              <a:rPr lang="en-GB" sz="1800" dirty="0" smtClean="0"/>
              <a:t>Chew-Graham</a:t>
            </a:r>
            <a:r>
              <a:rPr lang="en-GB" sz="1800" baseline="30000" dirty="0" smtClean="0"/>
              <a:t>1</a:t>
            </a:r>
            <a:r>
              <a:rPr lang="en-GB" sz="1800" dirty="0" smtClean="0"/>
              <a:t>, </a:t>
            </a:r>
            <a:r>
              <a:rPr lang="en-GB" sz="1800" dirty="0"/>
              <a:t>Andrew </a:t>
            </a:r>
            <a:r>
              <a:rPr lang="en-GB" sz="1800" dirty="0" smtClean="0"/>
              <a:t>Finney</a:t>
            </a:r>
            <a:r>
              <a:rPr lang="en-GB" sz="1800" baseline="30000" dirty="0" smtClean="0"/>
              <a:t>1</a:t>
            </a:r>
            <a:r>
              <a:rPr lang="en-GB" sz="1800" dirty="0" smtClean="0"/>
              <a:t>, </a:t>
            </a:r>
            <a:r>
              <a:rPr lang="en-GB" sz="1800" dirty="0"/>
              <a:t>Charlotte </a:t>
            </a:r>
            <a:r>
              <a:rPr lang="en-GB" sz="1800" dirty="0" smtClean="0"/>
              <a:t>Harper</a:t>
            </a:r>
            <a:r>
              <a:rPr lang="en-GB" sz="1800" baseline="30000" dirty="0" smtClean="0"/>
              <a:t>1</a:t>
            </a:r>
            <a:r>
              <a:rPr lang="en-GB" sz="1800" dirty="0" smtClean="0"/>
              <a:t>, </a:t>
            </a:r>
            <a:r>
              <a:rPr lang="en-GB" sz="1800" dirty="0"/>
              <a:t>Laura </a:t>
            </a:r>
            <a:r>
              <a:rPr lang="en-GB" sz="1800" dirty="0" smtClean="0"/>
              <a:t>Marlow</a:t>
            </a:r>
            <a:r>
              <a:rPr lang="en-GB" sz="1800" baseline="30000" dirty="0" smtClean="0"/>
              <a:t>3</a:t>
            </a:r>
            <a:r>
              <a:rPr lang="en-GB" sz="1800" dirty="0" smtClean="0"/>
              <a:t>, </a:t>
            </a:r>
            <a:r>
              <a:rPr lang="en-GB" sz="1800" dirty="0"/>
              <a:t>Samantha </a:t>
            </a:r>
            <a:r>
              <a:rPr lang="en-GB" sz="1800" dirty="0" smtClean="0"/>
              <a:t>Renke</a:t>
            </a:r>
            <a:r>
              <a:rPr lang="en-GB" sz="1800" baseline="30000" dirty="0" smtClean="0"/>
              <a:t>4</a:t>
            </a:r>
            <a:r>
              <a:rPr lang="en-GB" sz="1800" dirty="0" smtClean="0"/>
              <a:t>, </a:t>
            </a:r>
            <a:r>
              <a:rPr lang="en-GB" sz="1800" dirty="0"/>
              <a:t>Susan M. </a:t>
            </a:r>
            <a:r>
              <a:rPr lang="en-GB" sz="1800" dirty="0" smtClean="0"/>
              <a:t>Sherman</a:t>
            </a:r>
            <a:r>
              <a:rPr lang="en-GB" sz="1800" baseline="30000" dirty="0" smtClean="0"/>
              <a:t>2</a:t>
            </a:r>
            <a:br>
              <a:rPr lang="en-GB" sz="1800" baseline="30000" dirty="0" smtClean="0"/>
            </a:br>
            <a:r>
              <a:rPr lang="en-GB" sz="1800" dirty="0" smtClean="0"/>
              <a:t/>
            </a:r>
            <a:br>
              <a:rPr lang="en-GB" sz="1800" dirty="0" smtClean="0"/>
            </a:br>
            <a:r>
              <a:rPr lang="en-GB" sz="1400" baseline="30000" dirty="0" smtClean="0"/>
              <a:t>1</a:t>
            </a:r>
            <a:r>
              <a:rPr lang="en-GB" sz="1400" dirty="0" smtClean="0"/>
              <a:t>Keele University, </a:t>
            </a:r>
            <a:r>
              <a:rPr lang="en-GB" sz="1400" baseline="30000" dirty="0" smtClean="0"/>
              <a:t>2</a:t>
            </a:r>
            <a:r>
              <a:rPr lang="en-GB" sz="1400" dirty="0" smtClean="0"/>
              <a:t>The University of Sheffield, </a:t>
            </a:r>
            <a:r>
              <a:rPr lang="en-GB" sz="1400" baseline="30000" dirty="0" smtClean="0"/>
              <a:t>3</a:t>
            </a:r>
            <a:r>
              <a:rPr lang="en-GB" sz="1400" dirty="0" smtClean="0"/>
              <a:t>Queen Mary University London, </a:t>
            </a:r>
            <a:r>
              <a:rPr lang="en-GB" sz="1400" baseline="30000" dirty="0" smtClean="0"/>
              <a:t>4</a:t>
            </a:r>
            <a:r>
              <a:rPr lang="en-GB" sz="1400" dirty="0" smtClean="0"/>
              <a:t>Samantha </a:t>
            </a:r>
            <a:r>
              <a:rPr lang="en-GB" sz="1400" dirty="0" err="1" smtClean="0"/>
              <a:t>Renke</a:t>
            </a:r>
            <a:r>
              <a:rPr lang="en-GB" sz="1400" dirty="0" smtClean="0"/>
              <a:t> Official Ltd</a:t>
            </a:r>
            <a:endParaRPr kumimoji="0" lang="en-US" altLang="en-US" sz="1400" b="0" u="none" strike="noStrike" cap="none" normalizeH="0" baseline="0" dirty="0" smtClean="0">
              <a:ln>
                <a:noFill/>
              </a:ln>
              <a:solidFill>
                <a:schemeClr val="tx1"/>
              </a:solidFill>
              <a:effectLst/>
              <a:latin typeface="Arial" panose="020B0604020202020204" pitchFamily="34" charset="0"/>
            </a:endParaRPr>
          </a:p>
        </p:txBody>
      </p:sp>
      <p:pic>
        <p:nvPicPr>
          <p:cNvPr id="8" name="Picture 7"/>
          <p:cNvPicPr>
            <a:picLocks noChangeAspect="1"/>
          </p:cNvPicPr>
          <p:nvPr/>
        </p:nvPicPr>
        <p:blipFill rotWithShape="1">
          <a:blip r:embed="rId6"/>
          <a:srcRect l="12052" t="8917" r="10881" b="12173"/>
          <a:stretch/>
        </p:blipFill>
        <p:spPr>
          <a:xfrm>
            <a:off x="-1" y="7257"/>
            <a:ext cx="1763487" cy="1016000"/>
          </a:xfrm>
          <a:prstGeom prst="rect">
            <a:avLst/>
          </a:prstGeom>
        </p:spPr>
      </p:pic>
      <p:pic>
        <p:nvPicPr>
          <p:cNvPr id="10" name="Picture 9"/>
          <p:cNvPicPr>
            <a:picLocks noChangeAspect="1"/>
          </p:cNvPicPr>
          <p:nvPr/>
        </p:nvPicPr>
        <p:blipFill>
          <a:blip r:embed="rId7"/>
          <a:stretch>
            <a:fillRect/>
          </a:stretch>
        </p:blipFill>
        <p:spPr>
          <a:xfrm>
            <a:off x="1736706" y="72572"/>
            <a:ext cx="1119217" cy="849457"/>
          </a:xfrm>
          <a:prstGeom prst="rect">
            <a:avLst/>
          </a:prstGeom>
        </p:spPr>
      </p:pic>
      <p:pic>
        <p:nvPicPr>
          <p:cNvPr id="11" name="Picture 10"/>
          <p:cNvPicPr>
            <a:picLocks noChangeAspect="1"/>
          </p:cNvPicPr>
          <p:nvPr/>
        </p:nvPicPr>
        <p:blipFill>
          <a:blip r:embed="rId8"/>
          <a:stretch>
            <a:fillRect/>
          </a:stretch>
        </p:blipFill>
        <p:spPr>
          <a:xfrm>
            <a:off x="2929937" y="216229"/>
            <a:ext cx="1973942" cy="592182"/>
          </a:xfrm>
          <a:prstGeom prst="rect">
            <a:avLst/>
          </a:prstGeom>
        </p:spPr>
      </p:pic>
      <p:pic>
        <p:nvPicPr>
          <p:cNvPr id="12" name="Picture 11"/>
          <p:cNvPicPr>
            <a:picLocks noChangeAspect="1"/>
          </p:cNvPicPr>
          <p:nvPr/>
        </p:nvPicPr>
        <p:blipFill>
          <a:blip r:embed="rId9"/>
          <a:stretch>
            <a:fillRect/>
          </a:stretch>
        </p:blipFill>
        <p:spPr>
          <a:xfrm>
            <a:off x="4977893" y="162335"/>
            <a:ext cx="1559166" cy="751490"/>
          </a:xfrm>
          <a:prstGeom prst="rect">
            <a:avLst/>
          </a:prstGeom>
        </p:spPr>
      </p:pic>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643938" y="4643438"/>
            <a:ext cx="347662" cy="347662"/>
          </a:xfrm>
          <a:prstGeom prst="rect">
            <a:avLst/>
          </a:prstGeom>
        </p:spPr>
      </p:pic>
      <p:pic>
        <p:nvPicPr>
          <p:cNvPr id="9" name="Picture 2">
            <a:extLst>
              <a:ext uri="{FF2B5EF4-FFF2-40B4-BE49-F238E27FC236}">
                <a16:creationId xmlns:a16="http://schemas.microsoft.com/office/drawing/2014/main" id="{9B839B9B-F865-727C-654B-F447C808CD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26962" y="7257"/>
            <a:ext cx="2617038" cy="751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10769"/>
    </mc:Choice>
    <mc:Fallback xmlns="">
      <p:transition spd="slow" advTm="10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smtClean="0"/>
              <a:t>Background and Aims</a:t>
            </a:r>
            <a:endParaRPr dirty="0"/>
          </a:p>
        </p:txBody>
      </p:sp>
      <p:sp>
        <p:nvSpPr>
          <p:cNvPr id="60" name="Google Shape;60;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spcBef>
                <a:spcPts val="0"/>
              </a:spcBef>
              <a:spcAft>
                <a:spcPts val="1200"/>
              </a:spcAft>
              <a:buNone/>
            </a:pPr>
            <a:r>
              <a:rPr lang="en-US" dirty="0" smtClean="0"/>
              <a:t>In </a:t>
            </a:r>
            <a:r>
              <a:rPr lang="en-US" dirty="0"/>
              <a:t>the UK there are currently over 8 million Disabled women, with 41% of Disabled working age adults reporting mobility </a:t>
            </a:r>
            <a:r>
              <a:rPr lang="en-US" dirty="0" smtClean="0"/>
              <a:t>issues</a:t>
            </a:r>
            <a:r>
              <a:rPr lang="en-US" baseline="30000" dirty="0" smtClean="0"/>
              <a:t>1</a:t>
            </a:r>
          </a:p>
          <a:p>
            <a:pPr marL="0" lvl="0" indent="0">
              <a:spcBef>
                <a:spcPts val="0"/>
              </a:spcBef>
              <a:spcAft>
                <a:spcPts val="1200"/>
              </a:spcAft>
              <a:buNone/>
            </a:pPr>
            <a:r>
              <a:rPr lang="en-US" dirty="0" smtClean="0"/>
              <a:t>Physically </a:t>
            </a:r>
            <a:r>
              <a:rPr lang="en-US" dirty="0"/>
              <a:t>Disabled women face multiple barriers to cervical screening, contributing to lower uptake and increased health </a:t>
            </a:r>
            <a:r>
              <a:rPr lang="en-US" dirty="0" smtClean="0"/>
              <a:t>inequalities</a:t>
            </a:r>
            <a:r>
              <a:rPr lang="en-US" baseline="30000" dirty="0" smtClean="0"/>
              <a:t>2</a:t>
            </a:r>
          </a:p>
          <a:p>
            <a:pPr marL="0" lvl="0" indent="0">
              <a:spcBef>
                <a:spcPts val="0"/>
              </a:spcBef>
              <a:spcAft>
                <a:spcPts val="1200"/>
              </a:spcAft>
              <a:buNone/>
            </a:pPr>
            <a:r>
              <a:rPr lang="en-US" dirty="0" smtClean="0"/>
              <a:t>Little </a:t>
            </a:r>
            <a:r>
              <a:rPr lang="en-US" dirty="0"/>
              <a:t>is known about the barriers and solutions to </a:t>
            </a:r>
            <a:r>
              <a:rPr lang="en-US" dirty="0" smtClean="0"/>
              <a:t>engaging in cervical </a:t>
            </a:r>
            <a:r>
              <a:rPr lang="en-US" dirty="0"/>
              <a:t>screening </a:t>
            </a:r>
            <a:r>
              <a:rPr lang="en-US" dirty="0" smtClean="0"/>
              <a:t>endorsed by </a:t>
            </a:r>
            <a:r>
              <a:rPr lang="en-US" dirty="0"/>
              <a:t>physically Disabled </a:t>
            </a:r>
            <a:r>
              <a:rPr lang="en-US" dirty="0" smtClean="0"/>
              <a:t>women.</a:t>
            </a:r>
          </a:p>
          <a:p>
            <a:pPr marL="0" lvl="0" indent="0">
              <a:spcBef>
                <a:spcPts val="0"/>
              </a:spcBef>
              <a:spcAft>
                <a:spcPts val="1200"/>
              </a:spcAft>
              <a:buNone/>
            </a:pPr>
            <a:r>
              <a:rPr lang="en-US" dirty="0" smtClean="0"/>
              <a:t>The </a:t>
            </a:r>
            <a:r>
              <a:rPr lang="en-US" dirty="0"/>
              <a:t>aim of this study was to investigate problems faced by physically Disabled women in the UK regarding cervical screening uptake and identify potential solutions to make cervical screening less </a:t>
            </a:r>
            <a:r>
              <a:rPr lang="en-US" dirty="0" smtClean="0"/>
              <a:t>challenging.</a:t>
            </a:r>
          </a:p>
          <a:p>
            <a:pPr marL="0" lvl="0" indent="0">
              <a:spcBef>
                <a:spcPts val="0"/>
              </a:spcBef>
              <a:spcAft>
                <a:spcPts val="1200"/>
              </a:spcAft>
              <a:buNone/>
            </a:pPr>
            <a:r>
              <a:rPr lang="en-US" dirty="0" smtClean="0"/>
              <a:t>RQ1</a:t>
            </a:r>
            <a:r>
              <a:rPr lang="en-US" dirty="0"/>
              <a:t>: What problems and solutions are most frequently </a:t>
            </a:r>
            <a:r>
              <a:rPr lang="en-US" dirty="0" smtClean="0"/>
              <a:t>endorsed?</a:t>
            </a:r>
          </a:p>
          <a:p>
            <a:pPr marL="0" lvl="0" indent="0">
              <a:spcBef>
                <a:spcPts val="0"/>
              </a:spcBef>
              <a:spcAft>
                <a:spcPts val="1200"/>
              </a:spcAft>
              <a:buNone/>
            </a:pPr>
            <a:r>
              <a:rPr lang="en-US" dirty="0" smtClean="0"/>
              <a:t>RQ2</a:t>
            </a:r>
            <a:r>
              <a:rPr lang="en-US" dirty="0"/>
              <a:t>: What factors affect the likelihood of future cervical screening attendance?</a:t>
            </a:r>
          </a:p>
          <a:p>
            <a:pPr marL="0" lvl="0" indent="0">
              <a:spcBef>
                <a:spcPts val="0"/>
              </a:spcBef>
              <a:spcAft>
                <a:spcPts val="1200"/>
              </a:spcAft>
              <a:buNone/>
            </a:pPr>
            <a:endParaRPr dirty="0"/>
          </a:p>
        </p:txBody>
      </p:sp>
      <p:sp>
        <p:nvSpPr>
          <p:cNvPr id="3" name="TextBox 2"/>
          <p:cNvSpPr txBox="1"/>
          <p:nvPr/>
        </p:nvSpPr>
        <p:spPr>
          <a:xfrm>
            <a:off x="311700" y="4404836"/>
            <a:ext cx="7482114" cy="707886"/>
          </a:xfrm>
          <a:prstGeom prst="rect">
            <a:avLst/>
          </a:prstGeom>
          <a:noFill/>
        </p:spPr>
        <p:txBody>
          <a:bodyPr wrap="square" rtlCol="0">
            <a:spAutoFit/>
          </a:bodyPr>
          <a:lstStyle/>
          <a:p>
            <a:r>
              <a:rPr lang="en-US" sz="1000" dirty="0" smtClean="0"/>
              <a:t>1.Department </a:t>
            </a:r>
            <a:r>
              <a:rPr lang="en-US" sz="1000" dirty="0"/>
              <a:t>for Work and Pensions (2025). Family Resources Survey: Financial year 2022 to 2023. London: GOV.UK. Available from: </a:t>
            </a:r>
            <a:r>
              <a:rPr lang="en-US" sz="1000" dirty="0">
                <a:hlinkClick r:id="rId6"/>
              </a:rPr>
              <a:t>https://</a:t>
            </a:r>
            <a:r>
              <a:rPr lang="en-US" sz="1000" dirty="0" smtClean="0">
                <a:hlinkClick r:id="rId6"/>
              </a:rPr>
              <a:t>www.gov.uk/government/statistics/family-resources-survey-financial-year-2022-to-2023#disability-1</a:t>
            </a:r>
            <a:endParaRPr lang="en-US" sz="1000" dirty="0" smtClean="0"/>
          </a:p>
          <a:p>
            <a:r>
              <a:rPr lang="en-US" sz="1000" dirty="0" smtClean="0"/>
              <a:t>2.Harper</a:t>
            </a:r>
            <a:r>
              <a:rPr lang="en-US" sz="1000" dirty="0"/>
              <a:t>, D. M., Anderson, P. F., James, L. N., Alves, M., Ernst, S., </a:t>
            </a:r>
            <a:r>
              <a:rPr lang="en-US" sz="1000" dirty="0" err="1"/>
              <a:t>McGrady</a:t>
            </a:r>
            <a:r>
              <a:rPr lang="en-US" sz="1000" dirty="0"/>
              <a:t>, A., &amp; </a:t>
            </a:r>
            <a:r>
              <a:rPr lang="en-US" sz="1000" dirty="0" err="1"/>
              <a:t>Kalpakjian</a:t>
            </a:r>
            <a:r>
              <a:rPr lang="en-US" sz="1000" dirty="0"/>
              <a:t>, C. (2026). A scoping review of women with physical disabilities and cervical cancer screening. Journal of Women’s Health, 35(1), 52–61</a:t>
            </a:r>
            <a:r>
              <a:rPr lang="en-US" sz="1000" dirty="0" smtClean="0"/>
              <a:t>.</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4643438"/>
            <a:ext cx="347662" cy="347662"/>
          </a:xfrm>
          <a:prstGeom prst="rect">
            <a:avLst/>
          </a:prstGeom>
        </p:spPr>
      </p:pic>
      <p:pic>
        <p:nvPicPr>
          <p:cNvPr id="6" name="Picture 2">
            <a:extLst>
              <a:ext uri="{FF2B5EF4-FFF2-40B4-BE49-F238E27FC236}">
                <a16:creationId xmlns:a16="http://schemas.microsoft.com/office/drawing/2014/main" id="{9B839B9B-F865-727C-654B-F447C808CD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6962" y="7257"/>
            <a:ext cx="2617038" cy="751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19722"/>
    </mc:Choice>
    <mc:Fallback xmlns="">
      <p:transition spd="slow" advTm="19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Method and Analysis</a:t>
            </a:r>
            <a:endParaRPr lang="en-GB" dirty="0"/>
          </a:p>
        </p:txBody>
      </p:sp>
      <p:sp>
        <p:nvSpPr>
          <p:cNvPr id="3" name="Text Placeholder 2"/>
          <p:cNvSpPr>
            <a:spLocks noGrp="1"/>
          </p:cNvSpPr>
          <p:nvPr>
            <p:ph type="body" idx="1"/>
          </p:nvPr>
        </p:nvSpPr>
        <p:spPr/>
        <p:txBody>
          <a:bodyPr>
            <a:normAutofit fontScale="92500" lnSpcReduction="10000"/>
          </a:bodyPr>
          <a:lstStyle/>
          <a:p>
            <a:pPr marL="114300" indent="0">
              <a:buNone/>
            </a:pPr>
            <a:r>
              <a:rPr lang="en-GB" b="1" dirty="0"/>
              <a:t>Patient and Public </a:t>
            </a:r>
            <a:r>
              <a:rPr lang="en-GB" b="1" dirty="0" smtClean="0"/>
              <a:t>Involvement: </a:t>
            </a:r>
            <a:r>
              <a:rPr lang="en-GB" dirty="0" smtClean="0"/>
              <a:t>C</a:t>
            </a:r>
            <a:r>
              <a:rPr lang="en-US" dirty="0" smtClean="0"/>
              <a:t>o-authors</a:t>
            </a:r>
            <a:r>
              <a:rPr lang="en-US" dirty="0"/>
              <a:t>, SR, was the </a:t>
            </a:r>
            <a:r>
              <a:rPr lang="en-US" dirty="0" smtClean="0"/>
              <a:t>PPI </a:t>
            </a:r>
            <a:r>
              <a:rPr lang="en-US" dirty="0" smtClean="0"/>
              <a:t>lead.14 </a:t>
            </a:r>
            <a:r>
              <a:rPr lang="en-US" dirty="0"/>
              <a:t>physically Disabled women (ages 26–63) </a:t>
            </a:r>
            <a:r>
              <a:rPr lang="en-US" dirty="0" smtClean="0"/>
              <a:t>formed </a:t>
            </a:r>
            <a:r>
              <a:rPr lang="en-US" dirty="0"/>
              <a:t>our stakeholder advisory group</a:t>
            </a:r>
            <a:r>
              <a:rPr lang="en-US" dirty="0" smtClean="0"/>
              <a:t>. The group assisted with design, recruitment and dissemination.</a:t>
            </a:r>
            <a:endParaRPr lang="en-GB" b="1" dirty="0" smtClean="0"/>
          </a:p>
          <a:p>
            <a:pPr marL="114300" indent="0">
              <a:buNone/>
            </a:pPr>
            <a:r>
              <a:rPr lang="en-GB" b="1" dirty="0" smtClean="0"/>
              <a:t>Design: </a:t>
            </a:r>
            <a:r>
              <a:rPr lang="en-GB" dirty="0" smtClean="0"/>
              <a:t>cross-sectional survey collecting qualitative and quantitative </a:t>
            </a:r>
            <a:r>
              <a:rPr lang="en-GB" dirty="0" smtClean="0"/>
              <a:t>data</a:t>
            </a:r>
          </a:p>
          <a:p>
            <a:pPr marL="114300" indent="0">
              <a:buNone/>
            </a:pPr>
            <a:r>
              <a:rPr lang="en-GB" b="1" dirty="0"/>
              <a:t>Participants: </a:t>
            </a:r>
            <a:r>
              <a:rPr lang="en-GB" i="1" dirty="0"/>
              <a:t>n </a:t>
            </a:r>
            <a:r>
              <a:rPr lang="en-GB" dirty="0"/>
              <a:t>=1493 physically Disabled people with a cervix (mean age 41.71 </a:t>
            </a:r>
            <a:r>
              <a:rPr lang="en-GB" dirty="0" err="1"/>
              <a:t>yrs</a:t>
            </a:r>
            <a:r>
              <a:rPr lang="en-GB" dirty="0" smtClean="0"/>
              <a:t>)</a:t>
            </a:r>
            <a:endParaRPr lang="en-GB" b="1" dirty="0" smtClean="0"/>
          </a:p>
          <a:p>
            <a:pPr lvl="1"/>
            <a:r>
              <a:rPr lang="en-GB" dirty="0" smtClean="0"/>
              <a:t>44</a:t>
            </a:r>
            <a:r>
              <a:rPr lang="en-GB" dirty="0"/>
              <a:t>% always attended screening</a:t>
            </a:r>
          </a:p>
          <a:p>
            <a:pPr lvl="1"/>
            <a:r>
              <a:rPr lang="en-GB" dirty="0"/>
              <a:t>46.8% sometimes delayed/missed appointments</a:t>
            </a:r>
          </a:p>
          <a:p>
            <a:pPr lvl="1"/>
            <a:r>
              <a:rPr lang="en-GB" dirty="0"/>
              <a:t>8.8% never attended</a:t>
            </a:r>
            <a:endParaRPr lang="en-GB" b="1" dirty="0"/>
          </a:p>
          <a:p>
            <a:pPr marL="114300" indent="0">
              <a:buNone/>
            </a:pPr>
            <a:r>
              <a:rPr lang="en-GB" b="1" dirty="0" smtClean="0"/>
              <a:t>Materials</a:t>
            </a:r>
            <a:r>
              <a:rPr lang="en-GB" b="1" dirty="0" smtClean="0"/>
              <a:t>: </a:t>
            </a:r>
            <a:r>
              <a:rPr lang="en-GB" dirty="0"/>
              <a:t>3</a:t>
            </a:r>
            <a:r>
              <a:rPr lang="en-GB" dirty="0" smtClean="0"/>
              <a:t> </a:t>
            </a:r>
            <a:r>
              <a:rPr lang="en-GB" dirty="0" smtClean="0"/>
              <a:t>open-ended questions asked about problems and solutions to engaging in cervical screening and experiences with cervical screening.</a:t>
            </a:r>
            <a:endParaRPr lang="en-GB" b="1" dirty="0" smtClean="0"/>
          </a:p>
          <a:p>
            <a:pPr marL="114300" indent="0">
              <a:buNone/>
            </a:pPr>
            <a:r>
              <a:rPr lang="en-GB" b="1" dirty="0"/>
              <a:t>Data </a:t>
            </a:r>
            <a:r>
              <a:rPr lang="en-GB" b="1" dirty="0" smtClean="0"/>
              <a:t>analysis: </a:t>
            </a:r>
            <a:r>
              <a:rPr lang="en-GB" dirty="0"/>
              <a:t>c</a:t>
            </a:r>
            <a:r>
              <a:rPr lang="en-GB" dirty="0" smtClean="0"/>
              <a:t>odebook thematic analysis</a:t>
            </a:r>
            <a:r>
              <a:rPr lang="en-GB" baseline="30000" dirty="0" smtClean="0"/>
              <a:t>1 </a:t>
            </a:r>
            <a:r>
              <a:rPr lang="en-GB" dirty="0" smtClean="0"/>
              <a:t>to analyse responses regarding: </a:t>
            </a:r>
            <a:r>
              <a:rPr lang="en-US" dirty="0" smtClean="0"/>
              <a:t>problems (</a:t>
            </a:r>
            <a:r>
              <a:rPr lang="en-US" i="1" dirty="0" smtClean="0"/>
              <a:t>n</a:t>
            </a:r>
            <a:r>
              <a:rPr lang="en-US" dirty="0" smtClean="0"/>
              <a:t>= 851), solutions (</a:t>
            </a:r>
            <a:r>
              <a:rPr lang="en-US" i="1" dirty="0" smtClean="0"/>
              <a:t>n</a:t>
            </a:r>
            <a:r>
              <a:rPr lang="en-US" dirty="0" smtClean="0"/>
              <a:t>= 666), and screening experiences (</a:t>
            </a:r>
            <a:r>
              <a:rPr lang="en-US" i="1" dirty="0" smtClean="0"/>
              <a:t>n</a:t>
            </a:r>
            <a:r>
              <a:rPr lang="en-US" dirty="0" smtClean="0"/>
              <a:t>= 580</a:t>
            </a:r>
            <a:r>
              <a:rPr lang="en-US" dirty="0" smtClean="0"/>
              <a:t>).</a:t>
            </a:r>
            <a:endParaRPr lang="en-GB" b="1" baseline="30000" dirty="0"/>
          </a:p>
        </p:txBody>
      </p:sp>
      <p:sp>
        <p:nvSpPr>
          <p:cNvPr id="4" name="TextBox 3"/>
          <p:cNvSpPr txBox="1"/>
          <p:nvPr/>
        </p:nvSpPr>
        <p:spPr>
          <a:xfrm>
            <a:off x="442686" y="4568875"/>
            <a:ext cx="7424057" cy="400110"/>
          </a:xfrm>
          <a:prstGeom prst="rect">
            <a:avLst/>
          </a:prstGeom>
          <a:noFill/>
        </p:spPr>
        <p:txBody>
          <a:bodyPr wrap="square" rtlCol="0">
            <a:spAutoFit/>
          </a:bodyPr>
          <a:lstStyle/>
          <a:p>
            <a:r>
              <a:rPr lang="en-US" sz="1000" dirty="0" smtClean="0"/>
              <a:t>1.Braun</a:t>
            </a:r>
            <a:r>
              <a:rPr lang="en-US" sz="1000" dirty="0"/>
              <a:t>, V., &amp; Clarke, V. (2023). Toward good practice in thematic analysis: Avoiding common problems and be (com)</a:t>
            </a:r>
            <a:r>
              <a:rPr lang="en-US" sz="1000" dirty="0" err="1"/>
              <a:t>ing</a:t>
            </a:r>
            <a:r>
              <a:rPr lang="en-US" sz="1000" dirty="0"/>
              <a:t> a knowing researcher. International Journal of Transgender Health, 24(1), 1–6.</a:t>
            </a:r>
            <a:endParaRPr lang="en-GB" sz="1000"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4643438"/>
            <a:ext cx="347662" cy="347662"/>
          </a:xfrm>
          <a:prstGeom prst="rect">
            <a:avLst/>
          </a:prstGeom>
        </p:spPr>
      </p:pic>
      <p:pic>
        <p:nvPicPr>
          <p:cNvPr id="6" name="Picture 2">
            <a:extLst>
              <a:ext uri="{FF2B5EF4-FFF2-40B4-BE49-F238E27FC236}">
                <a16:creationId xmlns:a16="http://schemas.microsoft.com/office/drawing/2014/main" id="{9B839B9B-F865-727C-654B-F447C808CD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6962" y="7257"/>
            <a:ext cx="2617038" cy="751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08479"/>
      </p:ext>
    </p:extLst>
  </p:cSld>
  <p:clrMapOvr>
    <a:masterClrMapping/>
  </p:clrMapOvr>
  <mc:AlternateContent xmlns:mc="http://schemas.openxmlformats.org/markup-compatibility/2006" xmlns:p14="http://schemas.microsoft.com/office/powerpoint/2010/main">
    <mc:Choice Requires="p14">
      <p:transition spd="slow" p14:dur="2000" advTm="23087"/>
    </mc:Choice>
    <mc:Fallback xmlns="">
      <p:transition spd="slow" advTm="23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541011282"/>
              </p:ext>
            </p:extLst>
          </p:nvPr>
        </p:nvGraphicFramePr>
        <p:xfrm>
          <a:off x="152399" y="200193"/>
          <a:ext cx="7953829" cy="4916417"/>
        </p:xfrm>
        <a:graphic>
          <a:graphicData uri="http://schemas.openxmlformats.org/drawingml/2006/table">
            <a:tbl>
              <a:tblPr/>
              <a:tblGrid>
                <a:gridCol w="2010994">
                  <a:extLst>
                    <a:ext uri="{9D8B030D-6E8A-4147-A177-3AD203B41FA5}">
                      <a16:colId xmlns:a16="http://schemas.microsoft.com/office/drawing/2014/main" val="1633374881"/>
                    </a:ext>
                  </a:extLst>
                </a:gridCol>
                <a:gridCol w="5942835">
                  <a:extLst>
                    <a:ext uri="{9D8B030D-6E8A-4147-A177-3AD203B41FA5}">
                      <a16:colId xmlns:a16="http://schemas.microsoft.com/office/drawing/2014/main" val="607112980"/>
                    </a:ext>
                  </a:extLst>
                </a:gridCol>
              </a:tblGrid>
              <a:tr h="266758">
                <a:tc>
                  <a:txBody>
                    <a:bodyPr/>
                    <a:lstStyle/>
                    <a:p>
                      <a:pPr algn="l" rtl="0" fontAlgn="base"/>
                      <a:r>
                        <a:rPr lang="en-GB" sz="1200" b="1" i="0">
                          <a:solidFill>
                            <a:schemeClr val="bg1"/>
                          </a:solidFill>
                          <a:effectLst/>
                          <a:latin typeface="+mn-lt"/>
                        </a:rPr>
                        <a:t>Theme</a:t>
                      </a:r>
                      <a:r>
                        <a:rPr lang="en-GB" sz="1200" b="0" i="0">
                          <a:solidFill>
                            <a:schemeClr val="bg1"/>
                          </a:solidFill>
                          <a:effectLst/>
                          <a:latin typeface="+mn-lt"/>
                        </a:rPr>
                        <a:t> </a:t>
                      </a:r>
                    </a:p>
                  </a:txBody>
                  <a:tcPr marL="35835" marR="35835" marT="17918" marB="17918">
                    <a:lnL>
                      <a:noFill/>
                    </a:lnL>
                    <a:lnR>
                      <a:noFill/>
                    </a:lnR>
                    <a:lnT w="10886" cap="flat" cmpd="sng" algn="ctr">
                      <a:noFill/>
                      <a:prstDash val="solid"/>
                      <a:round/>
                      <a:headEnd type="none" w="med" len="med"/>
                      <a:tailEnd type="none" w="med" len="med"/>
                    </a:lnT>
                    <a:lnB w="10886"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l" rtl="0" fontAlgn="base"/>
                      <a:r>
                        <a:rPr lang="en-GB" sz="1200" b="1" i="0" dirty="0">
                          <a:solidFill>
                            <a:schemeClr val="bg1"/>
                          </a:solidFill>
                          <a:effectLst/>
                          <a:latin typeface="+mn-lt"/>
                        </a:rPr>
                        <a:t>Description</a:t>
                      </a:r>
                      <a:r>
                        <a:rPr lang="en-GB" sz="1200" b="0" i="0" dirty="0">
                          <a:solidFill>
                            <a:schemeClr val="bg1"/>
                          </a:solidFill>
                          <a:effectLst/>
                          <a:latin typeface="+mn-lt"/>
                        </a:rPr>
                        <a:t> </a:t>
                      </a:r>
                    </a:p>
                  </a:txBody>
                  <a:tcPr marL="35835" marR="35835" marT="17918" marB="17918">
                    <a:lnL>
                      <a:noFill/>
                    </a:lnL>
                    <a:lnR>
                      <a:noFill/>
                    </a:lnR>
                    <a:lnT w="10886" cap="flat" cmpd="sng" algn="ctr">
                      <a:solidFill>
                        <a:srgbClr val="60A801"/>
                      </a:solidFill>
                      <a:prstDash val="solid"/>
                      <a:round/>
                      <a:headEnd type="none" w="med" len="med"/>
                      <a:tailEnd type="none" w="med" len="med"/>
                    </a:lnT>
                    <a:lnB w="10886" cap="flat" cmpd="sng" algn="ctr">
                      <a:solidFill>
                        <a:srgbClr val="C0A801"/>
                      </a:solidFill>
                      <a:prstDash val="solid"/>
                      <a:round/>
                      <a:headEnd type="none" w="med" len="med"/>
                      <a:tailEnd type="none" w="med" len="med"/>
                    </a:lnB>
                    <a:solidFill>
                      <a:schemeClr val="tx1"/>
                    </a:solidFill>
                  </a:tcPr>
                </a:tc>
                <a:extLst>
                  <a:ext uri="{0D108BD9-81ED-4DB2-BD59-A6C34878D82A}">
                    <a16:rowId xmlns:a16="http://schemas.microsoft.com/office/drawing/2014/main" val="1561917051"/>
                  </a:ext>
                </a:extLst>
              </a:tr>
              <a:tr h="712861">
                <a:tc>
                  <a:txBody>
                    <a:bodyPr/>
                    <a:lstStyle/>
                    <a:p>
                      <a:pPr algn="l" rtl="0" fontAlgn="base"/>
                      <a:r>
                        <a:rPr lang="en-US" sz="1200" b="0" i="0" dirty="0">
                          <a:effectLst/>
                          <a:latin typeface="+mn-lt"/>
                        </a:rPr>
                        <a:t>1. </a:t>
                      </a:r>
                      <a:r>
                        <a:rPr lang="en-US" sz="1200" b="0" i="0" dirty="0" smtClean="0">
                          <a:effectLst/>
                          <a:latin typeface="+mn-lt"/>
                        </a:rPr>
                        <a:t>Bodily </a:t>
                      </a:r>
                      <a:r>
                        <a:rPr lang="en-US" sz="1200" b="0" i="0" dirty="0">
                          <a:effectLst/>
                          <a:latin typeface="+mn-lt"/>
                        </a:rPr>
                        <a:t>and pain-related challenges </a:t>
                      </a:r>
                    </a:p>
                    <a:p>
                      <a:pPr algn="l" rtl="0" fontAlgn="base"/>
                      <a:r>
                        <a:rPr lang="en-US" sz="1200" b="0" i="0" dirty="0">
                          <a:effectLst/>
                          <a:latin typeface="+mn-lt"/>
                        </a:rPr>
                        <a:t>  </a:t>
                      </a:r>
                    </a:p>
                  </a:txBody>
                  <a:tcPr marL="35835" marR="35835" marT="17918" marB="17918">
                    <a:lnL>
                      <a:noFill/>
                    </a:lnL>
                    <a:lnR>
                      <a:noFill/>
                    </a:lnR>
                    <a:lnT w="1088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rtl="0" fontAlgn="base"/>
                      <a:r>
                        <a:rPr lang="en-US" sz="1200" b="0" i="0" dirty="0">
                          <a:effectLst/>
                          <a:latin typeface="+mn-lt"/>
                        </a:rPr>
                        <a:t>The physical and bodily experience of cervical screening: the challenges of getting into the required position, the pain experienced during screening, and how screening would trigger symptoms related to specific physical conditions. </a:t>
                      </a:r>
                    </a:p>
                  </a:txBody>
                  <a:tcPr marL="35835" marR="35835" marT="17918" marB="17918">
                    <a:lnL>
                      <a:noFill/>
                    </a:lnL>
                    <a:lnR>
                      <a:noFill/>
                    </a:lnR>
                    <a:lnT w="10886" cap="flat" cmpd="sng" algn="ctr">
                      <a:solidFill>
                        <a:srgbClr val="C0A801"/>
                      </a:solidFill>
                      <a:prstDash val="solid"/>
                      <a:round/>
                      <a:headEnd type="none" w="med" len="med"/>
                      <a:tailEnd type="none" w="med" len="med"/>
                    </a:lnT>
                    <a:lnB>
                      <a:noFill/>
                    </a:lnB>
                  </a:tcPr>
                </a:tc>
                <a:extLst>
                  <a:ext uri="{0D108BD9-81ED-4DB2-BD59-A6C34878D82A}">
                    <a16:rowId xmlns:a16="http://schemas.microsoft.com/office/drawing/2014/main" val="575989890"/>
                  </a:ext>
                </a:extLst>
              </a:tr>
              <a:tr h="712861">
                <a:tc>
                  <a:txBody>
                    <a:bodyPr/>
                    <a:lstStyle/>
                    <a:p>
                      <a:pPr algn="l" rtl="0" fontAlgn="base"/>
                      <a:r>
                        <a:rPr lang="en-US" sz="1200" b="0" i="0" dirty="0">
                          <a:effectLst/>
                          <a:latin typeface="+mn-lt"/>
                        </a:rPr>
                        <a:t>2. Anxiety and psychological distress </a:t>
                      </a:r>
                    </a:p>
                  </a:txBody>
                  <a:tcPr marL="35835" marR="35835" marT="17918" marB="17918">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l" rtl="0" fontAlgn="base"/>
                      <a:r>
                        <a:rPr lang="en-US" sz="1200" b="0" i="0" dirty="0">
                          <a:effectLst/>
                          <a:latin typeface="+mn-lt"/>
                        </a:rPr>
                        <a:t>The psychological and emotional impact of screening, including the anxiety about how the test will feel and what the test will find, feeling embarrassed and self-conscious during screening. </a:t>
                      </a:r>
                    </a:p>
                  </a:txBody>
                  <a:tcPr marL="35835" marR="35835" marT="17918" marB="17918">
                    <a:lnL>
                      <a:noFill/>
                    </a:lnL>
                    <a:lnR>
                      <a:noFill/>
                    </a:lnR>
                    <a:lnT>
                      <a:noFill/>
                    </a:lnT>
                    <a:lnB>
                      <a:noFill/>
                    </a:lnB>
                    <a:solidFill>
                      <a:schemeClr val="tx2"/>
                    </a:solidFill>
                  </a:tcPr>
                </a:tc>
                <a:extLst>
                  <a:ext uri="{0D108BD9-81ED-4DB2-BD59-A6C34878D82A}">
                    <a16:rowId xmlns:a16="http://schemas.microsoft.com/office/drawing/2014/main" val="3281179918"/>
                  </a:ext>
                </a:extLst>
              </a:tr>
              <a:tr h="489810">
                <a:tc>
                  <a:txBody>
                    <a:bodyPr/>
                    <a:lstStyle/>
                    <a:p>
                      <a:pPr algn="l" rtl="0" fontAlgn="base"/>
                      <a:r>
                        <a:rPr lang="en-US" sz="1200" b="0" i="0" dirty="0">
                          <a:effectLst/>
                          <a:latin typeface="+mn-lt"/>
                        </a:rPr>
                        <a:t>3. Trauma from sexual abuse or healthcare experiences </a:t>
                      </a:r>
                    </a:p>
                  </a:txBody>
                  <a:tcPr marL="35835" marR="35835" marT="17918" marB="17918">
                    <a:lnL>
                      <a:noFill/>
                    </a:lnL>
                    <a:lnR>
                      <a:noFill/>
                    </a:lnR>
                    <a:lnT>
                      <a:noFill/>
                    </a:lnT>
                    <a:lnB>
                      <a:noFill/>
                    </a:lnB>
                    <a:lnTlToBr w="12700" cmpd="sng">
                      <a:noFill/>
                      <a:prstDash val="solid"/>
                    </a:lnTlToBr>
                    <a:lnBlToTr w="12700" cmpd="sng">
                      <a:noFill/>
                      <a:prstDash val="solid"/>
                    </a:lnBlToTr>
                  </a:tcPr>
                </a:tc>
                <a:tc>
                  <a:txBody>
                    <a:bodyPr/>
                    <a:lstStyle/>
                    <a:p>
                      <a:pPr algn="l" rtl="0" fontAlgn="base"/>
                      <a:r>
                        <a:rPr lang="en-US" sz="1200" b="0" i="0" dirty="0">
                          <a:effectLst/>
                          <a:latin typeface="+mn-lt"/>
                        </a:rPr>
                        <a:t>The impact of having previous trauma or sexual abuse that impacts how patients feel about screening. </a:t>
                      </a:r>
                    </a:p>
                  </a:txBody>
                  <a:tcPr marL="35835" marR="35835" marT="17918" marB="17918">
                    <a:lnL>
                      <a:noFill/>
                    </a:lnL>
                    <a:lnR>
                      <a:noFill/>
                    </a:lnR>
                    <a:lnT>
                      <a:noFill/>
                    </a:lnT>
                    <a:lnB>
                      <a:noFill/>
                    </a:lnB>
                  </a:tcPr>
                </a:tc>
                <a:extLst>
                  <a:ext uri="{0D108BD9-81ED-4DB2-BD59-A6C34878D82A}">
                    <a16:rowId xmlns:a16="http://schemas.microsoft.com/office/drawing/2014/main" val="1744313471"/>
                  </a:ext>
                </a:extLst>
              </a:tr>
              <a:tr h="712861">
                <a:tc>
                  <a:txBody>
                    <a:bodyPr/>
                    <a:lstStyle/>
                    <a:p>
                      <a:pPr algn="l" rtl="0" fontAlgn="base"/>
                      <a:r>
                        <a:rPr lang="en-US" sz="1200" b="0" i="0">
                          <a:effectLst/>
                          <a:latin typeface="+mn-lt"/>
                        </a:rPr>
                        <a:t>4. Procedural problems affecting screening uptake </a:t>
                      </a:r>
                    </a:p>
                    <a:p>
                      <a:pPr algn="l" rtl="0" fontAlgn="base"/>
                      <a:r>
                        <a:rPr lang="en-US" sz="1200" b="0" i="0">
                          <a:effectLst/>
                          <a:latin typeface="+mn-lt"/>
                        </a:rPr>
                        <a:t>  </a:t>
                      </a:r>
                    </a:p>
                  </a:txBody>
                  <a:tcPr marL="35835" marR="35835" marT="17918" marB="17918">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l" rtl="0" fontAlgn="base"/>
                      <a:r>
                        <a:rPr lang="en-US" sz="1200" b="0" i="0" dirty="0">
                          <a:effectLst/>
                          <a:latin typeface="+mn-lt"/>
                        </a:rPr>
                        <a:t>Procedural issues that might affect attendance, including organizational problems. These included stress of booking and attending appointments, need for additional support, and limited appointment availability. </a:t>
                      </a:r>
                    </a:p>
                  </a:txBody>
                  <a:tcPr marL="35835" marR="35835" marT="17918" marB="17918">
                    <a:lnL>
                      <a:noFill/>
                    </a:lnL>
                    <a:lnR>
                      <a:noFill/>
                    </a:lnR>
                    <a:lnT>
                      <a:noFill/>
                    </a:lnT>
                    <a:lnB>
                      <a:noFill/>
                    </a:lnB>
                    <a:solidFill>
                      <a:schemeClr val="tx2"/>
                    </a:solidFill>
                  </a:tcPr>
                </a:tc>
                <a:extLst>
                  <a:ext uri="{0D108BD9-81ED-4DB2-BD59-A6C34878D82A}">
                    <a16:rowId xmlns:a16="http://schemas.microsoft.com/office/drawing/2014/main" val="1225273508"/>
                  </a:ext>
                </a:extLst>
              </a:tr>
              <a:tr h="935912">
                <a:tc>
                  <a:txBody>
                    <a:bodyPr/>
                    <a:lstStyle/>
                    <a:p>
                      <a:pPr algn="l" rtl="0" fontAlgn="base"/>
                      <a:r>
                        <a:rPr lang="en-US" sz="1200" b="0" i="0" dirty="0">
                          <a:effectLst/>
                          <a:latin typeface="+mn-lt"/>
                        </a:rPr>
                        <a:t>5. Equipment and physical environment as problematic </a:t>
                      </a:r>
                    </a:p>
                  </a:txBody>
                  <a:tcPr marL="35835" marR="35835" marT="17918" marB="17918">
                    <a:lnL>
                      <a:noFill/>
                    </a:lnL>
                    <a:lnR>
                      <a:noFill/>
                    </a:lnR>
                    <a:lnT>
                      <a:noFill/>
                    </a:lnT>
                    <a:lnB>
                      <a:noFill/>
                    </a:lnB>
                    <a:lnTlToBr w="12700" cmpd="sng">
                      <a:noFill/>
                      <a:prstDash val="solid"/>
                    </a:lnTlToBr>
                    <a:lnBlToTr w="12700" cmpd="sng">
                      <a:noFill/>
                      <a:prstDash val="solid"/>
                    </a:lnBlToTr>
                  </a:tcPr>
                </a:tc>
                <a:tc>
                  <a:txBody>
                    <a:bodyPr/>
                    <a:lstStyle/>
                    <a:p>
                      <a:pPr algn="l" rtl="0" fontAlgn="base"/>
                      <a:r>
                        <a:rPr lang="en-US" sz="1200" b="0" i="0">
                          <a:effectLst/>
                          <a:latin typeface="+mn-lt"/>
                        </a:rPr>
                        <a:t>The structural and environmental problems that patients encounter when accessing screening. Difficulty accessing the GP surgery, examination room, examination table, lack of accessible transport and experiencing an uncomfortable environment when at the surgery. </a:t>
                      </a:r>
                    </a:p>
                  </a:txBody>
                  <a:tcPr marL="35835" marR="35835" marT="17918" marB="17918">
                    <a:lnL>
                      <a:noFill/>
                    </a:lnL>
                    <a:lnR>
                      <a:noFill/>
                    </a:lnR>
                    <a:lnT>
                      <a:noFill/>
                    </a:lnT>
                    <a:lnB>
                      <a:noFill/>
                    </a:lnB>
                  </a:tcPr>
                </a:tc>
                <a:extLst>
                  <a:ext uri="{0D108BD9-81ED-4DB2-BD59-A6C34878D82A}">
                    <a16:rowId xmlns:a16="http://schemas.microsoft.com/office/drawing/2014/main" val="297428029"/>
                  </a:ext>
                </a:extLst>
              </a:tr>
              <a:tr h="990688">
                <a:tc>
                  <a:txBody>
                    <a:bodyPr/>
                    <a:lstStyle/>
                    <a:p>
                      <a:pPr algn="l" rtl="0" fontAlgn="base"/>
                      <a:r>
                        <a:rPr lang="en-US" sz="1200" b="0" i="0" dirty="0">
                          <a:effectLst/>
                          <a:latin typeface="+mn-lt"/>
                        </a:rPr>
                        <a:t>6. Healthcare professionals’ lack of </a:t>
                      </a:r>
                      <a:endParaRPr lang="en-US" sz="1200" b="0" i="0" dirty="0" smtClean="0">
                        <a:effectLst/>
                        <a:latin typeface="+mn-lt"/>
                      </a:endParaRPr>
                    </a:p>
                    <a:p>
                      <a:pPr algn="l" rtl="0" fontAlgn="base"/>
                      <a:r>
                        <a:rPr lang="en-US" sz="1200" b="0" i="0" dirty="0" smtClean="0">
                          <a:effectLst/>
                          <a:latin typeface="+mn-lt"/>
                        </a:rPr>
                        <a:t>compassion</a:t>
                      </a:r>
                      <a:r>
                        <a:rPr lang="en-US" sz="1200" b="0" i="0" dirty="0">
                          <a:effectLst/>
                          <a:latin typeface="+mn-lt"/>
                        </a:rPr>
                        <a:t>, empathy and knowledge </a:t>
                      </a:r>
                    </a:p>
                  </a:txBody>
                  <a:tcPr marL="35835" marR="35835" marT="17918" marB="17918">
                    <a:lnL>
                      <a:noFill/>
                    </a:lnL>
                    <a:lnR>
                      <a:noFill/>
                    </a:lnR>
                    <a:lnT>
                      <a:noFill/>
                    </a:lnT>
                    <a:lnB w="10886"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rtl="0" fontAlgn="base"/>
                      <a:r>
                        <a:rPr lang="en-US" sz="1200" b="0" i="0" dirty="0">
                          <a:effectLst/>
                          <a:latin typeface="+mn-lt"/>
                        </a:rPr>
                        <a:t>The attitudinal issues faced during screening. Difficulty discussing own needs, HCPs lacking empathy and understanding of disabilities, represent lack of information provision and communication. Including having to explain personal issues at every screening appointment and notes not being checked or shared between HCPs. </a:t>
                      </a:r>
                    </a:p>
                  </a:txBody>
                  <a:tcPr marL="35835" marR="35835" marT="17918" marB="17918">
                    <a:lnL>
                      <a:noFill/>
                    </a:lnL>
                    <a:lnR>
                      <a:noFill/>
                    </a:lnR>
                    <a:lnT>
                      <a:noFill/>
                    </a:lnT>
                    <a:lnB w="10886"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88674683"/>
                  </a:ext>
                </a:extLst>
              </a:tr>
            </a:tbl>
          </a:graphicData>
        </a:graphic>
      </p:graphicFrame>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4643438"/>
            <a:ext cx="347662" cy="347662"/>
          </a:xfrm>
          <a:prstGeom prst="rect">
            <a:avLst/>
          </a:prstGeom>
        </p:spPr>
      </p:pic>
    </p:spTree>
    <p:extLst>
      <p:ext uri="{BB962C8B-B14F-4D97-AF65-F5344CB8AC3E}">
        <p14:creationId xmlns:p14="http://schemas.microsoft.com/office/powerpoint/2010/main" val="3324619471"/>
      </p:ext>
    </p:extLst>
  </p:cSld>
  <p:clrMapOvr>
    <a:masterClrMapping/>
  </p:clrMapOvr>
  <mc:AlternateContent xmlns:mc="http://schemas.openxmlformats.org/markup-compatibility/2006" xmlns:p14="http://schemas.microsoft.com/office/powerpoint/2010/main">
    <mc:Choice Requires="p14">
      <p:transition spd="slow" p14:dur="2000" advTm="45827"/>
    </mc:Choice>
    <mc:Fallback xmlns="">
      <p:transition spd="slow" advTm="45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437768"/>
            <a:ext cx="8520600" cy="572700"/>
          </a:xfrm>
        </p:spPr>
        <p:txBody>
          <a:bodyPr>
            <a:noAutofit/>
          </a:bodyPr>
          <a:lstStyle/>
          <a:p>
            <a:r>
              <a:rPr lang="en-GB" sz="2400" dirty="0" smtClean="0"/>
              <a:t>Implications for Clinical Practice</a:t>
            </a:r>
            <a:endParaRPr lang="en-GB" sz="2400" dirty="0"/>
          </a:p>
        </p:txBody>
      </p:sp>
      <p:sp>
        <p:nvSpPr>
          <p:cNvPr id="3" name="Text Placeholder 2"/>
          <p:cNvSpPr>
            <a:spLocks noGrp="1"/>
          </p:cNvSpPr>
          <p:nvPr>
            <p:ph type="body" idx="1"/>
          </p:nvPr>
        </p:nvSpPr>
        <p:spPr>
          <a:xfrm>
            <a:off x="311700" y="1159732"/>
            <a:ext cx="7997729" cy="3416400"/>
          </a:xfrm>
        </p:spPr>
        <p:txBody>
          <a:bodyPr>
            <a:normAutofit fontScale="92500"/>
          </a:bodyPr>
          <a:lstStyle/>
          <a:p>
            <a:r>
              <a:rPr lang="en-GB" dirty="0"/>
              <a:t>Current advice about how to support women with learning disabilities (e.g. a preliminary visit to the practice or longer appointment time) could usefully be extended to physically Disabled women.</a:t>
            </a:r>
          </a:p>
          <a:p>
            <a:r>
              <a:rPr lang="en-GB" dirty="0" smtClean="0"/>
              <a:t>While </a:t>
            </a:r>
            <a:r>
              <a:rPr lang="en-GB" dirty="0"/>
              <a:t>physical adjustments such as height-adjustable couches and accessible spaces may not be feasible for all surgeries due to space or cost restrictions, these could be made available in women’s health hubs or in one or two practices in each area so that women can be referred </a:t>
            </a:r>
            <a:r>
              <a:rPr lang="en-GB" dirty="0" smtClean="0"/>
              <a:t>there.</a:t>
            </a:r>
          </a:p>
          <a:p>
            <a:r>
              <a:rPr lang="en-GB" dirty="0"/>
              <a:t>H</a:t>
            </a:r>
            <a:r>
              <a:rPr lang="en-GB" dirty="0" smtClean="0"/>
              <a:t>ealth care professionals</a:t>
            </a:r>
            <a:r>
              <a:rPr lang="en-GB" dirty="0"/>
              <a:t> </a:t>
            </a:r>
            <a:r>
              <a:rPr lang="en-GB" dirty="0" smtClean="0"/>
              <a:t>need </a:t>
            </a:r>
            <a:r>
              <a:rPr lang="en-GB" dirty="0"/>
              <a:t>training in how best to support </a:t>
            </a:r>
            <a:r>
              <a:rPr lang="en-GB" dirty="0" smtClean="0"/>
              <a:t>physically </a:t>
            </a:r>
            <a:r>
              <a:rPr lang="en-US" dirty="0"/>
              <a:t>Disabled women to ensure that the woman’s experience of her own condition and of cervical screening are respected and that she is supported to have the most dignified and comfortable procedure possible.  </a:t>
            </a:r>
            <a:endParaRPr lang="en-GB"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4643438"/>
            <a:ext cx="347662" cy="347662"/>
          </a:xfrm>
          <a:prstGeom prst="rect">
            <a:avLst/>
          </a:prstGeom>
        </p:spPr>
      </p:pic>
      <p:pic>
        <p:nvPicPr>
          <p:cNvPr id="5" name="Picture 2">
            <a:extLst>
              <a:ext uri="{FF2B5EF4-FFF2-40B4-BE49-F238E27FC236}">
                <a16:creationId xmlns:a16="http://schemas.microsoft.com/office/drawing/2014/main" id="{9B839B9B-F865-727C-654B-F447C808CD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6962" y="7257"/>
            <a:ext cx="2617038" cy="7514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174121" y="4380942"/>
            <a:ext cx="7852329" cy="688908"/>
          </a:xfrm>
          <a:prstGeom prst="rect">
            <a:avLst/>
          </a:prstGeom>
        </p:spPr>
      </p:pic>
    </p:spTree>
    <p:extLst>
      <p:ext uri="{BB962C8B-B14F-4D97-AF65-F5344CB8AC3E}">
        <p14:creationId xmlns:p14="http://schemas.microsoft.com/office/powerpoint/2010/main" val="2094498749"/>
      </p:ext>
    </p:extLst>
  </p:cSld>
  <p:clrMapOvr>
    <a:masterClrMapping/>
  </p:clrMapOvr>
  <mc:AlternateContent xmlns:mc="http://schemas.openxmlformats.org/markup-compatibility/2006" xmlns:p14="http://schemas.microsoft.com/office/powerpoint/2010/main">
    <mc:Choice Requires="p14">
      <p:transition spd="slow" p14:dur="2000" advTm="61714"/>
    </mc:Choice>
    <mc:Fallback xmlns="">
      <p:transition spd="slow" advTm="61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2991</TotalTime>
  <Words>883</Words>
  <Application>Microsoft Office PowerPoint</Application>
  <PresentationFormat>On-screen Show (16:9)</PresentationFormat>
  <Paragraphs>41</Paragraphs>
  <Slides>5</Slides>
  <Notes>2</Notes>
  <HiddenSlides>0</HiddenSlides>
  <MMClips>5</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Perceived barriers and facilitators to cervical screening among physically Disabled women in the UK: Qualitative findings from a cross-sectional survey  Katie Wright-Bevans1, Emma Kemp2, Julius Sim1, Carolyn A. Chew-Graham1, Andrew Finney1, Charlotte Harper1, Laura Marlow3, Samantha Renke4, Susan M. Sherman2  1Keele University, 2The University of Sheffield, 3Queen Mary University London, 4Samantha Renke Official Ltd</vt:lpstr>
      <vt:lpstr>Background and Aims</vt:lpstr>
      <vt:lpstr>Method and Analysis</vt:lpstr>
      <vt:lpstr>PowerPoint Presentation</vt:lpstr>
      <vt:lpstr>Implications for Clinical Practice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Katie Wright Bevans</cp:lastModifiedBy>
  <cp:revision>24</cp:revision>
  <dcterms:modified xsi:type="dcterms:W3CDTF">2026-05-01T15:05:39Z</dcterms:modified>
</cp:coreProperties>
</file>