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7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06"/>
    <p:restoredTop sz="94616"/>
  </p:normalViewPr>
  <p:slideViewPr>
    <p:cSldViewPr snapToGrid="0">
      <p:cViewPr varScale="1">
        <p:scale>
          <a:sx n="153" d="100"/>
          <a:sy n="153" d="100"/>
        </p:scale>
        <p:origin x="184" y="3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57636D7C-2F76-85A2-85E1-3753DB967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68D486FD-C54B-A571-9DAE-F8060B4291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822ED3C1-E478-E523-CA9E-28E0518FB4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9851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F3DF9227-88E1-7632-1E4D-F13683F1F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B21B79EE-EDC1-B8ED-94F5-F3A16C09AC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FC546DF1-51F4-6F61-220D-13D9B97D99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0523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9ACB7B6E-3E9C-C659-9C1C-3027259C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0FE4DC5D-A70D-FBA8-DE8E-E1E7B851B4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4681A600-586F-8F4A-8E16-7121823088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8801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11" Type="http://schemas.openxmlformats.org/officeDocument/2006/relationships/image" Target="../media/image6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311700" y="685681"/>
            <a:ext cx="8520600" cy="17075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ctr"/>
            <a:r>
              <a:rPr lang="en-SG" b="1" dirty="0"/>
              <a:t>Acceptability of HPV Self-Sampling Among Women Referred for Colposcopy in Singapore</a:t>
            </a:r>
            <a:br>
              <a:rPr lang="en-SG" dirty="0"/>
            </a:br>
            <a:endParaRPr dirty="0"/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5E047B0A-1FA9-EE3C-4366-FE55D3D1927D}"/>
              </a:ext>
            </a:extLst>
          </p:cNvPr>
          <p:cNvSpPr txBox="1">
            <a:spLocks/>
          </p:cNvSpPr>
          <p:nvPr/>
        </p:nvSpPr>
        <p:spPr>
          <a:xfrm>
            <a:off x="311700" y="2044614"/>
            <a:ext cx="8520600" cy="141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SG" sz="2400" b="1" dirty="0"/>
              <a:t>Presented By: Dr Marie Min Tse </a:t>
            </a:r>
            <a:r>
              <a:rPr lang="en-SG" sz="2400" b="1" u="sng" dirty="0"/>
              <a:t>Tan</a:t>
            </a:r>
          </a:p>
          <a:p>
            <a:pPr algn="ctr"/>
            <a:endParaRPr lang="en-SG" sz="2000" b="1" u="sng" dirty="0"/>
          </a:p>
          <a:p>
            <a:pPr algn="ctr"/>
            <a:r>
              <a:rPr lang="en-SG" sz="1400" dirty="0"/>
              <a:t>On Behalf of: Brigitte Zhiyu Tok, Hiu Gwan Chan, Lim Kun Lee, Wai Yen Lee, Lin Ean Lynette Oon, Sun </a:t>
            </a:r>
            <a:r>
              <a:rPr lang="en-SG" sz="1400" dirty="0" err="1"/>
              <a:t>Kuie</a:t>
            </a:r>
            <a:r>
              <a:rPr lang="en-SG" sz="1400" dirty="0"/>
              <a:t> Tay, Joella Xiaohong Ang </a:t>
            </a:r>
          </a:p>
          <a:p>
            <a:pPr algn="ctr"/>
            <a:endParaRPr lang="en-SG" dirty="0"/>
          </a:p>
        </p:txBody>
      </p:sp>
      <p:sp>
        <p:nvSpPr>
          <p:cNvPr id="3" name="Google Shape;54;p13">
            <a:extLst>
              <a:ext uri="{FF2B5EF4-FFF2-40B4-BE49-F238E27FC236}">
                <a16:creationId xmlns:a16="http://schemas.microsoft.com/office/drawing/2014/main" id="{0661C25B-89CA-C8B5-DDF5-3022FD64075D}"/>
              </a:ext>
            </a:extLst>
          </p:cNvPr>
          <p:cNvSpPr txBox="1">
            <a:spLocks/>
          </p:cNvSpPr>
          <p:nvPr/>
        </p:nvSpPr>
        <p:spPr>
          <a:xfrm>
            <a:off x="7637786" y="0"/>
            <a:ext cx="1506214" cy="496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SG" sz="1800" b="1" dirty="0"/>
              <a:t>PC_028</a:t>
            </a:r>
            <a:endParaRPr lang="en-SG" sz="1800" dirty="0"/>
          </a:p>
        </p:txBody>
      </p:sp>
      <p:pic>
        <p:nvPicPr>
          <p:cNvPr id="1030" name="Picture 6" descr="SGH logo - Storybox Collective">
            <a:extLst>
              <a:ext uri="{FF2B5EF4-FFF2-40B4-BE49-F238E27FC236}">
                <a16:creationId xmlns:a16="http://schemas.microsoft.com/office/drawing/2014/main" id="{80654BC5-D36F-0F8A-30FC-22952D8DA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84" b="35716"/>
          <a:stretch>
            <a:fillRect/>
          </a:stretch>
        </p:blipFill>
        <p:spPr bwMode="auto">
          <a:xfrm>
            <a:off x="7487930" y="3373615"/>
            <a:ext cx="1656070" cy="49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w we used the Metaverse to elevate the Virtual Open House experience for  over 1,000 prospects of a leading medical institution | Case Studies |  Brain Juice Collective">
            <a:extLst>
              <a:ext uri="{FF2B5EF4-FFF2-40B4-BE49-F238E27FC236}">
                <a16:creationId xmlns:a16="http://schemas.microsoft.com/office/drawing/2014/main" id="{AAFBAAAE-E204-ABD5-23B5-517EFBC7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54" y="3355232"/>
            <a:ext cx="1828800" cy="55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88258690-3794-A82F-8D7C-53DD00084D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20"/>
    </mc:Choice>
    <mc:Fallback>
      <p:transition spd="slow" advTm="15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698" y="24300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Cervical Cancer - Major Global Health Burden</a:t>
            </a:r>
            <a:endParaRPr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1341604" y="935177"/>
            <a:ext cx="7350009" cy="5102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~ </a:t>
            </a:r>
            <a:r>
              <a:rPr lang="en-US" sz="1600" b="1" dirty="0">
                <a:solidFill>
                  <a:schemeClr val="tx1"/>
                </a:solidFill>
              </a:rPr>
              <a:t>600k</a:t>
            </a:r>
            <a:r>
              <a:rPr lang="en-US" sz="1600" dirty="0">
                <a:solidFill>
                  <a:schemeClr val="tx1"/>
                </a:solidFill>
              </a:rPr>
              <a:t> cases/year globally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5ECE4A-83AF-911F-DFE2-912479073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387" y="861986"/>
            <a:ext cx="583449" cy="5834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3870A7-4DC0-514E-2C5B-A26546AF19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387" y="1555158"/>
            <a:ext cx="583449" cy="5834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82FCFD-5C72-2CD0-EC3C-7AF39D9600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06" y="3561484"/>
            <a:ext cx="583450" cy="583450"/>
          </a:xfrm>
          <a:prstGeom prst="rect">
            <a:avLst/>
          </a:prstGeom>
        </p:spPr>
      </p:pic>
      <p:sp>
        <p:nvSpPr>
          <p:cNvPr id="6" name="Google Shape;60;p14">
            <a:extLst>
              <a:ext uri="{FF2B5EF4-FFF2-40B4-BE49-F238E27FC236}">
                <a16:creationId xmlns:a16="http://schemas.microsoft.com/office/drawing/2014/main" id="{621C666E-87AD-5D41-4482-51018BAAD08F}"/>
              </a:ext>
            </a:extLst>
          </p:cNvPr>
          <p:cNvSpPr txBox="1">
            <a:spLocks/>
          </p:cNvSpPr>
          <p:nvPr/>
        </p:nvSpPr>
        <p:spPr>
          <a:xfrm>
            <a:off x="1341603" y="3624873"/>
            <a:ext cx="7350009" cy="583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HPV self-sampling may improve screening acceptability and access</a:t>
            </a:r>
          </a:p>
        </p:txBody>
      </p:sp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8E3D2FEC-EF03-393F-2E26-73534E032A24}"/>
              </a:ext>
            </a:extLst>
          </p:cNvPr>
          <p:cNvSpPr txBox="1">
            <a:spLocks/>
          </p:cNvSpPr>
          <p:nvPr/>
        </p:nvSpPr>
        <p:spPr>
          <a:xfrm>
            <a:off x="1341602" y="1628349"/>
            <a:ext cx="7350009" cy="51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HPV is the primary cause, screening is effective in prevention</a:t>
            </a:r>
          </a:p>
        </p:txBody>
      </p:sp>
      <p:sp>
        <p:nvSpPr>
          <p:cNvPr id="8" name="Google Shape;60;p14">
            <a:extLst>
              <a:ext uri="{FF2B5EF4-FFF2-40B4-BE49-F238E27FC236}">
                <a16:creationId xmlns:a16="http://schemas.microsoft.com/office/drawing/2014/main" id="{491F69D8-59DF-A581-5E5B-FF80E94A3F88}"/>
              </a:ext>
            </a:extLst>
          </p:cNvPr>
          <p:cNvSpPr txBox="1">
            <a:spLocks/>
          </p:cNvSpPr>
          <p:nvPr/>
        </p:nvSpPr>
        <p:spPr>
          <a:xfrm>
            <a:off x="1341603" y="2315480"/>
            <a:ext cx="7350009" cy="51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Singapore screening uptake is </a:t>
            </a:r>
            <a:r>
              <a:rPr lang="en-US" sz="1700" dirty="0">
                <a:solidFill>
                  <a:schemeClr val="tx1"/>
                </a:solidFill>
              </a:rPr>
              <a:t>suboptimal</a:t>
            </a:r>
            <a:r>
              <a:rPr lang="en-US" sz="1600" dirty="0">
                <a:solidFill>
                  <a:schemeClr val="tx1"/>
                </a:solidFill>
              </a:rPr>
              <a:t> &amp; below target (~45%)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038CE1-6D33-CB14-3642-F2561133D9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106" y="2868312"/>
            <a:ext cx="583449" cy="5834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4322CB-C392-E04E-83E4-66F89E1712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02" y="2248330"/>
            <a:ext cx="510259" cy="510259"/>
          </a:xfrm>
          <a:prstGeom prst="rect">
            <a:avLst/>
          </a:prstGeom>
        </p:spPr>
      </p:pic>
      <p:sp>
        <p:nvSpPr>
          <p:cNvPr id="11" name="Google Shape;60;p14">
            <a:extLst>
              <a:ext uri="{FF2B5EF4-FFF2-40B4-BE49-F238E27FC236}">
                <a16:creationId xmlns:a16="http://schemas.microsoft.com/office/drawing/2014/main" id="{B79B8190-4396-2711-92B7-6ED78A4911EF}"/>
              </a:ext>
            </a:extLst>
          </p:cNvPr>
          <p:cNvSpPr txBox="1">
            <a:spLocks/>
          </p:cNvSpPr>
          <p:nvPr/>
        </p:nvSpPr>
        <p:spPr>
          <a:xfrm>
            <a:off x="1341603" y="2926224"/>
            <a:ext cx="7350009" cy="52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Barriers: Embarrassment, Discomfort, Perceived ease of use</a:t>
            </a:r>
          </a:p>
        </p:txBody>
      </p:sp>
      <p:sp>
        <p:nvSpPr>
          <p:cNvPr id="12" name="Google Shape;60;p14">
            <a:extLst>
              <a:ext uri="{FF2B5EF4-FFF2-40B4-BE49-F238E27FC236}">
                <a16:creationId xmlns:a16="http://schemas.microsoft.com/office/drawing/2014/main" id="{44680A7E-9DBB-5765-93BC-DED3350259E1}"/>
              </a:ext>
            </a:extLst>
          </p:cNvPr>
          <p:cNvSpPr txBox="1">
            <a:spLocks/>
          </p:cNvSpPr>
          <p:nvPr/>
        </p:nvSpPr>
        <p:spPr>
          <a:xfrm>
            <a:off x="452387" y="4250698"/>
            <a:ext cx="7350009" cy="709281"/>
          </a:xfrm>
          <a:prstGeom prst="rect">
            <a:avLst/>
          </a:prstGeom>
          <a:solidFill>
            <a:srgbClr val="F47C7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Study Aim: </a:t>
            </a:r>
            <a:r>
              <a:rPr lang="en-SG" sz="1400" b="1" dirty="0">
                <a:solidFill>
                  <a:schemeClr val="bg1"/>
                </a:solidFill>
              </a:rPr>
              <a:t>Evaluate the acceptability of HPV self-sampling among women referred for colposcopy.</a:t>
            </a:r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7212585C-9C56-3B02-1287-A767070B8F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660"/>
    </mc:Choice>
    <mc:Fallback>
      <p:transition spd="slow" advTm="64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E83A4A1D-A746-E8F4-F2CA-DDA7EEFFC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0C6F4CD8-2CEA-5162-16EC-A9F6DEDB8F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08468" y="1152475"/>
            <a:ext cx="3123831" cy="2954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solidFill>
                  <a:schemeClr val="tx1"/>
                </a:solidFill>
              </a:rPr>
              <a:t>Single-</a:t>
            </a:r>
            <a:r>
              <a:rPr lang="en-US" sz="1400" dirty="0" err="1">
                <a:solidFill>
                  <a:schemeClr val="tx1"/>
                </a:solidFill>
              </a:rPr>
              <a:t>centre</a:t>
            </a:r>
            <a:r>
              <a:rPr lang="en-US" sz="1400" dirty="0">
                <a:solidFill>
                  <a:schemeClr val="tx1"/>
                </a:solidFill>
              </a:rPr>
              <a:t> prospective cohort study from Feb 2024 - June 2025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216 women </a:t>
            </a:r>
            <a:r>
              <a:rPr lang="en-SG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 25 years requiring a colposcopy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included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solidFill>
                  <a:schemeClr val="tx1"/>
                </a:solidFill>
              </a:rPr>
              <a:t>Quantitative feedback questionnaire with 10-point Likert scales was administered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SG" sz="1400" dirty="0">
              <a:solidFill>
                <a:schemeClr val="tx1"/>
              </a:solidFill>
            </a:endParaRPr>
          </a:p>
        </p:txBody>
      </p:sp>
      <p:pic>
        <p:nvPicPr>
          <p:cNvPr id="3" name="Picture 2" descr="A diagram of a patient's flowchart&#10;&#10;AI-generated content may be incorrect.">
            <a:extLst>
              <a:ext uri="{FF2B5EF4-FFF2-40B4-BE49-F238E27FC236}">
                <a16:creationId xmlns:a16="http://schemas.microsoft.com/office/drawing/2014/main" id="{E5A75554-62F6-2FE9-ED80-4F7606DD82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286" t="4680" r="1143" b="5762"/>
          <a:stretch>
            <a:fillRect/>
          </a:stretch>
        </p:blipFill>
        <p:spPr>
          <a:xfrm>
            <a:off x="311700" y="1036275"/>
            <a:ext cx="5396769" cy="3504772"/>
          </a:xfrm>
          <a:prstGeom prst="rect">
            <a:avLst/>
          </a:prstGeom>
        </p:spPr>
      </p:pic>
      <p:sp>
        <p:nvSpPr>
          <p:cNvPr id="4" name="Google Shape;60;p14">
            <a:extLst>
              <a:ext uri="{FF2B5EF4-FFF2-40B4-BE49-F238E27FC236}">
                <a16:creationId xmlns:a16="http://schemas.microsoft.com/office/drawing/2014/main" id="{66BA3D53-AAE3-E2D5-C210-7F909B223A34}"/>
              </a:ext>
            </a:extLst>
          </p:cNvPr>
          <p:cNvSpPr txBox="1">
            <a:spLocks/>
          </p:cNvSpPr>
          <p:nvPr/>
        </p:nvSpPr>
        <p:spPr>
          <a:xfrm>
            <a:off x="311700" y="4507342"/>
            <a:ext cx="5687654" cy="38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/>
              <a:buNone/>
            </a:pPr>
            <a:r>
              <a:rPr lang="en-US" sz="1000" dirty="0">
                <a:solidFill>
                  <a:schemeClr val="tx1"/>
                </a:solidFill>
              </a:rPr>
              <a:t>Figure 1. Flowchart of participants in the self-sampling study.</a:t>
            </a:r>
          </a:p>
        </p:txBody>
      </p:sp>
      <p:sp>
        <p:nvSpPr>
          <p:cNvPr id="6" name="Google Shape;59;p14">
            <a:extLst>
              <a:ext uri="{FF2B5EF4-FFF2-40B4-BE49-F238E27FC236}">
                <a16:creationId xmlns:a16="http://schemas.microsoft.com/office/drawing/2014/main" id="{12D82385-3AD0-AAF5-18D3-5529671E63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698" y="24300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Methods (n=216)</a:t>
            </a:r>
            <a:endParaRPr dirty="0"/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88C51AD8-68BC-2CFF-9671-E3A66DCF58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18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20"/>
    </mc:Choice>
    <mc:Fallback>
      <p:transition spd="slow" advTm="11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13A756A4-B4C3-D2FC-33C6-411D5397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5CEFB3-407A-53A3-AA78-74E2A5325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974587"/>
              </p:ext>
            </p:extLst>
          </p:nvPr>
        </p:nvGraphicFramePr>
        <p:xfrm>
          <a:off x="389636" y="1343240"/>
          <a:ext cx="5934964" cy="3163590"/>
        </p:xfrm>
        <a:graphic>
          <a:graphicData uri="http://schemas.openxmlformats.org/drawingml/2006/table">
            <a:tbl>
              <a:tblPr/>
              <a:tblGrid>
                <a:gridCol w="4572889">
                  <a:extLst>
                    <a:ext uri="{9D8B030D-6E8A-4147-A177-3AD203B41FA5}">
                      <a16:colId xmlns:a16="http://schemas.microsoft.com/office/drawing/2014/main" val="2307301087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350266196"/>
                    </a:ext>
                  </a:extLst>
                </a:gridCol>
              </a:tblGrid>
              <a:tr h="294324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Question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Women responses</a:t>
                      </a:r>
                      <a:b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(n= 215), Median (IQR)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061095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much did you like performing the self-sampling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(6-9)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175269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easy was the self-sampling procedure</a:t>
                      </a:r>
                      <a:endParaRPr lang="en-SG" sz="800" b="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(8-10)</a:t>
                      </a:r>
                      <a:endParaRPr lang="en-SG" sz="800" b="1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280095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comfortable was the self-sampling procedure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(7-10)</a:t>
                      </a:r>
                      <a:endParaRPr lang="en-SG" sz="800" b="1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357307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embarrassing was the self-sampling procedure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(1-5)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59936"/>
                  </a:ext>
                </a:extLst>
              </a:tr>
              <a:tr h="19281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unpleasant was the self-sampling procedure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(1-6)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306373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clear were the self-sampling instructions</a:t>
                      </a:r>
                      <a:endParaRPr lang="en-SG" sz="800" b="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(8-10)</a:t>
                      </a:r>
                      <a:endParaRPr lang="en-SG" sz="800" b="1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246325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anxious were you when you were performing the self-sampling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(2-8)</a:t>
                      </a:r>
                      <a:endParaRPr lang="en-SG" sz="80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451178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scared were you when you were performing the self-sampling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(1-7)</a:t>
                      </a:r>
                      <a:endParaRPr lang="en-SG" sz="80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3328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confident are you that the self-sampling was performed correctly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(5-9)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547827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willing are you to go for cervical cancer screening if there was an option for HPV self-sampling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(7-10)</a:t>
                      </a:r>
                      <a:endParaRPr lang="en-SG" sz="800" b="1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317197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prefer self-sampling to a doctor/nurse performing the test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(5-9)</a:t>
                      </a:r>
                      <a:endParaRPr lang="en-SG" sz="80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801677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likely are you to recommend your friend/family to go for self-sampling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(6-10)</a:t>
                      </a:r>
                      <a:endParaRPr lang="en-SG" sz="80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975261"/>
                  </a:ext>
                </a:extLst>
              </a:tr>
              <a:tr h="16592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If your results required you to return for a Pap smear, how likely are you to return to the clinic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(8-10)</a:t>
                      </a:r>
                      <a:endParaRPr lang="en-SG" sz="800" b="1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200449"/>
                  </a:ext>
                </a:extLst>
              </a:tr>
              <a:tr h="18759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would prefer doing the self-sampling at home compared to in the clinic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(5-9.25)</a:t>
                      </a:r>
                      <a:endParaRPr lang="en-SG" sz="800" dirty="0">
                        <a:effectLst/>
                        <a:latin typeface="+mn-lt"/>
                      </a:endParaRPr>
                    </a:p>
                  </a:txBody>
                  <a:tcPr marL="40429" marR="40429" marT="40429" marB="40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16867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747052AC-0A9E-0CF7-C4DD-C301031271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1700" y="958519"/>
            <a:ext cx="60129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Table 1. Feedback questionnaire summarizing the quantitative responses on the human papillomavirus self-sampling swab by women. Data shows median and inter-quartile ranges.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39DA5F4-9CE0-F935-588B-C7A07DA55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297073"/>
            <a:ext cx="2741464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SG" sz="1400" dirty="0">
                <a:solidFill>
                  <a:schemeClr val="tx1"/>
                </a:solidFill>
              </a:rPr>
              <a:t>Overall acceptability was </a:t>
            </a:r>
            <a:r>
              <a:rPr lang="en-SG" sz="1400" b="1" u="sng" dirty="0">
                <a:solidFill>
                  <a:schemeClr val="tx1"/>
                </a:solidFill>
                <a:highlight>
                  <a:srgbClr val="FFFF00"/>
                </a:highlight>
              </a:rPr>
              <a:t>high</a:t>
            </a:r>
            <a:r>
              <a:rPr lang="en-SG" sz="1400" dirty="0">
                <a:solidFill>
                  <a:schemeClr val="tx1"/>
                </a:solidFill>
              </a:rPr>
              <a:t> across usability, comfort, and willingness </a:t>
            </a:r>
            <a:endParaRPr lang="en-US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Google Shape;59;p14">
            <a:extLst>
              <a:ext uri="{FF2B5EF4-FFF2-40B4-BE49-F238E27FC236}">
                <a16:creationId xmlns:a16="http://schemas.microsoft.com/office/drawing/2014/main" id="{F7B4E237-8E30-D9DB-4DF3-4AD1585D3929}"/>
              </a:ext>
            </a:extLst>
          </p:cNvPr>
          <p:cNvSpPr txBox="1">
            <a:spLocks/>
          </p:cNvSpPr>
          <p:nvPr/>
        </p:nvSpPr>
        <p:spPr>
          <a:xfrm>
            <a:off x="311698" y="24300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Results – High acceptability of HPV Self Sampling</a:t>
            </a:r>
          </a:p>
        </p:txBody>
      </p:sp>
      <p:pic>
        <p:nvPicPr>
          <p:cNvPr id="23" name="Audio 22">
            <a:extLst>
              <a:ext uri="{FF2B5EF4-FFF2-40B4-BE49-F238E27FC236}">
                <a16:creationId xmlns:a16="http://schemas.microsoft.com/office/drawing/2014/main" id="{72FFE9B6-FE3A-08E1-CCF0-B5813C3EE0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90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73"/>
    </mc:Choice>
    <mc:Fallback>
      <p:transition spd="slow" advTm="25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8B0781CC-3D4E-8EFB-9AEB-70BDCCBA5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E937CA-0F3C-ACA2-7382-E51ADBD3EC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20267" y="1139739"/>
            <a:ext cx="310223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 ease of use and low embarrassment were key drivers of acceptability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4688769-0CF6-72C1-4A47-5423984AD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267" y="2387983"/>
            <a:ext cx="290865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High intention to return for follow-up Pap smear suggests good acceptability within care pathways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EFCFFBC-E38B-CD7E-9FF4-B992B9B57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181" y="1139739"/>
            <a:ext cx="329581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HPV self-sampling was highly acceptable across usability, comfort, and willingness domains 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A700354-8C5A-31E3-2ED4-6C4C38DF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267" y="3639437"/>
            <a:ext cx="258202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Strong willingness for future use and high likelihood of recommending to others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1C27E7-16F9-0097-3027-DDAAAE09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682" y="3636227"/>
            <a:ext cx="337281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Moderate anxiety likely reflects underlying colposcopy-related context rather than procedure burden 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E561C22-BECB-365E-CB30-11D812681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182" y="2387983"/>
            <a:ext cx="329581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Supports potential role of self-sampling as a patient-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centred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screening strategy even in higher-risk populations</a:t>
            </a:r>
          </a:p>
        </p:txBody>
      </p:sp>
      <p:pic>
        <p:nvPicPr>
          <p:cNvPr id="10" name="Picture 9" descr="A hands shaking with a check mark and a paper&#10;&#10;AI-generated content may be incorrect.">
            <a:extLst>
              <a:ext uri="{FF2B5EF4-FFF2-40B4-BE49-F238E27FC236}">
                <a16:creationId xmlns:a16="http://schemas.microsoft.com/office/drawing/2014/main" id="{B422882A-03C7-8D15-A4D6-A68923D0E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718" y="1185370"/>
            <a:ext cx="594600" cy="594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60F25C-7353-9887-1B9F-A51AACA2AB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4482" y="1238172"/>
            <a:ext cx="541798" cy="541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89560B-9172-9235-515D-B5A2C3B19B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082" y="3708259"/>
            <a:ext cx="594600" cy="594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78490F-FC75-9155-E901-5C7FCCB884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718" y="3708259"/>
            <a:ext cx="594600" cy="594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D47852-8DEB-7A3B-5E25-6261562A28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8081" y="2410023"/>
            <a:ext cx="594601" cy="594601"/>
          </a:xfrm>
          <a:prstGeom prst="rect">
            <a:avLst/>
          </a:prstGeom>
        </p:spPr>
      </p:pic>
      <p:sp>
        <p:nvSpPr>
          <p:cNvPr id="19" name="Google Shape;59;p14">
            <a:extLst>
              <a:ext uri="{FF2B5EF4-FFF2-40B4-BE49-F238E27FC236}">
                <a16:creationId xmlns:a16="http://schemas.microsoft.com/office/drawing/2014/main" id="{5A5B1D78-C68B-D035-9417-164980406B71}"/>
              </a:ext>
            </a:extLst>
          </p:cNvPr>
          <p:cNvSpPr txBox="1">
            <a:spLocks/>
          </p:cNvSpPr>
          <p:nvPr/>
        </p:nvSpPr>
        <p:spPr>
          <a:xfrm>
            <a:off x="311698" y="24300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Discussion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1ED8790-514B-AC78-DA6A-5FB42DA5B7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718" y="2435671"/>
            <a:ext cx="616641" cy="616641"/>
          </a:xfrm>
          <a:prstGeom prst="rect">
            <a:avLst/>
          </a:prstGeom>
        </p:spPr>
      </p:pic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398D75B2-3459-7D08-E76A-2A4966B46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4088" y="4698717"/>
            <a:ext cx="32958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Thank you.</a:t>
            </a:r>
          </a:p>
        </p:txBody>
      </p:sp>
      <p:pic>
        <p:nvPicPr>
          <p:cNvPr id="28" name="Audio 27">
            <a:extLst>
              <a:ext uri="{FF2B5EF4-FFF2-40B4-BE49-F238E27FC236}">
                <a16:creationId xmlns:a16="http://schemas.microsoft.com/office/drawing/2014/main" id="{AF1927CA-0DD2-72AC-BD7D-9ED7517B80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5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970"/>
    </mc:Choice>
    <mc:Fallback>
      <p:transition spd="slow" advTm="57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507</Words>
  <Application>Microsoft Macintosh PowerPoint</Application>
  <PresentationFormat>On-screen Show (16:9)</PresentationFormat>
  <Paragraphs>58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Acceptability of HPV Self-Sampling Among Women Referred for Colposcopy in Singapore </vt:lpstr>
      <vt:lpstr>Cervical Cancer - Major Global Health Burden</vt:lpstr>
      <vt:lpstr>Methods (n=216)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Tan Min Tse, Marie</cp:lastModifiedBy>
  <cp:revision>6</cp:revision>
  <dcterms:modified xsi:type="dcterms:W3CDTF">2026-05-02T11:00:17Z</dcterms:modified>
</cp:coreProperties>
</file>