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906" r:id="rId1"/>
    <p:sldMasterId id="2147484617" r:id="rId2"/>
    <p:sldMasterId id="2147484629" r:id="rId3"/>
    <p:sldMasterId id="2147484742" r:id="rId4"/>
  </p:sldMasterIdLst>
  <p:notesMasterIdLst>
    <p:notesMasterId r:id="rId10"/>
  </p:notesMasterIdLst>
  <p:sldIdLst>
    <p:sldId id="256" r:id="rId5"/>
    <p:sldId id="287" r:id="rId6"/>
    <p:sldId id="289" r:id="rId7"/>
    <p:sldId id="285" r:id="rId8"/>
    <p:sldId id="298" r:id="rId9"/>
  </p:sldIdLst>
  <p:sldSz cx="12192000" cy="6858000"/>
  <p:notesSz cx="6858000" cy="9144000"/>
  <p:embeddedFontLst>
    <p:embeddedFont>
      <p:font typeface="Century Gothic" panose="020B0502020202020204" pitchFamily="34" charset="0"/>
      <p:regular r:id="rId11"/>
      <p:bold r:id="rId12"/>
      <p:italic r:id="rId13"/>
      <p:boldItalic r:id="rId14"/>
    </p:embeddedFont>
    <p:embeddedFont>
      <p:font typeface="Wingdings 2" panose="05020102010507070707" pitchFamily="18" charset="2"/>
      <p:regular r:id="rId15"/>
    </p:embeddedFont>
    <p:embeddedFont>
      <p:font typeface="Wingdings 3" panose="05040102010807070707" pitchFamily="18" charset="2"/>
      <p:regular r:id="rId16"/>
    </p:embeddedFont>
    <p:embeddedFont>
      <p:font typeface="等线" panose="02010600030101010101" pitchFamily="2" charset="-122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ong fangfang" initials="zf" lastIdx="1" clrIdx="0">
    <p:extLst>
      <p:ext uri="{19B8F6BF-5375-455C-9EA6-DF929625EA0E}">
        <p15:presenceInfo xmlns:p15="http://schemas.microsoft.com/office/powerpoint/2012/main" userId="0cac7a353cdd15e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511"/>
    <a:srgbClr val="D8E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019CEB-99DC-44A9-A573-B61495876FC0}" v="5" dt="2026-05-01T12:02:01.7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48" autoAdjust="0"/>
    <p:restoredTop sz="89222" autoAdjust="0"/>
  </p:normalViewPr>
  <p:slideViewPr>
    <p:cSldViewPr snapToGrid="0">
      <p:cViewPr>
        <p:scale>
          <a:sx n="73" d="100"/>
          <a:sy n="73" d="100"/>
        </p:scale>
        <p:origin x="368" y="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64EE1-960D-41F9-A318-48443A85D316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3EA77-874A-4C06-817F-CEAA3F1B1F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339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3EA77-874A-4C06-817F-CEAA3F1B1F0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878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 novel ME‑qPCR assay was developed for quantitative DNA methylation detection.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3EA77-874A-4C06-817F-CEAA3F1B1F0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261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3EA77-874A-4C06-817F-CEAA3F1B1F0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145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3EA77-874A-4C06-817F-CEAA3F1B1F0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016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56940-AC24-BAD6-9103-58BA46648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43B6113-8B06-0808-B24A-456DD38416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2AD7DBD-19A6-28E1-02AC-020037A53F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46DF08-52E6-A09E-CBBD-6ABADE82E6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3EA77-874A-4C06-817F-CEAA3F1B1F0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228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082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360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713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2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99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88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724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35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639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690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216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915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890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08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871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713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167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108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370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2173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096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610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166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5779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1144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38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2798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815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8296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1207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0032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5848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44944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4480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46361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3986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8314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6603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8683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7870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38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5009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4637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6218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8994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4235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9117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1050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58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92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39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8" r:id="rId1"/>
    <p:sldLayoutId id="2147484619" r:id="rId2"/>
    <p:sldLayoutId id="2147484620" r:id="rId3"/>
    <p:sldLayoutId id="2147484621" r:id="rId4"/>
    <p:sldLayoutId id="2147484622" r:id="rId5"/>
    <p:sldLayoutId id="2147484623" r:id="rId6"/>
    <p:sldLayoutId id="2147484624" r:id="rId7"/>
    <p:sldLayoutId id="2147484625" r:id="rId8"/>
    <p:sldLayoutId id="2147484626" r:id="rId9"/>
    <p:sldLayoutId id="2147484627" r:id="rId10"/>
    <p:sldLayoutId id="21474846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48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0" r:id="rId1"/>
    <p:sldLayoutId id="2147484631" r:id="rId2"/>
    <p:sldLayoutId id="2147484632" r:id="rId3"/>
    <p:sldLayoutId id="2147484633" r:id="rId4"/>
    <p:sldLayoutId id="2147484634" r:id="rId5"/>
    <p:sldLayoutId id="2147484635" r:id="rId6"/>
    <p:sldLayoutId id="2147484636" r:id="rId7"/>
    <p:sldLayoutId id="2147484637" r:id="rId8"/>
    <p:sldLayoutId id="2147484638" r:id="rId9"/>
    <p:sldLayoutId id="2147484639" r:id="rId10"/>
    <p:sldLayoutId id="2147484640" r:id="rId11"/>
    <p:sldLayoutId id="2147484641" r:id="rId12"/>
    <p:sldLayoutId id="2147484642" r:id="rId13"/>
    <p:sldLayoutId id="2147484643" r:id="rId14"/>
    <p:sldLayoutId id="2147484644" r:id="rId15"/>
    <p:sldLayoutId id="214748464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65A9EC0-6D7F-4967-A2B0-E2086D55E94C}" type="datetimeFigureOut">
              <a:rPr lang="zh-CN" altLang="en-US" smtClean="0"/>
              <a:t>2026/5/2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777457A-4F61-49AA-8778-A72329D9232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86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3" r:id="rId1"/>
    <p:sldLayoutId id="2147484744" r:id="rId2"/>
    <p:sldLayoutId id="2147484745" r:id="rId3"/>
    <p:sldLayoutId id="2147484746" r:id="rId4"/>
    <p:sldLayoutId id="2147484747" r:id="rId5"/>
    <p:sldLayoutId id="2147484748" r:id="rId6"/>
    <p:sldLayoutId id="2147484749" r:id="rId7"/>
    <p:sldLayoutId id="2147484750" r:id="rId8"/>
    <p:sldLayoutId id="2147484751" r:id="rId9"/>
    <p:sldLayoutId id="2147484752" r:id="rId10"/>
    <p:sldLayoutId id="214748475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4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AAB238-C334-4D3C-A7A2-9FD8661CA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826" y="1814679"/>
            <a:ext cx="11264347" cy="238298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5200" b="1" dirty="0"/>
              <a:t>The Diagnostic Value of Hypermethylated PCDHGB7 MSRE-qPCR in Endocervical Gastric-type Adenocarcinoma</a:t>
            </a:r>
            <a:endParaRPr lang="zh-CN" altLang="en-US" sz="5200" b="1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C819D6A-E0EC-4F50-969D-125D52B4B0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694" y="4501068"/>
            <a:ext cx="11692609" cy="1863524"/>
          </a:xfrm>
        </p:spPr>
        <p:txBody>
          <a:bodyPr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等线 Light" panose="02010600030101010101" pitchFamily="2" charset="-122"/>
                <a:cs typeface="+mj-cs"/>
              </a:rPr>
              <a:t>Fangfang Zhong, MD</a:t>
            </a:r>
            <a:r>
              <a:rPr kumimoji="0" lang="en-US" altLang="zh-CN" sz="280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等线 Light" panose="02010600030101010101" pitchFamily="2" charset="-122"/>
                <a:cs typeface="+mj-cs"/>
              </a:rPr>
              <a:t>1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等线 Light" panose="02010600030101010101" pitchFamily="2" charset="-122"/>
                <a:cs typeface="+mj-cs"/>
              </a:rPr>
              <a:t>, Wei Li, MD, PhD</a:t>
            </a:r>
            <a:r>
              <a:rPr kumimoji="0" lang="en-US" altLang="zh-CN" sz="280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等线 Light" panose="02010600030101010101" pitchFamily="2" charset="-122"/>
                <a:cs typeface="+mj-cs"/>
              </a:rPr>
              <a:t>2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等线 Light" panose="02010600030101010101" pitchFamily="2" charset="-122"/>
                <a:cs typeface="+mj-cs"/>
              </a:rPr>
              <a:t>, Xiang Tao, MD, PhD</a:t>
            </a:r>
            <a:r>
              <a:rPr kumimoji="0" lang="en-US" altLang="zh-CN" sz="280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等线 Light" panose="02010600030101010101" pitchFamily="2" charset="-122"/>
                <a:cs typeface="+mj-cs"/>
              </a:rPr>
              <a:t>1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等线 Light" panose="02010600030101010101" pitchFamily="2" charset="-122"/>
                <a:cs typeface="+mj-cs"/>
              </a:rPr>
              <a:t>, Chengquan Zhao, MD</a:t>
            </a:r>
            <a:r>
              <a:rPr lang="en-US" altLang="zh-CN" sz="2800" cap="none" spc="0" baseline="30000" dirty="0">
                <a:solidFill>
                  <a:schemeClr val="tx1"/>
                </a:solidFill>
                <a:latin typeface="+mn-lt"/>
                <a:ea typeface="等线 Light" panose="02010600030101010101" pitchFamily="2" charset="-122"/>
                <a:cs typeface="+mj-cs"/>
              </a:rPr>
              <a:t>3</a:t>
            </a:r>
            <a:endParaRPr kumimoji="0" lang="en-US" altLang="zh-CN" sz="2800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等线 Light" panose="02010600030101010101" pitchFamily="2" charset="-122"/>
              <a:cs typeface="+mj-cs"/>
            </a:endParaRPr>
          </a:p>
          <a:p>
            <a:pPr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j-cs"/>
              </a:rPr>
              <a:t>1. Department of Pathology, Obstetrics &amp; Gynecology Hospital of Fudan University, Shanghai, 200011, China</a:t>
            </a:r>
            <a:b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j-cs"/>
              </a:rPr>
            </a:b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j-cs"/>
              </a:rPr>
              <a:t>2. Laboratory of RNA Epigenetics, Institutes of Biomedical Sciences, Shanghai Medical College of Fudan University</a:t>
            </a:r>
            <a:b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j-cs"/>
              </a:rPr>
            </a:b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j-cs"/>
              </a:rPr>
              <a:t>3. Department of Pathology, Magee-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j-cs"/>
              </a:rPr>
              <a:t>Womens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j-cs"/>
              </a:rPr>
              <a:t> Hospital of University of Pittsburgh Medical Center, Pittsburgh, USA</a:t>
            </a:r>
            <a:endParaRPr lang="zh-CN" altLang="zh-CN" sz="1800" b="1" dirty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41AD700-E50C-41B3-934E-04ED340D89F2}"/>
              </a:ext>
            </a:extLst>
          </p:cNvPr>
          <p:cNvSpPr txBox="1"/>
          <p:nvPr/>
        </p:nvSpPr>
        <p:spPr>
          <a:xfrm>
            <a:off x="10118179" y="6364592"/>
            <a:ext cx="1714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06-06-2026</a:t>
            </a:r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BEFF31-3AF2-E5B6-B37A-9A72F67B26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18778" cy="11430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A4485B8-E1B8-EE6D-A467-FB8B58D9FB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692" t="2208" r="14303"/>
          <a:stretch>
            <a:fillRect/>
          </a:stretch>
        </p:blipFill>
        <p:spPr>
          <a:xfrm>
            <a:off x="8406976" y="0"/>
            <a:ext cx="1228855" cy="1143001"/>
          </a:xfrm>
          <a:prstGeom prst="rect">
            <a:avLst/>
          </a:prstGeom>
        </p:spPr>
      </p:pic>
      <p:pic>
        <p:nvPicPr>
          <p:cNvPr id="21" name="音频 20">
            <a:hlinkClick r:id="" action="ppaction://media"/>
            <a:extLst>
              <a:ext uri="{FF2B5EF4-FFF2-40B4-BE49-F238E27FC236}">
                <a16:creationId xmlns:a16="http://schemas.microsoft.com/office/drawing/2014/main" id="{C28AED3C-0EF3-2D0B-02E9-A9C5337CE7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511405" t="-265790" r="-511405" b="-265790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69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959"/>
    </mc:Choice>
    <mc:Fallback>
      <p:transition spd="slow" advTm="16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A5B734C8-F2B8-4882-A9CD-DBBB49F19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10" y="196856"/>
            <a:ext cx="10058400" cy="627797"/>
          </a:xfrm>
        </p:spPr>
        <p:txBody>
          <a:bodyPr anchor="t">
            <a:noAutofit/>
          </a:bodyPr>
          <a:lstStyle/>
          <a:p>
            <a:r>
              <a:rPr lang="en-US" altLang="zh-CN" sz="4400" b="1" dirty="0">
                <a:solidFill>
                  <a:schemeClr val="tx1"/>
                </a:solidFill>
                <a:latin typeface="+mn-lt"/>
              </a:rPr>
              <a:t>Objective &amp; Methods</a:t>
            </a:r>
            <a:endParaRPr lang="zh-CN" altLang="en-US" sz="4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9447791-E4A8-485E-8B92-CC5E2A8E87DD}"/>
              </a:ext>
            </a:extLst>
          </p:cNvPr>
          <p:cNvSpPr/>
          <p:nvPr/>
        </p:nvSpPr>
        <p:spPr>
          <a:xfrm>
            <a:off x="9804332" y="2682757"/>
            <a:ext cx="2154759" cy="383660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ts val="25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The final methylation value (Conversion ΔCT value) of PCDHGB7 in each sample was calculated by </a:t>
            </a:r>
            <a:r>
              <a:rPr lang="en-US" altLang="zh-CN" sz="2400" dirty="0">
                <a:solidFill>
                  <a:srgbClr val="FF0000"/>
                </a:solidFill>
              </a:rPr>
              <a:t>normalization to reference gene GAPDH</a:t>
            </a:r>
            <a:r>
              <a:rPr lang="en-US" altLang="zh-CN" sz="2400" dirty="0">
                <a:solidFill>
                  <a:schemeClr val="tx1"/>
                </a:solidFill>
              </a:rPr>
              <a:t>.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38E9E42-6F77-41DF-BC55-0DEA9C343723}"/>
              </a:ext>
            </a:extLst>
          </p:cNvPr>
          <p:cNvSpPr/>
          <p:nvPr/>
        </p:nvSpPr>
        <p:spPr>
          <a:xfrm flipH="1">
            <a:off x="1854154" y="2449419"/>
            <a:ext cx="3032323" cy="11691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>
              <a:lnSpc>
                <a:spcPts val="2500"/>
              </a:lnSpc>
            </a:pPr>
            <a:r>
              <a:rPr lang="en-US" altLang="zh-CN" sz="2400" dirty="0">
                <a:solidFill>
                  <a:srgbClr val="FF0000"/>
                </a:solidFill>
              </a:rPr>
              <a:t>83</a:t>
            </a:r>
            <a:r>
              <a:rPr lang="en-US" altLang="zh-CN" sz="2400" dirty="0">
                <a:solidFill>
                  <a:srgbClr val="000000"/>
                </a:solidFill>
              </a:rPr>
              <a:t> cases of usual type endocervical adenocarcinoma (</a:t>
            </a:r>
            <a:r>
              <a:rPr lang="en-US" altLang="zh-CN" sz="2400" dirty="0">
                <a:solidFill>
                  <a:srgbClr val="000000"/>
                </a:solidFill>
                <a:highlight>
                  <a:srgbClr val="FFFF00"/>
                </a:highlight>
              </a:rPr>
              <a:t>UEC</a:t>
            </a:r>
            <a:r>
              <a:rPr lang="en-US" altLang="zh-CN" sz="2400" dirty="0">
                <a:solidFill>
                  <a:srgbClr val="000000"/>
                </a:solidFill>
              </a:rPr>
              <a:t>)</a:t>
            </a:r>
            <a:endParaRPr lang="zh-CN" altLang="en-US" sz="2400" dirty="0">
              <a:solidFill>
                <a:srgbClr val="00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4CDC29A-FDB3-4591-82B2-9E93E8D16FC2}"/>
              </a:ext>
            </a:extLst>
          </p:cNvPr>
          <p:cNvSpPr/>
          <p:nvPr/>
        </p:nvSpPr>
        <p:spPr>
          <a:xfrm>
            <a:off x="1855699" y="3733333"/>
            <a:ext cx="3030778" cy="62778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ts val="2500"/>
              </a:lnSpc>
            </a:pPr>
            <a:r>
              <a:rPr lang="en-US" altLang="zh-CN" sz="2400" dirty="0">
                <a:solidFill>
                  <a:srgbClr val="FF0000"/>
                </a:solidFill>
              </a:rPr>
              <a:t>90</a:t>
            </a:r>
            <a:r>
              <a:rPr lang="en-US" altLang="zh-CN" sz="2400" dirty="0">
                <a:solidFill>
                  <a:srgbClr val="000000"/>
                </a:solidFill>
              </a:rPr>
              <a:t> cases of </a:t>
            </a:r>
            <a:r>
              <a:rPr lang="en-US" altLang="zh-CN" sz="2400" dirty="0">
                <a:solidFill>
                  <a:srgbClr val="000000"/>
                </a:solidFill>
                <a:highlight>
                  <a:srgbClr val="FFFF00"/>
                </a:highlight>
              </a:rPr>
              <a:t>GAS</a:t>
            </a:r>
            <a:endParaRPr lang="zh-CN" altLang="en-US" sz="2400" dirty="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9E36065-39A3-44C5-B012-8874108B354E}"/>
              </a:ext>
            </a:extLst>
          </p:cNvPr>
          <p:cNvSpPr/>
          <p:nvPr/>
        </p:nvSpPr>
        <p:spPr>
          <a:xfrm>
            <a:off x="7315663" y="3052775"/>
            <a:ext cx="2154758" cy="309656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>
              <a:lnSpc>
                <a:spcPts val="2600"/>
              </a:lnSpc>
            </a:pPr>
            <a:r>
              <a:rPr lang="en-US" altLang="zh-CN" sz="2400" dirty="0">
                <a:solidFill>
                  <a:srgbClr val="FF0000"/>
                </a:solidFill>
              </a:rPr>
              <a:t>A novel </a:t>
            </a:r>
            <a:r>
              <a:rPr lang="en-US" altLang="zh-CN" sz="2400" dirty="0">
                <a:solidFill>
                  <a:schemeClr val="tx1"/>
                </a:solidFill>
              </a:rPr>
              <a:t>enzymatic quantitative PCR (</a:t>
            </a:r>
            <a:r>
              <a:rPr lang="en-US" altLang="zh-CN" sz="2400" dirty="0">
                <a:solidFill>
                  <a:srgbClr val="FF0000"/>
                </a:solidFill>
              </a:rPr>
              <a:t>MSRE-qPCR</a:t>
            </a:r>
            <a:r>
              <a:rPr lang="en-US" altLang="zh-CN" sz="2400" dirty="0">
                <a:solidFill>
                  <a:schemeClr val="tx1"/>
                </a:solidFill>
              </a:rPr>
              <a:t>)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assay was developed for quantitative DNA methylation detection</a:t>
            </a:r>
            <a:endParaRPr lang="zh-CN" altLang="en-US" sz="2400" dirty="0">
              <a:solidFill>
                <a:srgbClr val="000000"/>
              </a:solidFill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833B8ADC-F355-4B95-AAC3-15176AB57E25}"/>
              </a:ext>
            </a:extLst>
          </p:cNvPr>
          <p:cNvCxnSpPr>
            <a:cxnSpLocks/>
            <a:stCxn id="18" idx="3"/>
            <a:endCxn id="12" idx="3"/>
          </p:cNvCxnSpPr>
          <p:nvPr/>
        </p:nvCxnSpPr>
        <p:spPr>
          <a:xfrm flipV="1">
            <a:off x="1392453" y="3034015"/>
            <a:ext cx="461701" cy="1561699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AE35991C-D123-41C1-B15B-68734623AFDB}"/>
              </a:ext>
            </a:extLst>
          </p:cNvPr>
          <p:cNvCxnSpPr>
            <a:cxnSpLocks/>
            <a:stCxn id="15" idx="3"/>
            <a:endCxn id="11" idx="1"/>
          </p:cNvCxnSpPr>
          <p:nvPr/>
        </p:nvCxnSpPr>
        <p:spPr>
          <a:xfrm>
            <a:off x="9470421" y="4601059"/>
            <a:ext cx="3339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B63920B4-C2AD-4F21-2ADD-DFFBAD2F7C13}"/>
              </a:ext>
            </a:extLst>
          </p:cNvPr>
          <p:cNvSpPr/>
          <p:nvPr/>
        </p:nvSpPr>
        <p:spPr>
          <a:xfrm>
            <a:off x="232909" y="3408737"/>
            <a:ext cx="1159544" cy="23739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lvl="0" algn="ctr">
              <a:lnSpc>
                <a:spcPts val="2500"/>
              </a:lnSpc>
            </a:pPr>
            <a:r>
              <a:rPr lang="en-US" altLang="zh-CN" sz="2400" dirty="0">
                <a:solidFill>
                  <a:srgbClr val="000000"/>
                </a:solidFill>
              </a:rPr>
              <a:t>A total of </a:t>
            </a:r>
            <a:r>
              <a:rPr lang="en-US" altLang="zh-CN" sz="2400" b="1" dirty="0">
                <a:solidFill>
                  <a:srgbClr val="FF0000"/>
                </a:solidFill>
              </a:rPr>
              <a:t>261</a:t>
            </a:r>
            <a:r>
              <a:rPr lang="en-US" altLang="zh-CN" sz="2400" b="1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cases were selected</a:t>
            </a:r>
            <a:endParaRPr lang="zh-CN" altLang="en-US" sz="2400" dirty="0">
              <a:solidFill>
                <a:srgbClr val="00000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4332CC3-2760-BFC2-4A7B-D6D9D953CBFF}"/>
              </a:ext>
            </a:extLst>
          </p:cNvPr>
          <p:cNvSpPr/>
          <p:nvPr/>
        </p:nvSpPr>
        <p:spPr>
          <a:xfrm>
            <a:off x="1854156" y="4491539"/>
            <a:ext cx="3030778" cy="139329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ts val="2500"/>
              </a:lnSpc>
            </a:pPr>
            <a:r>
              <a:rPr lang="en-US" altLang="zh-CN" sz="2400" dirty="0">
                <a:solidFill>
                  <a:srgbClr val="FF0000"/>
                </a:solidFill>
              </a:rPr>
              <a:t>49</a:t>
            </a:r>
            <a:r>
              <a:rPr lang="en-US" altLang="zh-CN" sz="2400" dirty="0">
                <a:solidFill>
                  <a:srgbClr val="000000"/>
                </a:solidFill>
              </a:rPr>
              <a:t> cases of lobular endocervical glandular hyperplasia </a:t>
            </a:r>
            <a:r>
              <a:rPr lang="en-US" altLang="zh-CN" sz="2400" dirty="0">
                <a:solidFill>
                  <a:srgbClr val="000000"/>
                </a:solidFill>
                <a:highlight>
                  <a:srgbClr val="FFFF00"/>
                </a:highlight>
              </a:rPr>
              <a:t>(LEGH) or atypical LEGH </a:t>
            </a:r>
            <a:endParaRPr lang="zh-CN" altLang="en-US" sz="2400" dirty="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429FA93-089A-FCFC-A9BF-20E58E5CB942}"/>
              </a:ext>
            </a:extLst>
          </p:cNvPr>
          <p:cNvSpPr/>
          <p:nvPr/>
        </p:nvSpPr>
        <p:spPr>
          <a:xfrm>
            <a:off x="1854156" y="6001069"/>
            <a:ext cx="3030778" cy="6600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ts val="2500"/>
              </a:lnSpc>
            </a:pPr>
            <a:r>
              <a:rPr lang="en-US" altLang="zh-CN" sz="2400" dirty="0">
                <a:solidFill>
                  <a:srgbClr val="FF0000"/>
                </a:solidFill>
              </a:rPr>
              <a:t>39 </a:t>
            </a:r>
            <a:r>
              <a:rPr lang="en-US" altLang="zh-CN" sz="2400" dirty="0">
                <a:solidFill>
                  <a:srgbClr val="000000"/>
                </a:solidFill>
                <a:highlight>
                  <a:srgbClr val="FFFF00"/>
                </a:highlight>
              </a:rPr>
              <a:t>normal/benign </a:t>
            </a:r>
            <a:r>
              <a:rPr lang="en-US" altLang="zh-CN" sz="2400" dirty="0">
                <a:solidFill>
                  <a:srgbClr val="000000"/>
                </a:solidFill>
              </a:rPr>
              <a:t>cases</a:t>
            </a:r>
            <a:endParaRPr lang="zh-CN" altLang="en-US" sz="2400" dirty="0">
              <a:solidFill>
                <a:srgbClr val="000000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1D139B2-2DBE-3C04-3A9D-BA5FAA869F17}"/>
              </a:ext>
            </a:extLst>
          </p:cNvPr>
          <p:cNvSpPr/>
          <p:nvPr/>
        </p:nvSpPr>
        <p:spPr>
          <a:xfrm>
            <a:off x="5412694" y="3201049"/>
            <a:ext cx="1569058" cy="28000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ts val="2500"/>
              </a:lnSpc>
            </a:pPr>
            <a:r>
              <a:rPr lang="en-US" altLang="zh-CN" sz="2400" dirty="0">
                <a:solidFill>
                  <a:srgbClr val="FF0000"/>
                </a:solidFill>
              </a:rPr>
              <a:t>DNA extraction </a:t>
            </a:r>
            <a:r>
              <a:rPr lang="en-US" altLang="zh-CN" sz="2400" dirty="0">
                <a:solidFill>
                  <a:srgbClr val="000000"/>
                </a:solidFill>
              </a:rPr>
              <a:t>from formalin-fixed paraffin- embedded (FFPE) sections </a:t>
            </a:r>
            <a:endParaRPr lang="zh-CN" altLang="en-US" sz="2400" dirty="0">
              <a:solidFill>
                <a:srgbClr val="000000"/>
              </a:solidFill>
            </a:endParaRP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E7F00C8B-6EEC-5412-BE81-0F7F450E6AB6}"/>
              </a:ext>
            </a:extLst>
          </p:cNvPr>
          <p:cNvCxnSpPr>
            <a:cxnSpLocks/>
            <a:stCxn id="18" idx="3"/>
            <a:endCxn id="13" idx="1"/>
          </p:cNvCxnSpPr>
          <p:nvPr/>
        </p:nvCxnSpPr>
        <p:spPr>
          <a:xfrm flipV="1">
            <a:off x="1392453" y="4047228"/>
            <a:ext cx="463246" cy="5484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2342F452-6399-06F2-3683-39E0103407E0}"/>
              </a:ext>
            </a:extLst>
          </p:cNvPr>
          <p:cNvCxnSpPr>
            <a:stCxn id="18" idx="3"/>
            <a:endCxn id="20" idx="1"/>
          </p:cNvCxnSpPr>
          <p:nvPr/>
        </p:nvCxnSpPr>
        <p:spPr>
          <a:xfrm>
            <a:off x="1392453" y="4595714"/>
            <a:ext cx="461703" cy="592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8D793B43-D83A-7322-9272-E18C0552EB7A}"/>
              </a:ext>
            </a:extLst>
          </p:cNvPr>
          <p:cNvCxnSpPr>
            <a:cxnSpLocks/>
            <a:stCxn id="18" idx="3"/>
            <a:endCxn id="26" idx="1"/>
          </p:cNvCxnSpPr>
          <p:nvPr/>
        </p:nvCxnSpPr>
        <p:spPr>
          <a:xfrm>
            <a:off x="1392453" y="4595714"/>
            <a:ext cx="461703" cy="17353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5FDE1852-EB41-4404-5ACC-90D7DAFC3286}"/>
              </a:ext>
            </a:extLst>
          </p:cNvPr>
          <p:cNvCxnSpPr>
            <a:cxnSpLocks/>
            <a:stCxn id="12" idx="1"/>
            <a:endCxn id="40" idx="1"/>
          </p:cNvCxnSpPr>
          <p:nvPr/>
        </p:nvCxnSpPr>
        <p:spPr>
          <a:xfrm>
            <a:off x="4886477" y="3034015"/>
            <a:ext cx="526217" cy="1567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5C3E2805-4CB2-2AE0-4EF2-65ACC94A5863}"/>
              </a:ext>
            </a:extLst>
          </p:cNvPr>
          <p:cNvCxnSpPr>
            <a:cxnSpLocks/>
            <a:stCxn id="13" idx="3"/>
            <a:endCxn id="40" idx="1"/>
          </p:cNvCxnSpPr>
          <p:nvPr/>
        </p:nvCxnSpPr>
        <p:spPr>
          <a:xfrm>
            <a:off x="4886477" y="4047228"/>
            <a:ext cx="526217" cy="553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87857EFE-4C88-8C69-EC6A-47563EE2434B}"/>
              </a:ext>
            </a:extLst>
          </p:cNvPr>
          <p:cNvCxnSpPr>
            <a:cxnSpLocks/>
            <a:stCxn id="20" idx="3"/>
            <a:endCxn id="40" idx="1"/>
          </p:cNvCxnSpPr>
          <p:nvPr/>
        </p:nvCxnSpPr>
        <p:spPr>
          <a:xfrm flipV="1">
            <a:off x="4884934" y="4601059"/>
            <a:ext cx="527760" cy="587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3AD45B45-2D19-2AF2-0C6C-929C95DA9954}"/>
              </a:ext>
            </a:extLst>
          </p:cNvPr>
          <p:cNvCxnSpPr>
            <a:cxnSpLocks/>
            <a:stCxn id="26" idx="3"/>
            <a:endCxn id="40" idx="1"/>
          </p:cNvCxnSpPr>
          <p:nvPr/>
        </p:nvCxnSpPr>
        <p:spPr>
          <a:xfrm flipV="1">
            <a:off x="4884934" y="4601059"/>
            <a:ext cx="527760" cy="1730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箭头连接符 73">
            <a:extLst>
              <a:ext uri="{FF2B5EF4-FFF2-40B4-BE49-F238E27FC236}">
                <a16:creationId xmlns:a16="http://schemas.microsoft.com/office/drawing/2014/main" id="{366393B8-7509-964D-A7C0-F877D8B13476}"/>
              </a:ext>
            </a:extLst>
          </p:cNvPr>
          <p:cNvCxnSpPr>
            <a:cxnSpLocks/>
            <a:stCxn id="40" idx="3"/>
            <a:endCxn id="15" idx="1"/>
          </p:cNvCxnSpPr>
          <p:nvPr/>
        </p:nvCxnSpPr>
        <p:spPr>
          <a:xfrm>
            <a:off x="6981752" y="4601059"/>
            <a:ext cx="3339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内容占位符 2">
            <a:extLst>
              <a:ext uri="{FF2B5EF4-FFF2-40B4-BE49-F238E27FC236}">
                <a16:creationId xmlns:a16="http://schemas.microsoft.com/office/drawing/2014/main" id="{5D5DBD0F-3A34-5BEF-F5DF-7337DAF4B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291" y="798937"/>
            <a:ext cx="11381417" cy="1589228"/>
          </a:xfrm>
        </p:spPr>
        <p:txBody>
          <a:bodyPr>
            <a:normAutofit/>
          </a:bodyPr>
          <a:lstStyle/>
          <a:p>
            <a:pPr marL="396000" indent="-396000">
              <a:spcBef>
                <a:spcPts val="600"/>
              </a:spcBef>
              <a:spcAft>
                <a:spcPts val="600"/>
              </a:spcAft>
              <a:buSzPct val="95000"/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tx1"/>
                </a:solidFill>
              </a:rPr>
              <a:t>Accurate diagnosis of endocervical gastric type adenocarcinoma (GAS) remains a major challenge especially in biopsy. </a:t>
            </a:r>
          </a:p>
          <a:p>
            <a:pPr marL="396000" indent="-396000">
              <a:spcBef>
                <a:spcPts val="600"/>
              </a:spcBef>
              <a:spcAft>
                <a:spcPts val="600"/>
              </a:spcAft>
              <a:buSzPct val="95000"/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tx1"/>
                </a:solidFill>
              </a:rPr>
              <a:t>The objective of this study is to evaluate whether hypermethylation of PCDHGB7 may serve as a useful diagnostic marker for GAS.</a:t>
            </a:r>
          </a:p>
        </p:txBody>
      </p:sp>
      <p:pic>
        <p:nvPicPr>
          <p:cNvPr id="17" name="音频 16">
            <a:hlinkClick r:id="" action="ppaction://media"/>
            <a:extLst>
              <a:ext uri="{FF2B5EF4-FFF2-40B4-BE49-F238E27FC236}">
                <a16:creationId xmlns:a16="http://schemas.microsoft.com/office/drawing/2014/main" id="{6BCD9436-8259-A399-F3D9-C22B5A1A09B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511405" t="-265790" r="-511405" b="-265790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7219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943"/>
    </mc:Choice>
    <mc:Fallback>
      <p:transition spd="slow" advTm="439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445743B7-C167-4F96-9DA7-650BC6F43B32}"/>
              </a:ext>
            </a:extLst>
          </p:cNvPr>
          <p:cNvSpPr/>
          <p:nvPr/>
        </p:nvSpPr>
        <p:spPr>
          <a:xfrm>
            <a:off x="647957" y="4353418"/>
            <a:ext cx="110353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lvl="0" indent="-396000">
              <a:lnSpc>
                <a:spcPts val="28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2400" dirty="0"/>
              <a:t>The average methylation level of PCDHGB7 DNA decreased in the following order </a:t>
            </a:r>
            <a:r>
              <a:rPr lang="en-US" altLang="zh-CN" sz="2400" dirty="0">
                <a:highlight>
                  <a:srgbClr val="FFFF00"/>
                </a:highlight>
              </a:rPr>
              <a:t>UEC</a:t>
            </a:r>
            <a:r>
              <a:rPr lang="zh-CN" altLang="en-US" sz="2400" dirty="0">
                <a:highlight>
                  <a:srgbClr val="FFFF00"/>
                </a:highlight>
              </a:rPr>
              <a:t>＞</a:t>
            </a:r>
            <a:r>
              <a:rPr lang="en-US" altLang="zh-CN" sz="2400" dirty="0">
                <a:highlight>
                  <a:srgbClr val="FFFF00"/>
                </a:highlight>
              </a:rPr>
              <a:t>GAS</a:t>
            </a:r>
            <a:r>
              <a:rPr lang="zh-CN" altLang="en-US" sz="2400" dirty="0">
                <a:highlight>
                  <a:srgbClr val="FFFF00"/>
                </a:highlight>
              </a:rPr>
              <a:t> ＞</a:t>
            </a:r>
            <a:r>
              <a:rPr lang="en-US" altLang="zh-CN" sz="2400" dirty="0">
                <a:highlight>
                  <a:srgbClr val="FFFF00"/>
                </a:highlight>
              </a:rPr>
              <a:t> LEGH/ALEGH</a:t>
            </a:r>
            <a:r>
              <a:rPr lang="zh-CN" altLang="en-US" sz="2400" dirty="0">
                <a:highlight>
                  <a:srgbClr val="FFFF00"/>
                </a:highlight>
              </a:rPr>
              <a:t> ＞ </a:t>
            </a:r>
            <a:r>
              <a:rPr lang="en-US" altLang="zh-CN" sz="2400" dirty="0">
                <a:highlight>
                  <a:srgbClr val="FFFF00"/>
                </a:highlight>
              </a:rPr>
              <a:t>benign/normal cases </a:t>
            </a:r>
            <a:r>
              <a:rPr lang="en-US" altLang="zh-CN" sz="2400" dirty="0"/>
              <a:t>(Fig1A). </a:t>
            </a:r>
          </a:p>
          <a:p>
            <a:pPr marL="396000" lvl="0" indent="-396000">
              <a:lnSpc>
                <a:spcPts val="28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2400" dirty="0"/>
              <a:t>Methylation levels </a:t>
            </a:r>
            <a:r>
              <a:rPr lang="en-US" altLang="zh-CN" sz="2400" b="1" dirty="0"/>
              <a:t>differed significantly </a:t>
            </a:r>
            <a:r>
              <a:rPr lang="en-US" altLang="zh-CN" sz="2400" u="sng" dirty="0"/>
              <a:t>among the four groups</a:t>
            </a:r>
            <a:r>
              <a:rPr lang="en-US" altLang="zh-CN" sz="2400" dirty="0"/>
              <a:t>, </a:t>
            </a:r>
            <a:r>
              <a:rPr lang="en-US" altLang="zh-CN" sz="2400" b="1" dirty="0"/>
              <a:t>as well as </a:t>
            </a:r>
            <a:r>
              <a:rPr lang="en-US" altLang="zh-CN" sz="2400" u="sng" dirty="0"/>
              <a:t>between the LEGH and GAS groups</a:t>
            </a:r>
            <a:r>
              <a:rPr lang="en-US" altLang="zh-CN" sz="2400" dirty="0"/>
              <a:t>. (Fig1B, Fig1C, P&lt;0.0001). </a:t>
            </a:r>
          </a:p>
          <a:p>
            <a:pPr marL="396000" lvl="0" indent="-396000">
              <a:lnSpc>
                <a:spcPts val="28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2400" dirty="0"/>
              <a:t>The ROC analysis yielded an area under the curve </a:t>
            </a:r>
            <a:r>
              <a:rPr lang="en-US" altLang="zh-CN" sz="2400" dirty="0">
                <a:highlight>
                  <a:srgbClr val="FFFF00"/>
                </a:highlight>
              </a:rPr>
              <a:t>(AUC) value of 0.97 </a:t>
            </a:r>
            <a:r>
              <a:rPr lang="en-US" altLang="zh-CN" sz="2400" dirty="0"/>
              <a:t>(Fig1D). 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B7D7472-9E29-8A74-64A7-01E5D36AB45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0444"/>
          <a:stretch>
            <a:fillRect/>
          </a:stretch>
        </p:blipFill>
        <p:spPr>
          <a:xfrm>
            <a:off x="647957" y="1139471"/>
            <a:ext cx="11267061" cy="3213947"/>
          </a:xfrm>
          <a:prstGeom prst="rect">
            <a:avLst/>
          </a:prstGeom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id="{68689C3E-684F-839C-8259-9E4D3D65F143}"/>
              </a:ext>
            </a:extLst>
          </p:cNvPr>
          <p:cNvSpPr txBox="1">
            <a:spLocks/>
          </p:cNvSpPr>
          <p:nvPr/>
        </p:nvSpPr>
        <p:spPr>
          <a:xfrm>
            <a:off x="446829" y="749372"/>
            <a:ext cx="10058400" cy="6277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>
                <a:solidFill>
                  <a:schemeClr val="tx1"/>
                </a:solidFill>
                <a:latin typeface="+mn-lt"/>
              </a:rPr>
              <a:t>Figure 1.</a:t>
            </a:r>
            <a:endParaRPr lang="zh-CN" altLang="en-US" sz="2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E7953995-BFAD-C4BD-CD8E-5B0E81B93C87}"/>
              </a:ext>
            </a:extLst>
          </p:cNvPr>
          <p:cNvSpPr txBox="1">
            <a:spLocks/>
          </p:cNvSpPr>
          <p:nvPr/>
        </p:nvSpPr>
        <p:spPr>
          <a:xfrm>
            <a:off x="478110" y="196856"/>
            <a:ext cx="10058400" cy="62779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400" b="1" dirty="0">
                <a:solidFill>
                  <a:schemeClr val="tx1"/>
                </a:solidFill>
                <a:latin typeface="+mn-lt"/>
              </a:rPr>
              <a:t>Results </a:t>
            </a:r>
            <a:endParaRPr lang="zh-CN" altLang="en-US" sz="44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4" name="音频 13">
            <a:hlinkClick r:id="" action="ppaction://media"/>
            <a:extLst>
              <a:ext uri="{FF2B5EF4-FFF2-40B4-BE49-F238E27FC236}">
                <a16:creationId xmlns:a16="http://schemas.microsoft.com/office/drawing/2014/main" id="{B73AAE01-3398-E427-A455-2F67C53220A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511405" t="-265790" r="-511405" b="-265790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6714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351"/>
    </mc:Choice>
    <mc:Fallback>
      <p:transition spd="slow" advTm="323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8A599D64-B581-430C-926F-7A8B9AF1455C}"/>
              </a:ext>
            </a:extLst>
          </p:cNvPr>
          <p:cNvSpPr txBox="1"/>
          <p:nvPr/>
        </p:nvSpPr>
        <p:spPr>
          <a:xfrm>
            <a:off x="-11805" y="11306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/>
              <a:t>Table 1. </a:t>
            </a:r>
            <a:r>
              <a:rPr lang="en-US" altLang="zh-CN" sz="2400" dirty="0"/>
              <a:t>The overall HPV positive rate and multiple infection rate </a:t>
            </a:r>
            <a:endParaRPr lang="zh-CN" altLang="en-US" sz="24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1A52BC9-8C91-4FAC-B6AC-E87BDACA4A05}"/>
              </a:ext>
            </a:extLst>
          </p:cNvPr>
          <p:cNvSpPr/>
          <p:nvPr/>
        </p:nvSpPr>
        <p:spPr>
          <a:xfrm>
            <a:off x="468086" y="5011863"/>
            <a:ext cx="1133202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lvl="0" indent="-396000">
              <a:lnSpc>
                <a:spcPts val="28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2600" dirty="0"/>
              <a:t>The DNA methylation cutoff was </a:t>
            </a:r>
            <a:r>
              <a:rPr lang="en-US" altLang="zh-CN" sz="2600" u="sng" dirty="0"/>
              <a:t>26.35</a:t>
            </a:r>
            <a:r>
              <a:rPr lang="en-US" altLang="zh-CN" sz="2600" dirty="0"/>
              <a:t> with the maximum Jorden index 0.8403 </a:t>
            </a:r>
          </a:p>
          <a:p>
            <a:pPr marL="396000" lvl="0" indent="-396000">
              <a:lnSpc>
                <a:spcPts val="28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2600" dirty="0"/>
              <a:t>The performance of PCDHGB7 hypermethylation in distinguishing the endocervical adenocarcinomas from no carcinoma was well with a </a:t>
            </a:r>
            <a:r>
              <a:rPr lang="en-US" altLang="zh-CN" sz="2600" dirty="0">
                <a:highlight>
                  <a:srgbClr val="FFFF00"/>
                </a:highlight>
              </a:rPr>
              <a:t>sensitivity 96.53% </a:t>
            </a:r>
            <a:r>
              <a:rPr lang="en-US" altLang="zh-CN" sz="2600" dirty="0"/>
              <a:t>and </a:t>
            </a:r>
            <a:r>
              <a:rPr lang="en-US" altLang="zh-CN" sz="2600" dirty="0">
                <a:highlight>
                  <a:srgbClr val="FFFF00"/>
                </a:highlight>
              </a:rPr>
              <a:t>specificity 87.50%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02305009-B03C-5218-C4F8-0C0166D3D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806285"/>
              </p:ext>
            </p:extLst>
          </p:nvPr>
        </p:nvGraphicFramePr>
        <p:xfrm>
          <a:off x="242896" y="647537"/>
          <a:ext cx="11702352" cy="1932352"/>
        </p:xfrm>
        <a:graphic>
          <a:graphicData uri="http://schemas.openxmlformats.org/drawingml/2006/table">
            <a:tbl>
              <a:tblPr firstRow="1" bandRow="1"/>
              <a:tblGrid>
                <a:gridCol w="2364270">
                  <a:extLst>
                    <a:ext uri="{9D8B030D-6E8A-4147-A177-3AD203B41FA5}">
                      <a16:colId xmlns:a16="http://schemas.microsoft.com/office/drawing/2014/main" val="1768735978"/>
                    </a:ext>
                  </a:extLst>
                </a:gridCol>
                <a:gridCol w="1846343">
                  <a:extLst>
                    <a:ext uri="{9D8B030D-6E8A-4147-A177-3AD203B41FA5}">
                      <a16:colId xmlns:a16="http://schemas.microsoft.com/office/drawing/2014/main" val="2032440986"/>
                    </a:ext>
                  </a:extLst>
                </a:gridCol>
                <a:gridCol w="1641260">
                  <a:extLst>
                    <a:ext uri="{9D8B030D-6E8A-4147-A177-3AD203B41FA5}">
                      <a16:colId xmlns:a16="http://schemas.microsoft.com/office/drawing/2014/main" val="3832098349"/>
                    </a:ext>
                  </a:extLst>
                </a:gridCol>
                <a:gridCol w="1529611">
                  <a:extLst>
                    <a:ext uri="{9D8B030D-6E8A-4147-A177-3AD203B41FA5}">
                      <a16:colId xmlns:a16="http://schemas.microsoft.com/office/drawing/2014/main" val="2436452722"/>
                    </a:ext>
                  </a:extLst>
                </a:gridCol>
                <a:gridCol w="1813734">
                  <a:extLst>
                    <a:ext uri="{9D8B030D-6E8A-4147-A177-3AD203B41FA5}">
                      <a16:colId xmlns:a16="http://schemas.microsoft.com/office/drawing/2014/main" val="2323621265"/>
                    </a:ext>
                  </a:extLst>
                </a:gridCol>
                <a:gridCol w="945098">
                  <a:extLst>
                    <a:ext uri="{9D8B030D-6E8A-4147-A177-3AD203B41FA5}">
                      <a16:colId xmlns:a16="http://schemas.microsoft.com/office/drawing/2014/main" val="2317811540"/>
                    </a:ext>
                  </a:extLst>
                </a:gridCol>
                <a:gridCol w="1562036">
                  <a:extLst>
                    <a:ext uri="{9D8B030D-6E8A-4147-A177-3AD203B41FA5}">
                      <a16:colId xmlns:a16="http://schemas.microsoft.com/office/drawing/2014/main" val="1874410274"/>
                    </a:ext>
                  </a:extLst>
                </a:gridCol>
              </a:tblGrid>
              <a:tr h="377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Diagnosis</a:t>
                      </a:r>
                      <a:endParaRPr lang="zh-CN" sz="2400" b="1" kern="100" dirty="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6A049"/>
                      </a:solidFill>
                      <a:prstDash val="solid"/>
                    </a:lnT>
                    <a:lnB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04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Tested cases</a:t>
                      </a:r>
                      <a:endParaRPr lang="zh-CN" sz="2400" b="1" kern="100" dirty="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6A049"/>
                      </a:solidFill>
                      <a:prstDash val="solid"/>
                    </a:lnT>
                    <a:lnB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04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HML cases</a:t>
                      </a:r>
                      <a:endParaRPr lang="zh-CN" sz="2400" b="1" kern="10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6A049"/>
                      </a:solidFill>
                      <a:prstDash val="solid"/>
                    </a:lnT>
                    <a:lnB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04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HML Ratio</a:t>
                      </a:r>
                      <a:endParaRPr lang="zh-CN" sz="2400" b="1" kern="100" dirty="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6A049"/>
                      </a:solidFill>
                      <a:prstDash val="solid"/>
                    </a:lnT>
                    <a:lnB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04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Diagnosis</a:t>
                      </a:r>
                      <a:endParaRPr lang="zh-CN" sz="2400" b="1" kern="10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6A049"/>
                      </a:solidFill>
                      <a:prstDash val="solid"/>
                    </a:lnT>
                    <a:lnB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04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HML</a:t>
                      </a:r>
                      <a:endParaRPr lang="zh-CN" sz="2400" b="1" kern="10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6A049"/>
                      </a:solidFill>
                      <a:prstDash val="solid"/>
                    </a:lnT>
                    <a:lnB w="38100" cmpd="sng">
                      <a:solidFill>
                        <a:srgbClr val="F6A049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04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HML Ratio</a:t>
                      </a:r>
                      <a:endParaRPr lang="zh-CN" sz="2400" b="1" kern="100" dirty="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6A049"/>
                      </a:solidFill>
                      <a:prstDash val="solid"/>
                    </a:lnT>
                    <a:lnB w="38100" cmpd="sng">
                      <a:solidFill>
                        <a:srgbClr val="F6A049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0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465515"/>
                  </a:ext>
                </a:extLst>
              </a:tr>
              <a:tr h="2876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UEC</a:t>
                      </a:r>
                      <a:endParaRPr lang="zh-CN" sz="2400" kern="1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2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83</a:t>
                      </a:r>
                      <a:endParaRPr lang="zh-CN" sz="2400" kern="1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2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83</a:t>
                      </a:r>
                      <a:endParaRPr lang="zh-CN" sz="2400" kern="1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2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100.00%</a:t>
                      </a:r>
                      <a:endParaRPr lang="zh-CN" sz="2400" kern="1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2D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altLang="zh-CN" sz="2400" dirty="0">
                          <a:solidFill>
                            <a:srgbClr val="000000"/>
                          </a:solidFill>
                        </a:rPr>
                        <a:t>Carcinoma</a:t>
                      </a:r>
                      <a:endParaRPr lang="zh-CN" alt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altLang="zh-CN" sz="2400" dirty="0">
                          <a:solidFill>
                            <a:srgbClr val="000000"/>
                          </a:solidFill>
                        </a:rPr>
                        <a:t>167</a:t>
                      </a:r>
                      <a:endParaRPr lang="zh-CN" alt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96.53%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200933"/>
                  </a:ext>
                </a:extLst>
              </a:tr>
              <a:tr h="2876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GAS</a:t>
                      </a:r>
                      <a:endParaRPr lang="zh-CN" sz="2400" kern="1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90</a:t>
                      </a:r>
                      <a:endParaRPr lang="zh-CN" sz="2400" kern="1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84</a:t>
                      </a:r>
                      <a:endParaRPr lang="zh-CN" sz="2400" kern="1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93.33%</a:t>
                      </a:r>
                      <a:endParaRPr lang="zh-CN" sz="2400" kern="1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7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7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  <a:prstDash val="solid"/>
                    </a:lnL>
                    <a:lnR w="12700" cmpd="sng">
                      <a:solidFill>
                        <a:schemeClr val="lt1"/>
                      </a:solidFill>
                      <a:prstDash val="solid"/>
                    </a:lnR>
                    <a:lnT w="12700" cmpd="sng">
                      <a:solidFill>
                        <a:srgbClr val="157CF5"/>
                      </a:solidFill>
                      <a:prstDash val="solid"/>
                    </a:lnT>
                    <a:lnB w="12700" cmpd="sng">
                      <a:solidFill>
                        <a:srgbClr val="157CF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  <a:prstDash val="solid"/>
                    </a:lnL>
                    <a:lnR w="12700" cmpd="sng">
                      <a:solidFill>
                        <a:srgbClr val="157CF5"/>
                      </a:solidFill>
                      <a:prstDash val="solid"/>
                    </a:lnR>
                    <a:lnT w="12700" cmpd="sng">
                      <a:solidFill>
                        <a:srgbClr val="157CF5"/>
                      </a:solidFill>
                      <a:prstDash val="solid"/>
                    </a:lnT>
                    <a:lnB w="12700" cmpd="sng">
                      <a:solidFill>
                        <a:srgbClr val="157CF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814056"/>
                  </a:ext>
                </a:extLst>
              </a:tr>
              <a:tr h="2876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LEGH/ALEGH</a:t>
                      </a:r>
                      <a:endParaRPr lang="zh-CN" sz="2400" kern="1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2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49</a:t>
                      </a:r>
                      <a:endParaRPr lang="zh-CN" sz="2400" kern="1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2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  <a:endParaRPr lang="zh-CN" sz="2400" kern="1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2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22.45%</a:t>
                      </a:r>
                      <a:endParaRPr lang="zh-CN" sz="2400" kern="1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2D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altLang="zh-CN" sz="2400" dirty="0">
                          <a:solidFill>
                            <a:srgbClr val="000000"/>
                          </a:solidFill>
                        </a:rPr>
                        <a:t>No-Carcinoma</a:t>
                      </a:r>
                      <a:endParaRPr lang="zh-CN" alt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6A049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altLang="zh-CN" sz="2400" dirty="0">
                          <a:solidFill>
                            <a:srgbClr val="000000"/>
                          </a:solidFill>
                        </a:rPr>
                        <a:t>11</a:t>
                      </a:r>
                      <a:endParaRPr lang="zh-CN" alt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6A049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altLang="zh-CN" sz="2400" dirty="0">
                          <a:solidFill>
                            <a:srgbClr val="000000"/>
                          </a:solidFill>
                        </a:rPr>
                        <a:t>12.50%</a:t>
                      </a:r>
                      <a:endParaRPr lang="zh-CN" alt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6A049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50551"/>
                  </a:ext>
                </a:extLst>
              </a:tr>
              <a:tr h="2876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Normal/Benign</a:t>
                      </a:r>
                      <a:endParaRPr lang="zh-CN" sz="2400" kern="1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6A049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39</a:t>
                      </a:r>
                      <a:endParaRPr lang="zh-CN" sz="2400" kern="1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6A049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zh-CN" sz="2400" kern="1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6A049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0.00%</a:t>
                      </a:r>
                      <a:endParaRPr lang="zh-CN" sz="2400" kern="1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6A049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7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157CF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  <a:prstDash val="solid"/>
                    </a:lnL>
                    <a:lnR w="12700" cmpd="sng">
                      <a:solidFill>
                        <a:schemeClr val="lt1"/>
                      </a:solidFill>
                      <a:prstDash val="solid"/>
                    </a:lnR>
                    <a:lnT w="12700" cmpd="sng">
                      <a:solidFill>
                        <a:srgbClr val="157CF5"/>
                      </a:solidFill>
                      <a:prstDash val="solid"/>
                    </a:lnT>
                    <a:lnB w="12700" cmpd="sng">
                      <a:solidFill>
                        <a:srgbClr val="157CF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  <a:prstDash val="solid"/>
                    </a:lnL>
                    <a:lnR w="12700" cmpd="sng">
                      <a:solidFill>
                        <a:srgbClr val="157CF5"/>
                      </a:solidFill>
                      <a:prstDash val="solid"/>
                    </a:lnR>
                    <a:lnT w="12700" cmpd="sng">
                      <a:solidFill>
                        <a:srgbClr val="157CF5"/>
                      </a:solidFill>
                      <a:prstDash val="solid"/>
                    </a:lnT>
                    <a:lnB w="12700" cmpd="sng">
                      <a:solidFill>
                        <a:srgbClr val="157CF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025267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A963F7DF-4B01-1795-2E9C-0D55C59F5430}"/>
              </a:ext>
            </a:extLst>
          </p:cNvPr>
          <p:cNvSpPr txBox="1"/>
          <p:nvPr/>
        </p:nvSpPr>
        <p:spPr>
          <a:xfrm>
            <a:off x="162047" y="277587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/>
              <a:t>Table 2. </a:t>
            </a:r>
            <a:r>
              <a:rPr lang="en-US" altLang="zh-CN" sz="2400" dirty="0"/>
              <a:t>Hypermethylated PCDHGB7 among different cervical lesions or benign cases</a:t>
            </a:r>
            <a:endParaRPr lang="zh-CN" altLang="en-US" sz="2400" dirty="0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A4E767A0-24EE-B290-EB72-68946282CF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615915"/>
              </p:ext>
            </p:extLst>
          </p:nvPr>
        </p:nvGraphicFramePr>
        <p:xfrm>
          <a:off x="1232266" y="3317990"/>
          <a:ext cx="9723611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0295">
                  <a:extLst>
                    <a:ext uri="{9D8B030D-6E8A-4147-A177-3AD203B41FA5}">
                      <a16:colId xmlns:a16="http://schemas.microsoft.com/office/drawing/2014/main" val="1768735978"/>
                    </a:ext>
                  </a:extLst>
                </a:gridCol>
                <a:gridCol w="2974693">
                  <a:extLst>
                    <a:ext uri="{9D8B030D-6E8A-4147-A177-3AD203B41FA5}">
                      <a16:colId xmlns:a16="http://schemas.microsoft.com/office/drawing/2014/main" val="2032440986"/>
                    </a:ext>
                  </a:extLst>
                </a:gridCol>
                <a:gridCol w="3738623">
                  <a:extLst>
                    <a:ext uri="{9D8B030D-6E8A-4147-A177-3AD203B41FA5}">
                      <a16:colId xmlns:a16="http://schemas.microsoft.com/office/drawing/2014/main" val="3832098349"/>
                    </a:ext>
                  </a:extLst>
                </a:gridCol>
              </a:tblGrid>
              <a:tr h="334415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Diagnosis</a:t>
                      </a:r>
                      <a:endParaRPr lang="zh-CN" sz="2400" b="1" kern="100" dirty="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6A049"/>
                      </a:solidFill>
                      <a:prstDash val="solid"/>
                    </a:lnT>
                    <a:lnB w="127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04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Pathological Diagnosis</a:t>
                      </a:r>
                      <a:endParaRPr lang="zh-CN" sz="2400" b="1" kern="100" dirty="0">
                        <a:solidFill>
                          <a:srgbClr val="FFFFFF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6A049"/>
                      </a:solidFill>
                      <a:prstDash val="solid"/>
                    </a:lnT>
                    <a:lnB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04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buNone/>
                      </a:pPr>
                      <a:endParaRPr lang="zh-CN" sz="2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chemeClr val="lt1"/>
                      </a:solidFill>
                      <a:prstDash val="solid"/>
                    </a:lnL>
                    <a:lnR w="12700" cmpd="sng">
                      <a:solidFill>
                        <a:schemeClr val="lt1"/>
                      </a:solidFill>
                      <a:prstDash val="solid"/>
                    </a:lnR>
                    <a:lnT w="12700" cmpd="sng">
                      <a:solidFill>
                        <a:srgbClr val="157CF5"/>
                      </a:solidFill>
                      <a:prstDash val="solid"/>
                    </a:lnT>
                    <a:lnB w="38100" cap="flat" cmpd="sng" algn="ctr">
                      <a:solidFill>
                        <a:srgbClr val="157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7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465515"/>
                  </a:ext>
                </a:extLst>
              </a:tr>
              <a:tr h="329505">
                <a:tc vMerge="1">
                  <a:txBody>
                    <a:bodyPr/>
                    <a:lstStyle/>
                    <a:p>
                      <a:pPr algn="just">
                        <a:buNone/>
                      </a:pPr>
                      <a:endParaRPr lang="zh-CN" sz="2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157CF5"/>
                      </a:solidFill>
                      <a:prstDash val="solid"/>
                    </a:lnL>
                    <a:lnR w="12700" cmpd="sng">
                      <a:solidFill>
                        <a:schemeClr val="lt1"/>
                      </a:solidFill>
                      <a:prstDash val="solid"/>
                    </a:lnR>
                    <a:lnT w="38100" cap="flat" cmpd="sng" algn="ctr">
                      <a:solidFill>
                        <a:srgbClr val="157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157CF5"/>
                      </a:solidFill>
                      <a:prstDash val="solid"/>
                    </a:lnB>
                    <a:solidFill>
                      <a:srgbClr val="EAF1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584015" rtl="0" eaLnBrk="1" latinLnBrk="0" hangingPunct="1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GAS vs UEC </a:t>
                      </a:r>
                      <a:endParaRPr lang="zh-CN" altLang="en-US" sz="2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DF2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584015" rtl="0" eaLnBrk="1" latinLnBrk="0" hangingPunct="1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Normal/Benign vs LEGH</a:t>
                      </a:r>
                      <a:endParaRPr lang="zh-CN" altLang="en-US" sz="2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ap="flat" cmpd="sng" algn="ctr">
                      <a:solidFill>
                        <a:srgbClr val="F6A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D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200933"/>
                  </a:ext>
                </a:extLst>
              </a:tr>
              <a:tr h="329505">
                <a:tc>
                  <a:txBody>
                    <a:bodyPr/>
                    <a:lstStyle/>
                    <a:p>
                      <a:pPr marL="0" algn="l" defTabSz="1584015" rtl="0" eaLnBrk="1" latinLnBrk="0" hangingPunct="1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Hyper-methylation</a:t>
                      </a:r>
                      <a:endParaRPr lang="zh-CN" altLang="en-US" sz="2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6A049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584015" rtl="0" eaLnBrk="1" latinLnBrk="0" hangingPunct="1">
                        <a:buNone/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167</a:t>
                      </a:r>
                      <a:endParaRPr lang="zh-CN" altLang="en-US" sz="24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584015" rtl="0" eaLnBrk="1" latinLnBrk="0" hangingPunct="1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2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814056"/>
                  </a:ext>
                </a:extLst>
              </a:tr>
              <a:tr h="329505">
                <a:tc>
                  <a:txBody>
                    <a:bodyPr/>
                    <a:lstStyle/>
                    <a:p>
                      <a:pPr marL="0" algn="l" defTabSz="1584015" rtl="0" eaLnBrk="1" latinLnBrk="0" hangingPunct="1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Hypo-methylation</a:t>
                      </a:r>
                      <a:endParaRPr lang="zh-CN" altLang="en-US" sz="2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6A049"/>
                      </a:solidFill>
                      <a:prstDash val="solid"/>
                    </a:lnB>
                    <a:solidFill>
                      <a:srgbClr val="FDF2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584015" rtl="0" eaLnBrk="1" latinLnBrk="0" hangingPunct="1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6A049"/>
                      </a:solidFill>
                      <a:prstDash val="solid"/>
                    </a:lnB>
                    <a:solidFill>
                      <a:srgbClr val="FDF2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584015" rtl="0" eaLnBrk="1" latinLnBrk="0" hangingPunct="1">
                        <a:buNone/>
                      </a:pPr>
                      <a:r>
                        <a:rPr lang="en-US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2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6A049"/>
                      </a:solidFill>
                      <a:prstDash val="solid"/>
                    </a:lnB>
                    <a:solidFill>
                      <a:srgbClr val="FDF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50551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FA1732DC-768A-6055-D3BE-7979ACFA06D6}"/>
              </a:ext>
            </a:extLst>
          </p:cNvPr>
          <p:cNvSpPr txBox="1"/>
          <p:nvPr/>
        </p:nvSpPr>
        <p:spPr>
          <a:xfrm>
            <a:off x="242896" y="2545038"/>
            <a:ext cx="6182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altLang="zh-CN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HML, Hypermethylation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5" name="音频 14">
            <a:hlinkClick r:id="" action="ppaction://media"/>
            <a:extLst>
              <a:ext uri="{FF2B5EF4-FFF2-40B4-BE49-F238E27FC236}">
                <a16:creationId xmlns:a16="http://schemas.microsoft.com/office/drawing/2014/main" id="{2BE1E568-7210-4F4C-D59A-01C6198C7C3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511405" t="-265790" r="-511405" b="-265790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0820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021"/>
    </mc:Choice>
    <mc:Fallback>
      <p:transition spd="slow" advTm="380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5F489-6FDA-12A3-0496-5B0A00076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4A544427-43AF-5CBA-3C60-9A4204749BED}"/>
              </a:ext>
            </a:extLst>
          </p:cNvPr>
          <p:cNvSpPr/>
          <p:nvPr/>
        </p:nvSpPr>
        <p:spPr>
          <a:xfrm>
            <a:off x="915755" y="1419756"/>
            <a:ext cx="10360489" cy="4460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lvl="0" indent="-396000">
              <a:lnSpc>
                <a:spcPct val="20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2800" dirty="0"/>
              <a:t>PCDHGB7 hypermethylation is a novel, sensitive and specific molecular marker, which can effectively distinguish GAS from LEGH/ALEGH.</a:t>
            </a:r>
          </a:p>
          <a:p>
            <a:pPr marL="396000" lvl="0" indent="-396000">
              <a:lnSpc>
                <a:spcPct val="20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2800" dirty="0"/>
              <a:t>However, further validation with larger sample sizes is required to confirm the optimal cut-off value for DNA methylation.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701CAD6C-2900-BF19-A313-3965CDF84CED}"/>
              </a:ext>
            </a:extLst>
          </p:cNvPr>
          <p:cNvSpPr txBox="1">
            <a:spLocks/>
          </p:cNvSpPr>
          <p:nvPr/>
        </p:nvSpPr>
        <p:spPr>
          <a:xfrm>
            <a:off x="609600" y="618097"/>
            <a:ext cx="10058400" cy="62779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400" b="1" dirty="0">
                <a:solidFill>
                  <a:schemeClr val="tx1"/>
                </a:solidFill>
                <a:latin typeface="+mn-lt"/>
              </a:rPr>
              <a:t>Conclusions</a:t>
            </a:r>
          </a:p>
        </p:txBody>
      </p:sp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D609D1B2-2E0E-91E8-8E27-F11F602BAB4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511405" t="-265790" r="-511405" b="-265790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9430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308"/>
    </mc:Choice>
    <mc:Fallback>
      <p:transition spd="slow" advTm="313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5.7|4.7|3.7|7.2|5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4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24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4.3"/>
</p:tagLst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主题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A8DC9FB1-261D-42C0-95AF-256FB156F58C}" vid="{CAA86FD9-B829-42C8-9DCA-0BBB0D77CFE0}"/>
    </a:ext>
  </a:extLst>
</a:theme>
</file>

<file path=ppt/theme/theme3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丝状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4.xml><?xml version="1.0" encoding="utf-8"?>
<a:theme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积分</Template>
  <TotalTime>4447</TotalTime>
  <Words>485</Words>
  <Application>Microsoft Office PowerPoint</Application>
  <PresentationFormat>宽屏</PresentationFormat>
  <Paragraphs>73</Paragraphs>
  <Slides>5</Slides>
  <Notes>5</Notes>
  <HiddenSlides>0</HiddenSlides>
  <MMClips>5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5</vt:i4>
      </vt:variant>
    </vt:vector>
  </HeadingPairs>
  <TitlesOfParts>
    <vt:vector size="17" baseType="lpstr">
      <vt:lpstr>Wingdings</vt:lpstr>
      <vt:lpstr>Calibri</vt:lpstr>
      <vt:lpstr>等线</vt:lpstr>
      <vt:lpstr>Wingdings 2</vt:lpstr>
      <vt:lpstr>Arial</vt:lpstr>
      <vt:lpstr>Calibri Light</vt:lpstr>
      <vt:lpstr>Century Gothic</vt:lpstr>
      <vt:lpstr>Wingdings 3</vt:lpstr>
      <vt:lpstr>HDOfficeLightV0</vt:lpstr>
      <vt:lpstr>主题1</vt:lpstr>
      <vt:lpstr>丝状</vt:lpstr>
      <vt:lpstr>回顾</vt:lpstr>
      <vt:lpstr>The Diagnostic Value of Hypermethylated PCDHGB7 MSRE-qPCR in Endocervical Gastric-type Adenocarcinoma</vt:lpstr>
      <vt:lpstr>Objective &amp; Methods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zhong fangfang</dc:creator>
  <cp:lastModifiedBy>fangfang zhong</cp:lastModifiedBy>
  <cp:revision>238</cp:revision>
  <dcterms:created xsi:type="dcterms:W3CDTF">2019-09-25T13:42:23Z</dcterms:created>
  <dcterms:modified xsi:type="dcterms:W3CDTF">2026-05-02T05:49:50Z</dcterms:modified>
</cp:coreProperties>
</file>