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8288000" cy="10287000"/>
  <p:notesSz cx="6797675" cy="9928225"/>
  <p:defaultTextStyle>
    <a:defPPr>
      <a:defRPr lang="lv-LV"/>
    </a:defPPr>
    <a:lvl1pPr marL="0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1pPr>
    <a:lvl2pPr marL="380741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2pPr>
    <a:lvl3pPr marL="761483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3pPr>
    <a:lvl4pPr marL="1142224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4pPr>
    <a:lvl5pPr marL="1522965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5pPr>
    <a:lvl6pPr marL="1903707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6pPr>
    <a:lvl7pPr marL="2284448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7pPr>
    <a:lvl8pPr marL="2665189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8pPr>
    <a:lvl9pPr marL="3045931" algn="l" defTabSz="761483" rtl="0" eaLnBrk="1" latinLnBrk="0" hangingPunct="1">
      <a:defRPr sz="14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4" userDrawn="1">
          <p15:clr>
            <a:srgbClr val="A4A3A4"/>
          </p15:clr>
        </p15:guide>
        <p15:guide id="2" pos="2782" userDrawn="1">
          <p15:clr>
            <a:srgbClr val="A4A3A4"/>
          </p15:clr>
        </p15:guide>
        <p15:guide id="3" orient="horz" pos="3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616C"/>
    <a:srgbClr val="12606B"/>
    <a:srgbClr val="BDD2D4"/>
    <a:srgbClr val="F0867E"/>
    <a:srgbClr val="C9CAC8"/>
    <a:srgbClr val="466AA2"/>
    <a:srgbClr val="6CC2AC"/>
    <a:srgbClr val="00A5CD"/>
    <a:srgbClr val="024E6C"/>
    <a:srgbClr val="E64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6" autoAdjust="0"/>
    <p:restoredTop sz="95969" autoAdjust="0"/>
  </p:normalViewPr>
  <p:slideViewPr>
    <p:cSldViewPr>
      <p:cViewPr varScale="1">
        <p:scale>
          <a:sx n="82" d="100"/>
          <a:sy n="82" d="100"/>
        </p:scale>
        <p:origin x="584" y="176"/>
      </p:cViewPr>
      <p:guideLst>
        <p:guide orient="horz" pos="1474"/>
        <p:guide pos="2782"/>
        <p:guide orient="horz" pos="35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 sz="1600" dirty="0"/>
              <a:t>Methylation</a:t>
            </a:r>
            <a:r>
              <a:rPr lang="lv-LV" sz="1600" baseline="0" dirty="0"/>
              <a:t> positivity</a:t>
            </a:r>
            <a:r>
              <a:rPr lang="lv-LV" sz="1600" dirty="0"/>
              <a:t>, % </a:t>
            </a:r>
            <a:endParaRPr 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V"/>
        </a:p>
      </c:txPr>
    </c:title>
    <c:autoTitleDeleted val="0"/>
    <c:plotArea>
      <c:layout>
        <c:manualLayout>
          <c:layoutTarget val="inner"/>
          <c:xMode val="edge"/>
          <c:yMode val="edge"/>
          <c:x val="0.16554410167906111"/>
          <c:y val="0.20916671818467544"/>
          <c:w val="0.76475940933370889"/>
          <c:h val="0.485016041194808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12-42A2-A047-6893ADAADF9E}"/>
              </c:ext>
            </c:extLst>
          </c:dPt>
          <c:dPt>
            <c:idx val="1"/>
            <c:invertIfNegative val="0"/>
            <c:bubble3D val="0"/>
            <c:spPr>
              <a:solidFill>
                <a:srgbClr val="1260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12-42A2-A047-6893ADAADF9E}"/>
              </c:ext>
            </c:extLst>
          </c:dPt>
          <c:dPt>
            <c:idx val="2"/>
            <c:invertIfNegative val="0"/>
            <c:bubble3D val="0"/>
            <c:spPr>
              <a:solidFill>
                <a:srgbClr val="C9CAC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12-42A2-A047-6893ADAADF9E}"/>
              </c:ext>
            </c:extLst>
          </c:dPt>
          <c:dPt>
            <c:idx val="3"/>
            <c:invertIfNegative val="0"/>
            <c:bubble3D val="0"/>
            <c:spPr>
              <a:solidFill>
                <a:srgbClr val="BDD2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12-42A2-A047-6893ADAADF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</c:v>
                </c:pt>
                <c:pt idx="1">
                  <c:v>18</c:v>
                </c:pt>
                <c:pt idx="2">
                  <c:v>other</c:v>
                </c:pt>
                <c:pt idx="3">
                  <c:v>mRNS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29.3</c:v>
                </c:pt>
                <c:pt idx="1">
                  <c:v>36.4</c:v>
                </c:pt>
                <c:pt idx="2">
                  <c:v>22.2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B-7945-A1CB-E65FAA3DD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69849120"/>
        <c:axId val="769854880"/>
      </c:barChart>
      <c:valAx>
        <c:axId val="769854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V"/>
          </a:p>
        </c:txPr>
        <c:crossAx val="769849120"/>
        <c:crosses val="autoZero"/>
        <c:crossBetween val="between"/>
      </c:valAx>
      <c:catAx>
        <c:axId val="769849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V"/>
          </a:p>
        </c:txPr>
        <c:crossAx val="769854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30940235927368"/>
          <c:y val="0.86910549317433206"/>
          <c:w val="0.64620358239816644"/>
          <c:h val="0.12076138284999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4761679444015"/>
          <c:y val="6.6724535529788298E-2"/>
          <c:w val="0.625557339430722"/>
          <c:h val="0.715448296533376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self-test</c:v>
                </c:pt>
              </c:strCache>
            </c:strRef>
          </c:tx>
          <c:spPr>
            <a:solidFill>
              <a:srgbClr val="1260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33.299999999999997</c:v>
                </c:pt>
                <c:pt idx="1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B-4FE1-8705-144F77BE3C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clinician-collected test</c:v>
                </c:pt>
              </c:strCache>
            </c:strRef>
          </c:tx>
          <c:spPr>
            <a:solidFill>
              <a:srgbClr val="C9CAC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71</c:v>
                </c:pt>
                <c:pt idx="1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B-4FE1-8705-144F77BE3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4332032"/>
        <c:axId val="1614338752"/>
      </c:barChart>
      <c:catAx>
        <c:axId val="161433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V"/>
          </a:p>
        </c:txPr>
        <c:crossAx val="1614338752"/>
        <c:crosses val="autoZero"/>
        <c:auto val="1"/>
        <c:lblAlgn val="ctr"/>
        <c:lblOffset val="100"/>
        <c:noMultiLvlLbl val="0"/>
      </c:catAx>
      <c:valAx>
        <c:axId val="161433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V"/>
          </a:p>
        </c:txPr>
        <c:crossAx val="161433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881776484392326"/>
          <c:y val="0.22206144375270323"/>
          <c:w val="0.25118223515607691"/>
          <c:h val="0.631530047901926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BCA94-D7BE-E547-81D3-79A012E28AF9}" type="datetimeFigureOut">
              <a:rPr lang="en-LV" smtClean="0"/>
              <a:t>02/05/2026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D24ED-A719-6148-9E48-229A80E7B6CF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1771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20420" y="149200"/>
            <a:ext cx="13116583" cy="52767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16256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1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6256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 err="1"/>
              <a:t>Mandatory</a:t>
            </a:r>
            <a:r>
              <a:rPr lang="lv-LV" dirty="0"/>
              <a:t> </a:t>
            </a:r>
            <a:r>
              <a:rPr lang="lv-LV" dirty="0" err="1"/>
              <a:t>field</a:t>
            </a:r>
            <a:r>
              <a:rPr lang="lv-LV" dirty="0"/>
              <a:t>: ENTER THE PRESENTATION TITLE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820421" y="1937003"/>
            <a:ext cx="8000000" cy="13792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text</a:t>
            </a:r>
            <a:r>
              <a:rPr lang="lv-LV" dirty="0"/>
              <a:t> </a:t>
            </a:r>
            <a:r>
              <a:rPr lang="lv-LV" dirty="0" err="1"/>
              <a:t>From</a:t>
            </a:r>
            <a:r>
              <a:rPr lang="lv-LV" dirty="0"/>
              <a:t> </a:t>
            </a:r>
            <a:r>
              <a:rPr lang="lv-LV" dirty="0" err="1"/>
              <a:t>here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may</a:t>
            </a:r>
            <a:r>
              <a:rPr lang="lv-LV" dirty="0"/>
              <a:t> </a:t>
            </a:r>
            <a:r>
              <a:rPr lang="lv-LV" dirty="0" err="1"/>
              <a:t>use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template</a:t>
            </a:r>
            <a:r>
              <a:rPr lang="lv-LV" dirty="0"/>
              <a:t> </a:t>
            </a:r>
            <a:r>
              <a:rPr lang="lv-LV" dirty="0" err="1"/>
              <a:t>as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 </a:t>
            </a:r>
            <a:r>
              <a:rPr lang="lv-LV" dirty="0" err="1"/>
              <a:t>prefer</a:t>
            </a:r>
            <a:r>
              <a:rPr lang="lv-LV" dirty="0"/>
              <a:t>. </a:t>
            </a:r>
            <a:r>
              <a:rPr lang="lv-LV" dirty="0" err="1"/>
              <a:t>These</a:t>
            </a:r>
            <a:r>
              <a:rPr lang="lv-LV" dirty="0"/>
              <a:t> </a:t>
            </a:r>
            <a:r>
              <a:rPr lang="lv-LV" dirty="0" err="1"/>
              <a:t>are</a:t>
            </a:r>
            <a:r>
              <a:rPr lang="lv-LV" dirty="0"/>
              <a:t> no</a:t>
            </a:r>
            <a:r>
              <a:rPr lang="lv-LV" baseline="0" dirty="0"/>
              <a:t> </a:t>
            </a:r>
            <a:r>
              <a:rPr lang="lv-LV" dirty="0" err="1"/>
              <a:t>obligatory</a:t>
            </a:r>
            <a:r>
              <a:rPr lang="lv-LV" dirty="0"/>
              <a:t> </a:t>
            </a:r>
            <a:r>
              <a:rPr lang="lv-LV" dirty="0" err="1"/>
              <a:t>fields</a:t>
            </a:r>
            <a:r>
              <a:rPr lang="lv-LV" baseline="0" dirty="0"/>
              <a:t> </a:t>
            </a:r>
            <a:r>
              <a:rPr lang="lv-LV" baseline="0" dirty="0" err="1"/>
              <a:t>rather</a:t>
            </a:r>
            <a:r>
              <a:rPr lang="lv-LV" baseline="0" dirty="0"/>
              <a:t> just </a:t>
            </a:r>
            <a:r>
              <a:rPr lang="lv-LV" baseline="0" dirty="0" err="1"/>
              <a:t>an</a:t>
            </a:r>
            <a:r>
              <a:rPr lang="lv-LV" baseline="0" dirty="0"/>
              <a:t> </a:t>
            </a:r>
            <a:r>
              <a:rPr lang="lv-LV" baseline="0" dirty="0" err="1"/>
              <a:t>example</a:t>
            </a:r>
            <a:r>
              <a:rPr lang="lv-LV" baseline="0" dirty="0"/>
              <a:t> 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832001" y="1089410"/>
            <a:ext cx="7981950" cy="4644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2994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lv-LV" dirty="0" err="1"/>
              <a:t>Mandatory</a:t>
            </a:r>
            <a:r>
              <a:rPr lang="lv-LV" dirty="0"/>
              <a:t> </a:t>
            </a:r>
            <a:r>
              <a:rPr lang="lv-LV" dirty="0" err="1"/>
              <a:t>field</a:t>
            </a:r>
            <a:r>
              <a:rPr lang="lv-LV" dirty="0"/>
              <a:t>: </a:t>
            </a:r>
            <a:r>
              <a:rPr lang="lv-LV" dirty="0" err="1"/>
              <a:t>Author’s</a:t>
            </a:r>
            <a:r>
              <a:rPr lang="lv-LV" dirty="0"/>
              <a:t> </a:t>
            </a:r>
            <a:r>
              <a:rPr lang="lv-LV" dirty="0" err="1"/>
              <a:t>name</a:t>
            </a:r>
            <a:r>
              <a:rPr lang="lv-LV" dirty="0"/>
              <a:t>, </a:t>
            </a:r>
            <a:r>
              <a:rPr lang="lv-LV" dirty="0" err="1"/>
              <a:t>surname</a:t>
            </a:r>
            <a:r>
              <a:rPr lang="lv-LV" dirty="0"/>
              <a:t> </a:t>
            </a:r>
            <a:r>
              <a:rPr lang="lv-LV" dirty="0" err="1"/>
              <a:t>Affiliation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33303" y="1660113"/>
            <a:ext cx="7991787" cy="2768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994" u="none" baseline="0">
                <a:solidFill>
                  <a:srgbClr val="8E001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Introduction</a:t>
            </a:r>
            <a:r>
              <a:rPr lang="lv-LV" dirty="0"/>
              <a:t>  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 hasCustomPrompt="1"/>
          </p:nvPr>
        </p:nvSpPr>
        <p:spPr>
          <a:xfrm>
            <a:off x="820696" y="3487687"/>
            <a:ext cx="7999724" cy="1516808"/>
          </a:xfrm>
          <a:prstGeom prst="rect">
            <a:avLst/>
          </a:prstGeom>
        </p:spPr>
        <p:txBody>
          <a:bodyPr lIns="0" tIns="0" rIns="0" bIns="0"/>
          <a:lstStyle>
            <a:lvl1pPr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picture</a:t>
            </a:r>
            <a:endParaRPr lang="lv-LV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807540" y="5467826"/>
            <a:ext cx="8017550" cy="13792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text</a:t>
            </a:r>
            <a:endParaRPr lang="en-US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820421" y="5190936"/>
            <a:ext cx="7999998" cy="2768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994" u="none">
                <a:solidFill>
                  <a:srgbClr val="8E001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Aim</a:t>
            </a:r>
            <a:r>
              <a:rPr lang="lv-LV" dirty="0"/>
              <a:t> </a:t>
            </a:r>
            <a:r>
              <a:rPr lang="lv-LV" dirty="0" err="1"/>
              <a:t>of</a:t>
            </a:r>
            <a:r>
              <a:rPr lang="lv-LV" dirty="0"/>
              <a:t> </a:t>
            </a:r>
            <a:r>
              <a:rPr lang="lv-LV" dirty="0" err="1"/>
              <a:t>the</a:t>
            </a:r>
            <a:r>
              <a:rPr lang="lv-LV" dirty="0"/>
              <a:t> </a:t>
            </a:r>
            <a:r>
              <a:rPr lang="lv-LV" dirty="0" err="1"/>
              <a:t>project</a:t>
            </a:r>
            <a:endParaRPr lang="lv-LV" dirty="0"/>
          </a:p>
          <a:p>
            <a:pPr lvl="0"/>
            <a:endParaRPr lang="en-US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820421" y="7356209"/>
            <a:ext cx="7987118" cy="187824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text</a:t>
            </a:r>
            <a:endParaRPr lang="en-US" dirty="0"/>
          </a:p>
        </p:txBody>
      </p:sp>
      <p:sp>
        <p:nvSpPr>
          <p:cNvPr id="29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833302" y="7033496"/>
            <a:ext cx="8012884" cy="3227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994" u="none">
                <a:solidFill>
                  <a:srgbClr val="8E001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Materials</a:t>
            </a:r>
            <a:r>
              <a:rPr lang="lv-LV" dirty="0"/>
              <a:t> </a:t>
            </a:r>
            <a:r>
              <a:rPr lang="lv-LV" dirty="0" err="1"/>
              <a:t>and</a:t>
            </a:r>
            <a:r>
              <a:rPr lang="lv-LV" dirty="0"/>
              <a:t> </a:t>
            </a:r>
            <a:r>
              <a:rPr lang="lv-LV" dirty="0" err="1"/>
              <a:t>methods</a:t>
            </a:r>
            <a:endParaRPr lang="lv-LV" dirty="0"/>
          </a:p>
          <a:p>
            <a:pPr lvl="0"/>
            <a:endParaRPr lang="en-US" dirty="0"/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9462058" y="1937003"/>
            <a:ext cx="8014736" cy="16074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text</a:t>
            </a:r>
            <a:endParaRPr lang="en-US" dirty="0"/>
          </a:p>
        </p:txBody>
      </p:sp>
      <p:sp>
        <p:nvSpPr>
          <p:cNvPr id="31" name="Text Placehold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9412910" y="1660113"/>
            <a:ext cx="8051001" cy="3227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994" u="none">
                <a:solidFill>
                  <a:srgbClr val="8E001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Results</a:t>
            </a:r>
            <a:endParaRPr lang="lv-LV" dirty="0"/>
          </a:p>
          <a:p>
            <a:pPr lvl="0"/>
            <a:endParaRPr lang="en-US" dirty="0"/>
          </a:p>
        </p:txBody>
      </p:sp>
      <p:sp>
        <p:nvSpPr>
          <p:cNvPr id="33" name="Chart Placeholder 32"/>
          <p:cNvSpPr>
            <a:spLocks noGrp="1"/>
          </p:cNvSpPr>
          <p:nvPr>
            <p:ph type="chart" sz="quarter" idx="21" hasCustomPrompt="1"/>
          </p:nvPr>
        </p:nvSpPr>
        <p:spPr>
          <a:xfrm>
            <a:off x="9462720" y="3642048"/>
            <a:ext cx="8014073" cy="1833439"/>
          </a:xfrm>
          <a:prstGeom prst="rect">
            <a:avLst/>
          </a:prstGeom>
        </p:spPr>
        <p:txBody>
          <a:bodyPr lIns="0" tIns="0" rIns="0" bIns="0"/>
          <a:lstStyle>
            <a:lvl1pPr>
              <a:defRPr sz="2489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chart</a:t>
            </a:r>
            <a:endParaRPr lang="lv-LV" dirty="0"/>
          </a:p>
        </p:txBody>
      </p:sp>
      <p:sp>
        <p:nvSpPr>
          <p:cNvPr id="37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9468829" y="5900442"/>
            <a:ext cx="8007964" cy="3334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just">
              <a:defRPr sz="2489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just">
              <a:defRPr sz="154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</a:t>
            </a:r>
            <a:r>
              <a:rPr lang="lv-LV" dirty="0" err="1"/>
              <a:t>text</a:t>
            </a:r>
            <a:endParaRPr lang="en-US" dirty="0"/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9412910" y="5612002"/>
            <a:ext cx="8033070" cy="2768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994" u="none">
                <a:solidFill>
                  <a:srgbClr val="8E001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 err="1"/>
              <a:t>Conclusions</a:t>
            </a:r>
            <a:endParaRPr lang="lv-LV" dirty="0"/>
          </a:p>
          <a:p>
            <a:pPr lvl="0"/>
            <a:endParaRPr lang="en-US" dirty="0"/>
          </a:p>
        </p:txBody>
      </p:sp>
      <p:sp>
        <p:nvSpPr>
          <p:cNvPr id="39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14264569" y="323464"/>
            <a:ext cx="3212224" cy="2768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r">
              <a:defRPr sz="2994" b="1" u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738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/>
              <a:t>PAPER ID (</a:t>
            </a:r>
            <a:r>
              <a:rPr lang="lv-LV" dirty="0" err="1"/>
              <a:t>mandatory</a:t>
            </a:r>
            <a:r>
              <a:rPr lang="lv-LV" dirty="0"/>
              <a:t> </a:t>
            </a:r>
            <a:r>
              <a:rPr lang="lv-LV" dirty="0" err="1"/>
              <a:t>field</a:t>
            </a:r>
            <a:r>
              <a:rPr lang="lv-LV" dirty="0"/>
              <a:t>)</a:t>
            </a:r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6" hasCustomPrompt="1"/>
          </p:nvPr>
        </p:nvSpPr>
        <p:spPr>
          <a:xfrm>
            <a:off x="11164192" y="1096282"/>
            <a:ext cx="1847808" cy="464428"/>
          </a:xfrm>
          <a:prstGeom prst="rect">
            <a:avLst/>
          </a:prstGeom>
        </p:spPr>
        <p:txBody>
          <a:bodyPr lIns="0" tIns="0" rIns="0" bIns="0"/>
          <a:lstStyle>
            <a:lvl1pPr>
              <a:defRPr sz="2139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logo (</a:t>
            </a:r>
            <a:r>
              <a:rPr lang="lv-LV" dirty="0" err="1"/>
              <a:t>if</a:t>
            </a:r>
            <a:r>
              <a:rPr lang="lv-LV" dirty="0"/>
              <a:t> </a:t>
            </a:r>
            <a:r>
              <a:rPr lang="lv-LV" dirty="0" err="1"/>
              <a:t>required</a:t>
            </a:r>
            <a:r>
              <a:rPr lang="lv-LV" dirty="0"/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9"/>
          </p:nvPr>
        </p:nvSpPr>
        <p:spPr>
          <a:xfrm flipV="1">
            <a:off x="820421" y="1878061"/>
            <a:ext cx="8000000" cy="6116"/>
          </a:xfrm>
          <a:prstGeom prst="rect">
            <a:avLst/>
          </a:prstGeom>
          <a:solidFill>
            <a:srgbClr val="8E001C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 algn="l">
              <a:defRPr>
                <a:noFill/>
              </a:defRPr>
            </a:lvl3pPr>
            <a:lvl4pPr algn="l">
              <a:defRPr>
                <a:noFill/>
              </a:defRPr>
            </a:lvl4pPr>
            <a:lvl5pPr algn="l"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0"/>
          </p:nvPr>
        </p:nvSpPr>
        <p:spPr>
          <a:xfrm flipV="1">
            <a:off x="9400028" y="1879587"/>
            <a:ext cx="8064000" cy="6116"/>
          </a:xfrm>
          <a:prstGeom prst="rect">
            <a:avLst/>
          </a:prstGeom>
          <a:solidFill>
            <a:srgbClr val="8E001C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31"/>
          </p:nvPr>
        </p:nvSpPr>
        <p:spPr>
          <a:xfrm flipV="1">
            <a:off x="9437483" y="5817830"/>
            <a:ext cx="8000000" cy="6116"/>
          </a:xfrm>
          <a:prstGeom prst="rect">
            <a:avLst/>
          </a:prstGeom>
          <a:solidFill>
            <a:srgbClr val="8E001C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3"/>
          </p:nvPr>
        </p:nvSpPr>
        <p:spPr>
          <a:xfrm flipV="1">
            <a:off x="846187" y="7255434"/>
            <a:ext cx="8000000" cy="6116"/>
          </a:xfrm>
          <a:prstGeom prst="rect">
            <a:avLst/>
          </a:prstGeom>
          <a:solidFill>
            <a:srgbClr val="8E001C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4"/>
          </p:nvPr>
        </p:nvSpPr>
        <p:spPr>
          <a:xfrm flipV="1">
            <a:off x="807540" y="5395935"/>
            <a:ext cx="8000000" cy="6116"/>
          </a:xfrm>
          <a:prstGeom prst="rect">
            <a:avLst/>
          </a:prstGeom>
          <a:solidFill>
            <a:srgbClr val="8E001C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35" hasCustomPrompt="1"/>
          </p:nvPr>
        </p:nvSpPr>
        <p:spPr>
          <a:xfrm>
            <a:off x="13368866" y="1101827"/>
            <a:ext cx="1993376" cy="459082"/>
          </a:xfrm>
          <a:prstGeom prst="rect">
            <a:avLst/>
          </a:prstGeom>
        </p:spPr>
        <p:txBody>
          <a:bodyPr/>
          <a:lstStyle>
            <a:lvl1pPr>
              <a:defRPr sz="2133" baseline="0"/>
            </a:lvl1pPr>
          </a:lstStyle>
          <a:p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logo (</a:t>
            </a:r>
            <a:r>
              <a:rPr lang="lv-LV" dirty="0" err="1"/>
              <a:t>if</a:t>
            </a:r>
            <a:r>
              <a:rPr lang="lv-LV" dirty="0"/>
              <a:t> </a:t>
            </a:r>
            <a:r>
              <a:rPr lang="lv-LV" dirty="0" err="1"/>
              <a:t>required</a:t>
            </a:r>
            <a:r>
              <a:rPr lang="lv-LV" dirty="0"/>
              <a:t>)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36" hasCustomPrompt="1"/>
          </p:nvPr>
        </p:nvSpPr>
        <p:spPr>
          <a:xfrm>
            <a:off x="15719107" y="1101828"/>
            <a:ext cx="1757687" cy="451842"/>
          </a:xfrm>
          <a:prstGeom prst="rect">
            <a:avLst/>
          </a:prstGeom>
        </p:spPr>
        <p:txBody>
          <a:bodyPr/>
          <a:lstStyle>
            <a:lvl1pPr>
              <a:defRPr sz="2133" baseline="0"/>
            </a:lvl1pPr>
          </a:lstStyle>
          <a:p>
            <a:r>
              <a:rPr lang="lv-LV" dirty="0" err="1"/>
              <a:t>Add</a:t>
            </a:r>
            <a:r>
              <a:rPr lang="lv-LV" dirty="0"/>
              <a:t> </a:t>
            </a:r>
            <a:r>
              <a:rPr lang="lv-LV" dirty="0" err="1"/>
              <a:t>your</a:t>
            </a:r>
            <a:r>
              <a:rPr lang="lv-LV" dirty="0"/>
              <a:t> logo (</a:t>
            </a:r>
            <a:r>
              <a:rPr lang="lv-LV" dirty="0" err="1"/>
              <a:t>if</a:t>
            </a:r>
            <a:r>
              <a:rPr lang="lv-LV" dirty="0"/>
              <a:t> </a:t>
            </a:r>
            <a:r>
              <a:rPr lang="lv-LV" dirty="0" err="1"/>
              <a:t>required</a:t>
            </a:r>
            <a:r>
              <a:rPr lang="lv-LV" dirty="0"/>
              <a:t>)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6405">
          <p15:clr>
            <a:srgbClr val="FBAE40"/>
          </p15:clr>
        </p15:guide>
        <p15:guide id="2" orient="horz" pos="17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2104" eaLnBrk="1" hangingPunct="1">
        <a:defRPr>
          <a:latin typeface="+mn-lt"/>
          <a:ea typeface="+mn-ea"/>
          <a:cs typeface="+mn-cs"/>
        </a:defRPr>
      </a:lvl2pPr>
      <a:lvl3pPr marL="784211" eaLnBrk="1" hangingPunct="1">
        <a:defRPr>
          <a:latin typeface="+mn-lt"/>
          <a:ea typeface="+mn-ea"/>
          <a:cs typeface="+mn-cs"/>
        </a:defRPr>
      </a:lvl3pPr>
      <a:lvl4pPr marL="1176317" eaLnBrk="1" hangingPunct="1">
        <a:defRPr>
          <a:latin typeface="+mn-lt"/>
          <a:ea typeface="+mn-ea"/>
          <a:cs typeface="+mn-cs"/>
        </a:defRPr>
      </a:lvl4pPr>
      <a:lvl5pPr marL="1568421" eaLnBrk="1" hangingPunct="1">
        <a:defRPr>
          <a:latin typeface="+mn-lt"/>
          <a:ea typeface="+mn-ea"/>
          <a:cs typeface="+mn-cs"/>
        </a:defRPr>
      </a:lvl5pPr>
      <a:lvl6pPr marL="1960528" eaLnBrk="1" hangingPunct="1">
        <a:defRPr>
          <a:latin typeface="+mn-lt"/>
          <a:ea typeface="+mn-ea"/>
          <a:cs typeface="+mn-cs"/>
        </a:defRPr>
      </a:lvl6pPr>
      <a:lvl7pPr marL="2352634" eaLnBrk="1" hangingPunct="1">
        <a:defRPr>
          <a:latin typeface="+mn-lt"/>
          <a:ea typeface="+mn-ea"/>
          <a:cs typeface="+mn-cs"/>
        </a:defRPr>
      </a:lvl7pPr>
      <a:lvl8pPr marL="2744738" eaLnBrk="1" hangingPunct="1">
        <a:defRPr>
          <a:latin typeface="+mn-lt"/>
          <a:ea typeface="+mn-ea"/>
          <a:cs typeface="+mn-cs"/>
        </a:defRPr>
      </a:lvl8pPr>
      <a:lvl9pPr marL="3136845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2104" eaLnBrk="1" hangingPunct="1">
        <a:defRPr>
          <a:latin typeface="+mn-lt"/>
          <a:ea typeface="+mn-ea"/>
          <a:cs typeface="+mn-cs"/>
        </a:defRPr>
      </a:lvl2pPr>
      <a:lvl3pPr marL="784211" eaLnBrk="1" hangingPunct="1">
        <a:defRPr>
          <a:latin typeface="+mn-lt"/>
          <a:ea typeface="+mn-ea"/>
          <a:cs typeface="+mn-cs"/>
        </a:defRPr>
      </a:lvl3pPr>
      <a:lvl4pPr marL="1176317" eaLnBrk="1" hangingPunct="1">
        <a:defRPr>
          <a:latin typeface="+mn-lt"/>
          <a:ea typeface="+mn-ea"/>
          <a:cs typeface="+mn-cs"/>
        </a:defRPr>
      </a:lvl4pPr>
      <a:lvl5pPr marL="1568421" eaLnBrk="1" hangingPunct="1">
        <a:defRPr>
          <a:latin typeface="+mn-lt"/>
          <a:ea typeface="+mn-ea"/>
          <a:cs typeface="+mn-cs"/>
        </a:defRPr>
      </a:lvl5pPr>
      <a:lvl6pPr marL="1960528" eaLnBrk="1" hangingPunct="1">
        <a:defRPr>
          <a:latin typeface="+mn-lt"/>
          <a:ea typeface="+mn-ea"/>
          <a:cs typeface="+mn-cs"/>
        </a:defRPr>
      </a:lvl6pPr>
      <a:lvl7pPr marL="2352634" eaLnBrk="1" hangingPunct="1">
        <a:defRPr>
          <a:latin typeface="+mn-lt"/>
          <a:ea typeface="+mn-ea"/>
          <a:cs typeface="+mn-cs"/>
        </a:defRPr>
      </a:lvl7pPr>
      <a:lvl8pPr marL="2744738" eaLnBrk="1" hangingPunct="1">
        <a:defRPr>
          <a:latin typeface="+mn-lt"/>
          <a:ea typeface="+mn-ea"/>
          <a:cs typeface="+mn-cs"/>
        </a:defRPr>
      </a:lvl8pPr>
      <a:lvl9pPr marL="3136845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92">
          <p15:clr>
            <a:srgbClr val="F26B43"/>
          </p15:clr>
        </p15:guide>
        <p15:guide id="4" orient="horz" pos="689">
          <p15:clr>
            <a:srgbClr val="F26B43"/>
          </p15:clr>
        </p15:guide>
        <p15:guide id="5" orient="horz" pos="1071">
          <p15:clr>
            <a:srgbClr val="F26B43"/>
          </p15:clr>
        </p15:guide>
        <p15:guide id="6" pos="519">
          <p15:clr>
            <a:srgbClr val="F26B43"/>
          </p15:clr>
        </p15:guide>
        <p15:guide id="7" pos="11001">
          <p15:clr>
            <a:srgbClr val="F26B43"/>
          </p15:clr>
        </p15:guide>
        <p15:guide id="8" pos="5559">
          <p15:clr>
            <a:srgbClr val="F26B43"/>
          </p15:clr>
        </p15:guide>
        <p15:guide id="9" pos="5961">
          <p15:clr>
            <a:srgbClr val="F26B43"/>
          </p15:clr>
        </p15:guide>
        <p15:guide id="10" pos="57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51353" y="286683"/>
            <a:ext cx="10407159" cy="1092210"/>
          </a:xfrm>
        </p:spPr>
        <p:txBody>
          <a:bodyPr>
            <a:noAutofit/>
          </a:bodyPr>
          <a:lstStyle/>
          <a:p>
            <a:r>
              <a:rPr lang="en-GB" sz="3000" b="1" dirty="0">
                <a:effectLst/>
                <a:ea typeface="Times New Roman" panose="02020603050405020304" pitchFamily="18" charset="0"/>
              </a:rPr>
              <a:t>Accuracy of HPV DNA </a:t>
            </a:r>
            <a:r>
              <a:rPr lang="en-GB" sz="3000" dirty="0">
                <a:ea typeface="Times New Roman" panose="02020603050405020304" pitchFamily="18" charset="0"/>
              </a:rPr>
              <a:t>Methylation </a:t>
            </a:r>
            <a:r>
              <a:rPr lang="en-GB" sz="3000" dirty="0" err="1">
                <a:ea typeface="Times New Roman" panose="02020603050405020304" pitchFamily="18" charset="0"/>
              </a:rPr>
              <a:t>tinests</a:t>
            </a:r>
            <a:r>
              <a:rPr lang="en-GB" sz="3000" dirty="0">
                <a:ea typeface="Times New Roman" panose="02020603050405020304" pitchFamily="18" charset="0"/>
              </a:rPr>
              <a:t> the </a:t>
            </a:r>
            <a:r>
              <a:rPr lang="en-GB" sz="3000" b="1" dirty="0">
                <a:effectLst/>
                <a:ea typeface="Times New Roman" panose="02020603050405020304" pitchFamily="18" charset="0"/>
              </a:rPr>
              <a:t>Triage of High-Risk HPV–Positive Women</a:t>
            </a:r>
            <a:r>
              <a:rPr lang="lv-LV" sz="3000" dirty="0">
                <a:effectLst/>
                <a:ea typeface="Times New Roman" panose="02020603050405020304" pitchFamily="18" charset="0"/>
              </a:rPr>
              <a:t>.</a:t>
            </a:r>
            <a:endParaRPr lang="en-LV" sz="3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984" y="3045960"/>
            <a:ext cx="7950628" cy="2264881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This study evaluated the sensitivity and specificity of HPV DNA methylation testing as a triage tool for detecting high-grade cervical lesions, examining its association with high-risk HPV types and the effect of sampling method on test performance.</a:t>
            </a:r>
            <a:endParaRPr lang="en-LV" sz="1800" dirty="0">
              <a:effectLst/>
              <a:ea typeface="Times New Roman" panose="02020603050405020304" pitchFamily="18" charset="0"/>
            </a:endParaRPr>
          </a:p>
          <a:p>
            <a:endParaRPr lang="en-LV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51353" y="1694366"/>
            <a:ext cx="7981950" cy="464428"/>
          </a:xfrm>
        </p:spPr>
        <p:txBody>
          <a:bodyPr>
            <a:normAutofit fontScale="85000" lnSpcReduction="10000"/>
          </a:bodyPr>
          <a:lstStyle/>
          <a:p>
            <a:r>
              <a:rPr lang="lv-LV" sz="1800" dirty="0">
                <a:effectLst/>
                <a:ea typeface="Times New Roman" panose="02020603050405020304" pitchFamily="18" charset="0"/>
              </a:rPr>
              <a:t>Dr. K. Pcolkina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2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Dr. </a:t>
            </a:r>
            <a:r>
              <a:rPr lang="lv-LV" sz="1800" dirty="0" err="1">
                <a:effectLst/>
                <a:ea typeface="Times New Roman" panose="02020603050405020304" pitchFamily="18" charset="0"/>
              </a:rPr>
              <a:t>O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. </a:t>
            </a:r>
            <a:r>
              <a:rPr lang="lv-LV" sz="1800" dirty="0" err="1">
                <a:effectLst/>
                <a:ea typeface="Times New Roman" panose="02020603050405020304" pitchFamily="18" charset="0"/>
              </a:rPr>
              <a:t>Plisko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 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2,3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Dr. I. Jermakova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2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Dr. D. Araja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1,2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Dr. D. Kunicina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1,2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</a:t>
            </a:r>
            <a:r>
              <a:rPr lang="lv-LV" sz="1800" dirty="0" err="1">
                <a:effectLst/>
                <a:ea typeface="Times New Roman" panose="02020603050405020304" pitchFamily="18" charset="0"/>
              </a:rPr>
              <a:t>MSc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 A. Cerneikina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3,4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 Prof. Z. Daneberga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3,4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,  Asoc. Prof., Dr. med. J, Zodzika</a:t>
            </a:r>
            <a:r>
              <a:rPr lang="lv-LV" sz="1800" baseline="30000" dirty="0">
                <a:effectLst/>
                <a:ea typeface="Times New Roman" panose="02020603050405020304" pitchFamily="18" charset="0"/>
              </a:rPr>
              <a:t>1,2,3</a:t>
            </a:r>
            <a:r>
              <a:rPr lang="lv-LV" sz="1800" dirty="0">
                <a:effectLst/>
                <a:ea typeface="Times New Roman" panose="02020603050405020304" pitchFamily="18" charset="0"/>
              </a:rPr>
              <a:t> </a:t>
            </a:r>
            <a:endParaRPr lang="en-LV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5753" y="4769508"/>
            <a:ext cx="8017550" cy="1379229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 study included 93 women with positive high-risk HPV results examined between October 2021 and May 2024. Clinician-collected and self-collected cervical samples were </a:t>
            </a:r>
            <a:r>
              <a:rPr lang="en-GB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analyzed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for FAM19A/miR124-2 methylation, and all </a:t>
            </a:r>
            <a:r>
              <a:rPr lang="en-GB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hrHPV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-positive women underwent colposcopy with cytology and biopsy when indicated. </a:t>
            </a:r>
            <a:endParaRPr lang="en-LV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65109" y="4338340"/>
            <a:ext cx="7999998" cy="276891"/>
          </a:xfrm>
        </p:spPr>
        <p:txBody>
          <a:bodyPr/>
          <a:lstStyle/>
          <a:p>
            <a:r>
              <a:rPr lang="lv-LV" sz="2000" dirty="0" err="1">
                <a:solidFill>
                  <a:srgbClr val="0A616C"/>
                </a:solidFill>
              </a:rPr>
              <a:t>Methods</a:t>
            </a:r>
            <a:endParaRPr lang="lv-LV" sz="2000" dirty="0">
              <a:solidFill>
                <a:srgbClr val="0A616C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09276" y="6687295"/>
            <a:ext cx="7987118" cy="1573546"/>
          </a:xfrm>
        </p:spPr>
        <p:txBody>
          <a:bodyPr>
            <a:noAutofit/>
          </a:bodyPr>
          <a:lstStyle/>
          <a:p>
            <a:pPr>
              <a:spcAft>
                <a:spcPts val="9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These are preliminary results of an ongoing study. Methylation positivity was observed in 29.3% of HPV16 infections, 36.4% of HPV18 infections, 22.2% of other high-risk HPV types</a:t>
            </a:r>
            <a:r>
              <a:rPr lang="lv-LV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lv-LV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and</a:t>
            </a:r>
            <a:r>
              <a:rPr lang="lv-LV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20% </a:t>
            </a:r>
            <a:r>
              <a:rPr lang="lv-LV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when</a:t>
            </a:r>
            <a:r>
              <a:rPr lang="lv-LV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HR-HPV </a:t>
            </a:r>
            <a:r>
              <a:rPr lang="lv-LV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mRNA</a:t>
            </a:r>
            <a:r>
              <a:rPr lang="lv-LV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lv-LV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was</a:t>
            </a:r>
            <a:r>
              <a:rPr lang="lv-LV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lv-LV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detected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Overall, the HPV DNA methylation test demonstrated a sensitivity of 53% and a specificity of 88% for detecting CIN2+, irrespective of sampling method. When </a:t>
            </a:r>
            <a:r>
              <a:rPr lang="en-GB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analyzed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separately, sensitivity differed by sampling method, at 33.3% for self-collected samples and 71.0% for clinician-collected samples, while specificity remained identical at 88.9% for both methods.</a:t>
            </a:r>
            <a:endParaRPr lang="en-LV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815753" y="6267329"/>
            <a:ext cx="8012884" cy="322713"/>
          </a:xfrm>
        </p:spPr>
        <p:txBody>
          <a:bodyPr/>
          <a:lstStyle/>
          <a:p>
            <a:r>
              <a:rPr lang="lv-LV" sz="2000" dirty="0" err="1">
                <a:solidFill>
                  <a:srgbClr val="0A616C"/>
                </a:solidFill>
              </a:rPr>
              <a:t>Results</a:t>
            </a:r>
            <a:endParaRPr lang="lv-LV" sz="2000" dirty="0">
              <a:solidFill>
                <a:srgbClr val="0A616C"/>
              </a:solidFill>
            </a:endParaRPr>
          </a:p>
        </p:txBody>
      </p:sp>
      <p:graphicFrame>
        <p:nvGraphicFramePr>
          <p:cNvPr id="31" name="Chart Placeholder 30">
            <a:extLst>
              <a:ext uri="{FF2B5EF4-FFF2-40B4-BE49-F238E27FC236}">
                <a16:creationId xmlns:a16="http://schemas.microsoft.com/office/drawing/2014/main" id="{1568436B-DAF3-466B-F01C-EC3CD6934810}"/>
              </a:ext>
            </a:extLst>
          </p:cNvPr>
          <p:cNvGraphicFramePr>
            <a:graphicFrameLocks noGrp="1"/>
          </p:cNvGraphicFramePr>
          <p:nvPr>
            <p:ph type="chart" sz="quarter" idx="21"/>
            <p:extLst>
              <p:ext uri="{D42A27DB-BD31-4B8C-83A1-F6EECF244321}">
                <p14:modId xmlns:p14="http://schemas.microsoft.com/office/powerpoint/2010/main" val="2188090145"/>
              </p:ext>
            </p:extLst>
          </p:nvPr>
        </p:nvGraphicFramePr>
        <p:xfrm>
          <a:off x="9365120" y="2638743"/>
          <a:ext cx="3786784" cy="307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Placeholder 13"/>
          <p:cNvSpPr>
            <a:spLocks noGrp="1"/>
          </p:cNvSpPr>
          <p:nvPr>
            <p:ph type="body" sz="quarter" idx="22"/>
          </p:nvPr>
        </p:nvSpPr>
        <p:spPr>
          <a:xfrm>
            <a:off x="9408862" y="6702779"/>
            <a:ext cx="8007964" cy="2043803"/>
          </a:xfrm>
        </p:spPr>
        <p:txBody>
          <a:bodyPr>
            <a:normAutofit/>
          </a:bodyPr>
          <a:lstStyle/>
          <a:p>
            <a:pPr>
              <a:spcAft>
                <a:spcPts val="9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Methylation positivity is associated with more oncogenic HPV types. Methylation test sensitivity to detect CIN 2+ lesions is better in clinician-collected samples compared to self-collected samples, but specificity is comparable. Further studies in larger, population-based cohorts are required to confirm these findings and to improve test performance, particularly in self-collected samples.</a:t>
            </a:r>
            <a:endParaRPr lang="en-LV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9408862" y="6263860"/>
            <a:ext cx="8033070" cy="276891"/>
          </a:xfrm>
        </p:spPr>
        <p:txBody>
          <a:bodyPr/>
          <a:lstStyle/>
          <a:p>
            <a:r>
              <a:rPr lang="lv-LV" sz="2000" dirty="0" err="1">
                <a:solidFill>
                  <a:srgbClr val="0A616C"/>
                </a:solidFill>
              </a:rPr>
              <a:t>Conclusions</a:t>
            </a:r>
            <a:endParaRPr lang="lv-LV" sz="2000" dirty="0">
              <a:solidFill>
                <a:srgbClr val="0A616C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1"/>
          </p:nvPr>
        </p:nvSpPr>
        <p:spPr>
          <a:xfrm flipV="1">
            <a:off x="802835" y="6649516"/>
            <a:ext cx="8000000" cy="6116"/>
          </a:xfrm>
        </p:spPr>
        <p:txBody>
          <a:bodyPr/>
          <a:lstStyle/>
          <a:p>
            <a:endParaRPr lang="lv-LV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3"/>
          </p:nvPr>
        </p:nvSpPr>
        <p:spPr>
          <a:xfrm flipV="1">
            <a:off x="828637" y="4695374"/>
            <a:ext cx="8000000" cy="6116"/>
          </a:xfrm>
        </p:spPr>
        <p:txBody>
          <a:bodyPr/>
          <a:lstStyle/>
          <a:p>
            <a:endParaRPr lang="lv-LV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4"/>
          </p:nvPr>
        </p:nvSpPr>
        <p:spPr>
          <a:xfrm flipV="1">
            <a:off x="842328" y="2966133"/>
            <a:ext cx="8000000" cy="6116"/>
          </a:xfrm>
        </p:spPr>
        <p:txBody>
          <a:bodyPr/>
          <a:lstStyle/>
          <a:p>
            <a:endParaRPr lang="lv-LV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F41972B-ECCA-4765-7809-40DC21A584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4456" y="2601097"/>
            <a:ext cx="7991787" cy="276891"/>
          </a:xfrm>
        </p:spPr>
        <p:txBody>
          <a:bodyPr/>
          <a:lstStyle/>
          <a:p>
            <a:r>
              <a:rPr lang="lv-LV" sz="2000" dirty="0" err="1">
                <a:solidFill>
                  <a:srgbClr val="0A616C"/>
                </a:solidFill>
              </a:rPr>
              <a:t>Objective</a:t>
            </a:r>
            <a:endParaRPr lang="lv-LV" sz="2000" dirty="0">
              <a:solidFill>
                <a:srgbClr val="0A616C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2D0A58-036F-4EB4-B52D-23A89C7DE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862" y="6649516"/>
            <a:ext cx="7998645" cy="60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320CCBB-FE25-5D23-0D60-C007C69E50C8}"/>
              </a:ext>
            </a:extLst>
          </p:cNvPr>
          <p:cNvSpPr txBox="1"/>
          <p:nvPr/>
        </p:nvSpPr>
        <p:spPr>
          <a:xfrm>
            <a:off x="14646166" y="11193517"/>
            <a:ext cx="184731" cy="32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LV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B2140BFD-9983-4759-49E2-4231CC54A8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575197"/>
              </p:ext>
            </p:extLst>
          </p:nvPr>
        </p:nvGraphicFramePr>
        <p:xfrm>
          <a:off x="13385731" y="2477158"/>
          <a:ext cx="4021776" cy="3029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D426B499-1B92-227D-EF8B-4E8A3562E860}"/>
              </a:ext>
            </a:extLst>
          </p:cNvPr>
          <p:cNvSpPr/>
          <p:nvPr/>
        </p:nvSpPr>
        <p:spPr>
          <a:xfrm>
            <a:off x="815753" y="9607996"/>
            <a:ext cx="16753183" cy="504056"/>
          </a:xfrm>
          <a:prstGeom prst="rect">
            <a:avLst/>
          </a:prstGeom>
          <a:solidFill>
            <a:srgbClr val="12606B"/>
          </a:solidFill>
          <a:ln>
            <a:solidFill>
              <a:srgbClr val="0A61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1026" name="Picture 2" descr="aSlimnīca">
            <a:extLst>
              <a:ext uri="{FF2B5EF4-FFF2-40B4-BE49-F238E27FC236}">
                <a16:creationId xmlns:a16="http://schemas.microsoft.com/office/drawing/2014/main" id="{73575A39-4CFB-19C5-D2CD-AE5FBF8F5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194" y="9467551"/>
            <a:ext cx="1915710" cy="84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10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SU-COLOR-THEME">
      <a:dk1>
        <a:sysClr val="windowText" lastClr="000000"/>
      </a:dk1>
      <a:lt1>
        <a:sysClr val="window" lastClr="FFFFFF"/>
      </a:lt1>
      <a:dk2>
        <a:srgbClr val="C00000"/>
      </a:dk2>
      <a:lt2>
        <a:srgbClr val="F2F2F2"/>
      </a:lt2>
      <a:accent1>
        <a:srgbClr val="C00000"/>
      </a:accent1>
      <a:accent2>
        <a:srgbClr val="F58220"/>
      </a:accent2>
      <a:accent3>
        <a:srgbClr val="005BAA"/>
      </a:accent3>
      <a:accent4>
        <a:srgbClr val="FAA61A"/>
      </a:accent4>
      <a:accent5>
        <a:srgbClr val="7F7F7F"/>
      </a:accent5>
      <a:accent6>
        <a:srgbClr val="BCC7C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D-1162-RSU_posters_2021_ENG-CONF-KNOWLEDGE [Read-Only]" id="{678ED790-E304-4421-8BA4-A90B479E70D4}" vid="{82554543-27BA-446D-B8C3-F128F01FD5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1d2cf3e-71f5-4732-9d9f-7e054fe97ac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EAD4D6EA0CBC44B7BE43F22F15D5D5" ma:contentTypeVersion="16" ma:contentTypeDescription="Create a new document." ma:contentTypeScope="" ma:versionID="64fa1989e134aaa7ab719db0c336099d">
  <xsd:schema xmlns:xsd="http://www.w3.org/2001/XMLSchema" xmlns:xs="http://www.w3.org/2001/XMLSchema" xmlns:p="http://schemas.microsoft.com/office/2006/metadata/properties" xmlns:ns3="b0fbcc03-35b3-445f-b8ec-a7a370f733f1" xmlns:ns4="21d2cf3e-71f5-4732-9d9f-7e054fe97acd" targetNamespace="http://schemas.microsoft.com/office/2006/metadata/properties" ma:root="true" ma:fieldsID="b043b545acbb50bc38bbd9cf59b27476" ns3:_="" ns4:_="">
    <xsd:import namespace="b0fbcc03-35b3-445f-b8ec-a7a370f733f1"/>
    <xsd:import namespace="21d2cf3e-71f5-4732-9d9f-7e054fe97ac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SearchProperties" minOccurs="0"/>
                <xsd:element ref="ns4:MediaServiceDateTaken" minOccurs="0"/>
                <xsd:element ref="ns4:MediaServiceObjectDetectorVersions" minOccurs="0"/>
                <xsd:element ref="ns4:MediaLengthInSeconds" minOccurs="0"/>
                <xsd:element ref="ns4:MediaServiceLocation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bcc03-35b3-445f-b8ec-a7a370f733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2cf3e-71f5-4732-9d9f-7e054fe97a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F0AAE-270B-4BA6-8D05-B7D7FE696954}">
  <ds:schemaRefs>
    <ds:schemaRef ds:uri="b0fbcc03-35b3-445f-b8ec-a7a370f733f1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21d2cf3e-71f5-4732-9d9f-7e054fe97ac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14F32F9-39E5-485F-A215-A53047737F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51D6A1-6277-4EBE-A39B-E1207C3566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bcc03-35b3-445f-b8ec-a7a370f733f1"/>
    <ds:schemaRef ds:uri="21d2cf3e-71f5-4732-9d9f-7e054fe97a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322</Words>
  <Application>Microsoft Macintosh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Company>RSU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 Seburda</dc:creator>
  <cp:lastModifiedBy>Kristine Pcolkina</cp:lastModifiedBy>
  <cp:revision>33</cp:revision>
  <cp:lastPrinted>2019-02-11T09:14:46Z</cp:lastPrinted>
  <dcterms:created xsi:type="dcterms:W3CDTF">2021-04-16T14:02:33Z</dcterms:created>
  <dcterms:modified xsi:type="dcterms:W3CDTF">2026-05-02T15:17:19Z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2016-09-07T00:00:00Z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2018-11-22T00:00:00Z</vt:filetime>
  </property>
  <property fmtid="{D5CDD505-2E9C-101B-9397-08002B2CF9AE}" pid="5" name="ContentTypeId">
    <vt:lpwstr>0x01010046EAD4D6EA0CBC44B7BE43F22F15D5D5</vt:lpwstr>
  </property>
</Properties>
</file>