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4"/>
    <p:restoredTop sz="91840"/>
  </p:normalViewPr>
  <p:slideViewPr>
    <p:cSldViewPr snapToGrid="0">
      <p:cViewPr varScale="1">
        <p:scale>
          <a:sx n="122" d="100"/>
          <a:sy n="122" d="100"/>
        </p:scale>
        <p:origin x="20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7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13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81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38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00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685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20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05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12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78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F550C-CA95-A54A-94D8-4C361C1DA308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8366E-B911-F743-9783-7A1DE9AA5C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71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tiff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1;p1">
            <a:extLst>
              <a:ext uri="{FF2B5EF4-FFF2-40B4-BE49-F238E27FC236}">
                <a16:creationId xmlns:a16="http://schemas.microsoft.com/office/drawing/2014/main" id="{0F9BA0F8-897D-CEA8-B780-4F0D4A6AC8D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761" y="121283"/>
            <a:ext cx="1728788" cy="841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3;p1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FE0BA3D4-D01D-FD6C-940D-12F9F044020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0483" y="121283"/>
            <a:ext cx="2113430" cy="7382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EE5551-3D09-111D-F592-DBE324A829A1}"/>
              </a:ext>
            </a:extLst>
          </p:cNvPr>
          <p:cNvSpPr txBox="1"/>
          <p:nvPr/>
        </p:nvSpPr>
        <p:spPr>
          <a:xfrm>
            <a:off x="0" y="1932876"/>
            <a:ext cx="9143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Multiple Dimensions of Social Vulnerability and Cervical Cancer Screening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67C1C0-BC6B-F4D6-6D65-FFE64BF7CB4F}"/>
              </a:ext>
            </a:extLst>
          </p:cNvPr>
          <p:cNvSpPr txBox="1"/>
          <p:nvPr/>
        </p:nvSpPr>
        <p:spPr>
          <a:xfrm>
            <a:off x="2586038" y="3267891"/>
            <a:ext cx="65579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J. Haury, S. </a:t>
            </a:r>
            <a:r>
              <a:rPr lang="fr-FR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Crequit</a:t>
            </a:r>
            <a:r>
              <a:rPr lang="fr-F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G. Canlorbe, B. Renevier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fr-FR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Department of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Gynecology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Obstetrics, </a:t>
            </a:r>
          </a:p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Intercommunal Hospital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Center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André Grégoire, Montreuil, France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Department of Surgery and Oncological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Gynecology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r>
              <a:rPr lang="en-GB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Pitié-Salpêtrière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University Hospital, Paris, France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70FE4F1-7E1A-7182-D52B-5FC96A5857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1178" y="121283"/>
            <a:ext cx="2529192" cy="738289"/>
          </a:xfrm>
          <a:prstGeom prst="rect">
            <a:avLst/>
          </a:prstGeom>
        </p:spPr>
      </p:pic>
      <p:pic>
        <p:nvPicPr>
          <p:cNvPr id="2" name="Audio Recording 28 avr. 2026 à 21:10:14">
            <a:hlinkClick r:id="" action="ppaction://media"/>
            <a:extLst>
              <a:ext uri="{FF2B5EF4-FFF2-40B4-BE49-F238E27FC236}">
                <a16:creationId xmlns:a16="http://schemas.microsoft.com/office/drawing/2014/main" id="{7B50BC02-440A-9713-43CF-2690B1BDAA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2165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7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DCF3DF-3F14-0A1C-AB21-B56657C0AFA6}"/>
              </a:ext>
            </a:extLst>
          </p:cNvPr>
          <p:cNvSpPr txBox="1"/>
          <p:nvPr/>
        </p:nvSpPr>
        <p:spPr>
          <a:xfrm>
            <a:off x="42864" y="92683"/>
            <a:ext cx="158803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5A6769-EA0B-3735-EF99-7C037BA1D1C9}"/>
              </a:ext>
            </a:extLst>
          </p:cNvPr>
          <p:cNvSpPr txBox="1"/>
          <p:nvPr/>
        </p:nvSpPr>
        <p:spPr>
          <a:xfrm>
            <a:off x="1588030" y="35531"/>
            <a:ext cx="7555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dentify distinct vulnerability profiles and their specific associations with cervical cancer screening</a:t>
            </a:r>
            <a:r>
              <a:rPr lang="fr-FR" sz="1600" dirty="0">
                <a:effectLst/>
              </a:rPr>
              <a:t> </a:t>
            </a:r>
            <a:endParaRPr lang="fr-FR" sz="1600" dirty="0"/>
          </a:p>
        </p:txBody>
      </p:sp>
      <p:pic>
        <p:nvPicPr>
          <p:cNvPr id="8" name="image5.png">
            <a:extLst>
              <a:ext uri="{FF2B5EF4-FFF2-40B4-BE49-F238E27FC236}">
                <a16:creationId xmlns:a16="http://schemas.microsoft.com/office/drawing/2014/main" id="{12A626D0-0876-71A4-41E7-2D361B699EDF}"/>
              </a:ext>
            </a:extLst>
          </p:cNvPr>
          <p:cNvPicPr/>
          <p:nvPr/>
        </p:nvPicPr>
        <p:blipFill>
          <a:blip r:embed="rId4"/>
          <a:srcRect l="2984" t="3344" r="1236" b="30380"/>
          <a:stretch/>
        </p:blipFill>
        <p:spPr>
          <a:xfrm>
            <a:off x="3201700" y="1212036"/>
            <a:ext cx="5888182" cy="3158652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29F6A4F-98F4-86FE-87C5-D2925C5821FF}"/>
              </a:ext>
            </a:extLst>
          </p:cNvPr>
          <p:cNvSpPr txBox="1"/>
          <p:nvPr/>
        </p:nvSpPr>
        <p:spPr>
          <a:xfrm>
            <a:off x="128326" y="942109"/>
            <a:ext cx="3005136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Single-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center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retrospective cohort study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175;p4">
            <a:extLst>
              <a:ext uri="{FF2B5EF4-FFF2-40B4-BE49-F238E27FC236}">
                <a16:creationId xmlns:a16="http://schemas.microsoft.com/office/drawing/2014/main" id="{E19E115E-1101-FB7E-DFE2-C3851889D443}"/>
              </a:ext>
            </a:extLst>
          </p:cNvPr>
          <p:cNvSpPr txBox="1"/>
          <p:nvPr/>
        </p:nvSpPr>
        <p:spPr>
          <a:xfrm>
            <a:off x="128326" y="3785912"/>
            <a:ext cx="3005136" cy="830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Methods</a:t>
            </a:r>
            <a:endParaRPr lang="fr-FR" sz="16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Multiple Component Analysis</a:t>
            </a:r>
            <a:endParaRPr lang="fr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Multiple logistic regression</a:t>
            </a:r>
            <a:endParaRPr lang="fr-FR" sz="16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3" name="Google Shape;175;p4">
            <a:extLst>
              <a:ext uri="{FF2B5EF4-FFF2-40B4-BE49-F238E27FC236}">
                <a16:creationId xmlns:a16="http://schemas.microsoft.com/office/drawing/2014/main" id="{57842F06-D8DC-1120-2BA4-84C1238B666A}"/>
              </a:ext>
            </a:extLst>
          </p:cNvPr>
          <p:cNvSpPr txBox="1"/>
          <p:nvPr/>
        </p:nvSpPr>
        <p:spPr>
          <a:xfrm>
            <a:off x="128327" y="1740498"/>
            <a:ext cx="3005136" cy="18158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Study</a:t>
            </a: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population</a:t>
            </a:r>
            <a:endParaRPr lang="fr-FR" sz="16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fr-FR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Period</a:t>
            </a: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: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May 2019 - May 2025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Inclusion </a:t>
            </a:r>
            <a:r>
              <a:rPr lang="fr-FR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criteria</a:t>
            </a: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: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kern="1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age</a:t>
            </a:r>
            <a:r>
              <a:rPr lang="fr-FR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Times New Roman" panose="02020603050405020304" pitchFamily="18" charset="0"/>
                <a:ea typeface="Gungsuh" panose="02030600000101010101" pitchFamily="18" charset="-127"/>
                <a:cs typeface="Times New Roman" panose="02020603050405020304" pitchFamily="18" charset="0"/>
              </a:rPr>
              <a:t>≥</a:t>
            </a:r>
            <a:r>
              <a:rPr lang="fr-FR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 </a:t>
            </a:r>
            <a:r>
              <a:rPr lang="fr-FR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years</a:t>
            </a:r>
            <a:r>
              <a:rPr lang="fr-FR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fr-FR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delivery</a:t>
            </a:r>
            <a:r>
              <a:rPr lang="fr-FR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fr-FR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May 2019 and May 2025 at </a:t>
            </a:r>
            <a:r>
              <a:rPr lang="fr-FR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Montreuil’s</a:t>
            </a:r>
            <a:r>
              <a:rPr lang="fr-FR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hospital</a:t>
            </a:r>
            <a:endParaRPr lang="fr-FR" sz="1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ABFDB3-2DD2-5948-3D48-8689D9E493AD}"/>
              </a:ext>
            </a:extLst>
          </p:cNvPr>
          <p:cNvSpPr/>
          <p:nvPr/>
        </p:nvSpPr>
        <p:spPr>
          <a:xfrm>
            <a:off x="42864" y="28577"/>
            <a:ext cx="9058271" cy="584776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Audio Recording 28 avr. 2026 à 21:38:37">
            <a:hlinkClick r:id="" action="ppaction://media"/>
            <a:extLst>
              <a:ext uri="{FF2B5EF4-FFF2-40B4-BE49-F238E27FC236}">
                <a16:creationId xmlns:a16="http://schemas.microsoft.com/office/drawing/2014/main" id="{A56F58CF-6AE6-1ECF-8323-81BE7EE3E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2165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9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5CE7259-CFD3-5EEA-359D-D2F0C086DD7B}"/>
              </a:ext>
            </a:extLst>
          </p:cNvPr>
          <p:cNvSpPr txBox="1"/>
          <p:nvPr/>
        </p:nvSpPr>
        <p:spPr>
          <a:xfrm>
            <a:off x="85726" y="1664346"/>
            <a:ext cx="8972550" cy="33758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BD6167-FCAD-BAB5-0D85-9B124EB753E0}"/>
              </a:ext>
            </a:extLst>
          </p:cNvPr>
          <p:cNvSpPr txBox="1"/>
          <p:nvPr/>
        </p:nvSpPr>
        <p:spPr>
          <a:xfrm>
            <a:off x="114300" y="103327"/>
            <a:ext cx="888682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Administrative and socioeconomic vulnerabilities</a:t>
            </a:r>
            <a:r>
              <a:rPr lang="fr-FR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1A1620-907E-1123-E058-D33D193C72CC}"/>
              </a:ext>
            </a:extLst>
          </p:cNvPr>
          <p:cNvSpPr txBox="1"/>
          <p:nvPr/>
        </p:nvSpPr>
        <p:spPr>
          <a:xfrm>
            <a:off x="-14288" y="500063"/>
            <a:ext cx="9143999" cy="1133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40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400" dirty="0">
                <a:effectLst/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Living alone</a:t>
            </a:r>
            <a:r>
              <a:rPr lang="fr-FR" sz="1400" dirty="0">
                <a:effectLst/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, </a:t>
            </a:r>
            <a:r>
              <a:rPr lang="en-GB" sz="1400" dirty="0"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p</a:t>
            </a:r>
            <a:r>
              <a:rPr lang="en-GB" sz="1400" dirty="0">
                <a:effectLst/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oor or insecure housing, no work-related household income, </a:t>
            </a:r>
            <a:r>
              <a:rPr lang="fr-FR" sz="1400" dirty="0"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n</a:t>
            </a:r>
            <a:r>
              <a:rPr lang="en-GB" sz="1400" dirty="0">
                <a:effectLst/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o permanent healthcare insurance, recent immigration (&lt;12 months), illiteracy, linguistic barrier, social isolation, severe dependency</a:t>
            </a:r>
            <a:endParaRPr lang="fr-FR" sz="1400" dirty="0">
              <a:effectLst/>
              <a:latin typeface="Times New Roman" panose="02020603050405020304" pitchFamily="18" charset="0"/>
              <a:ea typeface="Noto Sans Symbols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40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400" dirty="0">
                <a:effectLst/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Psychiatric disease,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pychological</a:t>
            </a:r>
            <a:r>
              <a:rPr lang="en-GB" sz="1400" dirty="0">
                <a:effectLst/>
                <a:latin typeface="Times New Roman" panose="02020603050405020304" pitchFamily="18" charset="0"/>
                <a:ea typeface="Noto Sans Symbols"/>
                <a:cs typeface="Times New Roman" panose="02020603050405020304" pitchFamily="18" charset="0"/>
              </a:rPr>
              <a:t> distress, history of violence (physical, psychological, or sexual violence), violence during pregnancy, addiction before  or during pregnancy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FB7C84-17D9-DDFC-B511-E57C112E0033}"/>
              </a:ext>
            </a:extLst>
          </p:cNvPr>
          <p:cNvSpPr txBox="1"/>
          <p:nvPr/>
        </p:nvSpPr>
        <p:spPr>
          <a:xfrm>
            <a:off x="3328988" y="5000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18B044-B9BC-C7C5-2962-5CF5321D4131}"/>
              </a:ext>
            </a:extLst>
          </p:cNvPr>
          <p:cNvSpPr txBox="1"/>
          <p:nvPr/>
        </p:nvSpPr>
        <p:spPr>
          <a:xfrm>
            <a:off x="5538852" y="4154132"/>
            <a:ext cx="3247959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 5 :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Sexual Violence</a:t>
            </a:r>
            <a:r>
              <a:rPr lang="fr-FR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sexual violence history </a:t>
            </a:r>
          </a:p>
          <a:p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Cervical screening 48.5%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7B350B-FBB7-CCC3-453E-49A259C9814B}"/>
              </a:ext>
            </a:extLst>
          </p:cNvPr>
          <p:cNvSpPr txBox="1"/>
          <p:nvPr/>
        </p:nvSpPr>
        <p:spPr>
          <a:xfrm>
            <a:off x="5538852" y="3180628"/>
            <a:ext cx="3247960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 4 :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sychological Violence</a:t>
            </a:r>
            <a:r>
              <a:rPr lang="fr-FR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 violence exposure </a:t>
            </a:r>
          </a:p>
          <a:p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Cervical screening 50.5%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38C2D4B-23C0-FF41-5046-36305CE9B3F9}"/>
              </a:ext>
            </a:extLst>
          </p:cNvPr>
          <p:cNvSpPr txBox="1"/>
          <p:nvPr/>
        </p:nvSpPr>
        <p:spPr>
          <a:xfrm>
            <a:off x="357188" y="3413099"/>
            <a:ext cx="3857625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 2 :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vulnerability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substance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administrative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vulnerability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 Vulnerability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Cervical screening 60.1%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73F875-76F8-AA78-4659-9FCBBE07B9D6}"/>
              </a:ext>
            </a:extLst>
          </p:cNvPr>
          <p:cNvSpPr txBox="1"/>
          <p:nvPr/>
        </p:nvSpPr>
        <p:spPr>
          <a:xfrm>
            <a:off x="357188" y="2457657"/>
            <a:ext cx="385762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 1 : Reference profil,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vulnerability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→ Cervical screening :  66.8%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E1C3B40-C7A6-281C-496C-C5F72DD7126A}"/>
              </a:ext>
            </a:extLst>
          </p:cNvPr>
          <p:cNvSpPr txBox="1"/>
          <p:nvPr/>
        </p:nvSpPr>
        <p:spPr>
          <a:xfrm>
            <a:off x="167322" y="1835096"/>
            <a:ext cx="471900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six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vulnerability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profiles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175CD48-3862-344D-9F88-B341EE425D0E}"/>
              </a:ext>
            </a:extLst>
          </p:cNvPr>
          <p:cNvSpPr txBox="1"/>
          <p:nvPr/>
        </p:nvSpPr>
        <p:spPr>
          <a:xfrm>
            <a:off x="5538853" y="1725396"/>
            <a:ext cx="3247959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 3 :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Migrant/Linguistic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Recent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immigration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Linguistic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barrier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illiteracy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ocial isolation </a:t>
            </a:r>
          </a:p>
          <a:p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Cervical screening 37.1%</a:t>
            </a:r>
          </a:p>
        </p:txBody>
      </p:sp>
      <p:pic>
        <p:nvPicPr>
          <p:cNvPr id="3" name="Audio Recording 28 avr. 2026 à 21:22:44">
            <a:hlinkClick r:id="" action="ppaction://media"/>
            <a:extLst>
              <a:ext uri="{FF2B5EF4-FFF2-40B4-BE49-F238E27FC236}">
                <a16:creationId xmlns:a16="http://schemas.microsoft.com/office/drawing/2014/main" id="{77A554A4-1E1C-C4D2-9771-366AC67265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2165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2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4.png">
            <a:extLst>
              <a:ext uri="{FF2B5EF4-FFF2-40B4-BE49-F238E27FC236}">
                <a16:creationId xmlns:a16="http://schemas.microsoft.com/office/drawing/2014/main" id="{76038F8E-5F4B-2323-5D8A-0D507BD3EE7D}"/>
              </a:ext>
            </a:extLst>
          </p:cNvPr>
          <p:cNvPicPr/>
          <p:nvPr/>
        </p:nvPicPr>
        <p:blipFill>
          <a:blip r:embed="rId4"/>
          <a:srcRect t="4371"/>
          <a:stretch>
            <a:fillRect/>
          </a:stretch>
        </p:blipFill>
        <p:spPr>
          <a:xfrm>
            <a:off x="463285" y="749054"/>
            <a:ext cx="8217429" cy="412298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B802C77-E7B0-C027-72EB-AE97467803DC}"/>
              </a:ext>
            </a:extLst>
          </p:cNvPr>
          <p:cNvSpPr txBox="1"/>
          <p:nvPr/>
        </p:nvSpPr>
        <p:spPr>
          <a:xfrm>
            <a:off x="463285" y="86796"/>
            <a:ext cx="821742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Association between screening inadequacy and vulnerability profiles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  <p:pic>
        <p:nvPicPr>
          <p:cNvPr id="2" name="Audio Recording 28 avr. 2026 à 21:31:54">
            <a:hlinkClick r:id="" action="ppaction://media"/>
            <a:extLst>
              <a:ext uri="{FF2B5EF4-FFF2-40B4-BE49-F238E27FC236}">
                <a16:creationId xmlns:a16="http://schemas.microsoft.com/office/drawing/2014/main" id="{1F8D0489-B935-8FB9-80D2-9AE9C8049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2165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0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4;p8">
            <a:extLst>
              <a:ext uri="{FF2B5EF4-FFF2-40B4-BE49-F238E27FC236}">
                <a16:creationId xmlns:a16="http://schemas.microsoft.com/office/drawing/2014/main" id="{E1574AF5-48C2-354D-5FF9-C0CC8F9DB3D6}"/>
              </a:ext>
            </a:extLst>
          </p:cNvPr>
          <p:cNvSpPr txBox="1"/>
          <p:nvPr/>
        </p:nvSpPr>
        <p:spPr>
          <a:xfrm>
            <a:off x="422784" y="823824"/>
            <a:ext cx="8298432" cy="15696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The least </a:t>
            </a:r>
            <a:r>
              <a:rPr lang="fr-FR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screened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women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correspond to the migrant profile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However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attention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should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also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paid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to the ‘‘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victims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of violence’’ and ‘‘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psychological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disorders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’’ profiles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who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are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under-screened</a:t>
            </a:r>
            <a:endParaRPr lang="fr-FR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1800"/>
              <a:tabLst/>
              <a:defRPr/>
            </a:pP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→ cervical screening actions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targeted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the profile</a:t>
            </a:r>
            <a:endParaRPr lang="fr-FR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Google Shape;230;p9">
            <a:extLst>
              <a:ext uri="{FF2B5EF4-FFF2-40B4-BE49-F238E27FC236}">
                <a16:creationId xmlns:a16="http://schemas.microsoft.com/office/drawing/2014/main" id="{7667C891-A56C-2497-5BFE-AEFABD5AF7C5}"/>
              </a:ext>
            </a:extLst>
          </p:cNvPr>
          <p:cNvSpPr txBox="1"/>
          <p:nvPr/>
        </p:nvSpPr>
        <p:spPr>
          <a:xfrm>
            <a:off x="422783" y="2582459"/>
            <a:ext cx="8298433" cy="23082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Information for </a:t>
            </a:r>
            <a:r>
              <a:rPr lang="fr-FR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healthcare</a:t>
            </a: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providers :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</a:p>
          <a:p>
            <a:pPr marL="800100" lvl="1" indent="-342900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Identify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vulnerable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patients,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taking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into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account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all types of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vulnerability</a:t>
            </a:r>
            <a:endParaRPr lang="fr-FR" sz="16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800100" lvl="1" indent="-342900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Promote screening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among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these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patientes</a:t>
            </a:r>
          </a:p>
          <a:p>
            <a:pPr marL="800100" lvl="1" indent="-342900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Strengthen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the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link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between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primary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care and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hospitals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for sharing information about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vulnerable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patients</a:t>
            </a:r>
          </a:p>
          <a:p>
            <a:pPr marL="800100" lvl="1" indent="-342900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>
              <a:buClr>
                <a:schemeClr val="dk1"/>
              </a:buClr>
              <a:buSzPts val="1800"/>
            </a:pPr>
            <a:r>
              <a:rPr lang="fr-FR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Information for patients :</a:t>
            </a:r>
          </a:p>
          <a:p>
            <a:pPr marL="800100" lvl="1" indent="-342900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Raise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awareness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about screening (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using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a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different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approach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than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for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other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women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)</a:t>
            </a:r>
          </a:p>
          <a:p>
            <a:pPr marL="800100" lvl="1" indent="-342900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Explain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the importance of </a:t>
            </a:r>
            <a:r>
              <a:rPr lang="fr-FR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regular</a:t>
            </a:r>
            <a:r>
              <a:rPr lang="fr-FR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follow-up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28360F-BDE2-0AF7-4326-FA1FC1B83B6F}"/>
              </a:ext>
            </a:extLst>
          </p:cNvPr>
          <p:cNvSpPr txBox="1"/>
          <p:nvPr/>
        </p:nvSpPr>
        <p:spPr>
          <a:xfrm>
            <a:off x="2339022" y="265477"/>
            <a:ext cx="471900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pic>
        <p:nvPicPr>
          <p:cNvPr id="5" name="Audio Recording 28 avr. 2026 à 21:36:43">
            <a:hlinkClick r:id="" action="ppaction://media"/>
            <a:extLst>
              <a:ext uri="{FF2B5EF4-FFF2-40B4-BE49-F238E27FC236}">
                <a16:creationId xmlns:a16="http://schemas.microsoft.com/office/drawing/2014/main" id="{E39CABB5-CAFA-AC7D-83FE-C4EDB9C85B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2165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8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541</TotalTime>
  <Words>372</Words>
  <Application>Microsoft Macintosh PowerPoint</Application>
  <PresentationFormat>Affichage à l'écran (16:9)</PresentationFormat>
  <Paragraphs>51</Paragraphs>
  <Slides>5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 Haury</dc:creator>
  <cp:lastModifiedBy>Haury Alice</cp:lastModifiedBy>
  <cp:revision>6</cp:revision>
  <dcterms:created xsi:type="dcterms:W3CDTF">2026-04-08T09:13:20Z</dcterms:created>
  <dcterms:modified xsi:type="dcterms:W3CDTF">2026-04-28T19:39:07Z</dcterms:modified>
</cp:coreProperties>
</file>