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91" r:id="rId2"/>
    <p:sldId id="299" r:id="rId3"/>
    <p:sldId id="303" r:id="rId4"/>
    <p:sldId id="300" r:id="rId5"/>
    <p:sldId id="30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2BB"/>
    <a:srgbClr val="003F6B"/>
    <a:srgbClr val="009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07" autoAdjust="0"/>
    <p:restoredTop sz="67472" autoAdjust="0"/>
  </p:normalViewPr>
  <p:slideViewPr>
    <p:cSldViewPr showGuides="1">
      <p:cViewPr>
        <p:scale>
          <a:sx n="86" d="100"/>
          <a:sy n="86" d="100"/>
        </p:scale>
        <p:origin x="952"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121" d="100"/>
          <a:sy n="121" d="100"/>
        </p:scale>
        <p:origin x="493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2B97DA8-8E6C-4064-8555-1AB8580FC55F}"/>
              </a:ext>
            </a:extLst>
          </p:cNvPr>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603A4DB5-C154-4FD3-A336-A980009B1503}"/>
              </a:ext>
            </a:extLst>
          </p:cNvPr>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72144539-BE40-4D76-BE24-73DA343E3F8A}" type="datetimeFigureOut">
              <a:rPr lang="de-DE" smtClean="0"/>
              <a:t>28.04.26</a:t>
            </a:fld>
            <a:endParaRPr lang="de-DE"/>
          </a:p>
        </p:txBody>
      </p:sp>
      <p:sp>
        <p:nvSpPr>
          <p:cNvPr id="4" name="Fußzeilenplatzhalter 3">
            <a:extLst>
              <a:ext uri="{FF2B5EF4-FFF2-40B4-BE49-F238E27FC236}">
                <a16:creationId xmlns:a16="http://schemas.microsoft.com/office/drawing/2014/main" id="{6C913036-6DEF-43C7-9422-9C904683CF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55D172E-3B7F-4B35-8E38-6D92867A5B0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FE627C-7C34-4443-AA3A-CB9806E781BA}" type="slidenum">
              <a:rPr lang="de-DE" smtClean="0"/>
              <a:t>‹Nr.›</a:t>
            </a:fld>
            <a:endParaRPr lang="de-DE"/>
          </a:p>
        </p:txBody>
      </p:sp>
    </p:spTree>
    <p:extLst>
      <p:ext uri="{BB962C8B-B14F-4D97-AF65-F5344CB8AC3E}">
        <p14:creationId xmlns:p14="http://schemas.microsoft.com/office/powerpoint/2010/main" val="37218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BEB229A-CF15-496D-915A-3C3AC47BA8F3}" type="datetimeFigureOut">
              <a:rPr lang="de-DE" smtClean="0"/>
              <a:t>27.04.26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FE915-6F63-475F-AEF3-292EDAD54A09}" type="slidenum">
              <a:rPr lang="de-DE" smtClean="0"/>
              <a:t>‹Nr.›</a:t>
            </a:fld>
            <a:endParaRPr lang="de-DE"/>
          </a:p>
        </p:txBody>
      </p:sp>
    </p:spTree>
    <p:extLst>
      <p:ext uri="{BB962C8B-B14F-4D97-AF65-F5344CB8AC3E}">
        <p14:creationId xmlns:p14="http://schemas.microsoft.com/office/powerpoint/2010/main" val="142521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noProof="0" dirty="0"/>
          </a:p>
          <a:p>
            <a:pPr marL="0" indent="0">
              <a:buFontTx/>
              <a:buNone/>
            </a:pPr>
            <a:endParaRPr lang="en-US" noProof="0" dirty="0"/>
          </a:p>
          <a:p>
            <a:pPr marL="171450" indent="-171450">
              <a:buFontTx/>
              <a:buChar char="-"/>
            </a:pPr>
            <a:endParaRPr lang="en-US" noProof="0" dirty="0"/>
          </a:p>
          <a:p>
            <a:pPr algn="l"/>
            <a:r>
              <a:rPr lang="en-US" sz="1600" b="0" i="1" u="none" strike="noStrike" noProof="0" dirty="0">
                <a:solidFill>
                  <a:srgbClr val="000000"/>
                </a:solidFill>
                <a:effectLst/>
              </a:rPr>
              <a:t>Today I would like to present the project I am planning to carry out as part of my doctoral thesis. The title is: Psychological Parameters (e.g. Distress or anxiety) in Individuals with a Positive HPV Test and Normal Cytology compared to individuals with a negative or unknown HPV status – the HAPPI study.</a:t>
            </a:r>
            <a:endParaRPr lang="en-US" sz="1600" noProof="0" dirty="0"/>
          </a:p>
          <a:p>
            <a:pPr marL="171450" indent="-171450">
              <a:buFontTx/>
              <a:buChar char="-"/>
            </a:pPr>
            <a:endParaRPr lang="en-US" sz="1600" noProof="0" dirty="0"/>
          </a:p>
          <a:p>
            <a:pPr marL="0" indent="0">
              <a:buFontTx/>
              <a:buNone/>
            </a:pPr>
            <a:endParaRPr lang="de-DE" dirty="0"/>
          </a:p>
        </p:txBody>
      </p:sp>
      <p:sp>
        <p:nvSpPr>
          <p:cNvPr id="4" name="Foliennummernplatzhalter 3"/>
          <p:cNvSpPr>
            <a:spLocks noGrp="1"/>
          </p:cNvSpPr>
          <p:nvPr>
            <p:ph type="sldNum" sz="quarter" idx="5"/>
          </p:nvPr>
        </p:nvSpPr>
        <p:spPr/>
        <p:txBody>
          <a:bodyPr/>
          <a:lstStyle/>
          <a:p>
            <a:fld id="{33FFE915-6F63-475F-AEF3-292EDAD54A09}" type="slidenum">
              <a:rPr lang="de-DE" smtClean="0"/>
              <a:t>1</a:t>
            </a:fld>
            <a:endParaRPr lang="de-DE"/>
          </a:p>
        </p:txBody>
      </p:sp>
    </p:spTree>
    <p:extLst>
      <p:ext uri="{BB962C8B-B14F-4D97-AF65-F5344CB8AC3E}">
        <p14:creationId xmlns:p14="http://schemas.microsoft.com/office/powerpoint/2010/main" val="449763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0" i="0" u="none" strike="noStrike" dirty="0">
                <a:solidFill>
                  <a:srgbClr val="000000"/>
                </a:solidFill>
                <a:effectLst/>
                <a:latin typeface="-webkit-standard"/>
              </a:rPr>
              <a:t>Cervical cancer screening in Germany includes HPV testing from age 35 onwards, every three years. </a:t>
            </a:r>
            <a:endParaRPr lang="en-US" noProof="0" dirty="0"/>
          </a:p>
          <a:p>
            <a:endParaRPr lang="en-US" noProof="0" dirty="0"/>
          </a:p>
          <a:p>
            <a:r>
              <a:rPr lang="en-US" noProof="0" dirty="0"/>
              <a:t>In Germany, the prevalence among women aged 30 to 60 is approximately 10.6 percent.</a:t>
            </a:r>
          </a:p>
          <a:p>
            <a:endParaRPr lang="en-US" noProof="0" dirty="0"/>
          </a:p>
          <a:p>
            <a:r>
              <a:rPr lang="en-US" noProof="0" dirty="0"/>
              <a:t>A positive test result can still lead to psychological distress (e.g. fear of cervical cancer or psychosexual stress).</a:t>
            </a:r>
          </a:p>
          <a:p>
            <a:endParaRPr lang="en-US" noProof="0" dirty="0"/>
          </a:p>
          <a:p>
            <a:r>
              <a:rPr lang="en-US" noProof="0" dirty="0"/>
              <a:t>However, there is a lack of data in Germany </a:t>
            </a:r>
            <a:r>
              <a:rPr lang="en-US" noProof="0" dirty="0">
                <a:solidFill>
                  <a:srgbClr val="000000"/>
                </a:solidFill>
              </a:rPr>
              <a:t>on</a:t>
            </a:r>
            <a:r>
              <a:rPr lang="en-US" dirty="0">
                <a:solidFill>
                  <a:srgbClr val="000000"/>
                </a:solidFill>
              </a:rPr>
              <a:t> long-term effects of psychological distress among individuals with a positive HPV test and PAP I/</a:t>
            </a:r>
            <a:r>
              <a:rPr lang="en-US" dirty="0" err="1">
                <a:solidFill>
                  <a:srgbClr val="000000"/>
                </a:solidFill>
              </a:rPr>
              <a:t>IIa</a:t>
            </a:r>
            <a:r>
              <a:rPr lang="en-US" dirty="0">
                <a:solidFill>
                  <a:srgbClr val="000000"/>
                </a:solidFill>
              </a:rPr>
              <a:t> </a:t>
            </a:r>
            <a:r>
              <a:rPr lang="en-US" noProof="0" dirty="0">
                <a:solidFill>
                  <a:srgbClr val="000000"/>
                </a:solidFill>
              </a:rPr>
              <a:t>and </a:t>
            </a:r>
            <a:r>
              <a:rPr lang="en-US" dirty="0">
                <a:solidFill>
                  <a:srgbClr val="000000"/>
                </a:solidFill>
              </a:rPr>
              <a:t>on </a:t>
            </a:r>
            <a:r>
              <a:rPr lang="en-US" noProof="0" dirty="0">
                <a:solidFill>
                  <a:srgbClr val="000000"/>
                </a:solidFill>
              </a:rPr>
              <a:t>comparisons with HPV-negative or HPV-unknown</a:t>
            </a:r>
            <a:r>
              <a:rPr lang="en-US" baseline="30000" dirty="0">
                <a:solidFill>
                  <a:schemeClr val="bg2"/>
                </a:solidFill>
              </a:rPr>
              <a:t> 4,5</a:t>
            </a:r>
          </a:p>
          <a:p>
            <a:endParaRPr lang="en-US" noProof="0" dirty="0"/>
          </a:p>
        </p:txBody>
      </p:sp>
      <p:sp>
        <p:nvSpPr>
          <p:cNvPr id="4" name="Foliennummernplatzhalter 3"/>
          <p:cNvSpPr>
            <a:spLocks noGrp="1"/>
          </p:cNvSpPr>
          <p:nvPr>
            <p:ph type="sldNum" sz="quarter" idx="5"/>
          </p:nvPr>
        </p:nvSpPr>
        <p:spPr/>
        <p:txBody>
          <a:bodyPr/>
          <a:lstStyle/>
          <a:p>
            <a:fld id="{33FFE915-6F63-475F-AEF3-292EDAD54A09}" type="slidenum">
              <a:rPr lang="de-DE" smtClean="0"/>
              <a:t>2</a:t>
            </a:fld>
            <a:endParaRPr lang="de-DE"/>
          </a:p>
        </p:txBody>
      </p:sp>
    </p:spTree>
    <p:extLst>
      <p:ext uri="{BB962C8B-B14F-4D97-AF65-F5344CB8AC3E}">
        <p14:creationId xmlns:p14="http://schemas.microsoft.com/office/powerpoint/2010/main" val="261285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0" i="0" u="none" strike="noStrike" noProof="0" dirty="0">
                <a:solidFill>
                  <a:srgbClr val="000000"/>
                </a:solidFill>
                <a:effectLst/>
                <a:latin typeface="-webkit-standard"/>
              </a:rPr>
              <a:t>Therefore, the aim of this study is to investigate psychological parameters in HPV-positive individuals with normal PAP smear, compared to HPV-negative and HPV-unknown individuals.</a:t>
            </a:r>
          </a:p>
          <a:p>
            <a:endParaRPr lang="en-US" b="0" i="0" u="none" strike="noStrike" noProof="0" dirty="0">
              <a:solidFill>
                <a:srgbClr val="000000"/>
              </a:solidFill>
              <a:effectLst/>
              <a:latin typeface="-webkit-standard"/>
            </a:endParaRPr>
          </a:p>
          <a:p>
            <a:pPr algn="l">
              <a:buNone/>
            </a:pPr>
            <a:r>
              <a:rPr lang="en-GB" b="0" i="0" u="none" strike="noStrike" noProof="0" dirty="0">
                <a:solidFill>
                  <a:srgbClr val="000000"/>
                </a:solidFill>
                <a:effectLst/>
              </a:rPr>
              <a:t>We expect that HPV-positive individuals with PAP I/</a:t>
            </a:r>
            <a:r>
              <a:rPr lang="en-GB" b="0" i="0" u="none" strike="noStrike" noProof="0" dirty="0" err="1">
                <a:solidFill>
                  <a:srgbClr val="000000"/>
                </a:solidFill>
                <a:effectLst/>
              </a:rPr>
              <a:t>IIa</a:t>
            </a:r>
            <a:r>
              <a:rPr lang="en-GB" b="0" i="0" u="none" strike="noStrike" noProof="0" dirty="0">
                <a:solidFill>
                  <a:srgbClr val="000000"/>
                </a:solidFill>
                <a:effectLst/>
              </a:rPr>
              <a:t> experience higher psychological distress compared to the other groups and that this distress depending on time since diagnosis. </a:t>
            </a:r>
          </a:p>
        </p:txBody>
      </p:sp>
      <p:sp>
        <p:nvSpPr>
          <p:cNvPr id="4" name="Foliennummernplatzhalter 3"/>
          <p:cNvSpPr>
            <a:spLocks noGrp="1"/>
          </p:cNvSpPr>
          <p:nvPr>
            <p:ph type="sldNum" sz="quarter" idx="5"/>
          </p:nvPr>
        </p:nvSpPr>
        <p:spPr/>
        <p:txBody>
          <a:bodyPr/>
          <a:lstStyle/>
          <a:p>
            <a:fld id="{33FFE915-6F63-475F-AEF3-292EDAD54A09}" type="slidenum">
              <a:rPr lang="de-DE" smtClean="0"/>
              <a:t>3</a:t>
            </a:fld>
            <a:endParaRPr lang="de-DE"/>
          </a:p>
        </p:txBody>
      </p:sp>
    </p:spTree>
    <p:extLst>
      <p:ext uri="{BB962C8B-B14F-4D97-AF65-F5344CB8AC3E}">
        <p14:creationId xmlns:p14="http://schemas.microsoft.com/office/powerpoint/2010/main" val="168991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0" noProof="0" dirty="0"/>
              <a:t>This is a cross-sectional, quantitative survey study</a:t>
            </a:r>
          </a:p>
          <a:p>
            <a:br>
              <a:rPr lang="en-US" b="0" dirty="0"/>
            </a:br>
            <a:r>
              <a:rPr lang="en-US" b="0" i="0" u="none" strike="noStrike" dirty="0">
                <a:solidFill>
                  <a:srgbClr val="000000"/>
                </a:solidFill>
                <a:effectLst/>
                <a:latin typeface="-webkit-standard"/>
              </a:rPr>
              <a:t>We defined three groups based on HPV status: HPV-positive, HPV-negative, and individuals with unknown HPV status.</a:t>
            </a:r>
            <a:endParaRPr lang="en-US" b="0" noProof="0" dirty="0"/>
          </a:p>
          <a:p>
            <a:r>
              <a:rPr lang="en-US" b="0" noProof="0" dirty="0"/>
              <a:t>We assess several psychological parameters using validated instruments. </a:t>
            </a:r>
          </a:p>
          <a:p>
            <a:endParaRPr lang="en-US" b="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noProof="0" dirty="0"/>
              <a:t>We also assess </a:t>
            </a:r>
            <a:r>
              <a:rPr lang="en-US" sz="1200" b="0" noProof="0" dirty="0">
                <a:solidFill>
                  <a:srgbClr val="000000"/>
                </a:solidFill>
                <a:latin typeface="Arial" panose="020B0604020202020204" pitchFamily="34" charset="0"/>
                <a:cs typeface="Arial" panose="020B0604020202020204" pitchFamily="34" charset="0"/>
              </a:rPr>
              <a:t>k</a:t>
            </a:r>
            <a:r>
              <a:rPr lang="en-US" sz="1200" b="0" dirty="0" err="1">
                <a:solidFill>
                  <a:srgbClr val="000000"/>
                </a:solidFill>
                <a:latin typeface="Arial" panose="020B0604020202020204" pitchFamily="34" charset="0"/>
                <a:cs typeface="Arial" panose="020B0604020202020204" pitchFamily="34" charset="0"/>
              </a:rPr>
              <a:t>nowledge</a:t>
            </a:r>
            <a:r>
              <a:rPr lang="en-US" sz="1200" b="0" dirty="0">
                <a:solidFill>
                  <a:srgbClr val="000000"/>
                </a:solidFill>
                <a:latin typeface="Arial" panose="020B0604020202020204" pitchFamily="34" charset="0"/>
                <a:cs typeface="Arial" panose="020B0604020202020204" pitchFamily="34" charset="0"/>
              </a:rPr>
              <a:t> about test results and diagnostic procedures, support needs and subjective awareness regarding the test results and changes in psychological burden</a:t>
            </a:r>
          </a:p>
          <a:p>
            <a:r>
              <a:rPr lang="en-US" b="0" noProof="0" dirty="0"/>
              <a:t>with self developed items. </a:t>
            </a:r>
          </a:p>
          <a:p>
            <a:endParaRPr lang="en-US" noProof="0" dirty="0"/>
          </a:p>
        </p:txBody>
      </p:sp>
      <p:sp>
        <p:nvSpPr>
          <p:cNvPr id="4" name="Foliennummernplatzhalter 3"/>
          <p:cNvSpPr>
            <a:spLocks noGrp="1"/>
          </p:cNvSpPr>
          <p:nvPr>
            <p:ph type="sldNum" sz="quarter" idx="5"/>
          </p:nvPr>
        </p:nvSpPr>
        <p:spPr/>
        <p:txBody>
          <a:bodyPr/>
          <a:lstStyle/>
          <a:p>
            <a:fld id="{33FFE915-6F63-475F-AEF3-292EDAD54A09}" type="slidenum">
              <a:rPr lang="de-DE" smtClean="0"/>
              <a:t>4</a:t>
            </a:fld>
            <a:endParaRPr lang="de-DE"/>
          </a:p>
        </p:txBody>
      </p:sp>
    </p:spTree>
    <p:extLst>
      <p:ext uri="{BB962C8B-B14F-4D97-AF65-F5344CB8AC3E}">
        <p14:creationId xmlns:p14="http://schemas.microsoft.com/office/powerpoint/2010/main" val="746526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uNone/>
            </a:pPr>
            <a:r>
              <a:rPr lang="en-US" b="0" i="0" u="none" strike="noStrike" noProof="0" dirty="0">
                <a:solidFill>
                  <a:srgbClr val="000000"/>
                </a:solidFill>
                <a:effectLst/>
              </a:rPr>
              <a:t>Participants for the HPV-positive group are recruited through four collaborating clinical institutions, where eligible patients are approached directly.</a:t>
            </a:r>
          </a:p>
          <a:p>
            <a:pPr algn="l">
              <a:buNone/>
            </a:pPr>
            <a:r>
              <a:rPr lang="en-US" b="0" i="0" u="none" strike="noStrike" noProof="0" dirty="0">
                <a:solidFill>
                  <a:srgbClr val="000000"/>
                </a:solidFill>
                <a:effectLst/>
              </a:rPr>
              <a:t>For the HPV-negative and HPV status–unknown groups, recruitment takes place in the general population, for example through study groups, sports clubs, and social media platforms. Data collection is planned from May to July 2026.</a:t>
            </a:r>
          </a:p>
          <a:p>
            <a:pPr algn="l">
              <a:buNone/>
            </a:pPr>
            <a:endParaRPr lang="en-US" b="0" i="0" u="none" strike="noStrike" noProof="0" dirty="0">
              <a:solidFill>
                <a:srgbClr val="000000"/>
              </a:solidFill>
              <a:effectLst/>
            </a:endParaRPr>
          </a:p>
          <a:p>
            <a:pPr algn="l">
              <a:buNone/>
            </a:pPr>
            <a:r>
              <a:rPr lang="en-US" b="0" i="0" u="none" strike="noStrike" noProof="0" dirty="0">
                <a:solidFill>
                  <a:srgbClr val="000000"/>
                </a:solidFill>
                <a:effectLst/>
              </a:rPr>
              <a:t>For the statistical analysis, we will use SPSS and perform a MANCOVA to compare the three groups across psychological outcomes while adjusting for age, education, and time since the last HPV test.</a:t>
            </a:r>
          </a:p>
          <a:p>
            <a:pPr algn="l">
              <a:buNone/>
            </a:pPr>
            <a:endParaRPr lang="en-US" b="0" i="0" u="none" strike="noStrike" noProof="0"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p:txBody>
      </p:sp>
      <p:sp>
        <p:nvSpPr>
          <p:cNvPr id="4" name="Foliennummernplatzhalter 3"/>
          <p:cNvSpPr>
            <a:spLocks noGrp="1"/>
          </p:cNvSpPr>
          <p:nvPr>
            <p:ph type="sldNum" sz="quarter" idx="5"/>
          </p:nvPr>
        </p:nvSpPr>
        <p:spPr/>
        <p:txBody>
          <a:bodyPr/>
          <a:lstStyle/>
          <a:p>
            <a:fld id="{33FFE915-6F63-475F-AEF3-292EDAD54A09}" type="slidenum">
              <a:rPr lang="de-DE" smtClean="0"/>
              <a:t>5</a:t>
            </a:fld>
            <a:endParaRPr lang="de-DE"/>
          </a:p>
        </p:txBody>
      </p:sp>
    </p:spTree>
    <p:extLst>
      <p:ext uri="{BB962C8B-B14F-4D97-AF65-F5344CB8AC3E}">
        <p14:creationId xmlns:p14="http://schemas.microsoft.com/office/powerpoint/2010/main" val="1437585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2" name="Title 1"/>
          <p:cNvSpPr>
            <a:spLocks noGrp="1"/>
          </p:cNvSpPr>
          <p:nvPr>
            <p:ph type="title"/>
          </p:nvPr>
        </p:nvSpPr>
        <p:spPr>
          <a:xfrm>
            <a:off x="2063750" y="1268760"/>
            <a:ext cx="8604250" cy="1476164"/>
          </a:xfrm>
        </p:spPr>
        <p:txBody>
          <a:bodyPr/>
          <a:lstStyle>
            <a:lvl1pPr>
              <a:defRPr sz="4400" spc="80" baseline="0"/>
            </a:lvl1pPr>
          </a:lstStyle>
          <a:p>
            <a:r>
              <a:rPr lang="de-DE"/>
              <a:t>Mastertitelformat bearbeiten</a:t>
            </a:r>
            <a:endParaRPr lang="en-US" dirty="0"/>
          </a:p>
        </p:txBody>
      </p:sp>
      <p:sp>
        <p:nvSpPr>
          <p:cNvPr id="7" name="Textplatzhalter 6">
            <a:extLst>
              <a:ext uri="{FF2B5EF4-FFF2-40B4-BE49-F238E27FC236}">
                <a16:creationId xmlns:a16="http://schemas.microsoft.com/office/drawing/2014/main" id="{660CC760-EBF5-4E69-B01B-A0CE7B6B933B}"/>
              </a:ext>
            </a:extLst>
          </p:cNvPr>
          <p:cNvSpPr>
            <a:spLocks noGrp="1"/>
          </p:cNvSpPr>
          <p:nvPr>
            <p:ph type="body" sz="quarter" idx="11"/>
          </p:nvPr>
        </p:nvSpPr>
        <p:spPr>
          <a:xfrm>
            <a:off x="2063750" y="2881610"/>
            <a:ext cx="8604250" cy="1231466"/>
          </a:xfrm>
        </p:spPr>
        <p:txBody>
          <a:bodyPr/>
          <a:lstStyle>
            <a:lvl1pPr marL="0" indent="0">
              <a:spcAft>
                <a:spcPts val="0"/>
              </a:spcAft>
              <a:buNone/>
              <a:defRPr sz="2400">
                <a:solidFill>
                  <a:schemeClr val="tx2"/>
                </a:solidFill>
              </a:defRPr>
            </a:lvl1pPr>
          </a:lstStyle>
          <a:p>
            <a:pPr lvl="0"/>
            <a:r>
              <a:rPr lang="de-DE"/>
              <a:t>Mastertextformat bearbeiten</a:t>
            </a:r>
          </a:p>
        </p:txBody>
      </p:sp>
    </p:spTree>
    <p:extLst>
      <p:ext uri="{BB962C8B-B14F-4D97-AF65-F5344CB8AC3E}">
        <p14:creationId xmlns:p14="http://schemas.microsoft.com/office/powerpoint/2010/main" val="1782957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trenner mit Bild">
    <p:spTree>
      <p:nvGrpSpPr>
        <p:cNvPr id="1" name=""/>
        <p:cNvGrpSpPr/>
        <p:nvPr/>
      </p:nvGrpSpPr>
      <p:grpSpPr>
        <a:xfrm>
          <a:off x="0" y="0"/>
          <a:ext cx="0" cy="0"/>
          <a:chOff x="0" y="0"/>
          <a:chExt cx="0" cy="0"/>
        </a:xfrm>
      </p:grpSpPr>
      <p:sp>
        <p:nvSpPr>
          <p:cNvPr id="2" name="Title 1"/>
          <p:cNvSpPr>
            <a:spLocks noGrp="1"/>
          </p:cNvSpPr>
          <p:nvPr>
            <p:ph type="title"/>
          </p:nvPr>
        </p:nvSpPr>
        <p:spPr>
          <a:xfrm>
            <a:off x="2063751" y="812824"/>
            <a:ext cx="8604250" cy="558010"/>
          </a:xfrm>
        </p:spPr>
        <p:txBody>
          <a:bodyPr/>
          <a:lstStyle>
            <a:lvl1pPr>
              <a:defRPr sz="3400"/>
            </a:lvl1pPr>
          </a:lstStyle>
          <a:p>
            <a:r>
              <a:rPr lang="de-DE"/>
              <a:t>Mastertitelformat bearbeiten</a:t>
            </a:r>
            <a:endParaRPr lang="en-US" dirty="0"/>
          </a:p>
        </p:txBody>
      </p:sp>
      <p:sp>
        <p:nvSpPr>
          <p:cNvPr id="5" name="Bildplatzhalter 7">
            <a:extLst>
              <a:ext uri="{FF2B5EF4-FFF2-40B4-BE49-F238E27FC236}">
                <a16:creationId xmlns:a16="http://schemas.microsoft.com/office/drawing/2014/main" id="{AAA3DF5A-AAAE-4747-B95D-44DDC7CBEB39}"/>
              </a:ext>
            </a:extLst>
          </p:cNvPr>
          <p:cNvSpPr>
            <a:spLocks noGrp="1"/>
          </p:cNvSpPr>
          <p:nvPr>
            <p:ph type="pic" sz="quarter" idx="11"/>
          </p:nvPr>
        </p:nvSpPr>
        <p:spPr>
          <a:xfrm>
            <a:off x="2063750" y="1484784"/>
            <a:ext cx="10128251" cy="4176464"/>
          </a:xfrm>
          <a:solidFill>
            <a:schemeClr val="bg1">
              <a:lumMod val="85000"/>
            </a:schemeClr>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731981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2653811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de-DE"/>
              <a:t>Mastertitelformat bearbeiten</a:t>
            </a:r>
            <a:endParaRPr lang="en-US" dirty="0"/>
          </a:p>
        </p:txBody>
      </p:sp>
      <p:sp>
        <p:nvSpPr>
          <p:cNvPr id="3" name="Content Placeholder 2"/>
          <p:cNvSpPr>
            <a:spLocks noGrp="1"/>
          </p:cNvSpPr>
          <p:nvPr>
            <p:ph sz="half" idx="1"/>
          </p:nvPr>
        </p:nvSpPr>
        <p:spPr>
          <a:xfrm>
            <a:off x="2063750" y="1557338"/>
            <a:ext cx="4104000" cy="46085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564052" y="1557338"/>
            <a:ext cx="4103949" cy="4608513"/>
          </a:xfrm>
        </p:spPr>
        <p:txBody>
          <a:bodyPr/>
          <a:lstStyle>
            <a:lvl1pPr>
              <a:defRPr spc="30" baseline="0"/>
            </a:lvl1pPr>
            <a:lvl2pPr>
              <a:defRPr spc="30" baseline="0"/>
            </a:lvl2pPr>
            <a:lvl3pPr>
              <a:defRPr spc="30" baseline="0"/>
            </a:lvl3pPr>
            <a:lvl4pPr>
              <a:defRPr spc="30" baseline="0"/>
            </a:lvl4pPr>
            <a:lvl5pPr>
              <a:defRPr spc="30" baseline="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252649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Inhalt und Bild (bre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de-DE"/>
              <a:t>Mastertitelformat bearbeiten</a:t>
            </a:r>
            <a:endParaRPr lang="en-US" dirty="0"/>
          </a:p>
        </p:txBody>
      </p:sp>
      <p:sp>
        <p:nvSpPr>
          <p:cNvPr id="3" name="Content Placeholder 2"/>
          <p:cNvSpPr>
            <a:spLocks noGrp="1"/>
          </p:cNvSpPr>
          <p:nvPr>
            <p:ph sz="half" idx="1"/>
          </p:nvPr>
        </p:nvSpPr>
        <p:spPr>
          <a:xfrm>
            <a:off x="2063750" y="1557338"/>
            <a:ext cx="4284278" cy="46085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Bildplatzhalter 7">
            <a:extLst>
              <a:ext uri="{FF2B5EF4-FFF2-40B4-BE49-F238E27FC236}">
                <a16:creationId xmlns:a16="http://schemas.microsoft.com/office/drawing/2014/main" id="{5CA90898-2F68-4C13-9E2E-E02AF4DD76F4}"/>
              </a:ext>
            </a:extLst>
          </p:cNvPr>
          <p:cNvSpPr>
            <a:spLocks noGrp="1"/>
          </p:cNvSpPr>
          <p:nvPr>
            <p:ph type="pic" sz="quarter" idx="11"/>
          </p:nvPr>
        </p:nvSpPr>
        <p:spPr>
          <a:xfrm>
            <a:off x="6600057" y="1557336"/>
            <a:ext cx="5591944" cy="3707868"/>
          </a:xfrm>
          <a:solidFill>
            <a:schemeClr val="bg1">
              <a:lumMod val="85000"/>
            </a:schemeClr>
          </a:solidFill>
        </p:spPr>
        <p:txBody>
          <a:bodyPr anchor="ctr"/>
          <a:lstStyle>
            <a:lvl1pPr marL="0" indent="0" algn="ctr">
              <a:buNone/>
              <a:defRPr/>
            </a:lvl1pPr>
          </a:lstStyle>
          <a:p>
            <a:r>
              <a:rPr lang="de-DE"/>
              <a:t>Bild durch Klicken auf Symbol hinzufügen</a:t>
            </a:r>
          </a:p>
        </p:txBody>
      </p:sp>
    </p:spTree>
    <p:extLst>
      <p:ext uri="{BB962C8B-B14F-4D97-AF65-F5344CB8AC3E}">
        <p14:creationId xmlns:p14="http://schemas.microsoft.com/office/powerpoint/2010/main" val="3674637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063750" y="1557338"/>
            <a:ext cx="5832450" cy="46085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8448A72F-7758-4846-BF2E-9F2F2C0FDEAA}"/>
              </a:ext>
            </a:extLst>
          </p:cNvPr>
          <p:cNvSpPr>
            <a:spLocks noGrp="1"/>
          </p:cNvSpPr>
          <p:nvPr>
            <p:ph type="pic" sz="quarter" idx="11"/>
          </p:nvPr>
        </p:nvSpPr>
        <p:spPr>
          <a:xfrm>
            <a:off x="8220236" y="0"/>
            <a:ext cx="3971764" cy="6021288"/>
          </a:xfrm>
          <a:solidFill>
            <a:schemeClr val="bg1">
              <a:lumMod val="85000"/>
            </a:schemeClr>
          </a:solidFill>
        </p:spPr>
        <p:txBody>
          <a:bodyPr anchor="ctr"/>
          <a:lstStyle>
            <a:lvl1pPr marL="0" indent="0" algn="ctr">
              <a:buNone/>
              <a:defRPr/>
            </a:lvl1pPr>
          </a:lstStyle>
          <a:p>
            <a:r>
              <a:rPr lang="de-DE"/>
              <a:t>Bild durch Klicken auf Symbol hinzufügen</a:t>
            </a:r>
          </a:p>
        </p:txBody>
      </p:sp>
      <p:sp>
        <p:nvSpPr>
          <p:cNvPr id="4" name="Titel 3">
            <a:extLst>
              <a:ext uri="{FF2B5EF4-FFF2-40B4-BE49-F238E27FC236}">
                <a16:creationId xmlns:a16="http://schemas.microsoft.com/office/drawing/2014/main" id="{FBB88B8F-7465-465A-92A9-85A1AB072D62}"/>
              </a:ext>
            </a:extLst>
          </p:cNvPr>
          <p:cNvSpPr>
            <a:spLocks noGrp="1"/>
          </p:cNvSpPr>
          <p:nvPr>
            <p:ph type="title"/>
          </p:nvPr>
        </p:nvSpPr>
        <p:spPr>
          <a:xfrm>
            <a:off x="2062921" y="938374"/>
            <a:ext cx="5832450" cy="438398"/>
          </a:xfrm>
        </p:spPr>
        <p:txBody>
          <a:bodyPr/>
          <a:lstStyle>
            <a:lvl1pPr>
              <a:defRPr sz="2400"/>
            </a:lvl1pPr>
          </a:lstStyle>
          <a:p>
            <a:r>
              <a:rPr lang="de-DE"/>
              <a:t>Mastertitelformat bearbeiten</a:t>
            </a:r>
            <a:endParaRPr lang="de-DE" dirty="0"/>
          </a:p>
        </p:txBody>
      </p:sp>
    </p:spTree>
    <p:extLst>
      <p:ext uri="{BB962C8B-B14F-4D97-AF65-F5344CB8AC3E}">
        <p14:creationId xmlns:p14="http://schemas.microsoft.com/office/powerpoint/2010/main" val="2742726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Tree>
    <p:extLst>
      <p:ext uri="{BB962C8B-B14F-4D97-AF65-F5344CB8AC3E}">
        <p14:creationId xmlns:p14="http://schemas.microsoft.com/office/powerpoint/2010/main" val="3838300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65E44762-2C54-472E-9872-5F8A3D7FF65E}"/>
              </a:ext>
            </a:extLst>
          </p:cNvPr>
          <p:cNvSpPr/>
          <p:nvPr userDrawn="1"/>
        </p:nvSpPr>
        <p:spPr>
          <a:xfrm>
            <a:off x="1811524" y="6093296"/>
            <a:ext cx="5004556"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de-DE" spc="30" err="1"/>
          </a:p>
        </p:txBody>
      </p:sp>
    </p:spTree>
    <p:extLst>
      <p:ext uri="{BB962C8B-B14F-4D97-AF65-F5344CB8AC3E}">
        <p14:creationId xmlns:p14="http://schemas.microsoft.com/office/powerpoint/2010/main" val="935868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FD2CC9EC-FEA9-4493-B51F-559B6F224890}"/>
              </a:ext>
            </a:extLst>
          </p:cNvPr>
          <p:cNvSpPr/>
          <p:nvPr userDrawn="1"/>
        </p:nvSpPr>
        <p:spPr>
          <a:xfrm>
            <a:off x="227348" y="6165304"/>
            <a:ext cx="756084" cy="504056"/>
          </a:xfrm>
          <a:prstGeom prst="rect">
            <a:avLst/>
          </a:prstGeom>
          <a:solidFill>
            <a:srgbClr val="009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de-DE" spc="30" err="1"/>
          </a:p>
        </p:txBody>
      </p:sp>
      <p:sp>
        <p:nvSpPr>
          <p:cNvPr id="12" name="Rechteck 11">
            <a:extLst>
              <a:ext uri="{FF2B5EF4-FFF2-40B4-BE49-F238E27FC236}">
                <a16:creationId xmlns:a16="http://schemas.microsoft.com/office/drawing/2014/main" id="{8475D694-E139-473E-A65A-ED39B0EADF09}"/>
              </a:ext>
            </a:extLst>
          </p:cNvPr>
          <p:cNvSpPr/>
          <p:nvPr userDrawn="1"/>
        </p:nvSpPr>
        <p:spPr>
          <a:xfrm>
            <a:off x="0" y="1"/>
            <a:ext cx="12192000" cy="6858000"/>
          </a:xfrm>
          <a:prstGeom prst="rect">
            <a:avLst/>
          </a:prstGeom>
          <a:solidFill>
            <a:srgbClr val="003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de-DE" spc="30" err="1"/>
          </a:p>
        </p:txBody>
      </p:sp>
      <p:sp>
        <p:nvSpPr>
          <p:cNvPr id="11" name="Freihandform: Form 10">
            <a:extLst>
              <a:ext uri="{FF2B5EF4-FFF2-40B4-BE49-F238E27FC236}">
                <a16:creationId xmlns:a16="http://schemas.microsoft.com/office/drawing/2014/main" id="{0795CB2B-3815-4771-AFAB-2DBF3B34D291}"/>
              </a:ext>
            </a:extLst>
          </p:cNvPr>
          <p:cNvSpPr/>
          <p:nvPr userDrawn="1"/>
        </p:nvSpPr>
        <p:spPr>
          <a:xfrm>
            <a:off x="4770534" y="2024845"/>
            <a:ext cx="7421467" cy="4833157"/>
          </a:xfrm>
          <a:custGeom>
            <a:avLst/>
            <a:gdLst>
              <a:gd name="connsiteX0" fmla="*/ 7411942 w 7421467"/>
              <a:gd name="connsiteY0" fmla="*/ 0 h 4833157"/>
              <a:gd name="connsiteX1" fmla="*/ 7421467 w 7421467"/>
              <a:gd name="connsiteY1" fmla="*/ 241 h 4833157"/>
              <a:gd name="connsiteX2" fmla="*/ 7421467 w 7421467"/>
              <a:gd name="connsiteY2" fmla="*/ 4833157 h 4833157"/>
              <a:gd name="connsiteX3" fmla="*/ 0 w 7421467"/>
              <a:gd name="connsiteY3" fmla="*/ 4833157 h 4833157"/>
              <a:gd name="connsiteX4" fmla="*/ 110690 w 7421467"/>
              <a:gd name="connsiteY4" fmla="*/ 4588316 h 4833157"/>
              <a:gd name="connsiteX5" fmla="*/ 7411942 w 7421467"/>
              <a:gd name="connsiteY5" fmla="*/ 0 h 483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1467" h="4833157">
                <a:moveTo>
                  <a:pt x="7411942" y="0"/>
                </a:moveTo>
                <a:lnTo>
                  <a:pt x="7421467" y="241"/>
                </a:lnTo>
                <a:lnTo>
                  <a:pt x="7421467" y="4833157"/>
                </a:lnTo>
                <a:lnTo>
                  <a:pt x="0" y="4833157"/>
                </a:lnTo>
                <a:lnTo>
                  <a:pt x="110690" y="4588316"/>
                </a:lnTo>
                <a:cubicBezTo>
                  <a:pt x="1418845" y="1873453"/>
                  <a:pt x="4196610" y="0"/>
                  <a:pt x="7411942" y="0"/>
                </a:cubicBezTo>
                <a:close/>
              </a:path>
            </a:pathLst>
          </a:custGeom>
          <a:solidFill>
            <a:srgbClr val="009B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10000"/>
              </a:lnSpc>
            </a:pPr>
            <a:endParaRPr lang="de-DE" sz="1700" spc="30" err="1"/>
          </a:p>
        </p:txBody>
      </p:sp>
      <p:sp>
        <p:nvSpPr>
          <p:cNvPr id="13" name="Title 1">
            <a:extLst>
              <a:ext uri="{FF2B5EF4-FFF2-40B4-BE49-F238E27FC236}">
                <a16:creationId xmlns:a16="http://schemas.microsoft.com/office/drawing/2014/main" id="{9228B1B6-1F1E-4553-B37F-768CBDE133DD}"/>
              </a:ext>
            </a:extLst>
          </p:cNvPr>
          <p:cNvSpPr>
            <a:spLocks noGrp="1"/>
          </p:cNvSpPr>
          <p:nvPr>
            <p:ph type="ctrTitle"/>
          </p:nvPr>
        </p:nvSpPr>
        <p:spPr>
          <a:xfrm>
            <a:off x="443373" y="2295098"/>
            <a:ext cx="7992888" cy="1469814"/>
          </a:xfrm>
        </p:spPr>
        <p:txBody>
          <a:bodyPr anchor="t"/>
          <a:lstStyle>
            <a:lvl1pPr algn="l">
              <a:spcBef>
                <a:spcPts val="0"/>
              </a:spcBef>
              <a:spcAft>
                <a:spcPts val="0"/>
              </a:spcAft>
              <a:defRPr sz="4400" spc="80" baseline="0">
                <a:solidFill>
                  <a:schemeClr val="bg1"/>
                </a:solidFill>
              </a:defRPr>
            </a:lvl1pPr>
          </a:lstStyle>
          <a:p>
            <a:r>
              <a:rPr lang="de-DE"/>
              <a:t>Mastertitelformat bearbeiten</a:t>
            </a:r>
            <a:endParaRPr lang="en-US" dirty="0"/>
          </a:p>
        </p:txBody>
      </p:sp>
      <p:sp>
        <p:nvSpPr>
          <p:cNvPr id="14" name="Subtitle 2">
            <a:extLst>
              <a:ext uri="{FF2B5EF4-FFF2-40B4-BE49-F238E27FC236}">
                <a16:creationId xmlns:a16="http://schemas.microsoft.com/office/drawing/2014/main" id="{6FE7CD72-973C-4CD8-849D-BA66990BDD75}"/>
              </a:ext>
            </a:extLst>
          </p:cNvPr>
          <p:cNvSpPr>
            <a:spLocks noGrp="1"/>
          </p:cNvSpPr>
          <p:nvPr>
            <p:ph type="subTitle" idx="1"/>
          </p:nvPr>
        </p:nvSpPr>
        <p:spPr>
          <a:xfrm>
            <a:off x="443373" y="3915278"/>
            <a:ext cx="6433129" cy="929754"/>
          </a:xfrm>
        </p:spPr>
        <p:txBody>
          <a:bodyPr/>
          <a:lstStyle>
            <a:lvl1pPr marL="0" indent="0" algn="l">
              <a:spcBef>
                <a:spcPts val="0"/>
              </a:spcBef>
              <a:spcAft>
                <a:spcPts val="0"/>
              </a:spcAft>
              <a:buNone/>
              <a:defRPr sz="2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15" name="Textplatzhalter 8">
            <a:extLst>
              <a:ext uri="{FF2B5EF4-FFF2-40B4-BE49-F238E27FC236}">
                <a16:creationId xmlns:a16="http://schemas.microsoft.com/office/drawing/2014/main" id="{2EC1C921-08C2-47E1-B34B-BEC790E897DA}"/>
              </a:ext>
            </a:extLst>
          </p:cNvPr>
          <p:cNvSpPr>
            <a:spLocks noGrp="1"/>
          </p:cNvSpPr>
          <p:nvPr>
            <p:ph type="body" sz="quarter" idx="10"/>
          </p:nvPr>
        </p:nvSpPr>
        <p:spPr>
          <a:xfrm>
            <a:off x="443374" y="5013177"/>
            <a:ext cx="4968550" cy="1152674"/>
          </a:xfrm>
        </p:spPr>
        <p:txBody>
          <a:bodyPr/>
          <a:lstStyle>
            <a:lvl1pPr marL="0" indent="0">
              <a:spcBef>
                <a:spcPts val="0"/>
              </a:spcBef>
              <a:spcAft>
                <a:spcPts val="0"/>
              </a:spcAft>
              <a:buNone/>
              <a:defRPr>
                <a:solidFill>
                  <a:schemeClr val="bg1"/>
                </a:solidFill>
              </a:defRPr>
            </a:lvl1pPr>
          </a:lstStyle>
          <a:p>
            <a:pPr lvl="0"/>
            <a:r>
              <a:rPr lang="de-DE"/>
              <a:t>Mastertextformat bearbeiten</a:t>
            </a:r>
          </a:p>
        </p:txBody>
      </p:sp>
      <p:pic>
        <p:nvPicPr>
          <p:cNvPr id="16" name="Grafik 15">
            <a:extLst>
              <a:ext uri="{FF2B5EF4-FFF2-40B4-BE49-F238E27FC236}">
                <a16:creationId xmlns:a16="http://schemas.microsoft.com/office/drawing/2014/main" id="{EA838754-712E-463B-9BD4-B829214B7F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43372" y="466757"/>
            <a:ext cx="1437334" cy="1150111"/>
          </a:xfrm>
          <a:prstGeom prst="rect">
            <a:avLst/>
          </a:prstGeom>
        </p:spPr>
      </p:pic>
      <p:pic>
        <p:nvPicPr>
          <p:cNvPr id="5" name="Grafik 4">
            <a:extLst>
              <a:ext uri="{FF2B5EF4-FFF2-40B4-BE49-F238E27FC236}">
                <a16:creationId xmlns:a16="http://schemas.microsoft.com/office/drawing/2014/main" id="{521A140F-2E1B-404F-B6D3-D5A9D856E9A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059994" y="5661248"/>
            <a:ext cx="5688632" cy="621708"/>
          </a:xfrm>
          <a:prstGeom prst="rect">
            <a:avLst/>
          </a:prstGeom>
        </p:spPr>
      </p:pic>
    </p:spTree>
    <p:extLst>
      <p:ext uri="{BB962C8B-B14F-4D97-AF65-F5344CB8AC3E}">
        <p14:creationId xmlns:p14="http://schemas.microsoft.com/office/powerpoint/2010/main" val="257506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C9E07F4F-6376-4EE4-AB3E-76EA17C18ECD}"/>
              </a:ext>
            </a:extLst>
          </p:cNvPr>
          <p:cNvSpPr/>
          <p:nvPr userDrawn="1"/>
        </p:nvSpPr>
        <p:spPr>
          <a:xfrm>
            <a:off x="-1" y="0"/>
            <a:ext cx="145097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de-DE" sz="1700" spc="30" err="1"/>
          </a:p>
        </p:txBody>
      </p:sp>
      <p:sp>
        <p:nvSpPr>
          <p:cNvPr id="15" name="Freihandform: Form 14">
            <a:extLst>
              <a:ext uri="{FF2B5EF4-FFF2-40B4-BE49-F238E27FC236}">
                <a16:creationId xmlns:a16="http://schemas.microsoft.com/office/drawing/2014/main" id="{172AF8F0-8DAD-4538-BC1D-E3B87187CF41}"/>
              </a:ext>
            </a:extLst>
          </p:cNvPr>
          <p:cNvSpPr/>
          <p:nvPr userDrawn="1"/>
        </p:nvSpPr>
        <p:spPr>
          <a:xfrm>
            <a:off x="0" y="2977768"/>
            <a:ext cx="1450975" cy="3880232"/>
          </a:xfrm>
          <a:custGeom>
            <a:avLst/>
            <a:gdLst>
              <a:gd name="connsiteX0" fmla="*/ 1450975 w 1450975"/>
              <a:gd name="connsiteY0" fmla="*/ 0 h 3880232"/>
              <a:gd name="connsiteX1" fmla="*/ 1450975 w 1450975"/>
              <a:gd name="connsiteY1" fmla="*/ 3880232 h 3880232"/>
              <a:gd name="connsiteX2" fmla="*/ 0 w 1450975"/>
              <a:gd name="connsiteY2" fmla="*/ 3880232 h 3880232"/>
              <a:gd name="connsiteX3" fmla="*/ 0 w 1450975"/>
              <a:gd name="connsiteY3" fmla="*/ 982332 h 3880232"/>
              <a:gd name="connsiteX4" fmla="*/ 80748 w 1450975"/>
              <a:gd name="connsiteY4" fmla="*/ 912387 h 3880232"/>
              <a:gd name="connsiteX5" fmla="*/ 1372159 w 1450975"/>
              <a:gd name="connsiteY5" fmla="*/ 40367 h 388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975" h="3880232">
                <a:moveTo>
                  <a:pt x="1450975" y="0"/>
                </a:moveTo>
                <a:lnTo>
                  <a:pt x="1450975" y="3880232"/>
                </a:lnTo>
                <a:lnTo>
                  <a:pt x="0" y="3880232"/>
                </a:lnTo>
                <a:lnTo>
                  <a:pt x="0" y="982332"/>
                </a:lnTo>
                <a:lnTo>
                  <a:pt x="80748" y="912387"/>
                </a:lnTo>
                <a:cubicBezTo>
                  <a:pt x="480793" y="582240"/>
                  <a:pt x="913073" y="289757"/>
                  <a:pt x="1372159" y="40367"/>
                </a:cubicBezTo>
                <a:close/>
              </a:path>
            </a:pathLst>
          </a:custGeom>
          <a:solidFill>
            <a:srgbClr val="009B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10000"/>
              </a:lnSpc>
            </a:pPr>
            <a:endParaRPr lang="de-DE" sz="1700" spc="30" err="1"/>
          </a:p>
        </p:txBody>
      </p:sp>
      <p:sp>
        <p:nvSpPr>
          <p:cNvPr id="2" name="Title Placeholder 1"/>
          <p:cNvSpPr>
            <a:spLocks noGrp="1"/>
          </p:cNvSpPr>
          <p:nvPr>
            <p:ph type="title"/>
          </p:nvPr>
        </p:nvSpPr>
        <p:spPr>
          <a:xfrm>
            <a:off x="2062921" y="938374"/>
            <a:ext cx="8605080" cy="438398"/>
          </a:xfrm>
          <a:prstGeom prst="rect">
            <a:avLst/>
          </a:prstGeom>
        </p:spPr>
        <p:txBody>
          <a:bodyPr vert="horz" lIns="0" tIns="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2063750" y="1557338"/>
            <a:ext cx="8604251" cy="4608512"/>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10" name="Rechteck 9">
            <a:extLst>
              <a:ext uri="{FF2B5EF4-FFF2-40B4-BE49-F238E27FC236}">
                <a16:creationId xmlns:a16="http://schemas.microsoft.com/office/drawing/2014/main" id="{5D872A42-BB1C-49BB-A53E-DC69F0F431DE}"/>
              </a:ext>
            </a:extLst>
          </p:cNvPr>
          <p:cNvSpPr/>
          <p:nvPr userDrawn="1"/>
        </p:nvSpPr>
        <p:spPr>
          <a:xfrm>
            <a:off x="299357" y="6302177"/>
            <a:ext cx="1044116" cy="151159"/>
          </a:xfrm>
          <a:prstGeom prst="rect">
            <a:avLst/>
          </a:prstGeom>
        </p:spPr>
        <p:txBody>
          <a:bodyPr wrap="none" lIns="0" tIns="0" rIns="0" bIns="0">
            <a:noAutofit/>
          </a:bodyPr>
          <a:lstStyle/>
          <a:p>
            <a:pPr>
              <a:lnSpc>
                <a:spcPts val="1200"/>
              </a:lnSpc>
            </a:pPr>
            <a:r>
              <a:rPr lang="de-DE" sz="900" b="1" spc="20" baseline="0" dirty="0">
                <a:solidFill>
                  <a:schemeClr val="bg1"/>
                </a:solidFill>
              </a:rPr>
              <a:t>Page </a:t>
            </a:r>
            <a:fld id="{B68CA67E-C928-4610-8613-D29F25DDB709}" type="slidenum">
              <a:rPr lang="de-DE" sz="900" b="1" spc="20" baseline="0" smtClean="0">
                <a:solidFill>
                  <a:schemeClr val="bg1"/>
                </a:solidFill>
              </a:rPr>
              <a:t>‹Nr.›</a:t>
            </a:fld>
            <a:r>
              <a:rPr lang="de-DE" sz="900" b="1" spc="20" baseline="0" dirty="0">
                <a:solidFill>
                  <a:schemeClr val="bg1"/>
                </a:solidFill>
              </a:rPr>
              <a:t> </a:t>
            </a:r>
          </a:p>
        </p:txBody>
      </p:sp>
      <p:sp>
        <p:nvSpPr>
          <p:cNvPr id="14" name="Rechteck 13">
            <a:extLst>
              <a:ext uri="{FF2B5EF4-FFF2-40B4-BE49-F238E27FC236}">
                <a16:creationId xmlns:a16="http://schemas.microsoft.com/office/drawing/2014/main" id="{4ACEC744-5975-4C66-8B94-18F60448BD0F}"/>
              </a:ext>
            </a:extLst>
          </p:cNvPr>
          <p:cNvSpPr/>
          <p:nvPr userDrawn="1"/>
        </p:nvSpPr>
        <p:spPr>
          <a:xfrm>
            <a:off x="299357" y="6459686"/>
            <a:ext cx="900411" cy="207615"/>
          </a:xfrm>
          <a:prstGeom prst="rect">
            <a:avLst/>
          </a:prstGeom>
        </p:spPr>
        <p:txBody>
          <a:bodyPr wrap="none" lIns="0" tIns="0" rIns="0" bIns="0">
            <a:noAutofit/>
          </a:bodyPr>
          <a:lstStyle/>
          <a:p>
            <a:pPr>
              <a:lnSpc>
                <a:spcPts val="1200"/>
              </a:lnSpc>
            </a:pPr>
            <a:r>
              <a:rPr lang="de-DE" sz="900" b="0" spc="20" baseline="0">
                <a:solidFill>
                  <a:schemeClr val="bg1"/>
                </a:solidFill>
              </a:rPr>
              <a:t>June 2026</a:t>
            </a:r>
          </a:p>
        </p:txBody>
      </p:sp>
      <p:pic>
        <p:nvPicPr>
          <p:cNvPr id="16" name="Grafik 15">
            <a:extLst>
              <a:ext uri="{FF2B5EF4-FFF2-40B4-BE49-F238E27FC236}">
                <a16:creationId xmlns:a16="http://schemas.microsoft.com/office/drawing/2014/main" id="{66F59C75-D358-4F4A-AFA6-7E72F33366B4}"/>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72865" y="296652"/>
            <a:ext cx="1081073" cy="864097"/>
          </a:xfrm>
          <a:prstGeom prst="rect">
            <a:avLst/>
          </a:prstGeom>
        </p:spPr>
      </p:pic>
      <p:sp>
        <p:nvSpPr>
          <p:cNvPr id="6" name="Textfeld 5">
            <a:extLst>
              <a:ext uri="{FF2B5EF4-FFF2-40B4-BE49-F238E27FC236}">
                <a16:creationId xmlns:a16="http://schemas.microsoft.com/office/drawing/2014/main" id="{89D837AD-A434-E715-405B-1E4DEED34026}"/>
              </a:ext>
            </a:extLst>
          </p:cNvPr>
          <p:cNvSpPr txBox="1"/>
          <p:nvPr userDrawn="1"/>
        </p:nvSpPr>
        <p:spPr>
          <a:xfrm>
            <a:off x="2061231" y="6196016"/>
            <a:ext cx="9577695" cy="527260"/>
          </a:xfrm>
          <a:prstGeom prst="rect">
            <a:avLst/>
          </a:prstGeom>
          <a:noFill/>
        </p:spPr>
        <p:txBody>
          <a:bodyPr wrap="square" rtlCol="0">
            <a:spAutoFit/>
          </a:bodyPr>
          <a:lstStyle/>
          <a:p>
            <a:pPr>
              <a:lnSpc>
                <a:spcPts val="1200"/>
              </a:lnSpc>
            </a:pPr>
            <a:r>
              <a:rPr lang="de-DE" sz="1000" b="0" spc="20" baseline="0">
                <a:solidFill>
                  <a:schemeClr val="bg2"/>
                </a:solidFill>
              </a:rPr>
              <a:t>Wenke Reents — IFCPC 2026</a:t>
            </a:r>
          </a:p>
          <a:p>
            <a:pPr algn="l">
              <a:lnSpc>
                <a:spcPct val="110000"/>
              </a:lnSpc>
            </a:pPr>
            <a:endParaRPr lang="de-DE" spc="30"/>
          </a:p>
        </p:txBody>
      </p:sp>
    </p:spTree>
    <p:extLst>
      <p:ext uri="{BB962C8B-B14F-4D97-AF65-F5344CB8AC3E}">
        <p14:creationId xmlns:p14="http://schemas.microsoft.com/office/powerpoint/2010/main" val="2587547491"/>
      </p:ext>
    </p:extLst>
  </p:cSld>
  <p:clrMap bg1="lt1" tx1="dk1" bg2="lt2" tx2="dk2" accent1="accent1" accent2="accent2" accent3="accent3" accent4="accent4" accent5="accent5" accent6="accent6" hlink="hlink" folHlink="folHlink"/>
  <p:sldLayoutIdLst>
    <p:sldLayoutId id="2147483670" r:id="rId1"/>
    <p:sldLayoutId id="2147483669" r:id="rId2"/>
    <p:sldLayoutId id="2147483662" r:id="rId3"/>
    <p:sldLayoutId id="2147483664" r:id="rId4"/>
    <p:sldLayoutId id="2147483672" r:id="rId5"/>
    <p:sldLayoutId id="2147483668" r:id="rId6"/>
    <p:sldLayoutId id="2147483666" r:id="rId7"/>
    <p:sldLayoutId id="2147483673" r:id="rId8"/>
    <p:sldLayoutId id="2147483674" r:id="rId9"/>
  </p:sldLayoutIdLst>
  <p:hf sldNum="0" hdr="0" ftr="0" dt="0"/>
  <p:txStyles>
    <p:title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p:titleStyle>
    <p:bodyStyle>
      <a:lvl1pPr marL="225425" indent="-225425"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1pPr>
      <a:lvl2pPr marL="628650" indent="-17780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2pPr>
      <a:lvl3pPr marL="1079500" indent="-18415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4pPr>
      <a:lvl5pPr marL="1974850" indent="-177800" algn="l" defTabSz="628650" rtl="0" eaLnBrk="1" latinLnBrk="0" hangingPunct="1">
        <a:lnSpc>
          <a:spcPct val="110000"/>
        </a:lnSpc>
        <a:spcBef>
          <a:spcPts val="0"/>
        </a:spcBef>
        <a:spcAft>
          <a:spcPts val="1800"/>
        </a:spcAft>
        <a:buFont typeface="Arial" panose="020B0604020202020204" pitchFamily="34" charset="0"/>
        <a:buChar char="‒"/>
        <a:defRPr sz="1800" kern="1200" spc="3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300" userDrawn="1">
          <p15:clr>
            <a:srgbClr val="F26B43"/>
          </p15:clr>
        </p15:guide>
        <p15:guide id="2" pos="6720" userDrawn="1">
          <p15:clr>
            <a:srgbClr val="F26B43"/>
          </p15:clr>
        </p15:guide>
        <p15:guide id="3" orient="horz" pos="981" userDrawn="1">
          <p15:clr>
            <a:srgbClr val="F26B43"/>
          </p15:clr>
        </p15:guide>
        <p15:guide id="4" orient="horz" pos="3884" userDrawn="1">
          <p15:clr>
            <a:srgbClr val="F26B43"/>
          </p15:clr>
        </p15:guide>
        <p15:guide id="5" pos="91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7.pn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7.pn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7.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5.m4a"/><Relationship Id="rId7" Type="http://schemas.openxmlformats.org/officeDocument/2006/relationships/image" Target="../media/image12.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11.png"/><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A63DC4-D20A-484D-BB08-FA440FC34FBC}"/>
              </a:ext>
            </a:extLst>
          </p:cNvPr>
          <p:cNvSpPr>
            <a:spLocks noGrp="1"/>
          </p:cNvSpPr>
          <p:nvPr>
            <p:ph type="title"/>
          </p:nvPr>
        </p:nvSpPr>
        <p:spPr>
          <a:xfrm>
            <a:off x="484530" y="2132856"/>
            <a:ext cx="7699702" cy="1476375"/>
          </a:xfrm>
        </p:spPr>
        <p:txBody>
          <a:bodyPr/>
          <a:lstStyle/>
          <a:p>
            <a:pPr>
              <a:lnSpc>
                <a:spcPct val="100000"/>
              </a:lnSpc>
            </a:pPr>
            <a:r>
              <a:rPr lang="en-US" sz="2400" b="1" u="none" strike="noStrike" noProof="0" dirty="0">
                <a:effectLst/>
                <a:latin typeface="Arial" panose="020B0604020202020204" pitchFamily="34" charset="0"/>
              </a:rPr>
              <a:t>Psychological Parameters in Individuals with a Positive HPV Test and Normal Cytology (Pap I or </a:t>
            </a:r>
            <a:r>
              <a:rPr lang="en-US" sz="2400" b="1" u="none" strike="noStrike" noProof="0" dirty="0" err="1">
                <a:effectLst/>
                <a:latin typeface="Arial" panose="020B0604020202020204" pitchFamily="34" charset="0"/>
              </a:rPr>
              <a:t>IIa</a:t>
            </a:r>
            <a:r>
              <a:rPr lang="en-US" sz="2400" b="1" u="none" strike="noStrike" noProof="0" dirty="0">
                <a:effectLst/>
                <a:latin typeface="Arial" panose="020B0604020202020204" pitchFamily="34" charset="0"/>
              </a:rPr>
              <a:t>) Compared to Individuals with a Negative or Unknown HPV Status (HAPPI </a:t>
            </a:r>
            <a:r>
              <a:rPr lang="en-US" sz="2400" b="1" dirty="0">
                <a:latin typeface="Arial" panose="020B0604020202020204" pitchFamily="34" charset="0"/>
              </a:rPr>
              <a:t>S</a:t>
            </a:r>
            <a:r>
              <a:rPr lang="en-US" sz="2400" b="1" u="none" strike="noStrike" noProof="0" dirty="0" err="1">
                <a:effectLst/>
                <a:latin typeface="Arial" panose="020B0604020202020204" pitchFamily="34" charset="0"/>
              </a:rPr>
              <a:t>tudy</a:t>
            </a:r>
            <a:r>
              <a:rPr lang="en-US" sz="2400" b="1" u="none" strike="noStrike" noProof="0" dirty="0">
                <a:effectLst/>
                <a:latin typeface="Arial" panose="020B0604020202020204" pitchFamily="34" charset="0"/>
              </a:rPr>
              <a:t>)</a:t>
            </a:r>
            <a:endParaRPr lang="en-US" sz="2400" b="1" noProof="0" dirty="0"/>
          </a:p>
        </p:txBody>
      </p:sp>
      <p:sp>
        <p:nvSpPr>
          <p:cNvPr id="4" name="Textplatzhalter 3">
            <a:extLst>
              <a:ext uri="{FF2B5EF4-FFF2-40B4-BE49-F238E27FC236}">
                <a16:creationId xmlns:a16="http://schemas.microsoft.com/office/drawing/2014/main" id="{87C8910F-00A7-4EB2-AAFE-A90821B9CCD2}"/>
              </a:ext>
            </a:extLst>
          </p:cNvPr>
          <p:cNvSpPr>
            <a:spLocks noGrp="1"/>
          </p:cNvSpPr>
          <p:nvPr>
            <p:ph type="body" sz="quarter" idx="4294967295"/>
          </p:nvPr>
        </p:nvSpPr>
        <p:spPr>
          <a:xfrm>
            <a:off x="484530" y="4509120"/>
            <a:ext cx="5611470" cy="1260140"/>
          </a:xfrm>
        </p:spPr>
        <p:txBody>
          <a:bodyPr/>
          <a:lstStyle/>
          <a:p>
            <a:pPr marL="0" indent="0">
              <a:buNone/>
            </a:pPr>
            <a:r>
              <a:rPr lang="en-US" sz="2000" noProof="0" dirty="0">
                <a:solidFill>
                  <a:schemeClr val="bg1"/>
                </a:solidFill>
              </a:rPr>
              <a:t>Wenke Reents, University Medicine Oldenburg</a:t>
            </a:r>
          </a:p>
          <a:p>
            <a:pPr marL="0" indent="0">
              <a:buNone/>
            </a:pPr>
            <a:r>
              <a:rPr lang="en-US" sz="2000" noProof="0" dirty="0">
                <a:solidFill>
                  <a:schemeClr val="bg1"/>
                </a:solidFill>
                <a:latin typeface="Arial" panose="020B0604020202020204" pitchFamily="34" charset="0"/>
              </a:rPr>
              <a:t>IFCPC Paris 2026 Congress</a:t>
            </a:r>
            <a:endParaRPr lang="en-US" sz="2000" noProof="0" dirty="0">
              <a:solidFill>
                <a:srgbClr val="000000"/>
              </a:solidFill>
              <a:effectLst/>
              <a:latin typeface="Arial" panose="020B0604020202020204" pitchFamily="34" charset="0"/>
            </a:endParaRPr>
          </a:p>
          <a:p>
            <a:pPr marL="0" indent="0">
              <a:buNone/>
            </a:pPr>
            <a:br>
              <a:rPr lang="en-US" sz="2000" noProof="0" dirty="0">
                <a:solidFill>
                  <a:schemeClr val="bg1"/>
                </a:solidFill>
              </a:rPr>
            </a:br>
            <a:endParaRPr lang="en-US" sz="3200" noProof="0" dirty="0">
              <a:solidFill>
                <a:schemeClr val="bg1"/>
              </a:solidFill>
            </a:endParaRPr>
          </a:p>
        </p:txBody>
      </p:sp>
      <p:pic>
        <p:nvPicPr>
          <p:cNvPr id="11" name="Grafik 10" descr="Ein Bild, das Grafiken, Symbol, Logo, Schrift enthält.&#10;&#10;KI-generierte Inhalte können fehlerhaft sein.">
            <a:extLst>
              <a:ext uri="{FF2B5EF4-FFF2-40B4-BE49-F238E27FC236}">
                <a16:creationId xmlns:a16="http://schemas.microsoft.com/office/drawing/2014/main" id="{F801D125-741C-9452-1B83-D1BC5D3182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4232" y="3165620"/>
            <a:ext cx="2603640" cy="2603640"/>
          </a:xfrm>
          <a:prstGeom prst="rect">
            <a:avLst/>
          </a:prstGeom>
        </p:spPr>
      </p:pic>
      <p:pic>
        <p:nvPicPr>
          <p:cNvPr id="12" name="Audio 11">
            <a:extLst>
              <a:ext uri="{FF2B5EF4-FFF2-40B4-BE49-F238E27FC236}">
                <a16:creationId xmlns:a16="http://schemas.microsoft.com/office/drawing/2014/main" id="{64230E3D-F779-B085-5D66-A800F96B7B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21678852"/>
      </p:ext>
    </p:extLst>
  </p:cSld>
  <p:clrMapOvr>
    <a:masterClrMapping/>
  </p:clrMapOvr>
  <mc:AlternateContent xmlns:mc="http://schemas.openxmlformats.org/markup-compatibility/2006">
    <mc:Choice xmlns:p14="http://schemas.microsoft.com/office/powerpoint/2010/main" Requires="p14">
      <p:transition spd="slow" p14:dur="2000" advTm="25216"/>
    </mc:Choice>
    <mc:Fallback>
      <p:transition spd="slow" advTm="25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100DBA-5557-7F29-7A84-1E7F82E0345E}"/>
              </a:ext>
            </a:extLst>
          </p:cNvPr>
          <p:cNvSpPr>
            <a:spLocks noGrp="1"/>
          </p:cNvSpPr>
          <p:nvPr>
            <p:ph type="title"/>
          </p:nvPr>
        </p:nvSpPr>
        <p:spPr/>
        <p:txBody>
          <a:bodyPr/>
          <a:lstStyle/>
          <a:p>
            <a:r>
              <a:rPr lang="en-US" b="1" noProof="0" dirty="0"/>
              <a:t>Background</a:t>
            </a:r>
            <a:r>
              <a:rPr lang="en-US" noProof="0" dirty="0"/>
              <a:t> </a:t>
            </a:r>
          </a:p>
        </p:txBody>
      </p:sp>
      <p:sp>
        <p:nvSpPr>
          <p:cNvPr id="3" name="Inhaltsplatzhalter 2">
            <a:extLst>
              <a:ext uri="{FF2B5EF4-FFF2-40B4-BE49-F238E27FC236}">
                <a16:creationId xmlns:a16="http://schemas.microsoft.com/office/drawing/2014/main" id="{DC7EC633-4AAC-2B42-3502-EBFD9829267A}"/>
              </a:ext>
            </a:extLst>
          </p:cNvPr>
          <p:cNvSpPr>
            <a:spLocks noGrp="1"/>
          </p:cNvSpPr>
          <p:nvPr>
            <p:ph idx="1"/>
          </p:nvPr>
        </p:nvSpPr>
        <p:spPr>
          <a:xfrm>
            <a:off x="4511824" y="2024844"/>
            <a:ext cx="6912137" cy="3132348"/>
          </a:xfrm>
        </p:spPr>
        <p:txBody>
          <a:bodyPr/>
          <a:lstStyle/>
          <a:p>
            <a:pPr marL="342900" indent="-342900">
              <a:lnSpc>
                <a:spcPct val="100000"/>
              </a:lnSpc>
              <a:spcAft>
                <a:spcPts val="1200"/>
              </a:spcAft>
              <a:buFont typeface="Arial" panose="020B0604020202020204" pitchFamily="34" charset="0"/>
              <a:buChar char="•"/>
            </a:pPr>
            <a:r>
              <a:rPr lang="en-US" dirty="0">
                <a:solidFill>
                  <a:srgbClr val="000000"/>
                </a:solidFill>
              </a:rPr>
              <a:t>HPV testing in Germany: 35 years and older, every three years</a:t>
            </a:r>
            <a:endParaRPr lang="en-US" b="0" u="none" strike="noStrike" noProof="0" dirty="0">
              <a:solidFill>
                <a:srgbClr val="000000"/>
              </a:solidFill>
              <a:effectLst/>
            </a:endParaRPr>
          </a:p>
          <a:p>
            <a:pPr marL="342900" indent="-342900">
              <a:lnSpc>
                <a:spcPct val="100000"/>
              </a:lnSpc>
              <a:spcAft>
                <a:spcPts val="1200"/>
              </a:spcAft>
              <a:buFont typeface="Arial" panose="020B0604020202020204" pitchFamily="34" charset="0"/>
              <a:buChar char="•"/>
            </a:pPr>
            <a:r>
              <a:rPr lang="en-US" b="0" u="none" strike="noStrike" noProof="0" dirty="0">
                <a:solidFill>
                  <a:srgbClr val="000000"/>
                </a:solidFill>
                <a:effectLst/>
              </a:rPr>
              <a:t>Overall prevalence of HPV infections in women aged 30-60 years: 10.6% (Germany)</a:t>
            </a:r>
            <a:r>
              <a:rPr lang="en-US" b="0" u="none" strike="noStrike" noProof="0" dirty="0">
                <a:solidFill>
                  <a:schemeClr val="bg2"/>
                </a:solidFill>
                <a:effectLst/>
              </a:rPr>
              <a:t>¹</a:t>
            </a:r>
          </a:p>
          <a:p>
            <a:pPr marL="342900" indent="-342900">
              <a:lnSpc>
                <a:spcPct val="100000"/>
              </a:lnSpc>
              <a:spcAft>
                <a:spcPts val="1200"/>
              </a:spcAft>
              <a:buFont typeface="Arial" panose="020B0604020202020204" pitchFamily="34" charset="0"/>
              <a:buChar char="•"/>
            </a:pPr>
            <a:r>
              <a:rPr lang="en-US" dirty="0">
                <a:solidFill>
                  <a:srgbClr val="000000"/>
                </a:solidFill>
              </a:rPr>
              <a:t>Positive HPV test results are associated with </a:t>
            </a:r>
            <a:r>
              <a:rPr lang="en-US" b="1" dirty="0">
                <a:solidFill>
                  <a:srgbClr val="000000"/>
                </a:solidFill>
              </a:rPr>
              <a:t>psychological</a:t>
            </a:r>
            <a:r>
              <a:rPr lang="en-US" dirty="0">
                <a:solidFill>
                  <a:srgbClr val="000000"/>
                </a:solidFill>
              </a:rPr>
              <a:t> </a:t>
            </a:r>
            <a:r>
              <a:rPr lang="en-US" b="1" dirty="0">
                <a:solidFill>
                  <a:srgbClr val="000000"/>
                </a:solidFill>
              </a:rPr>
              <a:t>distress</a:t>
            </a:r>
            <a:r>
              <a:rPr lang="en-US" baseline="30000" noProof="0" dirty="0">
                <a:solidFill>
                  <a:schemeClr val="bg2"/>
                </a:solidFill>
              </a:rPr>
              <a:t>2,3</a:t>
            </a:r>
          </a:p>
          <a:p>
            <a:pPr marL="342900" indent="-342900">
              <a:lnSpc>
                <a:spcPct val="100000"/>
              </a:lnSpc>
              <a:buFont typeface="Arial" panose="020B0604020202020204" pitchFamily="34" charset="0"/>
              <a:buChar char="•"/>
            </a:pPr>
            <a:r>
              <a:rPr lang="en-US" b="1" noProof="0" dirty="0">
                <a:solidFill>
                  <a:srgbClr val="000000"/>
                </a:solidFill>
              </a:rPr>
              <a:t>Lack of data </a:t>
            </a:r>
            <a:r>
              <a:rPr lang="en-US" noProof="0" dirty="0">
                <a:solidFill>
                  <a:srgbClr val="000000"/>
                </a:solidFill>
              </a:rPr>
              <a:t>on</a:t>
            </a:r>
            <a:r>
              <a:rPr lang="en-US" dirty="0">
                <a:solidFill>
                  <a:srgbClr val="000000"/>
                </a:solidFill>
              </a:rPr>
              <a:t> </a:t>
            </a:r>
            <a:r>
              <a:rPr lang="en-US" b="1" dirty="0">
                <a:solidFill>
                  <a:srgbClr val="000000"/>
                </a:solidFill>
              </a:rPr>
              <a:t>long-term effects </a:t>
            </a:r>
            <a:r>
              <a:rPr lang="en-US" dirty="0">
                <a:solidFill>
                  <a:srgbClr val="000000"/>
                </a:solidFill>
              </a:rPr>
              <a:t>of psychological distress among individuals with a positive HPV test and PAP I/</a:t>
            </a:r>
            <a:r>
              <a:rPr lang="en-US" dirty="0" err="1">
                <a:solidFill>
                  <a:srgbClr val="000000"/>
                </a:solidFill>
              </a:rPr>
              <a:t>IIa</a:t>
            </a:r>
            <a:r>
              <a:rPr lang="en-US" dirty="0">
                <a:solidFill>
                  <a:srgbClr val="000000"/>
                </a:solidFill>
              </a:rPr>
              <a:t> </a:t>
            </a:r>
            <a:r>
              <a:rPr lang="en-US" noProof="0" dirty="0">
                <a:solidFill>
                  <a:srgbClr val="000000"/>
                </a:solidFill>
              </a:rPr>
              <a:t>and </a:t>
            </a:r>
            <a:r>
              <a:rPr lang="en-US" dirty="0">
                <a:solidFill>
                  <a:srgbClr val="000000"/>
                </a:solidFill>
              </a:rPr>
              <a:t>on </a:t>
            </a:r>
            <a:r>
              <a:rPr lang="en-US" b="1" noProof="0" dirty="0">
                <a:solidFill>
                  <a:srgbClr val="000000"/>
                </a:solidFill>
              </a:rPr>
              <a:t>comparisons</a:t>
            </a:r>
            <a:r>
              <a:rPr lang="en-US" noProof="0" dirty="0">
                <a:solidFill>
                  <a:srgbClr val="000000"/>
                </a:solidFill>
              </a:rPr>
              <a:t> with HPV-negative or HPV-unknown</a:t>
            </a:r>
            <a:r>
              <a:rPr lang="en-US" baseline="30000" dirty="0">
                <a:solidFill>
                  <a:schemeClr val="bg2"/>
                </a:solidFill>
              </a:rPr>
              <a:t>4,5</a:t>
            </a:r>
            <a:endParaRPr lang="en-US" i="1" noProof="0" dirty="0">
              <a:solidFill>
                <a:schemeClr val="bg2"/>
              </a:solidFill>
            </a:endParaRPr>
          </a:p>
        </p:txBody>
      </p:sp>
      <p:pic>
        <p:nvPicPr>
          <p:cNvPr id="4" name="Grafik 3" descr="Ein Bild, das Farbigkeit, pink, Grafiken, Kreis enthält.&#10;&#10;KI-generierte Inhalte können fehlerhaft sein.">
            <a:extLst>
              <a:ext uri="{FF2B5EF4-FFF2-40B4-BE49-F238E27FC236}">
                <a16:creationId xmlns:a16="http://schemas.microsoft.com/office/drawing/2014/main" id="{4C21868B-73F8-AB3A-33F5-27FAFD003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7568" y="2420888"/>
            <a:ext cx="1656184" cy="1656184"/>
          </a:xfrm>
          <a:prstGeom prst="rect">
            <a:avLst/>
          </a:prstGeom>
        </p:spPr>
      </p:pic>
      <p:sp>
        <p:nvSpPr>
          <p:cNvPr id="5" name="Textfeld 4">
            <a:extLst>
              <a:ext uri="{FF2B5EF4-FFF2-40B4-BE49-F238E27FC236}">
                <a16:creationId xmlns:a16="http://schemas.microsoft.com/office/drawing/2014/main" id="{458337BA-BC84-457C-C6AF-297489499100}"/>
              </a:ext>
            </a:extLst>
          </p:cNvPr>
          <p:cNvSpPr txBox="1"/>
          <p:nvPr/>
        </p:nvSpPr>
        <p:spPr>
          <a:xfrm>
            <a:off x="2062921" y="5639934"/>
            <a:ext cx="9505056" cy="482824"/>
          </a:xfrm>
          <a:prstGeom prst="rect">
            <a:avLst/>
          </a:prstGeom>
          <a:noFill/>
        </p:spPr>
        <p:txBody>
          <a:bodyPr wrap="square" rtlCol="0">
            <a:spAutoFit/>
          </a:bodyPr>
          <a:lstStyle/>
          <a:p>
            <a:pPr>
              <a:lnSpc>
                <a:spcPct val="110000"/>
              </a:lnSpc>
            </a:pPr>
            <a:r>
              <a:rPr lang="en-US" sz="1200" i="1" spc="30" baseline="30000" noProof="0" dirty="0">
                <a:solidFill>
                  <a:schemeClr val="tx1">
                    <a:lumMod val="50000"/>
                    <a:lumOff val="50000"/>
                  </a:schemeClr>
                </a:solidFill>
              </a:rPr>
              <a:t>1</a:t>
            </a:r>
            <a:r>
              <a:rPr lang="en-US" sz="1200" i="1" spc="30" noProof="0" dirty="0">
                <a:solidFill>
                  <a:schemeClr val="tx1">
                    <a:lumMod val="50000"/>
                    <a:lumOff val="50000"/>
                  </a:schemeClr>
                </a:solidFill>
              </a:rPr>
              <a:t>Liang et al., </a:t>
            </a:r>
            <a:r>
              <a:rPr lang="en-US" sz="1200" i="1" spc="30" dirty="0">
                <a:solidFill>
                  <a:schemeClr val="tx1">
                    <a:lumMod val="50000"/>
                    <a:lumOff val="50000"/>
                  </a:schemeClr>
                </a:solidFill>
              </a:rPr>
              <a:t>BMC Infect Dis., 2024</a:t>
            </a:r>
            <a:r>
              <a:rPr lang="en-US" sz="1200" i="1" spc="30" noProof="0" dirty="0">
                <a:solidFill>
                  <a:schemeClr val="tx1">
                    <a:lumMod val="50000"/>
                    <a:lumOff val="50000"/>
                  </a:schemeClr>
                </a:solidFill>
              </a:rPr>
              <a:t>; </a:t>
            </a:r>
            <a:r>
              <a:rPr lang="en-US" sz="1200" i="1" spc="30" baseline="30000" noProof="0" dirty="0">
                <a:solidFill>
                  <a:schemeClr val="tx1">
                    <a:lumMod val="50000"/>
                    <a:lumOff val="50000"/>
                  </a:schemeClr>
                </a:solidFill>
              </a:rPr>
              <a:t>2</a:t>
            </a:r>
            <a:r>
              <a:rPr lang="en-US" sz="1200" i="1" spc="30" noProof="0" dirty="0">
                <a:solidFill>
                  <a:schemeClr val="tx1">
                    <a:lumMod val="50000"/>
                    <a:lumOff val="50000"/>
                  </a:schemeClr>
                </a:solidFill>
              </a:rPr>
              <a:t>Jentschke et al., Arch </a:t>
            </a:r>
            <a:r>
              <a:rPr lang="en-US" sz="1200" i="1" spc="30" noProof="0" dirty="0" err="1">
                <a:solidFill>
                  <a:schemeClr val="tx1">
                    <a:lumMod val="50000"/>
                    <a:lumOff val="50000"/>
                  </a:schemeClr>
                </a:solidFill>
              </a:rPr>
              <a:t>Gynecol</a:t>
            </a:r>
            <a:r>
              <a:rPr lang="en-US" sz="1200" i="1" spc="30" noProof="0" dirty="0">
                <a:solidFill>
                  <a:schemeClr val="tx1">
                    <a:lumMod val="50000"/>
                    <a:lumOff val="50000"/>
                  </a:schemeClr>
                </a:solidFill>
              </a:rPr>
              <a:t> Obstet, 2020; </a:t>
            </a:r>
            <a:r>
              <a:rPr lang="en-US" sz="1200" i="1" spc="30" baseline="30000" noProof="0" dirty="0">
                <a:solidFill>
                  <a:schemeClr val="tx1">
                    <a:lumMod val="50000"/>
                    <a:lumOff val="50000"/>
                  </a:schemeClr>
                </a:solidFill>
              </a:rPr>
              <a:t>3</a:t>
            </a:r>
            <a:r>
              <a:rPr lang="en-US" sz="1200" i="1" spc="30" noProof="0" dirty="0">
                <a:solidFill>
                  <a:schemeClr val="tx1">
                    <a:lumMod val="50000"/>
                    <a:lumOff val="50000"/>
                  </a:schemeClr>
                </a:solidFill>
              </a:rPr>
              <a:t>Bennett et al., BJOG, 2021; </a:t>
            </a:r>
            <a:r>
              <a:rPr lang="en-US" sz="1200" i="1" spc="30" baseline="30000" noProof="0" dirty="0">
                <a:solidFill>
                  <a:schemeClr val="tx1">
                    <a:lumMod val="50000"/>
                    <a:lumOff val="50000"/>
                  </a:schemeClr>
                </a:solidFill>
              </a:rPr>
              <a:t>4</a:t>
            </a:r>
            <a:r>
              <a:rPr lang="de-DE" sz="1200" i="1" dirty="0">
                <a:solidFill>
                  <a:schemeClr val="tx1">
                    <a:lumMod val="50000"/>
                    <a:lumOff val="50000"/>
                  </a:schemeClr>
                </a:solidFill>
              </a:rPr>
              <a:t>DKG/AWMF S3-Leitlinie </a:t>
            </a:r>
            <a:r>
              <a:rPr lang="de-DE" sz="1200" i="1" dirty="0" err="1">
                <a:solidFill>
                  <a:schemeClr val="tx1">
                    <a:lumMod val="50000"/>
                    <a:lumOff val="50000"/>
                  </a:schemeClr>
                </a:solidFill>
              </a:rPr>
              <a:t>Zervixkarzinomprävention</a:t>
            </a:r>
            <a:r>
              <a:rPr lang="en-US" sz="1200" b="0" i="1" u="none" strike="noStrike" noProof="0" dirty="0">
                <a:solidFill>
                  <a:schemeClr val="tx1">
                    <a:lumMod val="50000"/>
                    <a:lumOff val="50000"/>
                  </a:schemeClr>
                </a:solidFill>
                <a:effectLst/>
                <a:cs typeface="Arial" panose="020B0604020202020204" pitchFamily="34" charset="0"/>
              </a:rPr>
              <a:t>, </a:t>
            </a:r>
            <a:r>
              <a:rPr lang="de-DE" sz="1200" i="1" dirty="0">
                <a:solidFill>
                  <a:schemeClr val="tx1">
                    <a:lumMod val="50000"/>
                    <a:lumOff val="50000"/>
                  </a:schemeClr>
                </a:solidFill>
              </a:rPr>
              <a:t>DKG/AWMF S3-Leitlinie </a:t>
            </a:r>
            <a:r>
              <a:rPr lang="de-DE" sz="1200" i="1" dirty="0" err="1">
                <a:solidFill>
                  <a:schemeClr val="tx1">
                    <a:lumMod val="50000"/>
                    <a:lumOff val="50000"/>
                  </a:schemeClr>
                </a:solidFill>
              </a:rPr>
              <a:t>Zervixkarzinomprävention</a:t>
            </a:r>
            <a:r>
              <a:rPr lang="de-DE" sz="1200" i="1" dirty="0">
                <a:solidFill>
                  <a:schemeClr val="tx1">
                    <a:lumMod val="50000"/>
                    <a:lumOff val="50000"/>
                  </a:schemeClr>
                </a:solidFill>
              </a:rPr>
              <a:t>, </a:t>
            </a:r>
            <a:r>
              <a:rPr lang="en-US" sz="1200" b="0" i="1" u="none" strike="noStrike" noProof="0" dirty="0">
                <a:solidFill>
                  <a:schemeClr val="tx1">
                    <a:lumMod val="50000"/>
                    <a:lumOff val="50000"/>
                  </a:schemeClr>
                </a:solidFill>
                <a:effectLst/>
                <a:cs typeface="Arial" panose="020B0604020202020204" pitchFamily="34" charset="0"/>
              </a:rPr>
              <a:t>2020; </a:t>
            </a:r>
            <a:r>
              <a:rPr lang="en-US" sz="1200" b="0" i="1" u="none" strike="noStrike" baseline="30000" noProof="0" dirty="0">
                <a:solidFill>
                  <a:schemeClr val="tx1">
                    <a:lumMod val="50000"/>
                    <a:lumOff val="50000"/>
                  </a:schemeClr>
                </a:solidFill>
                <a:effectLst/>
                <a:cs typeface="Arial" panose="020B0604020202020204" pitchFamily="34" charset="0"/>
              </a:rPr>
              <a:t>5</a:t>
            </a:r>
            <a:r>
              <a:rPr lang="en-US" sz="1200" b="0" i="1" u="none" strike="noStrike" spc="30" noProof="0" dirty="0">
                <a:solidFill>
                  <a:schemeClr val="tx1">
                    <a:lumMod val="50000"/>
                    <a:lumOff val="50000"/>
                  </a:schemeClr>
                </a:solidFill>
                <a:effectLst/>
                <a:cs typeface="Arial" panose="020B0604020202020204" pitchFamily="34" charset="0"/>
              </a:rPr>
              <a:t>Shinn et al., Prev Med, 2004 </a:t>
            </a:r>
            <a:endParaRPr lang="en-US" sz="1200" i="1" spc="30" noProof="0" dirty="0">
              <a:solidFill>
                <a:schemeClr val="tx1">
                  <a:lumMod val="50000"/>
                  <a:lumOff val="50000"/>
                </a:schemeClr>
              </a:solidFill>
            </a:endParaRPr>
          </a:p>
        </p:txBody>
      </p:sp>
      <p:pic>
        <p:nvPicPr>
          <p:cNvPr id="27" name="Audio 26">
            <a:extLst>
              <a:ext uri="{FF2B5EF4-FFF2-40B4-BE49-F238E27FC236}">
                <a16:creationId xmlns:a16="http://schemas.microsoft.com/office/drawing/2014/main" id="{8DCF194F-7651-3B69-21F2-4CD99095464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807148222"/>
      </p:ext>
    </p:extLst>
  </p:cSld>
  <p:clrMapOvr>
    <a:masterClrMapping/>
  </p:clrMapOvr>
  <mc:AlternateContent xmlns:mc="http://schemas.openxmlformats.org/markup-compatibility/2006">
    <mc:Choice xmlns:p14="http://schemas.microsoft.com/office/powerpoint/2010/main" Requires="p14">
      <p:transition spd="slow" p14:dur="2000" advTm="41850"/>
    </mc:Choice>
    <mc:Fallback>
      <p:transition spd="slow" advTm="41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473DC8-4406-8179-3DFF-146336F79F10}"/>
              </a:ext>
            </a:extLst>
          </p:cNvPr>
          <p:cNvSpPr>
            <a:spLocks noGrp="1"/>
          </p:cNvSpPr>
          <p:nvPr>
            <p:ph type="title"/>
          </p:nvPr>
        </p:nvSpPr>
        <p:spPr>
          <a:xfrm>
            <a:off x="2049485" y="2780928"/>
            <a:ext cx="8605080" cy="438398"/>
          </a:xfrm>
        </p:spPr>
        <p:txBody>
          <a:bodyPr/>
          <a:lstStyle/>
          <a:p>
            <a:r>
              <a:rPr lang="en-US" b="1" noProof="0" dirty="0"/>
              <a:t>Hypotheses</a:t>
            </a:r>
          </a:p>
        </p:txBody>
      </p:sp>
      <p:sp>
        <p:nvSpPr>
          <p:cNvPr id="4" name="Textfeld 3">
            <a:extLst>
              <a:ext uri="{FF2B5EF4-FFF2-40B4-BE49-F238E27FC236}">
                <a16:creationId xmlns:a16="http://schemas.microsoft.com/office/drawing/2014/main" id="{A38568D9-4FE3-BD7E-C9DD-9E817080E21C}"/>
              </a:ext>
            </a:extLst>
          </p:cNvPr>
          <p:cNvSpPr txBox="1"/>
          <p:nvPr/>
        </p:nvSpPr>
        <p:spPr>
          <a:xfrm>
            <a:off x="2049485" y="3284984"/>
            <a:ext cx="8785607" cy="1592167"/>
          </a:xfrm>
          <a:prstGeom prst="rect">
            <a:avLst/>
          </a:prstGeom>
          <a:noFill/>
        </p:spPr>
        <p:txBody>
          <a:bodyPr wrap="square" rtlCol="0">
            <a:spAutoFit/>
          </a:bodyPr>
          <a:lstStyle/>
          <a:p>
            <a:pPr>
              <a:lnSpc>
                <a:spcPct val="110000"/>
              </a:lnSpc>
            </a:pPr>
            <a:r>
              <a:rPr lang="en-US" spc="30" noProof="0" dirty="0"/>
              <a:t>HPV-positive individuals with PAP I/</a:t>
            </a:r>
            <a:r>
              <a:rPr lang="en-US" spc="30" noProof="0" dirty="0" err="1"/>
              <a:t>IIa</a:t>
            </a:r>
            <a:endParaRPr lang="en-US" spc="30" noProof="0" dirty="0"/>
          </a:p>
          <a:p>
            <a:pPr marL="285750" indent="-285750">
              <a:lnSpc>
                <a:spcPct val="110000"/>
              </a:lnSpc>
              <a:buFont typeface="Arial" panose="020B0604020202020204" pitchFamily="34" charset="0"/>
              <a:buChar char="•"/>
            </a:pPr>
            <a:r>
              <a:rPr lang="en-US" spc="30" noProof="0" dirty="0"/>
              <a:t>experience higher levels of psychological distress than the HPV-negative and HPV-unknown comparison groups</a:t>
            </a:r>
            <a:r>
              <a:rPr lang="en-US" baseline="30000" dirty="0">
                <a:solidFill>
                  <a:schemeClr val="bg2"/>
                </a:solidFill>
              </a:rPr>
              <a:t>1,2</a:t>
            </a:r>
            <a:endParaRPr lang="en-US" spc="30" noProof="0" dirty="0"/>
          </a:p>
          <a:p>
            <a:pPr marL="285750" indent="-285750">
              <a:lnSpc>
                <a:spcPct val="110000"/>
              </a:lnSpc>
              <a:buFont typeface="Arial" panose="020B0604020202020204" pitchFamily="34" charset="0"/>
              <a:buChar char="•"/>
            </a:pPr>
            <a:r>
              <a:rPr lang="en-US" spc="30" dirty="0"/>
              <a:t>experience variation in p</a:t>
            </a:r>
            <a:r>
              <a:rPr lang="en-US" spc="30" noProof="0" dirty="0" err="1"/>
              <a:t>sychological</a:t>
            </a:r>
            <a:r>
              <a:rPr lang="en-US" spc="30" noProof="0" dirty="0"/>
              <a:t> distress depending on time since diagnosis</a:t>
            </a:r>
            <a:r>
              <a:rPr lang="en-US" spc="30" baseline="30000" noProof="0" dirty="0">
                <a:solidFill>
                  <a:schemeClr val="tx1">
                    <a:lumMod val="50000"/>
                    <a:lumOff val="50000"/>
                  </a:schemeClr>
                </a:solidFill>
              </a:rPr>
              <a:t>2</a:t>
            </a:r>
            <a:endParaRPr lang="en-US" spc="30" noProof="0" dirty="0"/>
          </a:p>
        </p:txBody>
      </p:sp>
      <p:sp>
        <p:nvSpPr>
          <p:cNvPr id="5" name="Titel 1">
            <a:extLst>
              <a:ext uri="{FF2B5EF4-FFF2-40B4-BE49-F238E27FC236}">
                <a16:creationId xmlns:a16="http://schemas.microsoft.com/office/drawing/2014/main" id="{53465D59-B4C6-7815-6778-78343A3F6269}"/>
              </a:ext>
            </a:extLst>
          </p:cNvPr>
          <p:cNvSpPr txBox="1">
            <a:spLocks/>
          </p:cNvSpPr>
          <p:nvPr/>
        </p:nvSpPr>
        <p:spPr>
          <a:xfrm>
            <a:off x="2069899" y="894379"/>
            <a:ext cx="8605080" cy="43839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kern="1200" spc="50" baseline="0">
                <a:solidFill>
                  <a:schemeClr val="tx2"/>
                </a:solidFill>
                <a:latin typeface="+mj-lt"/>
                <a:ea typeface="+mj-ea"/>
                <a:cs typeface="+mj-cs"/>
              </a:defRPr>
            </a:lvl1pPr>
          </a:lstStyle>
          <a:p>
            <a:r>
              <a:rPr lang="en-US" b="1" noProof="0" dirty="0"/>
              <a:t>Aim</a:t>
            </a:r>
            <a:r>
              <a:rPr lang="de-DE" b="1" dirty="0"/>
              <a:t> </a:t>
            </a:r>
          </a:p>
        </p:txBody>
      </p:sp>
      <p:sp>
        <p:nvSpPr>
          <p:cNvPr id="6" name="Textfeld 5">
            <a:extLst>
              <a:ext uri="{FF2B5EF4-FFF2-40B4-BE49-F238E27FC236}">
                <a16:creationId xmlns:a16="http://schemas.microsoft.com/office/drawing/2014/main" id="{2CF6ACDE-F11C-7928-0735-402ACD5F4250}"/>
              </a:ext>
            </a:extLst>
          </p:cNvPr>
          <p:cNvSpPr txBox="1"/>
          <p:nvPr/>
        </p:nvSpPr>
        <p:spPr>
          <a:xfrm>
            <a:off x="2069898" y="1624205"/>
            <a:ext cx="8418590" cy="678071"/>
          </a:xfrm>
          <a:prstGeom prst="rect">
            <a:avLst/>
          </a:prstGeom>
          <a:noFill/>
        </p:spPr>
        <p:txBody>
          <a:bodyPr wrap="square" rtlCol="0">
            <a:spAutoFit/>
          </a:bodyPr>
          <a:lstStyle/>
          <a:p>
            <a:pPr algn="l">
              <a:lnSpc>
                <a:spcPct val="110000"/>
              </a:lnSpc>
            </a:pPr>
            <a:r>
              <a:rPr lang="en-GB" b="0" i="0" u="none" strike="noStrike" noProof="0" dirty="0">
                <a:solidFill>
                  <a:srgbClr val="000000"/>
                </a:solidFill>
                <a:effectLst/>
                <a:cs typeface="Arial" panose="020B0604020202020204" pitchFamily="34" charset="0"/>
              </a:rPr>
              <a:t>Investigate psychological parameters in </a:t>
            </a:r>
            <a:r>
              <a:rPr lang="en-GB" b="1" i="0" u="none" strike="noStrike" noProof="0" dirty="0">
                <a:solidFill>
                  <a:srgbClr val="000000"/>
                </a:solidFill>
                <a:effectLst/>
                <a:cs typeface="Arial" panose="020B0604020202020204" pitchFamily="34" charset="0"/>
              </a:rPr>
              <a:t>HPV-positive </a:t>
            </a:r>
            <a:r>
              <a:rPr lang="en-GB" b="0" i="0" u="none" strike="noStrike" noProof="0" dirty="0">
                <a:solidFill>
                  <a:srgbClr val="000000"/>
                </a:solidFill>
                <a:effectLst/>
                <a:cs typeface="Arial" panose="020B0604020202020204" pitchFamily="34" charset="0"/>
              </a:rPr>
              <a:t>individuals with </a:t>
            </a:r>
            <a:r>
              <a:rPr lang="en-GB" b="1" dirty="0">
                <a:solidFill>
                  <a:srgbClr val="000000"/>
                </a:solidFill>
                <a:cs typeface="Arial" panose="020B0604020202020204" pitchFamily="34" charset="0"/>
              </a:rPr>
              <a:t>PAP I/</a:t>
            </a:r>
            <a:r>
              <a:rPr lang="en-GB" b="1" dirty="0" err="1">
                <a:solidFill>
                  <a:srgbClr val="000000"/>
                </a:solidFill>
                <a:cs typeface="Arial" panose="020B0604020202020204" pitchFamily="34" charset="0"/>
              </a:rPr>
              <a:t>IIa</a:t>
            </a:r>
            <a:r>
              <a:rPr lang="en-GB" b="1" i="0" u="none" strike="noStrike" noProof="0" dirty="0">
                <a:solidFill>
                  <a:srgbClr val="000000"/>
                </a:solidFill>
                <a:effectLst/>
                <a:cs typeface="Arial" panose="020B0604020202020204" pitchFamily="34" charset="0"/>
              </a:rPr>
              <a:t> </a:t>
            </a:r>
            <a:r>
              <a:rPr lang="en-GB" b="0" i="0" u="none" strike="noStrike" noProof="0" dirty="0">
                <a:solidFill>
                  <a:srgbClr val="000000"/>
                </a:solidFill>
                <a:effectLst/>
                <a:cs typeface="Arial" panose="020B0604020202020204" pitchFamily="34" charset="0"/>
              </a:rPr>
              <a:t>compared to </a:t>
            </a:r>
            <a:r>
              <a:rPr lang="en-GB" b="1" i="0" u="none" strike="noStrike" noProof="0" dirty="0">
                <a:solidFill>
                  <a:srgbClr val="000000"/>
                </a:solidFill>
                <a:effectLst/>
                <a:cs typeface="Arial" panose="020B0604020202020204" pitchFamily="34" charset="0"/>
              </a:rPr>
              <a:t>HPV-negative </a:t>
            </a:r>
            <a:r>
              <a:rPr lang="en-GB" b="0" i="0" u="none" strike="noStrike" noProof="0" dirty="0">
                <a:solidFill>
                  <a:srgbClr val="000000"/>
                </a:solidFill>
                <a:effectLst/>
                <a:cs typeface="Arial" panose="020B0604020202020204" pitchFamily="34" charset="0"/>
              </a:rPr>
              <a:t>and </a:t>
            </a:r>
            <a:r>
              <a:rPr lang="en-GB" b="1" i="0" u="none" strike="noStrike" noProof="0" dirty="0">
                <a:solidFill>
                  <a:srgbClr val="000000"/>
                </a:solidFill>
                <a:effectLst/>
                <a:cs typeface="Arial" panose="020B0604020202020204" pitchFamily="34" charset="0"/>
              </a:rPr>
              <a:t>HPV-unknown individuals</a:t>
            </a:r>
            <a:endParaRPr lang="en-GB" spc="30" noProof="0" dirty="0">
              <a:cs typeface="Arial" panose="020B0604020202020204" pitchFamily="34" charset="0"/>
            </a:endParaRPr>
          </a:p>
        </p:txBody>
      </p:sp>
      <p:sp>
        <p:nvSpPr>
          <p:cNvPr id="7" name="Textfeld 6">
            <a:extLst>
              <a:ext uri="{FF2B5EF4-FFF2-40B4-BE49-F238E27FC236}">
                <a16:creationId xmlns:a16="http://schemas.microsoft.com/office/drawing/2014/main" id="{984B03A9-F781-D378-FE63-CC115E0638F6}"/>
              </a:ext>
            </a:extLst>
          </p:cNvPr>
          <p:cNvSpPr txBox="1"/>
          <p:nvPr/>
        </p:nvSpPr>
        <p:spPr>
          <a:xfrm>
            <a:off x="2069898" y="5385378"/>
            <a:ext cx="9505056" cy="279692"/>
          </a:xfrm>
          <a:prstGeom prst="rect">
            <a:avLst/>
          </a:prstGeom>
          <a:noFill/>
        </p:spPr>
        <p:txBody>
          <a:bodyPr wrap="square" rtlCol="0">
            <a:spAutoFit/>
          </a:bodyPr>
          <a:lstStyle/>
          <a:p>
            <a:pPr>
              <a:lnSpc>
                <a:spcPct val="110000"/>
              </a:lnSpc>
            </a:pPr>
            <a:r>
              <a:rPr lang="en-US" sz="1200" i="1" spc="30" baseline="30000" dirty="0">
                <a:solidFill>
                  <a:schemeClr val="tx1">
                    <a:lumMod val="50000"/>
                    <a:lumOff val="50000"/>
                  </a:schemeClr>
                </a:solidFill>
              </a:rPr>
              <a:t>1</a:t>
            </a:r>
            <a:r>
              <a:rPr lang="en-US" sz="1200" i="1" spc="30" noProof="0" dirty="0" err="1">
                <a:solidFill>
                  <a:schemeClr val="tx1">
                    <a:lumMod val="50000"/>
                    <a:lumOff val="50000"/>
                  </a:schemeClr>
                </a:solidFill>
              </a:rPr>
              <a:t>Jentschke</a:t>
            </a:r>
            <a:r>
              <a:rPr lang="en-US" sz="1200" i="1" spc="30" noProof="0" dirty="0">
                <a:solidFill>
                  <a:schemeClr val="tx1">
                    <a:lumMod val="50000"/>
                    <a:lumOff val="50000"/>
                  </a:schemeClr>
                </a:solidFill>
              </a:rPr>
              <a:t> et al.,</a:t>
            </a:r>
            <a:r>
              <a:rPr lang="en-US" sz="1200" i="1" spc="30" dirty="0">
                <a:solidFill>
                  <a:schemeClr val="tx1">
                    <a:lumMod val="50000"/>
                    <a:lumOff val="50000"/>
                  </a:schemeClr>
                </a:solidFill>
              </a:rPr>
              <a:t> Arch </a:t>
            </a:r>
            <a:r>
              <a:rPr lang="en-US" sz="1200" i="1" spc="30" dirty="0" err="1">
                <a:solidFill>
                  <a:schemeClr val="tx1">
                    <a:lumMod val="50000"/>
                    <a:lumOff val="50000"/>
                  </a:schemeClr>
                </a:solidFill>
              </a:rPr>
              <a:t>Gynecol</a:t>
            </a:r>
            <a:r>
              <a:rPr lang="en-US" sz="1200" i="1" spc="30" dirty="0">
                <a:solidFill>
                  <a:schemeClr val="tx1">
                    <a:lumMod val="50000"/>
                    <a:lumOff val="50000"/>
                  </a:schemeClr>
                </a:solidFill>
              </a:rPr>
              <a:t> Obstet,</a:t>
            </a:r>
            <a:r>
              <a:rPr lang="en-US" sz="1200" i="1" spc="30" noProof="0" dirty="0">
                <a:solidFill>
                  <a:schemeClr val="tx1">
                    <a:lumMod val="50000"/>
                    <a:lumOff val="50000"/>
                  </a:schemeClr>
                </a:solidFill>
              </a:rPr>
              <a:t> 2020; </a:t>
            </a:r>
            <a:r>
              <a:rPr lang="en-US" sz="1200" i="1" spc="30" baseline="30000" dirty="0">
                <a:solidFill>
                  <a:schemeClr val="tx1">
                    <a:lumMod val="50000"/>
                    <a:lumOff val="50000"/>
                  </a:schemeClr>
                </a:solidFill>
              </a:rPr>
              <a:t>2</a:t>
            </a:r>
            <a:r>
              <a:rPr lang="en-US" sz="1200" i="1" spc="30" noProof="0" dirty="0">
                <a:solidFill>
                  <a:schemeClr val="tx1">
                    <a:lumMod val="50000"/>
                    <a:lumOff val="50000"/>
                  </a:schemeClr>
                </a:solidFill>
              </a:rPr>
              <a:t>Bennett et al.,</a:t>
            </a:r>
            <a:r>
              <a:rPr lang="en-US" sz="1200" i="1" spc="30" dirty="0">
                <a:solidFill>
                  <a:schemeClr val="tx1">
                    <a:lumMod val="50000"/>
                    <a:lumOff val="50000"/>
                  </a:schemeClr>
                </a:solidFill>
              </a:rPr>
              <a:t> BJOG,</a:t>
            </a:r>
            <a:r>
              <a:rPr lang="en-US" sz="1200" i="1" spc="30" noProof="0" dirty="0">
                <a:solidFill>
                  <a:schemeClr val="tx1">
                    <a:lumMod val="50000"/>
                    <a:lumOff val="50000"/>
                  </a:schemeClr>
                </a:solidFill>
              </a:rPr>
              <a:t> 2021</a:t>
            </a:r>
          </a:p>
        </p:txBody>
      </p:sp>
      <p:pic>
        <p:nvPicPr>
          <p:cNvPr id="9" name="Grafik 8">
            <a:extLst>
              <a:ext uri="{FF2B5EF4-FFF2-40B4-BE49-F238E27FC236}">
                <a16:creationId xmlns:a16="http://schemas.microsoft.com/office/drawing/2014/main" id="{B47427DB-772B-BBB8-DFA7-1E3B866B6E35}"/>
              </a:ext>
            </a:extLst>
          </p:cNvPr>
          <p:cNvPicPr>
            <a:picLocks noChangeAspect="1"/>
          </p:cNvPicPr>
          <p:nvPr/>
        </p:nvPicPr>
        <p:blipFill>
          <a:blip r:embed="rId6"/>
          <a:stretch>
            <a:fillRect/>
          </a:stretch>
        </p:blipFill>
        <p:spPr>
          <a:xfrm>
            <a:off x="10835092" y="247935"/>
            <a:ext cx="1103958" cy="1103958"/>
          </a:xfrm>
          <a:prstGeom prst="rect">
            <a:avLst/>
          </a:prstGeom>
        </p:spPr>
      </p:pic>
      <p:pic>
        <p:nvPicPr>
          <p:cNvPr id="14" name="Audio 13">
            <a:extLst>
              <a:ext uri="{FF2B5EF4-FFF2-40B4-BE49-F238E27FC236}">
                <a16:creationId xmlns:a16="http://schemas.microsoft.com/office/drawing/2014/main" id="{736F7BF0-3FCA-D5C5-3B7D-65D2326B896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589187997"/>
      </p:ext>
    </p:extLst>
  </p:cSld>
  <p:clrMapOvr>
    <a:masterClrMapping/>
  </p:clrMapOvr>
  <mc:AlternateContent xmlns:mc="http://schemas.openxmlformats.org/markup-compatibility/2006">
    <mc:Choice xmlns:p14="http://schemas.microsoft.com/office/powerpoint/2010/main" Requires="p14">
      <p:transition spd="slow" p14:dur="2000" advTm="29951"/>
    </mc:Choice>
    <mc:Fallback>
      <p:transition spd="slow" advTm="29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4"/>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03766-A295-DE3F-F4F7-7FD1682BBA4E}"/>
              </a:ext>
            </a:extLst>
          </p:cNvPr>
          <p:cNvSpPr>
            <a:spLocks noGrp="1"/>
          </p:cNvSpPr>
          <p:nvPr>
            <p:ph type="title"/>
          </p:nvPr>
        </p:nvSpPr>
        <p:spPr/>
        <p:txBody>
          <a:bodyPr/>
          <a:lstStyle/>
          <a:p>
            <a:r>
              <a:rPr lang="en-US" b="1" noProof="0" dirty="0"/>
              <a:t>Methods</a:t>
            </a:r>
            <a:r>
              <a:rPr lang="en-US" noProof="0" dirty="0"/>
              <a:t> </a:t>
            </a:r>
          </a:p>
        </p:txBody>
      </p:sp>
      <p:sp>
        <p:nvSpPr>
          <p:cNvPr id="3" name="Inhaltsplatzhalter 2">
            <a:extLst>
              <a:ext uri="{FF2B5EF4-FFF2-40B4-BE49-F238E27FC236}">
                <a16:creationId xmlns:a16="http://schemas.microsoft.com/office/drawing/2014/main" id="{A7C2F0DB-B01E-A7B1-AA09-614F3F7BEE15}"/>
              </a:ext>
            </a:extLst>
          </p:cNvPr>
          <p:cNvSpPr>
            <a:spLocks noGrp="1"/>
          </p:cNvSpPr>
          <p:nvPr>
            <p:ph idx="1"/>
          </p:nvPr>
        </p:nvSpPr>
        <p:spPr>
          <a:xfrm>
            <a:off x="2062920" y="1451303"/>
            <a:ext cx="9145647" cy="3754305"/>
          </a:xfrm>
        </p:spPr>
        <p:txBody>
          <a:bodyPr/>
          <a:lstStyle/>
          <a:p>
            <a:pPr marL="0" indent="0">
              <a:lnSpc>
                <a:spcPct val="100000"/>
              </a:lnSpc>
              <a:spcAft>
                <a:spcPts val="1200"/>
              </a:spcAft>
              <a:buNone/>
            </a:pPr>
            <a:r>
              <a:rPr lang="en-US" sz="1600" b="1" dirty="0">
                <a:solidFill>
                  <a:srgbClr val="000000"/>
                </a:solidFill>
                <a:latin typeface="Arial" panose="020B0604020202020204" pitchFamily="34" charset="0"/>
                <a:cs typeface="Arial" panose="020B0604020202020204" pitchFamily="34" charset="0"/>
              </a:rPr>
              <a:t>Study d</a:t>
            </a:r>
            <a:r>
              <a:rPr lang="en-US" sz="1600" b="1" noProof="0" dirty="0" err="1">
                <a:solidFill>
                  <a:srgbClr val="000000"/>
                </a:solidFill>
                <a:latin typeface="Arial" panose="020B0604020202020204" pitchFamily="34" charset="0"/>
                <a:cs typeface="Arial" panose="020B0604020202020204" pitchFamily="34" charset="0"/>
              </a:rPr>
              <a:t>esign</a:t>
            </a:r>
            <a:r>
              <a:rPr lang="en-US" sz="1600" b="1" noProof="0" dirty="0">
                <a:solidFill>
                  <a:srgbClr val="000000"/>
                </a:solidFill>
                <a:latin typeface="Arial" panose="020B0604020202020204" pitchFamily="34" charset="0"/>
                <a:cs typeface="Arial" panose="020B0604020202020204" pitchFamily="34" charset="0"/>
              </a:rPr>
              <a:t>: </a:t>
            </a:r>
            <a:r>
              <a:rPr lang="en-US" noProof="0" dirty="0">
                <a:solidFill>
                  <a:srgbClr val="000000"/>
                </a:solidFill>
                <a:latin typeface="Arial" panose="020B0604020202020204" pitchFamily="34" charset="0"/>
                <a:cs typeface="Arial" panose="020B0604020202020204" pitchFamily="34" charset="0"/>
              </a:rPr>
              <a:t>C</a:t>
            </a:r>
            <a:r>
              <a:rPr lang="en-US" i="0" u="none" strike="noStrike" noProof="0" dirty="0">
                <a:solidFill>
                  <a:srgbClr val="000000"/>
                </a:solidFill>
                <a:effectLst/>
                <a:latin typeface="Arial" panose="020B0604020202020204" pitchFamily="34" charset="0"/>
                <a:cs typeface="Arial" panose="020B0604020202020204" pitchFamily="34" charset="0"/>
              </a:rPr>
              <a:t>ross-sectional, quantitative survey study </a:t>
            </a:r>
          </a:p>
          <a:p>
            <a:pPr marL="0" indent="0">
              <a:lnSpc>
                <a:spcPct val="100000"/>
              </a:lnSpc>
              <a:spcAft>
                <a:spcPts val="0"/>
              </a:spcAft>
              <a:buNone/>
            </a:pPr>
            <a:r>
              <a:rPr lang="en-US" sz="1600" b="1" noProof="0" dirty="0">
                <a:latin typeface="Arial" panose="020B0604020202020204" pitchFamily="34" charset="0"/>
                <a:cs typeface="Arial" panose="020B0604020202020204" pitchFamily="34" charset="0"/>
              </a:rPr>
              <a:t>Groups (</a:t>
            </a:r>
            <a:r>
              <a:rPr lang="en-US" sz="1600" b="1" i="1" noProof="0" dirty="0">
                <a:latin typeface="Arial" panose="020B0604020202020204" pitchFamily="34" charset="0"/>
                <a:cs typeface="Arial" panose="020B0604020202020204" pitchFamily="34" charset="0"/>
              </a:rPr>
              <a:t>n</a:t>
            </a:r>
            <a:r>
              <a:rPr lang="en-US" sz="1600" b="1" noProof="0" dirty="0">
                <a:latin typeface="Arial" panose="020B0604020202020204" pitchFamily="34" charset="0"/>
                <a:cs typeface="Arial" panose="020B0604020202020204" pitchFamily="34" charset="0"/>
              </a:rPr>
              <a:t>=56 per group):</a:t>
            </a:r>
          </a:p>
          <a:p>
            <a:pPr lvl="1">
              <a:lnSpc>
                <a:spcPct val="100000"/>
              </a:lnSpc>
              <a:spcAft>
                <a:spcPts val="0"/>
              </a:spcAft>
              <a:buFont typeface="Arial" panose="020B0604020202020204" pitchFamily="34" charset="0"/>
              <a:buChar char="•"/>
            </a:pPr>
            <a:r>
              <a:rPr lang="en-US" sz="1600" b="1" noProof="0" dirty="0">
                <a:latin typeface="Arial" panose="020B0604020202020204" pitchFamily="34" charset="0"/>
                <a:cs typeface="Arial" panose="020B0604020202020204" pitchFamily="34" charset="0"/>
              </a:rPr>
              <a:t>HPV-positive</a:t>
            </a:r>
            <a:r>
              <a:rPr lang="en-US" sz="1600" noProof="0" dirty="0">
                <a:latin typeface="Arial" panose="020B0604020202020204" pitchFamily="34" charset="0"/>
                <a:cs typeface="Arial" panose="020B0604020202020204" pitchFamily="34" charset="0"/>
              </a:rPr>
              <a:t>: </a:t>
            </a:r>
            <a:r>
              <a:rPr lang="en-US" sz="1600" noProof="0" dirty="0">
                <a:solidFill>
                  <a:srgbClr val="000000"/>
                </a:solidFill>
              </a:rPr>
              <a:t>P</a:t>
            </a:r>
            <a:r>
              <a:rPr lang="en-US" sz="1600" dirty="0" err="1">
                <a:solidFill>
                  <a:srgbClr val="000000"/>
                </a:solidFill>
              </a:rPr>
              <a:t>ositive</a:t>
            </a:r>
            <a:r>
              <a:rPr lang="en-US" sz="1600" dirty="0">
                <a:solidFill>
                  <a:srgbClr val="000000"/>
                </a:solidFill>
              </a:rPr>
              <a:t> HPV test, normal PAP smear </a:t>
            </a:r>
          </a:p>
          <a:p>
            <a:pPr lvl="1">
              <a:lnSpc>
                <a:spcPct val="100000"/>
              </a:lnSpc>
              <a:spcAft>
                <a:spcPts val="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HPV-negative</a:t>
            </a:r>
            <a:r>
              <a:rPr lang="en-US" sz="1600" dirty="0">
                <a:latin typeface="Arial" panose="020B0604020202020204" pitchFamily="34" charset="0"/>
                <a:cs typeface="Arial" panose="020B0604020202020204" pitchFamily="34" charset="0"/>
              </a:rPr>
              <a:t>: </a:t>
            </a:r>
            <a:r>
              <a:rPr lang="en-US" sz="1600" dirty="0">
                <a:solidFill>
                  <a:srgbClr val="000000"/>
                </a:solidFill>
              </a:rPr>
              <a:t>Negative HPV test, normal PAP smear </a:t>
            </a:r>
          </a:p>
          <a:p>
            <a:pPr lvl="1">
              <a:lnSpc>
                <a:spcPct val="100000"/>
              </a:lnSpc>
              <a:spcAft>
                <a:spcPts val="1200"/>
              </a:spcAft>
              <a:buFont typeface="Arial" panose="020B0604020202020204" pitchFamily="34" charset="0"/>
              <a:buChar char="•"/>
            </a:pPr>
            <a:r>
              <a:rPr lang="en-US" sz="1600" b="1" noProof="0" dirty="0">
                <a:latin typeface="Arial" panose="020B0604020202020204" pitchFamily="34" charset="0"/>
                <a:cs typeface="Arial" panose="020B0604020202020204" pitchFamily="34" charset="0"/>
              </a:rPr>
              <a:t>HPV-unknown</a:t>
            </a:r>
            <a:r>
              <a:rPr lang="en-US" sz="1600" noProof="0" dirty="0">
                <a:latin typeface="Arial" panose="020B0604020202020204" pitchFamily="34" charset="0"/>
                <a:cs typeface="Arial" panose="020B0604020202020204" pitchFamily="34" charset="0"/>
              </a:rPr>
              <a:t>: </a:t>
            </a:r>
            <a:r>
              <a:rPr lang="en-US" sz="1600" dirty="0">
                <a:solidFill>
                  <a:srgbClr val="000000"/>
                </a:solidFill>
              </a:rPr>
              <a:t>No prior HPV test, normal PAP smear</a:t>
            </a:r>
            <a:endParaRPr lang="en-US" sz="1600" b="1" dirty="0">
              <a:solidFill>
                <a:srgbClr val="000000"/>
              </a:solidFill>
              <a:latin typeface="Arial" panose="020B0604020202020204" pitchFamily="34" charset="0"/>
              <a:cs typeface="Arial" panose="020B0604020202020204" pitchFamily="34" charset="0"/>
            </a:endParaRPr>
          </a:p>
          <a:p>
            <a:pPr marL="0" indent="0">
              <a:lnSpc>
                <a:spcPct val="100000"/>
              </a:lnSpc>
              <a:spcAft>
                <a:spcPts val="0"/>
              </a:spcAft>
              <a:buNone/>
            </a:pPr>
            <a:r>
              <a:rPr lang="en-US" sz="1600" b="1" dirty="0">
                <a:solidFill>
                  <a:srgbClr val="000000"/>
                </a:solidFill>
                <a:latin typeface="Arial" panose="020B0604020202020204" pitchFamily="34" charset="0"/>
                <a:cs typeface="Arial" panose="020B0604020202020204" pitchFamily="34" charset="0"/>
              </a:rPr>
              <a:t>Assessment of: </a:t>
            </a:r>
          </a:p>
          <a:p>
            <a:pPr lvl="1">
              <a:lnSpc>
                <a:spcPct val="100000"/>
              </a:lnSpc>
              <a:spcAft>
                <a:spcPts val="0"/>
              </a:spcAft>
              <a:buFont typeface="Arial" panose="020B0604020202020204" pitchFamily="34" charset="0"/>
              <a:buChar char="•"/>
            </a:pPr>
            <a:r>
              <a:rPr lang="en-US" sz="1600" b="1" dirty="0"/>
              <a:t>Psychological parameters </a:t>
            </a:r>
          </a:p>
          <a:p>
            <a:pPr marL="1139825" lvl="2" indent="-285750">
              <a:lnSpc>
                <a:spcPct val="100000"/>
              </a:lnSpc>
              <a:spcAft>
                <a:spcPts val="0"/>
              </a:spcAft>
              <a:buFont typeface="Arial" panose="020B0604020202020204" pitchFamily="34" charset="0"/>
              <a:buChar char="•"/>
            </a:pPr>
            <a:r>
              <a:rPr lang="en-US" sz="1400" dirty="0">
                <a:solidFill>
                  <a:schemeClr val="tx1">
                    <a:lumMod val="50000"/>
                    <a:lumOff val="50000"/>
                  </a:schemeClr>
                </a:solidFill>
                <a:latin typeface="Arial" panose="020B0604020202020204" pitchFamily="34" charset="0"/>
                <a:cs typeface="Arial" panose="020B0604020202020204" pitchFamily="34" charset="0"/>
              </a:rPr>
              <a:t>Cervix-Dysplasia associated Distress (CDDQ</a:t>
            </a:r>
            <a:r>
              <a:rPr lang="en-US" sz="1400" baseline="30000" dirty="0">
                <a:solidFill>
                  <a:schemeClr val="tx1">
                    <a:lumMod val="50000"/>
                    <a:lumOff val="50000"/>
                  </a:schemeClr>
                </a:solidFill>
                <a:latin typeface="Arial" panose="020B0604020202020204" pitchFamily="34" charset="0"/>
                <a:cs typeface="Arial" panose="020B0604020202020204" pitchFamily="34" charset="0"/>
              </a:rPr>
              <a:t>1</a:t>
            </a:r>
            <a:r>
              <a:rPr lang="en-US" sz="1400" dirty="0">
                <a:solidFill>
                  <a:schemeClr val="tx1">
                    <a:lumMod val="50000"/>
                    <a:lumOff val="50000"/>
                  </a:schemeClr>
                </a:solidFill>
                <a:latin typeface="Arial" panose="020B0604020202020204" pitchFamily="34" charset="0"/>
                <a:cs typeface="Arial" panose="020B0604020202020204" pitchFamily="34" charset="0"/>
              </a:rPr>
              <a:t>)</a:t>
            </a:r>
          </a:p>
          <a:p>
            <a:pPr marL="1139825" lvl="2" indent="-285750">
              <a:lnSpc>
                <a:spcPct val="100000"/>
              </a:lnSpc>
              <a:spcAft>
                <a:spcPts val="0"/>
              </a:spcAft>
              <a:buFont typeface="Arial" panose="020B0604020202020204" pitchFamily="34" charset="0"/>
              <a:buChar char="•"/>
            </a:pPr>
            <a:r>
              <a:rPr lang="en-US" sz="1400" dirty="0">
                <a:solidFill>
                  <a:schemeClr val="tx1">
                    <a:lumMod val="50000"/>
                    <a:lumOff val="50000"/>
                  </a:schemeClr>
                </a:solidFill>
                <a:latin typeface="Arial" panose="020B0604020202020204" pitchFamily="34" charset="0"/>
                <a:cs typeface="Arial" panose="020B0604020202020204" pitchFamily="34" charset="0"/>
              </a:rPr>
              <a:t>Anxiety, depressive symptoms (HADS</a:t>
            </a:r>
            <a:r>
              <a:rPr lang="en-US" sz="1400" baseline="30000" dirty="0">
                <a:solidFill>
                  <a:schemeClr val="tx1">
                    <a:lumMod val="50000"/>
                    <a:lumOff val="50000"/>
                  </a:schemeClr>
                </a:solidFill>
                <a:latin typeface="Arial" panose="020B0604020202020204" pitchFamily="34" charset="0"/>
                <a:cs typeface="Arial" panose="020B0604020202020204" pitchFamily="34" charset="0"/>
              </a:rPr>
              <a:t> 2</a:t>
            </a:r>
            <a:r>
              <a:rPr lang="en-US" sz="1400" dirty="0">
                <a:solidFill>
                  <a:schemeClr val="tx1">
                    <a:lumMod val="50000"/>
                    <a:lumOff val="50000"/>
                  </a:schemeClr>
                </a:solidFill>
                <a:latin typeface="Arial" panose="020B0604020202020204" pitchFamily="34" charset="0"/>
                <a:cs typeface="Arial" panose="020B0604020202020204" pitchFamily="34" charset="0"/>
              </a:rPr>
              <a:t>)</a:t>
            </a:r>
          </a:p>
          <a:p>
            <a:pPr marL="1139825" lvl="2" indent="-285750">
              <a:lnSpc>
                <a:spcPct val="100000"/>
              </a:lnSpc>
              <a:spcAft>
                <a:spcPts val="0"/>
              </a:spcAft>
              <a:buFont typeface="Arial" panose="020B0604020202020204" pitchFamily="34" charset="0"/>
              <a:buChar char="•"/>
            </a:pPr>
            <a:r>
              <a:rPr lang="en-US" sz="1400" dirty="0">
                <a:solidFill>
                  <a:schemeClr val="tx1">
                    <a:lumMod val="50000"/>
                    <a:lumOff val="50000"/>
                  </a:schemeClr>
                </a:solidFill>
                <a:latin typeface="Arial" panose="020B0604020202020204" pitchFamily="34" charset="0"/>
                <a:cs typeface="Arial" panose="020B0604020202020204" pitchFamily="34" charset="0"/>
              </a:rPr>
              <a:t>Physical and mental health (SF-12</a:t>
            </a:r>
            <a:r>
              <a:rPr lang="en-US" sz="1400" baseline="30000" dirty="0">
                <a:solidFill>
                  <a:schemeClr val="tx1">
                    <a:lumMod val="50000"/>
                    <a:lumOff val="50000"/>
                  </a:schemeClr>
                </a:solidFill>
                <a:latin typeface="Arial" panose="020B0604020202020204" pitchFamily="34" charset="0"/>
                <a:cs typeface="Arial" panose="020B0604020202020204" pitchFamily="34" charset="0"/>
              </a:rPr>
              <a:t>3</a:t>
            </a:r>
            <a:r>
              <a:rPr lang="en-US" sz="1400" dirty="0">
                <a:solidFill>
                  <a:schemeClr val="tx1">
                    <a:lumMod val="50000"/>
                    <a:lumOff val="50000"/>
                  </a:schemeClr>
                </a:solidFill>
                <a:latin typeface="Arial" panose="020B0604020202020204" pitchFamily="34" charset="0"/>
                <a:cs typeface="Arial" panose="020B0604020202020204" pitchFamily="34" charset="0"/>
              </a:rPr>
              <a:t>)</a:t>
            </a:r>
          </a:p>
          <a:p>
            <a:pPr marL="1139825" lvl="2" indent="-285750">
              <a:lnSpc>
                <a:spcPct val="100000"/>
              </a:lnSpc>
              <a:spcAft>
                <a:spcPts val="0"/>
              </a:spcAft>
              <a:buFont typeface="Arial" panose="020B0604020202020204" pitchFamily="34" charset="0"/>
              <a:buChar char="•"/>
            </a:pPr>
            <a:r>
              <a:rPr lang="en-US" sz="1400" dirty="0">
                <a:solidFill>
                  <a:schemeClr val="tx1">
                    <a:lumMod val="50000"/>
                    <a:lumOff val="50000"/>
                  </a:schemeClr>
                </a:solidFill>
                <a:latin typeface="Arial" panose="020B0604020202020204" pitchFamily="34" charset="0"/>
                <a:cs typeface="Arial" panose="020B0604020202020204" pitchFamily="34" charset="0"/>
              </a:rPr>
              <a:t>Coping (Brief-COPE</a:t>
            </a:r>
            <a:r>
              <a:rPr lang="en-US" sz="1400" baseline="30000" dirty="0">
                <a:solidFill>
                  <a:schemeClr val="tx1">
                    <a:lumMod val="50000"/>
                    <a:lumOff val="50000"/>
                  </a:schemeClr>
                </a:solidFill>
                <a:latin typeface="Arial" panose="020B0604020202020204" pitchFamily="34" charset="0"/>
                <a:cs typeface="Arial" panose="020B0604020202020204" pitchFamily="34" charset="0"/>
              </a:rPr>
              <a:t> 4</a:t>
            </a:r>
            <a:r>
              <a:rPr lang="en-US" sz="1400" dirty="0">
                <a:solidFill>
                  <a:schemeClr val="tx1">
                    <a:lumMod val="50000"/>
                    <a:lumOff val="50000"/>
                  </a:schemeClr>
                </a:solidFill>
                <a:latin typeface="Arial" panose="020B0604020202020204" pitchFamily="34" charset="0"/>
                <a:cs typeface="Arial" panose="020B0604020202020204" pitchFamily="34" charset="0"/>
              </a:rPr>
              <a:t>)</a:t>
            </a:r>
          </a:p>
          <a:p>
            <a:pPr marL="1139825" lvl="2" indent="-285750">
              <a:lnSpc>
                <a:spcPct val="100000"/>
              </a:lnSpc>
              <a:spcAft>
                <a:spcPts val="0"/>
              </a:spcAft>
              <a:buFont typeface="Arial" panose="020B0604020202020204" pitchFamily="34" charset="0"/>
              <a:buChar char="•"/>
            </a:pPr>
            <a:r>
              <a:rPr lang="en-US" sz="1400" dirty="0">
                <a:solidFill>
                  <a:schemeClr val="tx1">
                    <a:lumMod val="50000"/>
                    <a:lumOff val="50000"/>
                  </a:schemeClr>
                </a:solidFill>
                <a:latin typeface="Arial" panose="020B0604020202020204" pitchFamily="34" charset="0"/>
                <a:cs typeface="Arial" panose="020B0604020202020204" pitchFamily="34" charset="0"/>
              </a:rPr>
              <a:t>Patient‐Centeredness (EPAT</a:t>
            </a:r>
            <a:r>
              <a:rPr lang="en-US" sz="1400" baseline="30000" dirty="0">
                <a:solidFill>
                  <a:schemeClr val="tx1">
                    <a:lumMod val="50000"/>
                    <a:lumOff val="50000"/>
                  </a:schemeClr>
                </a:solidFill>
                <a:latin typeface="Arial" panose="020B0604020202020204" pitchFamily="34" charset="0"/>
                <a:cs typeface="Arial" panose="020B0604020202020204" pitchFamily="34" charset="0"/>
              </a:rPr>
              <a:t> 5</a:t>
            </a:r>
            <a:r>
              <a:rPr lang="en-US" sz="1400" dirty="0">
                <a:solidFill>
                  <a:schemeClr val="tx1">
                    <a:lumMod val="50000"/>
                    <a:lumOff val="50000"/>
                  </a:schemeClr>
                </a:solidFill>
                <a:latin typeface="Arial" panose="020B0604020202020204" pitchFamily="34" charset="0"/>
                <a:cs typeface="Arial" panose="020B0604020202020204" pitchFamily="34" charset="0"/>
              </a:rPr>
              <a:t>)</a:t>
            </a:r>
            <a:endParaRPr lang="en-US" dirty="0">
              <a:solidFill>
                <a:schemeClr val="tx1">
                  <a:lumMod val="50000"/>
                  <a:lumOff val="50000"/>
                </a:schemeClr>
              </a:solidFill>
              <a:latin typeface="Arial" panose="020B0604020202020204" pitchFamily="34" charset="0"/>
              <a:cs typeface="Arial" panose="020B0604020202020204" pitchFamily="34" charset="0"/>
            </a:endParaRPr>
          </a:p>
          <a:p>
            <a:pPr lvl="1">
              <a:lnSpc>
                <a:spcPct val="100000"/>
              </a:lnSpc>
              <a:spcAft>
                <a:spcPts val="1200"/>
              </a:spcAft>
              <a:buFont typeface="Arial" panose="020B0604020202020204" pitchFamily="34" charset="0"/>
              <a:buChar char="•"/>
            </a:pPr>
            <a:r>
              <a:rPr lang="en-US" sz="1600" b="1" dirty="0">
                <a:solidFill>
                  <a:srgbClr val="000000"/>
                </a:solidFill>
                <a:latin typeface="Arial" panose="020B0604020202020204" pitchFamily="34" charset="0"/>
                <a:cs typeface="Arial" panose="020B0604020202020204" pitchFamily="34" charset="0"/>
              </a:rPr>
              <a:t>Knowledge about test results and diagnostic procedures, support needs and subjective awareness regarding the test results, changes in psychological burden</a:t>
            </a:r>
          </a:p>
          <a:p>
            <a:pPr marL="450850" lvl="1" indent="0">
              <a:lnSpc>
                <a:spcPct val="100000"/>
              </a:lnSpc>
              <a:spcAft>
                <a:spcPts val="1200"/>
              </a:spcAft>
              <a:buNone/>
            </a:pPr>
            <a:endParaRPr lang="en-US" sz="1200" b="1" dirty="0">
              <a:solidFill>
                <a:srgbClr val="000000"/>
              </a:solidFill>
              <a:latin typeface="Arial" panose="020B0604020202020204" pitchFamily="34" charset="0"/>
              <a:cs typeface="Arial" panose="020B0604020202020204" pitchFamily="34" charset="0"/>
            </a:endParaRPr>
          </a:p>
          <a:p>
            <a:pPr marL="450850" lvl="1" indent="0">
              <a:lnSpc>
                <a:spcPct val="100000"/>
              </a:lnSpc>
              <a:spcAft>
                <a:spcPts val="1200"/>
              </a:spcAft>
              <a:buNone/>
            </a:pPr>
            <a:endParaRPr lang="en-US" sz="1200" dirty="0">
              <a:latin typeface="Arial" panose="020B0604020202020204" pitchFamily="34" charset="0"/>
              <a:cs typeface="Arial" panose="020B0604020202020204" pitchFamily="34" charset="0"/>
            </a:endParaRPr>
          </a:p>
          <a:p>
            <a:pPr marL="0" indent="0">
              <a:lnSpc>
                <a:spcPct val="100000"/>
              </a:lnSpc>
              <a:spcAft>
                <a:spcPts val="1200"/>
              </a:spcAft>
              <a:buNone/>
            </a:pPr>
            <a:endParaRPr lang="en-US" sz="1200" i="0" u="none" strike="noStrike" noProof="0" dirty="0">
              <a:solidFill>
                <a:srgbClr val="000000"/>
              </a:solidFill>
              <a:effectLst/>
              <a:latin typeface="Arial" panose="020B0604020202020204" pitchFamily="34" charset="0"/>
              <a:cs typeface="Arial" panose="020B0604020202020204" pitchFamily="34" charset="0"/>
            </a:endParaRPr>
          </a:p>
          <a:p>
            <a:pPr marL="0" indent="0">
              <a:lnSpc>
                <a:spcPct val="100000"/>
              </a:lnSpc>
              <a:spcAft>
                <a:spcPts val="1200"/>
              </a:spcAft>
              <a:buNone/>
            </a:pPr>
            <a:endParaRPr lang="en-US" sz="1200" b="1" dirty="0">
              <a:solidFill>
                <a:srgbClr val="000000"/>
              </a:solidFill>
              <a:latin typeface="Arial" panose="020B0604020202020204" pitchFamily="34" charset="0"/>
              <a:cs typeface="Arial" panose="020B0604020202020204" pitchFamily="34" charset="0"/>
            </a:endParaRPr>
          </a:p>
          <a:p>
            <a:pPr marL="450850" lvl="1" indent="0">
              <a:lnSpc>
                <a:spcPct val="100000"/>
              </a:lnSpc>
              <a:spcAft>
                <a:spcPts val="1200"/>
              </a:spcAft>
              <a:buNone/>
            </a:pPr>
            <a:endParaRPr lang="en-US" sz="1200" i="0" u="none" strike="noStrike" dirty="0">
              <a:solidFill>
                <a:srgbClr val="000000"/>
              </a:solidFill>
              <a:effectLst/>
              <a:latin typeface="Arial" panose="020B0604020202020204" pitchFamily="34" charset="0"/>
              <a:cs typeface="Arial" panose="020B0604020202020204" pitchFamily="34" charset="0"/>
            </a:endParaRPr>
          </a:p>
          <a:p>
            <a:pPr marL="0" indent="0">
              <a:buNone/>
            </a:pPr>
            <a:endParaRPr lang="en-US" sz="1200" b="1" dirty="0">
              <a:solidFill>
                <a:srgbClr val="000000"/>
              </a:solidFill>
              <a:latin typeface="Arial" panose="020B0604020202020204" pitchFamily="34" charset="0"/>
              <a:cs typeface="Arial" panose="020B0604020202020204" pitchFamily="34" charset="0"/>
            </a:endParaRPr>
          </a:p>
          <a:p>
            <a:pPr marL="0" indent="0">
              <a:buNone/>
            </a:pPr>
            <a:endParaRPr lang="en-US" b="1" i="0" u="none" strike="noStrike" noProof="0" dirty="0">
              <a:solidFill>
                <a:srgbClr val="000000"/>
              </a:solidFill>
              <a:effectLst/>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D799E5BE-9291-EEC5-2528-E7837D7654A6}"/>
              </a:ext>
            </a:extLst>
          </p:cNvPr>
          <p:cNvSpPr txBox="1"/>
          <p:nvPr/>
        </p:nvSpPr>
        <p:spPr>
          <a:xfrm>
            <a:off x="2062920" y="5394354"/>
            <a:ext cx="9721711" cy="1081258"/>
          </a:xfrm>
          <a:prstGeom prst="rect">
            <a:avLst/>
          </a:prstGeom>
          <a:noFill/>
        </p:spPr>
        <p:txBody>
          <a:bodyPr wrap="square" rtlCol="0">
            <a:spAutoFit/>
          </a:bodyPr>
          <a:lstStyle/>
          <a:p>
            <a:pPr marL="0" indent="0">
              <a:lnSpc>
                <a:spcPct val="100000"/>
              </a:lnSpc>
              <a:spcAft>
                <a:spcPts val="600"/>
              </a:spcAft>
              <a:buNone/>
            </a:pPr>
            <a:r>
              <a:rPr lang="en-US" sz="1200" i="1" dirty="0">
                <a:solidFill>
                  <a:schemeClr val="tx1">
                    <a:lumMod val="50000"/>
                    <a:lumOff val="50000"/>
                  </a:schemeClr>
                </a:solidFill>
              </a:rPr>
              <a:t>CDDQ = Cervical Dysplasia Distress Questionnaire</a:t>
            </a:r>
            <a:r>
              <a:rPr lang="en-US" sz="1200" i="1" baseline="30000" dirty="0">
                <a:solidFill>
                  <a:schemeClr val="tx1">
                    <a:lumMod val="50000"/>
                    <a:lumOff val="50000"/>
                  </a:schemeClr>
                </a:solidFill>
              </a:rPr>
              <a:t>1</a:t>
            </a:r>
            <a:r>
              <a:rPr lang="en-US" sz="1200" i="1" dirty="0">
                <a:solidFill>
                  <a:schemeClr val="tx1">
                    <a:lumMod val="50000"/>
                    <a:lumOff val="50000"/>
                  </a:schemeClr>
                </a:solidFill>
              </a:rPr>
              <a:t>, HADS = Hospital Anxiety and Depression Scale</a:t>
            </a:r>
            <a:r>
              <a:rPr lang="en-US" sz="1200" i="1" baseline="30000" dirty="0">
                <a:solidFill>
                  <a:schemeClr val="tx1">
                    <a:lumMod val="50000"/>
                    <a:lumOff val="50000"/>
                  </a:schemeClr>
                </a:solidFill>
              </a:rPr>
              <a:t>2</a:t>
            </a:r>
            <a:r>
              <a:rPr lang="en-US" sz="1200" i="1" dirty="0">
                <a:solidFill>
                  <a:schemeClr val="tx1">
                    <a:lumMod val="50000"/>
                    <a:lumOff val="50000"/>
                  </a:schemeClr>
                </a:solidFill>
              </a:rPr>
              <a:t>, SF-12 = Short Form 12</a:t>
            </a:r>
            <a:r>
              <a:rPr lang="en-US" sz="1200" i="1" baseline="30000" dirty="0">
                <a:solidFill>
                  <a:schemeClr val="tx1">
                    <a:lumMod val="50000"/>
                    <a:lumOff val="50000"/>
                  </a:schemeClr>
                </a:solidFill>
              </a:rPr>
              <a:t>3</a:t>
            </a:r>
            <a:r>
              <a:rPr lang="en-US" sz="1200" i="1" dirty="0">
                <a:solidFill>
                  <a:schemeClr val="tx1">
                    <a:lumMod val="50000"/>
                    <a:lumOff val="50000"/>
                  </a:schemeClr>
                </a:solidFill>
              </a:rPr>
              <a:t>, Brief-COPE = Coping Orientation to Problems Experienced Inventory</a:t>
            </a:r>
            <a:r>
              <a:rPr lang="en-US" sz="1200" i="1" baseline="30000" dirty="0">
                <a:solidFill>
                  <a:schemeClr val="tx1">
                    <a:lumMod val="50000"/>
                    <a:lumOff val="50000"/>
                  </a:schemeClr>
                </a:solidFill>
              </a:rPr>
              <a:t>4</a:t>
            </a:r>
            <a:r>
              <a:rPr lang="en-US" sz="1200" i="1" dirty="0">
                <a:solidFill>
                  <a:schemeClr val="tx1">
                    <a:lumMod val="50000"/>
                    <a:lumOff val="50000"/>
                  </a:schemeClr>
                </a:solidFill>
              </a:rPr>
              <a:t>, EPAT = Experienced Patient‐Centeredness Questionnaire</a:t>
            </a:r>
            <a:r>
              <a:rPr lang="en-US" sz="1200" i="1" baseline="30000" dirty="0">
                <a:solidFill>
                  <a:schemeClr val="tx1">
                    <a:lumMod val="50000"/>
                    <a:lumOff val="50000"/>
                  </a:schemeClr>
                </a:solidFill>
              </a:rPr>
              <a:t>5</a:t>
            </a:r>
            <a:endParaRPr lang="en-US" sz="1200" i="1" dirty="0">
              <a:solidFill>
                <a:schemeClr val="tx1">
                  <a:lumMod val="50000"/>
                  <a:lumOff val="50000"/>
                </a:schemeClr>
              </a:solidFill>
            </a:endParaRPr>
          </a:p>
          <a:p>
            <a:pPr marL="0" indent="0">
              <a:lnSpc>
                <a:spcPct val="100000"/>
              </a:lnSpc>
              <a:spcAft>
                <a:spcPts val="600"/>
              </a:spcAft>
              <a:buNone/>
            </a:pPr>
            <a:r>
              <a:rPr lang="en-US" sz="1200" i="1" baseline="30000" dirty="0">
                <a:solidFill>
                  <a:schemeClr val="tx1">
                    <a:lumMod val="50000"/>
                    <a:lumOff val="50000"/>
                  </a:schemeClr>
                </a:solidFill>
              </a:rPr>
              <a:t>1</a:t>
            </a:r>
            <a:r>
              <a:rPr lang="en-US" sz="1200" i="1" dirty="0">
                <a:solidFill>
                  <a:schemeClr val="tx1">
                    <a:lumMod val="50000"/>
                    <a:lumOff val="50000"/>
                  </a:schemeClr>
                </a:solidFill>
              </a:rPr>
              <a:t>Reents et al., </a:t>
            </a:r>
            <a:r>
              <a:rPr lang="de-DE" sz="1200" i="1" noProof="0" dirty="0">
                <a:solidFill>
                  <a:schemeClr val="tx1">
                    <a:lumMod val="50000"/>
                    <a:lumOff val="50000"/>
                  </a:schemeClr>
                </a:solidFill>
              </a:rPr>
              <a:t>unveröffentlichtes</a:t>
            </a:r>
            <a:r>
              <a:rPr lang="en-US" sz="1200" i="1" dirty="0">
                <a:solidFill>
                  <a:schemeClr val="tx1">
                    <a:lumMod val="50000"/>
                    <a:lumOff val="50000"/>
                  </a:schemeClr>
                </a:solidFill>
              </a:rPr>
              <a:t> Instrument; </a:t>
            </a:r>
            <a:r>
              <a:rPr lang="en-US" sz="1200" i="1" baseline="30000" dirty="0">
                <a:solidFill>
                  <a:schemeClr val="tx1">
                    <a:lumMod val="50000"/>
                    <a:lumOff val="50000"/>
                  </a:schemeClr>
                </a:solidFill>
              </a:rPr>
              <a:t>2</a:t>
            </a:r>
            <a:r>
              <a:rPr lang="de-DE" sz="1200" i="1" dirty="0">
                <a:solidFill>
                  <a:schemeClr val="tx1">
                    <a:lumMod val="50000"/>
                    <a:lumOff val="50000"/>
                  </a:schemeClr>
                </a:solidFill>
              </a:rPr>
              <a:t>Herrmann-Lingen et al., 2011</a:t>
            </a:r>
            <a:r>
              <a:rPr lang="en-US" sz="1200" i="1" dirty="0">
                <a:solidFill>
                  <a:schemeClr val="tx1">
                    <a:lumMod val="50000"/>
                    <a:lumOff val="50000"/>
                  </a:schemeClr>
                </a:solidFill>
              </a:rPr>
              <a:t>; </a:t>
            </a:r>
            <a:r>
              <a:rPr lang="en-US" sz="1200" i="1" baseline="30000" dirty="0">
                <a:solidFill>
                  <a:schemeClr val="tx1">
                    <a:lumMod val="50000"/>
                    <a:lumOff val="50000"/>
                  </a:schemeClr>
                </a:solidFill>
              </a:rPr>
              <a:t>3</a:t>
            </a:r>
            <a:r>
              <a:rPr lang="de-DE" sz="1200" i="1" dirty="0" err="1">
                <a:solidFill>
                  <a:schemeClr val="tx1">
                    <a:lumMod val="50000"/>
                    <a:lumOff val="50000"/>
                  </a:schemeClr>
                </a:solidFill>
              </a:rPr>
              <a:t>Morfeld</a:t>
            </a:r>
            <a:r>
              <a:rPr lang="de-DE" sz="1200" i="1" dirty="0">
                <a:solidFill>
                  <a:schemeClr val="tx1">
                    <a:lumMod val="50000"/>
                    <a:lumOff val="50000"/>
                  </a:schemeClr>
                </a:solidFill>
              </a:rPr>
              <a:t> et al., 2024</a:t>
            </a:r>
            <a:r>
              <a:rPr lang="en-US" sz="1200" i="1" dirty="0">
                <a:solidFill>
                  <a:schemeClr val="tx1">
                    <a:lumMod val="50000"/>
                    <a:lumOff val="50000"/>
                  </a:schemeClr>
                </a:solidFill>
              </a:rPr>
              <a:t>; </a:t>
            </a:r>
            <a:r>
              <a:rPr lang="en-US" sz="1200" i="1" baseline="30000" dirty="0">
                <a:solidFill>
                  <a:schemeClr val="tx1">
                    <a:lumMod val="50000"/>
                    <a:lumOff val="50000"/>
                  </a:schemeClr>
                </a:solidFill>
              </a:rPr>
              <a:t>4</a:t>
            </a:r>
            <a:r>
              <a:rPr lang="en-US" sz="1200" i="1" dirty="0">
                <a:solidFill>
                  <a:schemeClr val="tx1">
                    <a:lumMod val="50000"/>
                    <a:lumOff val="50000"/>
                  </a:schemeClr>
                </a:solidFill>
              </a:rPr>
              <a:t>Knoll et al., 2005</a:t>
            </a:r>
            <a:r>
              <a:rPr lang="en-US" sz="1200" i="1" dirty="0">
                <a:solidFill>
                  <a:schemeClr val="tx1">
                    <a:lumMod val="50000"/>
                    <a:lumOff val="50000"/>
                  </a:schemeClr>
                </a:solidFill>
                <a:cs typeface="Arial" panose="020B0604020202020204" pitchFamily="34" charset="0"/>
              </a:rPr>
              <a:t>; </a:t>
            </a:r>
            <a:r>
              <a:rPr lang="en-US" sz="1200" i="1" baseline="30000" dirty="0">
                <a:solidFill>
                  <a:schemeClr val="tx1">
                    <a:lumMod val="50000"/>
                    <a:lumOff val="50000"/>
                  </a:schemeClr>
                </a:solidFill>
                <a:cs typeface="Arial" panose="020B0604020202020204" pitchFamily="34" charset="0"/>
              </a:rPr>
              <a:t>5</a:t>
            </a:r>
            <a:r>
              <a:rPr lang="en-US" sz="1200" i="1" dirty="0">
                <a:solidFill>
                  <a:schemeClr val="tx1">
                    <a:lumMod val="50000"/>
                    <a:lumOff val="50000"/>
                  </a:schemeClr>
                </a:solidFill>
                <a:cs typeface="Arial" panose="020B0604020202020204" pitchFamily="34" charset="0"/>
              </a:rPr>
              <a:t>Christalle et al., 2025</a:t>
            </a:r>
            <a:endParaRPr lang="en-US" sz="1200" i="1" dirty="0">
              <a:solidFill>
                <a:schemeClr val="tx1">
                  <a:lumMod val="50000"/>
                  <a:lumOff val="50000"/>
                </a:schemeClr>
              </a:solidFill>
            </a:endParaRPr>
          </a:p>
          <a:p>
            <a:pPr algn="l">
              <a:lnSpc>
                <a:spcPct val="110000"/>
              </a:lnSpc>
            </a:pPr>
            <a:endParaRPr lang="de-DE" b="1" spc="30" dirty="0" err="1"/>
          </a:p>
        </p:txBody>
      </p:sp>
      <p:sp>
        <p:nvSpPr>
          <p:cNvPr id="8" name="Rechteck 7">
            <a:extLst>
              <a:ext uri="{FF2B5EF4-FFF2-40B4-BE49-F238E27FC236}">
                <a16:creationId xmlns:a16="http://schemas.microsoft.com/office/drawing/2014/main" id="{32103FBA-9704-095D-C2FB-BD206F7B6A63}"/>
              </a:ext>
            </a:extLst>
          </p:cNvPr>
          <p:cNvSpPr/>
          <p:nvPr/>
        </p:nvSpPr>
        <p:spPr>
          <a:xfrm>
            <a:off x="9072217" y="2132856"/>
            <a:ext cx="1595784" cy="1512168"/>
          </a:xfrm>
          <a:prstGeom prst="rect">
            <a:avLst/>
          </a:prstGeom>
          <a:blipFill>
            <a:blip r:embed="rId6">
              <a:extLst>
                <a:ext uri="{28A0092B-C50C-407E-A947-70E740481C1C}">
                  <a14:useLocalDpi xmlns:a14="http://schemas.microsoft.com/office/drawing/2010/main" val="0"/>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pic>
        <p:nvPicPr>
          <p:cNvPr id="27" name="Audio 26">
            <a:extLst>
              <a:ext uri="{FF2B5EF4-FFF2-40B4-BE49-F238E27FC236}">
                <a16:creationId xmlns:a16="http://schemas.microsoft.com/office/drawing/2014/main" id="{0D9240B6-189E-10BE-5CA5-90C419F8552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885452816"/>
      </p:ext>
    </p:extLst>
  </p:cSld>
  <p:clrMapOvr>
    <a:masterClrMapping/>
  </p:clrMapOvr>
  <mc:AlternateContent xmlns:mc="http://schemas.openxmlformats.org/markup-compatibility/2006">
    <mc:Choice xmlns:p14="http://schemas.microsoft.com/office/powerpoint/2010/main" Requires="p14">
      <p:transition spd="slow" p14:dur="2000" advTm="36008"/>
    </mc:Choice>
    <mc:Fallback>
      <p:transition spd="slow" advTm="36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2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C4D3D-CF45-5069-3748-95BC6DEEDF55}"/>
              </a:ext>
            </a:extLst>
          </p:cNvPr>
          <p:cNvSpPr>
            <a:spLocks noGrp="1"/>
          </p:cNvSpPr>
          <p:nvPr>
            <p:ph type="title"/>
          </p:nvPr>
        </p:nvSpPr>
        <p:spPr/>
        <p:txBody>
          <a:bodyPr/>
          <a:lstStyle/>
          <a:p>
            <a:r>
              <a:rPr lang="en-US" b="1" noProof="0" dirty="0"/>
              <a:t>Methods </a:t>
            </a:r>
          </a:p>
        </p:txBody>
      </p:sp>
      <p:sp>
        <p:nvSpPr>
          <p:cNvPr id="3" name="Inhaltsplatzhalter 2">
            <a:extLst>
              <a:ext uri="{FF2B5EF4-FFF2-40B4-BE49-F238E27FC236}">
                <a16:creationId xmlns:a16="http://schemas.microsoft.com/office/drawing/2014/main" id="{237850AD-B1E7-8BED-034C-B8369E3BA9FD}"/>
              </a:ext>
            </a:extLst>
          </p:cNvPr>
          <p:cNvSpPr>
            <a:spLocks noGrp="1"/>
          </p:cNvSpPr>
          <p:nvPr>
            <p:ph idx="1"/>
          </p:nvPr>
        </p:nvSpPr>
        <p:spPr>
          <a:xfrm>
            <a:off x="3143672" y="1821408"/>
            <a:ext cx="8605080" cy="3215184"/>
          </a:xfrm>
        </p:spPr>
        <p:txBody>
          <a:bodyPr/>
          <a:lstStyle/>
          <a:p>
            <a:pPr marL="0" indent="0">
              <a:lnSpc>
                <a:spcPct val="100000"/>
              </a:lnSpc>
              <a:spcAft>
                <a:spcPts val="600"/>
              </a:spcAft>
              <a:buNone/>
            </a:pPr>
            <a:r>
              <a:rPr lang="en-US" b="1" dirty="0">
                <a:latin typeface="Arial" panose="020B0604020202020204" pitchFamily="34" charset="0"/>
                <a:cs typeface="Arial" panose="020B0604020202020204" pitchFamily="34" charset="0"/>
              </a:rPr>
              <a:t>Recruitment: </a:t>
            </a:r>
          </a:p>
          <a:p>
            <a:pPr>
              <a:lnSpc>
                <a:spcPct val="100000"/>
              </a:lnSpc>
              <a:spcAft>
                <a:spcPts val="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HPV-positive</a:t>
            </a:r>
            <a:r>
              <a:rPr lang="en-US" sz="1600" dirty="0">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Four collaborating institutions</a:t>
            </a:r>
            <a:r>
              <a:rPr lang="en-US" sz="1600" dirty="0"/>
              <a:t>; direct approach of eligible patients</a:t>
            </a:r>
            <a:endParaRPr lang="en-US" sz="1600" dirty="0">
              <a:latin typeface="Arial" panose="020B0604020202020204" pitchFamily="34" charset="0"/>
              <a:cs typeface="Arial" panose="020B0604020202020204" pitchFamily="34" charset="0"/>
            </a:endParaRPr>
          </a:p>
          <a:p>
            <a:pPr>
              <a:lnSpc>
                <a:spcPct val="100000"/>
              </a:lnSpc>
              <a:spcAft>
                <a:spcPts val="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HPV-negative and HPV-unknown</a:t>
            </a:r>
            <a:r>
              <a:rPr lang="en-US" sz="1600" dirty="0">
                <a:latin typeface="Arial" panose="020B0604020202020204" pitchFamily="34" charset="0"/>
                <a:cs typeface="Arial" panose="020B0604020202020204" pitchFamily="34" charset="0"/>
              </a:rPr>
              <a:t>: General population (e.g. via study groups, sports clubs, and social media platforms)</a:t>
            </a:r>
          </a:p>
          <a:p>
            <a:pPr>
              <a:lnSpc>
                <a:spcPct val="100000"/>
              </a:lnSpc>
              <a:spcAft>
                <a:spcPts val="1200"/>
              </a:spcAft>
              <a:buFont typeface="Arial" panose="020B0604020202020204" pitchFamily="34" charset="0"/>
              <a:buChar char="•"/>
            </a:pPr>
            <a:r>
              <a:rPr lang="en-US" sz="1600" dirty="0">
                <a:latin typeface="Arial" panose="020B0604020202020204" pitchFamily="34" charset="0"/>
                <a:cs typeface="Arial" panose="020B0604020202020204" pitchFamily="34" charset="0"/>
              </a:rPr>
              <a:t>May – July 2026 </a:t>
            </a:r>
          </a:p>
          <a:p>
            <a:pPr>
              <a:lnSpc>
                <a:spcPct val="100000"/>
              </a:lnSpc>
              <a:spcAft>
                <a:spcPts val="12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0" indent="0">
              <a:lnSpc>
                <a:spcPct val="100000"/>
              </a:lnSpc>
              <a:spcAft>
                <a:spcPts val="600"/>
              </a:spcAft>
              <a:buNone/>
            </a:pPr>
            <a:r>
              <a:rPr lang="en-US" b="1" dirty="0">
                <a:latin typeface="Arial" panose="020B0604020202020204" pitchFamily="34" charset="0"/>
                <a:cs typeface="Arial" panose="020B0604020202020204" pitchFamily="34" charset="0"/>
              </a:rPr>
              <a:t>Data analysis: </a:t>
            </a:r>
          </a:p>
          <a:p>
            <a:pPr>
              <a:lnSpc>
                <a:spcPct val="100000"/>
              </a:lnSpc>
              <a:spcAft>
                <a:spcPts val="0"/>
              </a:spcAft>
              <a:buFont typeface="Arial" panose="020B0604020202020204" pitchFamily="34" charset="0"/>
              <a:buChar char="•"/>
            </a:pPr>
            <a:r>
              <a:rPr lang="en-US" sz="1600" dirty="0">
                <a:latin typeface="Arial" panose="020B0604020202020204" pitchFamily="34" charset="0"/>
                <a:cs typeface="Arial" panose="020B0604020202020204" pitchFamily="34" charset="0"/>
              </a:rPr>
              <a:t>Using SPSS Statistics</a:t>
            </a:r>
          </a:p>
          <a:p>
            <a:pPr>
              <a:lnSpc>
                <a:spcPct val="100000"/>
              </a:lnSpc>
              <a:spcAft>
                <a:spcPts val="1200"/>
              </a:spcAft>
              <a:buFont typeface="Arial" panose="020B0604020202020204" pitchFamily="34" charset="0"/>
              <a:buChar char="•"/>
            </a:pPr>
            <a:r>
              <a:rPr lang="en-US" sz="1600" dirty="0">
                <a:latin typeface="Arial" panose="020B0604020202020204" pitchFamily="34" charset="0"/>
                <a:cs typeface="Arial" panose="020B0604020202020204" pitchFamily="34" charset="0"/>
              </a:rPr>
              <a:t>MANCOVA</a:t>
            </a:r>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(3 independent groups, </a:t>
            </a:r>
            <a:r>
              <a:rPr lang="en-GB" sz="1600" dirty="0"/>
              <a:t>multiple dependent variables (distress, anxiety, depression, health-related quality of life, coping, perceived patient-centeredness), covariates (age, education, time since last HPV test)</a:t>
            </a:r>
            <a:endParaRPr lang="en-US" b="1" dirty="0">
              <a:latin typeface="Arial" panose="020B0604020202020204" pitchFamily="34" charset="0"/>
              <a:cs typeface="Arial" panose="020B0604020202020204" pitchFamily="34" charset="0"/>
            </a:endParaRPr>
          </a:p>
          <a:p>
            <a:pPr marL="0" indent="0">
              <a:lnSpc>
                <a:spcPct val="100000"/>
              </a:lnSpc>
              <a:spcAft>
                <a:spcPts val="0"/>
              </a:spcAft>
              <a:buNone/>
            </a:pPr>
            <a:endParaRPr lang="en-US" b="1" dirty="0">
              <a:latin typeface="Arial" panose="020B0604020202020204" pitchFamily="34" charset="0"/>
              <a:cs typeface="Arial" panose="020B0604020202020204" pitchFamily="34" charset="0"/>
            </a:endParaRPr>
          </a:p>
          <a:p>
            <a:pPr marL="0" indent="0">
              <a:lnSpc>
                <a:spcPct val="100000"/>
              </a:lnSpc>
              <a:spcAft>
                <a:spcPts val="0"/>
              </a:spcAft>
              <a:buNone/>
            </a:pPr>
            <a:endParaRPr lang="en-US" dirty="0">
              <a:latin typeface="Arial" panose="020B0604020202020204" pitchFamily="34" charset="0"/>
              <a:cs typeface="Arial" panose="020B0604020202020204" pitchFamily="34" charset="0"/>
            </a:endParaRPr>
          </a:p>
          <a:p>
            <a:pPr marL="450850" lvl="1" indent="0">
              <a:lnSpc>
                <a:spcPct val="100000"/>
              </a:lnSpc>
              <a:spcAft>
                <a:spcPts val="0"/>
              </a:spcAft>
              <a:buNone/>
            </a:pPr>
            <a:endParaRPr lang="en-US" dirty="0">
              <a:latin typeface="Arial" panose="020B0604020202020204" pitchFamily="34" charset="0"/>
              <a:cs typeface="Arial" panose="020B0604020202020204" pitchFamily="34" charset="0"/>
            </a:endParaRPr>
          </a:p>
          <a:p>
            <a:pPr marL="450850" lvl="1" indent="0">
              <a:lnSpc>
                <a:spcPct val="100000"/>
              </a:lnSpc>
              <a:spcAft>
                <a:spcPts val="0"/>
              </a:spcAft>
              <a:buNone/>
            </a:pPr>
            <a:endParaRPr lang="en-US" dirty="0">
              <a:latin typeface="Arial" panose="020B0604020202020204" pitchFamily="34" charset="0"/>
              <a:cs typeface="Arial" panose="020B0604020202020204" pitchFamily="34" charset="0"/>
            </a:endParaRPr>
          </a:p>
          <a:p>
            <a:pPr marL="450850" lvl="1" indent="0">
              <a:lnSpc>
                <a:spcPct val="100000"/>
              </a:lnSpc>
              <a:spcAft>
                <a:spcPts val="1200"/>
              </a:spcAft>
              <a:buNone/>
            </a:pPr>
            <a:endParaRPr lang="en-US" noProof="0" dirty="0">
              <a:latin typeface="Arial" panose="020B0604020202020204" pitchFamily="34" charset="0"/>
              <a:cs typeface="Arial" panose="020B0604020202020204" pitchFamily="34" charset="0"/>
            </a:endParaRPr>
          </a:p>
          <a:p>
            <a:pPr marL="0" indent="0">
              <a:lnSpc>
                <a:spcPct val="100000"/>
              </a:lnSpc>
              <a:buNone/>
            </a:pPr>
            <a:endParaRPr lang="de-DE" sz="1200" b="1" i="1" dirty="0">
              <a:solidFill>
                <a:schemeClr val="tx1">
                  <a:lumMod val="50000"/>
                  <a:lumOff val="50000"/>
                </a:schemeClr>
              </a:solidFill>
            </a:endParaRPr>
          </a:p>
          <a:p>
            <a:pPr marL="0" indent="0">
              <a:buNone/>
            </a:pPr>
            <a:endParaRPr lang="en-US" noProof="0" dirty="0"/>
          </a:p>
        </p:txBody>
      </p:sp>
      <p:pic>
        <p:nvPicPr>
          <p:cNvPr id="6" name="Grafik 5" descr="Ein Bild, das Symbol, Cartoon, Clipart, Screenshot enthält.&#10;&#10;KI-generierte Inhalte können fehlerhaft sein.">
            <a:extLst>
              <a:ext uri="{FF2B5EF4-FFF2-40B4-BE49-F238E27FC236}">
                <a16:creationId xmlns:a16="http://schemas.microsoft.com/office/drawing/2014/main" id="{7ACF7B72-475F-0BBB-5AE9-98DD5841A4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2921" y="2046832"/>
            <a:ext cx="820953" cy="820953"/>
          </a:xfrm>
          <a:prstGeom prst="rect">
            <a:avLst/>
          </a:prstGeom>
        </p:spPr>
      </p:pic>
      <p:pic>
        <p:nvPicPr>
          <p:cNvPr id="7" name="Grafik 6">
            <a:extLst>
              <a:ext uri="{FF2B5EF4-FFF2-40B4-BE49-F238E27FC236}">
                <a16:creationId xmlns:a16="http://schemas.microsoft.com/office/drawing/2014/main" id="{667B8EFC-8BD5-3614-A1CF-BA517417114D}"/>
              </a:ext>
            </a:extLst>
          </p:cNvPr>
          <p:cNvPicPr>
            <a:picLocks noChangeAspect="1"/>
          </p:cNvPicPr>
          <p:nvPr/>
        </p:nvPicPr>
        <p:blipFill>
          <a:blip r:embed="rId7"/>
          <a:stretch>
            <a:fillRect/>
          </a:stretch>
        </p:blipFill>
        <p:spPr>
          <a:xfrm>
            <a:off x="2120650" y="3990216"/>
            <a:ext cx="763224" cy="763224"/>
          </a:xfrm>
          <a:prstGeom prst="rect">
            <a:avLst/>
          </a:prstGeom>
        </p:spPr>
      </p:pic>
      <p:pic>
        <p:nvPicPr>
          <p:cNvPr id="36" name="Audio 35">
            <a:extLst>
              <a:ext uri="{FF2B5EF4-FFF2-40B4-BE49-F238E27FC236}">
                <a16:creationId xmlns:a16="http://schemas.microsoft.com/office/drawing/2014/main" id="{0130D399-E7EB-EBC9-8DB1-6AC31186F62E}"/>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79788898"/>
      </p:ext>
    </p:extLst>
  </p:cSld>
  <p:clrMapOvr>
    <a:masterClrMapping/>
  </p:clrMapOvr>
  <mc:AlternateContent xmlns:mc="http://schemas.openxmlformats.org/markup-compatibility/2006">
    <mc:Choice xmlns:p14="http://schemas.microsoft.com/office/powerpoint/2010/main" Requires="p14">
      <p:transition spd="slow" p14:dur="2000" advTm="39156"/>
    </mc:Choice>
    <mc:Fallback>
      <p:transition spd="slow" advTm="391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3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8|8.8|9.2|6.6"/>
</p:tagLst>
</file>

<file path=ppt/tags/tag2.xml><?xml version="1.0" encoding="utf-8"?>
<p:tagLst xmlns:a="http://schemas.openxmlformats.org/drawingml/2006/main" xmlns:r="http://schemas.openxmlformats.org/officeDocument/2006/relationships" xmlns:p="http://schemas.openxmlformats.org/presentationml/2006/main">
  <p:tag name="TIMING" val="|1.3|13.1|0.5|6.2|4.4"/>
</p:tagLst>
</file>

<file path=ppt/tags/tag3.xml><?xml version="1.0" encoding="utf-8"?>
<p:tagLst xmlns:a="http://schemas.openxmlformats.org/drawingml/2006/main" xmlns:r="http://schemas.openxmlformats.org/officeDocument/2006/relationships" xmlns:p="http://schemas.openxmlformats.org/presentationml/2006/main">
  <p:tag name="TIMING" val="|0.9|3.9|9.2|3.7|3.1"/>
</p:tagLst>
</file>

<file path=ppt/tags/tag4.xml><?xml version="1.0" encoding="utf-8"?>
<p:tagLst xmlns:a="http://schemas.openxmlformats.org/drawingml/2006/main" xmlns:r="http://schemas.openxmlformats.org/officeDocument/2006/relationships" xmlns:p="http://schemas.openxmlformats.org/presentationml/2006/main">
  <p:tag name="TIMING" val="|1.1|0.5|12|11|3.4|4.1|0.6"/>
</p:tagLst>
</file>

<file path=ppt/theme/theme1.xml><?xml version="1.0" encoding="utf-8"?>
<a:theme xmlns:a="http://schemas.openxmlformats.org/drawingml/2006/main" name="UOL">
  <a:themeElements>
    <a:clrScheme name="Benutzerdefiniert 6">
      <a:dk1>
        <a:sysClr val="windowText" lastClr="000000"/>
      </a:dk1>
      <a:lt1>
        <a:sysClr val="window" lastClr="FFFFFF"/>
      </a:lt1>
      <a:dk2>
        <a:srgbClr val="003F6B"/>
      </a:dk2>
      <a:lt2>
        <a:srgbClr val="A5A5A5"/>
      </a:lt2>
      <a:accent1>
        <a:srgbClr val="004F9F"/>
      </a:accent1>
      <a:accent2>
        <a:srgbClr val="00ABDA"/>
      </a:accent2>
      <a:accent3>
        <a:srgbClr val="5BC5F2"/>
      </a:accent3>
      <a:accent4>
        <a:srgbClr val="A1DAF8"/>
      </a:accent4>
      <a:accent5>
        <a:srgbClr val="00786B"/>
      </a:accent5>
      <a:accent6>
        <a:srgbClr val="D53D0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lnSpc>
            <a:spcPct val="110000"/>
          </a:lnSpc>
          <a:defRPr spc="3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lnSpc>
            <a:spcPct val="110000"/>
          </a:lnSpc>
          <a:defRPr spc="30" dirty="0" err="1" smtClean="0"/>
        </a:defPPr>
      </a:lstStyle>
    </a:txDef>
  </a:objectDefaults>
  <a:extraClrSchemeLst/>
  <a:custClrLst>
    <a:custClr name="Grün 1">
      <a:srgbClr val="00786B"/>
    </a:custClr>
    <a:custClr name="Grün 2">
      <a:srgbClr val="00A97A"/>
    </a:custClr>
    <a:custClr name="Grün 3">
      <a:srgbClr val="95C11F"/>
    </a:custClr>
    <a:custClr name="Grün 4">
      <a:srgbClr val="C8D300"/>
    </a:custClr>
    <a:custClr name="Orange 1">
      <a:srgbClr val="D53D0E"/>
    </a:custClr>
    <a:custClr name="Orange 2">
      <a:srgbClr val="EE7203"/>
    </a:custClr>
    <a:custClr name="Orange 3">
      <a:srgbClr val="F39200"/>
    </a:custClr>
    <a:custClr name="Orange 4">
      <a:srgbClr val="FDC300"/>
    </a:custClr>
  </a:custClrLst>
  <a:extLst>
    <a:ext uri="{05A4C25C-085E-4340-85A3-A5531E510DB2}">
      <thm15:themeFamily xmlns:thm15="http://schemas.microsoft.com/office/thememl/2012/main" name="UMO_Folien.potx" id="{AE6A6F41-6936-47A4-8521-BBD8D55F939A}" vid="{6C626E84-A4D0-467A-AA8B-48B87F4E248B}"/>
    </a:ext>
  </a:extLst>
</a:theme>
</file>

<file path=ppt/theme/theme2.xml><?xml version="1.0" encoding="utf-8"?>
<a:theme xmlns:a="http://schemas.openxmlformats.org/drawingml/2006/main" name="Office">
  <a:themeElements>
    <a:clrScheme name="Benutzerdefiniert 6">
      <a:dk1>
        <a:sysClr val="windowText" lastClr="000000"/>
      </a:dk1>
      <a:lt1>
        <a:sysClr val="window" lastClr="FFFFFF"/>
      </a:lt1>
      <a:dk2>
        <a:srgbClr val="003F6B"/>
      </a:dk2>
      <a:lt2>
        <a:srgbClr val="A5A5A5"/>
      </a:lt2>
      <a:accent1>
        <a:srgbClr val="004F9F"/>
      </a:accent1>
      <a:accent2>
        <a:srgbClr val="00ABDA"/>
      </a:accent2>
      <a:accent3>
        <a:srgbClr val="5BC5F2"/>
      </a:accent3>
      <a:accent4>
        <a:srgbClr val="A1DAF8"/>
      </a:accent4>
      <a:accent5>
        <a:srgbClr val="00786B"/>
      </a:accent5>
      <a:accent6>
        <a:srgbClr val="D53D0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Benutzerdefiniert 6">
      <a:dk1>
        <a:sysClr val="windowText" lastClr="000000"/>
      </a:dk1>
      <a:lt1>
        <a:sysClr val="window" lastClr="FFFFFF"/>
      </a:lt1>
      <a:dk2>
        <a:srgbClr val="003F6B"/>
      </a:dk2>
      <a:lt2>
        <a:srgbClr val="A5A5A5"/>
      </a:lt2>
      <a:accent1>
        <a:srgbClr val="004F9F"/>
      </a:accent1>
      <a:accent2>
        <a:srgbClr val="00ABDA"/>
      </a:accent2>
      <a:accent3>
        <a:srgbClr val="5BC5F2"/>
      </a:accent3>
      <a:accent4>
        <a:srgbClr val="A1DAF8"/>
      </a:accent4>
      <a:accent5>
        <a:srgbClr val="00786B"/>
      </a:accent5>
      <a:accent6>
        <a:srgbClr val="D53D0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UOL</Template>
  <TotalTime>0</TotalTime>
  <Words>867</Words>
  <Application>Microsoft Macintosh PowerPoint</Application>
  <PresentationFormat>Breitbild</PresentationFormat>
  <Paragraphs>83</Paragraphs>
  <Slides>5</Slides>
  <Notes>5</Notes>
  <HiddenSlides>0</HiddenSlides>
  <MMClips>5</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5</vt:i4>
      </vt:variant>
    </vt:vector>
  </HeadingPairs>
  <TitlesOfParts>
    <vt:vector size="8" baseType="lpstr">
      <vt:lpstr>-webkit-standard</vt:lpstr>
      <vt:lpstr>Arial</vt:lpstr>
      <vt:lpstr>UOL</vt:lpstr>
      <vt:lpstr>Psychological Parameters in Individuals with a Positive HPV Test and Normal Cytology (Pap I or IIa) Compared to Individuals with a Negative or Unknown HPV Status (HAPPI Study)</vt:lpstr>
      <vt:lpstr>Background </vt:lpstr>
      <vt:lpstr>Hypotheses</vt:lpstr>
      <vt:lpstr>Methods </vt:lpstr>
      <vt:lpstr>Methods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Wenke Reents</dc:creator>
  <cp:lastModifiedBy>Wenke Reents</cp:lastModifiedBy>
  <cp:revision>97</cp:revision>
  <cp:lastPrinted>2026-04-27T10:19:56Z</cp:lastPrinted>
  <dcterms:created xsi:type="dcterms:W3CDTF">2026-03-30T06:28:41Z</dcterms:created>
  <dcterms:modified xsi:type="dcterms:W3CDTF">2026-04-28T18:48:54Z</dcterms:modified>
</cp:coreProperties>
</file>