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4572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9144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13716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18288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22860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27432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32004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36576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8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2678600000000001"/>
          <c:y val="4.9746600000000002E-2"/>
          <c:w val="0.86821400000000004"/>
          <c:h val="0.57998899999999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Did not know where to get Tested</c:v>
                </c:pt>
              </c:strCache>
            </c:strRef>
          </c:tx>
          <c:spPr>
            <a:solidFill>
              <a:srgbClr val="2E578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D-435E-B4CE-D0BBF322C06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Embarrassment</c:v>
                </c:pt>
              </c:strCache>
            </c:strRef>
          </c:tx>
          <c:spPr>
            <a:solidFill>
              <a:srgbClr val="5D964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1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ED-435E-B4CE-D0BBF322C06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Did not have time</c:v>
                </c:pt>
              </c:strCache>
            </c:strRef>
          </c:tx>
          <c:spPr>
            <a:solidFill>
              <a:srgbClr val="E7A13D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3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ED-435E-B4CE-D0BBF322C06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Fear</c:v>
                </c:pt>
              </c:strCache>
            </c:strRef>
          </c:tx>
          <c:spPr>
            <a:solidFill>
              <a:srgbClr val="BC2D3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9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ED-435E-B4CE-D0BBF322C069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Social Stigma</c:v>
                </c:pt>
              </c:strCache>
            </c:strRef>
          </c:tx>
          <c:spPr>
            <a:solidFill>
              <a:srgbClr val="6F3D7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6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ED-435E-B4CE-D0BBF322C069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Family Members Did not Allow</c:v>
                </c:pt>
              </c:strCache>
            </c:strRef>
          </c:tx>
          <c:spPr>
            <a:solidFill>
              <a:srgbClr val="7D807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900" b="0" i="0" u="none" strike="noStrike">
                    <a:solidFill>
                      <a:srgbClr val="FFFFFF"/>
                    </a:solidFill>
                    <a:latin typeface="Graphik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Sheet1!$B$7:$B$7</c:f>
              <c:numCache>
                <c:formatCode>General</c:formatCode>
                <c:ptCount val="1"/>
                <c:pt idx="0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ED-435E-B4CE-D0BBF322C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3400" b="0" i="0" u="none" strike="noStrike">
                <a:solidFill>
                  <a:srgbClr val="000000"/>
                </a:solidFill>
                <a:latin typeface="Graphik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000000"/>
              </a:solidFill>
              <a:prstDash val="solid"/>
              <a:miter lim="400000"/>
            </a:ln>
          </c:spPr>
        </c:majorGridlines>
        <c:numFmt formatCode="0.#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3400" b="0" i="0" u="none" strike="noStrike">
                <a:solidFill>
                  <a:srgbClr val="000000"/>
                </a:solidFill>
                <a:latin typeface="Graphik"/>
              </a:defRPr>
            </a:pPr>
            <a:endParaRPr lang="en-US"/>
          </a:p>
        </c:txPr>
        <c:crossAx val="2094734552"/>
        <c:crosses val="autoZero"/>
        <c:crossBetween val="between"/>
        <c:majorUnit val="7.5"/>
        <c:minorUnit val="3.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6.7435999999999996E-2"/>
          <c:y val="0.68901999999999997"/>
          <c:w val="0.87686200000000003"/>
          <c:h val="0.3109799999999999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3400" b="0" i="0" u="none" strike="noStrike">
              <a:solidFill>
                <a:srgbClr val="000000"/>
              </a:solidFill>
              <a:latin typeface="Graphik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wo jellyfish touching against a dark blue background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1600" spc="-34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wo jellyfish against a blue background"/>
          <p:cNvSpPr>
            <a:spLocks noGrp="1"/>
          </p:cNvSpPr>
          <p:nvPr>
            <p:ph type="pic" idx="21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885108"/>
            <a:ext cx="9652000" cy="3200203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4572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9144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13716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182880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wo jellyfish against a pink background"/>
          <p:cNvSpPr>
            <a:spLocks noGrp="1"/>
          </p:cNvSpPr>
          <p:nvPr>
            <p:ph type="pic" idx="21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z="5500" spc="-55"/>
            </a:lvl1pPr>
            <a:lvl2pPr marL="0" indent="457200" defTabSz="825500">
              <a:buClrTx/>
              <a:buSzTx/>
              <a:buNone/>
              <a:defRPr sz="5500" spc="-55"/>
            </a:lvl2pPr>
            <a:lvl3pPr marL="0" indent="914400" defTabSz="825500">
              <a:buClrTx/>
              <a:buSzTx/>
              <a:buNone/>
              <a:defRPr sz="5500" spc="-55"/>
            </a:lvl3pPr>
            <a:lvl4pPr marL="0" indent="1371600" defTabSz="825500">
              <a:buClrTx/>
              <a:buSzTx/>
              <a:buNone/>
              <a:defRPr sz="5500" spc="-55"/>
            </a:lvl4pPr>
            <a:lvl5pPr marL="0" indent="1828800" defTabSz="825500">
              <a:buClrTx/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927600"/>
            <a:ext cx="21844000" cy="3902869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5141969"/>
            <a:ext cx="21844000" cy="343019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wo jellyfish against a pink background"/>
          <p:cNvSpPr>
            <a:spLocks noGrp="1"/>
          </p:cNvSpPr>
          <p:nvPr>
            <p:ph type="pic" sz="half" idx="21"/>
          </p:nvPr>
        </p:nvSpPr>
        <p:spPr>
          <a:xfrm>
            <a:off x="12192000" y="4813300"/>
            <a:ext cx="12192000" cy="920794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Two jellyfish touching against a dark blue background"/>
          <p:cNvSpPr>
            <a:spLocks noGrp="1"/>
          </p:cNvSpPr>
          <p:nvPr>
            <p:ph type="pic" sz="half" idx="22"/>
          </p:nvPr>
        </p:nvSpPr>
        <p:spPr>
          <a:xfrm>
            <a:off x="12192000" y="-6286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Two jellyfish against a blue background"/>
          <p:cNvSpPr>
            <a:spLocks noGrp="1"/>
          </p:cNvSpPr>
          <p:nvPr>
            <p:ph type="pic" idx="23"/>
          </p:nvPr>
        </p:nvSpPr>
        <p:spPr>
          <a:xfrm>
            <a:off x="-4203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jellyfish touching against a dark blue background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825500">
              <a:spcBef>
                <a:spcPts val="0"/>
              </a:spcBef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hyperlink" Target="https://doi.org/10.1186/s12889-022-13488-z" TargetMode="External"/><Relationship Id="rId4" Type="http://schemas.openxmlformats.org/officeDocument/2006/relationships/hyperlink" Target="https://gco.iarc.who.int/tod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19th Congress International Federation for Cancer Prevention and Colposcopy"/>
          <p:cNvSpPr txBox="1">
            <a:spLocks noGrp="1"/>
          </p:cNvSpPr>
          <p:nvPr>
            <p:ph type="ctrTitle"/>
          </p:nvPr>
        </p:nvSpPr>
        <p:spPr>
          <a:xfrm>
            <a:off x="1033584" y="457613"/>
            <a:ext cx="22316832" cy="5053305"/>
          </a:xfrm>
          <a:prstGeom prst="rect">
            <a:avLst/>
          </a:prstGeom>
        </p:spPr>
        <p:txBody>
          <a:bodyPr/>
          <a:lstStyle>
            <a:lvl1pPr>
              <a:defRPr sz="9700" spc="-291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19th Congress International Federation for Cancer Prevention and Colposcopy</a:t>
            </a:r>
          </a:p>
        </p:txBody>
      </p:sp>
      <p:sp>
        <p:nvSpPr>
          <p:cNvPr id="172" name="Presenting Author: Dr Devisowmiya Thiruvengadam, Fellow II,…"/>
          <p:cNvSpPr txBox="1">
            <a:spLocks noGrp="1"/>
          </p:cNvSpPr>
          <p:nvPr>
            <p:ph type="body" idx="21"/>
          </p:nvPr>
        </p:nvSpPr>
        <p:spPr>
          <a:xfrm>
            <a:off x="2338527" y="9312823"/>
            <a:ext cx="20775473" cy="35416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/>
            <a:r>
              <a:rPr b="1" u="sng">
                <a:latin typeface="Graphik"/>
                <a:ea typeface="Graphik"/>
                <a:cs typeface="Graphik"/>
                <a:sym typeface="Graphik"/>
              </a:rPr>
              <a:t>Presenting Author:</a:t>
            </a:r>
            <a:r>
              <a:t> Dr Devisowmiya Thiruvengadam, Fellow II,</a:t>
            </a:r>
          </a:p>
          <a:p>
            <a:pPr algn="l"/>
            <a:r>
              <a:t>Department of Preventive Oncology, Tata Memorial Hospital, Mumbai.</a:t>
            </a:r>
          </a:p>
          <a:p>
            <a:pPr algn="l"/>
            <a:endParaRPr/>
          </a:p>
          <a:p>
            <a:pPr algn="l"/>
            <a:r>
              <a:rPr b="1" u="sng">
                <a:latin typeface="Graphik"/>
                <a:ea typeface="Graphik"/>
                <a:cs typeface="Graphik"/>
                <a:sym typeface="Graphik"/>
              </a:rPr>
              <a:t>Corresponding Author:</a:t>
            </a:r>
            <a:r>
              <a:t> Dr Sharmila Pimple, Head of the Department of Preventive Oncology, Tata Memorial Hospital, Mumbai</a:t>
            </a:r>
          </a:p>
        </p:txBody>
      </p:sp>
      <p:sp>
        <p:nvSpPr>
          <p:cNvPr id="173" name="Study Title: Determinants of Non-Participation in Cervical Cancer Screening by…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6455413"/>
            <a:ext cx="21844001" cy="2512353"/>
          </a:xfrm>
          <a:prstGeom prst="rect">
            <a:avLst/>
          </a:prstGeom>
        </p:spPr>
        <p:txBody>
          <a:bodyPr/>
          <a:lstStyle/>
          <a:p>
            <a:pPr defTabSz="470534">
              <a:lnSpc>
                <a:spcPct val="80000"/>
              </a:lnSpc>
              <a:defRPr sz="4788" spc="-143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pPr>
            <a:r>
              <a:rPr b="1" i="1" u="sng" dirty="0">
                <a:latin typeface="Graphik"/>
                <a:ea typeface="Graphik"/>
                <a:cs typeface="Graphik"/>
                <a:sym typeface="Graphik"/>
              </a:rPr>
              <a:t>Study Title</a:t>
            </a:r>
            <a:r>
              <a:rPr dirty="0"/>
              <a:t>: Determinants of Non-Participation in Cervical Cancer Screening by </a:t>
            </a:r>
          </a:p>
          <a:p>
            <a:pPr defTabSz="470534">
              <a:lnSpc>
                <a:spcPct val="80000"/>
              </a:lnSpc>
              <a:defRPr sz="4788" spc="-143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pPr>
            <a:r>
              <a:rPr dirty="0"/>
              <a:t>Human Papilloma Virus</a:t>
            </a:r>
            <a:r>
              <a:rPr lang="en-IN" dirty="0"/>
              <a:t> (HPV)</a:t>
            </a:r>
            <a:r>
              <a:rPr dirty="0"/>
              <a:t> Self-Sampling among Urban Women in Mumbai, India</a:t>
            </a:r>
          </a:p>
        </p:txBody>
      </p:sp>
      <p:pic>
        <p:nvPicPr>
          <p:cNvPr id="17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0259" y="351321"/>
            <a:ext cx="3908550" cy="2023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CD3AE779-DC49-42E5-9F70-112B231691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9507200" y="10972800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med" advTm="242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Int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Introduction </a:t>
            </a:r>
          </a:p>
        </p:txBody>
      </p:sp>
      <p:sp>
        <p:nvSpPr>
          <p:cNvPr id="177" name="Cervical cancer is the second leading cause of cancer deaths among Indian women.…"/>
          <p:cNvSpPr txBox="1">
            <a:spLocks noGrp="1"/>
          </p:cNvSpPr>
          <p:nvPr>
            <p:ph type="body" idx="1"/>
          </p:nvPr>
        </p:nvSpPr>
        <p:spPr>
          <a:xfrm>
            <a:off x="1548645" y="3069244"/>
            <a:ext cx="22455255" cy="90781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599" indent="-228599" defTabSz="914400">
              <a:spcBef>
                <a:spcPts val="1000"/>
              </a:spcBef>
              <a:buClrTx/>
              <a:buFont typeface="Arial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Cervical cancer is the second leading cause of cancer deaths among Indian women. </a:t>
            </a:r>
          </a:p>
          <a:p>
            <a:pPr marL="228599" indent="-228599" defTabSz="914400">
              <a:spcBef>
                <a:spcPts val="1000"/>
              </a:spcBef>
              <a:buClrTx/>
              <a:buFont typeface="Arial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In India, over 1,27,000 cases and 79,000 deaths annually. (1)</a:t>
            </a:r>
            <a:endParaRPr lang="en-IN" dirty="0"/>
          </a:p>
          <a:p>
            <a:pPr marL="228599" indent="-228599" defTabSz="914400">
              <a:spcBef>
                <a:spcPts val="1000"/>
              </a:spcBef>
              <a:buClrTx/>
              <a:buFont typeface="Arial"/>
              <a:buChar char="•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100" dirty="0">
                <a:sym typeface="Calibri"/>
              </a:rPr>
              <a:t>Low participation in screening significantly contributes to high mortality, with current uptake at just 1.2%, far below the WHO target.</a:t>
            </a:r>
            <a:r>
              <a:rPr lang="en-IN" dirty="0"/>
              <a:t> (2) </a:t>
            </a:r>
            <a:endParaRPr dirty="0"/>
          </a:p>
          <a:p>
            <a:pPr marL="228599" indent="-228599" defTabSz="914400">
              <a:spcBef>
                <a:spcPts val="1000"/>
              </a:spcBef>
              <a:buClrTx/>
              <a:buFont typeface="Arial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Over 90% of Cervical cancer cases are linked to High-</a:t>
            </a:r>
            <a:r>
              <a:rPr lang="en-IN" dirty="0"/>
              <a:t>r</a:t>
            </a:r>
            <a:r>
              <a:rPr dirty="0" err="1"/>
              <a:t>isk</a:t>
            </a:r>
            <a:r>
              <a:rPr dirty="0"/>
              <a:t> HPV genotypes.</a:t>
            </a:r>
          </a:p>
          <a:p>
            <a:pPr marL="228599" indent="-228599" defTabSz="914400">
              <a:spcBef>
                <a:spcPts val="1000"/>
              </a:spcBef>
              <a:buClrTx/>
              <a:buFont typeface="Arial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Barriers such as stigma, lack of awareness, and discomfort with clinician-led methods hinder participation - HPV self-sampling ensures an alternative strategy. </a:t>
            </a:r>
          </a:p>
          <a:p>
            <a:pPr marL="228599" indent="-228599" defTabSz="914400">
              <a:spcBef>
                <a:spcPts val="1000"/>
              </a:spcBef>
              <a:buClrTx/>
              <a:buFont typeface="Arial"/>
              <a:defRPr sz="51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This study aims to identify the factors influencing acceptance and refusal of Cervical Cancer screening using HPV self-sampling (HPV-SS) and to explore the reasons for non-acceptance of HPV self-sampling among eligible women.</a:t>
            </a:r>
          </a:p>
        </p:txBody>
      </p:sp>
      <p:pic>
        <p:nvPicPr>
          <p:cNvPr id="17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96" y="181671"/>
            <a:ext cx="2342887" cy="2046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asted-movie.png" descr="pasted-movie.png"/>
          <p:cNvPicPr>
            <a:picLocks noChangeAspect="1"/>
          </p:cNvPicPr>
          <p:nvPr/>
        </p:nvPicPr>
        <p:blipFill>
          <a:blip r:embed="rId5"/>
          <a:srcRect t="16043"/>
          <a:stretch>
            <a:fillRect/>
          </a:stretch>
        </p:blipFill>
        <p:spPr>
          <a:xfrm>
            <a:off x="21202961" y="333387"/>
            <a:ext cx="2606293" cy="1743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6C856CDC-5CB8-2979-5EBE-3C18B1B6F8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9507200" y="10972800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med" advTm="621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Methodology"/>
          <p:cNvSpPr txBox="1">
            <a:spLocks noGrp="1"/>
          </p:cNvSpPr>
          <p:nvPr>
            <p:ph type="title"/>
          </p:nvPr>
        </p:nvSpPr>
        <p:spPr>
          <a:xfrm>
            <a:off x="1269999" y="168086"/>
            <a:ext cx="21844001" cy="1557437"/>
          </a:xfrm>
          <a:prstGeom prst="rect">
            <a:avLst/>
          </a:prstGeom>
        </p:spPr>
        <p:txBody>
          <a:bodyPr/>
          <a:lstStyle/>
          <a:p>
            <a:r>
              <a:t>Methodology</a:t>
            </a:r>
          </a:p>
        </p:txBody>
      </p:sp>
      <p:sp>
        <p:nvSpPr>
          <p:cNvPr id="182" name="A Cross-sectional analytical study, in Mumbai suburban area to assess Determinants of Acceptance and Refusal of HPV Self-Sampling (HPV-SS) for Cervical Cancer Screening among women aged 30–55 years.…"/>
          <p:cNvSpPr txBox="1">
            <a:spLocks noGrp="1"/>
          </p:cNvSpPr>
          <p:nvPr>
            <p:ph type="body" sz="half" idx="1"/>
          </p:nvPr>
        </p:nvSpPr>
        <p:spPr>
          <a:xfrm>
            <a:off x="1385127" y="2697778"/>
            <a:ext cx="12554482" cy="9771968"/>
          </a:xfrm>
          <a:prstGeom prst="rect">
            <a:avLst/>
          </a:prstGeom>
        </p:spPr>
        <p:txBody>
          <a:bodyPr/>
          <a:lstStyle/>
          <a:p>
            <a:pPr marL="587787" indent="-587787" defTabSz="914400">
              <a:spcBef>
                <a:spcPts val="0"/>
              </a:spcBef>
              <a:tabLst>
                <a:tab pos="342900" algn="l"/>
                <a:tab pos="698500" algn="l"/>
                <a:tab pos="1054100" algn="l"/>
                <a:tab pos="1397000" algn="l"/>
                <a:tab pos="1752600" algn="l"/>
                <a:tab pos="2108200" algn="l"/>
                <a:tab pos="2463800" algn="l"/>
                <a:tab pos="2806700" algn="l"/>
                <a:tab pos="3162300" algn="l"/>
                <a:tab pos="3517900" algn="l"/>
                <a:tab pos="3860800" algn="l"/>
                <a:tab pos="4216400" algn="l"/>
              </a:tabLst>
              <a:defRPr sz="4851">
                <a:latin typeface="Calibri"/>
                <a:ea typeface="Calibri"/>
                <a:cs typeface="Calibri"/>
                <a:sym typeface="Calibri"/>
              </a:defRPr>
            </a:pPr>
            <a:r>
              <a:t>A Cross-sectional analytical study, in Mumbai suburban area to assess Determinants of A</a:t>
            </a:r>
            <a:r>
              <a:rPr i="1" u="sng"/>
              <a:t>cceptance and Refusal of HPV Self-Sampling (HPV-SS) for Cervical Cancer Screening among women aged 30–55 years</a:t>
            </a:r>
            <a:r>
              <a:t>. </a:t>
            </a:r>
          </a:p>
          <a:p>
            <a:pPr marL="587787" indent="-587787" defTabSz="914400">
              <a:spcBef>
                <a:spcPts val="0"/>
              </a:spcBef>
              <a:tabLst>
                <a:tab pos="342900" algn="l"/>
                <a:tab pos="698500" algn="l"/>
                <a:tab pos="1054100" algn="l"/>
                <a:tab pos="1397000" algn="l"/>
                <a:tab pos="1752600" algn="l"/>
                <a:tab pos="2108200" algn="l"/>
                <a:tab pos="2463800" algn="l"/>
                <a:tab pos="2806700" algn="l"/>
                <a:tab pos="3162300" algn="l"/>
                <a:tab pos="3517900" algn="l"/>
                <a:tab pos="3860800" algn="l"/>
                <a:tab pos="4216400" algn="l"/>
              </a:tabLst>
              <a:defRPr sz="4851">
                <a:latin typeface="Calibri"/>
                <a:ea typeface="Calibri"/>
                <a:cs typeface="Calibri"/>
                <a:sym typeface="Calibri"/>
              </a:defRPr>
            </a:pPr>
            <a:r>
              <a:t>A structured questionnaire was administered among </a:t>
            </a:r>
          </a:p>
          <a:p>
            <a:pPr marL="1140999" lvl="1" indent="-587787" defTabSz="914400">
              <a:spcBef>
                <a:spcPts val="0"/>
              </a:spcBef>
              <a:tabLst>
                <a:tab pos="342900" algn="l"/>
                <a:tab pos="698500" algn="l"/>
                <a:tab pos="1054100" algn="l"/>
                <a:tab pos="1397000" algn="l"/>
                <a:tab pos="1752600" algn="l"/>
                <a:tab pos="2108200" algn="l"/>
                <a:tab pos="2463800" algn="l"/>
                <a:tab pos="2806700" algn="l"/>
                <a:tab pos="3162300" algn="l"/>
                <a:tab pos="3517900" algn="l"/>
                <a:tab pos="3860800" algn="l"/>
                <a:tab pos="4216400" algn="l"/>
              </a:tabLst>
              <a:defRPr sz="4851">
                <a:latin typeface="Calibri"/>
                <a:ea typeface="Calibri"/>
                <a:cs typeface="Calibri"/>
                <a:sym typeface="Calibri"/>
              </a:defRPr>
            </a:pPr>
            <a:r>
              <a:t>Subsample of </a:t>
            </a:r>
            <a:r>
              <a:rPr b="1"/>
              <a:t>115 women</a:t>
            </a:r>
            <a:r>
              <a:t> (out of 500 HPV-SS accepted) to assess factors influencing uptake </a:t>
            </a:r>
          </a:p>
          <a:p>
            <a:pPr marL="1140999" lvl="1" indent="-587787" defTabSz="914400">
              <a:spcBef>
                <a:spcPts val="0"/>
              </a:spcBef>
              <a:tabLst>
                <a:tab pos="342900" algn="l"/>
                <a:tab pos="698500" algn="l"/>
                <a:tab pos="1054100" algn="l"/>
                <a:tab pos="1397000" algn="l"/>
                <a:tab pos="1752600" algn="l"/>
                <a:tab pos="2108200" algn="l"/>
                <a:tab pos="2463800" algn="l"/>
                <a:tab pos="2806700" algn="l"/>
                <a:tab pos="3162300" algn="l"/>
                <a:tab pos="3517900" algn="l"/>
                <a:tab pos="3860800" algn="l"/>
                <a:tab pos="4216400" algn="l"/>
              </a:tabLst>
              <a:defRPr sz="4851">
                <a:latin typeface="Calibri"/>
                <a:ea typeface="Calibri"/>
                <a:cs typeface="Calibri"/>
                <a:sym typeface="Calibri"/>
              </a:defRPr>
            </a:pPr>
            <a:r>
              <a:t>Subsample of </a:t>
            </a:r>
            <a:r>
              <a:rPr b="1"/>
              <a:t>61 women </a:t>
            </a:r>
            <a:r>
              <a:t>who refused screening to identify reasons for Non-acceptance.</a:t>
            </a:r>
          </a:p>
        </p:txBody>
      </p:sp>
      <p:sp>
        <p:nvSpPr>
          <p:cNvPr id="183" name="Cross-Sectional Analytical Study…"/>
          <p:cNvSpPr/>
          <p:nvPr/>
        </p:nvSpPr>
        <p:spPr>
          <a:xfrm>
            <a:off x="14640657" y="2987962"/>
            <a:ext cx="9291019" cy="193277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Cross-Sectional Analytical Study </a:t>
            </a:r>
          </a:p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(Women - aged 30 to 55 years)</a:t>
            </a:r>
          </a:p>
        </p:txBody>
      </p:sp>
      <p:sp>
        <p:nvSpPr>
          <p:cNvPr id="184" name="Mumbai - Suburban area -Household survey…"/>
          <p:cNvSpPr/>
          <p:nvPr/>
        </p:nvSpPr>
        <p:spPr>
          <a:xfrm>
            <a:off x="14675105" y="5564939"/>
            <a:ext cx="9222123" cy="174371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Mumbai - Suburban area -Household survey</a:t>
            </a:r>
          </a:p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Eligible women invited for Awareness Session</a:t>
            </a:r>
          </a:p>
        </p:txBody>
      </p:sp>
      <p:sp>
        <p:nvSpPr>
          <p:cNvPr id="185" name="HPV-Self Sampling - done among…"/>
          <p:cNvSpPr/>
          <p:nvPr/>
        </p:nvSpPr>
        <p:spPr>
          <a:xfrm>
            <a:off x="14675105" y="7952855"/>
            <a:ext cx="9222123" cy="193277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HPV-Self Sampling - done among </a:t>
            </a:r>
          </a:p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500 consenting women</a:t>
            </a:r>
          </a:p>
        </p:txBody>
      </p:sp>
      <p:sp>
        <p:nvSpPr>
          <p:cNvPr id="186" name="Rectangle"/>
          <p:cNvSpPr/>
          <p:nvPr/>
        </p:nvSpPr>
        <p:spPr>
          <a:xfrm>
            <a:off x="14675105" y="10412511"/>
            <a:ext cx="9222123" cy="193277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87" name="Factors influencing uptake - among 115 women…"/>
          <p:cNvSpPr txBox="1"/>
          <p:nvPr/>
        </p:nvSpPr>
        <p:spPr>
          <a:xfrm>
            <a:off x="14710051" y="10796728"/>
            <a:ext cx="9152231" cy="1164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Factors influencing uptake - among 115 women</a:t>
            </a:r>
          </a:p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t>Reason for refusal - among 61</a:t>
            </a:r>
          </a:p>
        </p:txBody>
      </p:sp>
      <p:pic>
        <p:nvPicPr>
          <p:cNvPr id="188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89" y="333268"/>
            <a:ext cx="1995850" cy="1743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pasted-movie.png" descr="pasted-movie.png"/>
          <p:cNvPicPr>
            <a:picLocks noChangeAspect="1"/>
          </p:cNvPicPr>
          <p:nvPr/>
        </p:nvPicPr>
        <p:blipFill>
          <a:blip r:embed="rId5"/>
          <a:srcRect t="16043"/>
          <a:stretch>
            <a:fillRect/>
          </a:stretch>
        </p:blipFill>
        <p:spPr>
          <a:xfrm>
            <a:off x="19928504" y="273513"/>
            <a:ext cx="3880751" cy="259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0822EA2-D406-DE9D-0F50-AA9DAA75A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9507200" y="10972800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med" advTm="623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sults"/>
          <p:cNvSpPr txBox="1">
            <a:spLocks noGrp="1"/>
          </p:cNvSpPr>
          <p:nvPr>
            <p:ph type="title"/>
          </p:nvPr>
        </p:nvSpPr>
        <p:spPr>
          <a:xfrm>
            <a:off x="-3289049" y="467417"/>
            <a:ext cx="21844001" cy="1557438"/>
          </a:xfrm>
          <a:prstGeom prst="rect">
            <a:avLst/>
          </a:prstGeom>
        </p:spPr>
        <p:txBody>
          <a:bodyPr/>
          <a:lstStyle/>
          <a:p>
            <a:r>
              <a:t>Results</a:t>
            </a:r>
          </a:p>
        </p:txBody>
      </p:sp>
      <p:sp>
        <p:nvSpPr>
          <p:cNvPr id="192" name="Among women who refused screening…"/>
          <p:cNvSpPr txBox="1">
            <a:spLocks noGrp="1"/>
          </p:cNvSpPr>
          <p:nvPr>
            <p:ph type="body" sz="half" idx="1"/>
          </p:nvPr>
        </p:nvSpPr>
        <p:spPr>
          <a:xfrm>
            <a:off x="1269999" y="2572307"/>
            <a:ext cx="13157453" cy="10126614"/>
          </a:xfrm>
          <a:prstGeom prst="rect">
            <a:avLst/>
          </a:prstGeom>
        </p:spPr>
        <p:txBody>
          <a:bodyPr/>
          <a:lstStyle/>
          <a:p>
            <a:pPr marL="472186" indent="-472186" defTabSz="914400">
              <a:spcBef>
                <a:spcPts val="0"/>
              </a:spcBef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t>Among women who refused screening </a:t>
            </a:r>
          </a:p>
          <a:p>
            <a:pPr marL="0" lvl="1" indent="356615" defTabSz="914400">
              <a:spcBef>
                <a:spcPts val="0"/>
              </a:spcBef>
              <a:buClrTx/>
              <a:buSzTx/>
              <a:buNone/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t>-50.8% were over 40 years, 63.9% belonged to joint (extended) families, and 86.9% were currently married. </a:t>
            </a:r>
          </a:p>
          <a:p>
            <a:pPr marL="472186" indent="-472186" defTabSz="914400">
              <a:spcBef>
                <a:spcPts val="0"/>
              </a:spcBef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t>The most common reasons for refusal were </a:t>
            </a:r>
            <a:r>
              <a:rPr i="1" u="sng"/>
              <a:t>Embarrassment (28.0%) and Lack of family permission (28.0%)</a:t>
            </a:r>
            <a:r>
              <a:t>. </a:t>
            </a:r>
          </a:p>
          <a:p>
            <a:pPr marL="472186" indent="-472186" defTabSz="914400">
              <a:spcBef>
                <a:spcPts val="0"/>
              </a:spcBef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t>Awareness of Cervical Cancer was Poor: 18.0% heard of Cervical Cancer, and knowledge of HPV was minimal (3.3%). </a:t>
            </a:r>
          </a:p>
          <a:p>
            <a:pPr marL="472186" indent="-472186" defTabSz="914400">
              <a:spcBef>
                <a:spcPts val="0"/>
              </a:spcBef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On Univariate analysis</a:t>
            </a:r>
            <a:r>
              <a:t> showed </a:t>
            </a:r>
            <a:r>
              <a:rPr i="1" u="sng"/>
              <a:t>higher refusal </a:t>
            </a:r>
            <a:r>
              <a:t>among women from </a:t>
            </a:r>
            <a:r>
              <a:rPr i="1" u="sng"/>
              <a:t>extended families, with lower education, lower income, </a:t>
            </a:r>
            <a:r>
              <a:t>and among women who were separated/widowed/divorced status. </a:t>
            </a:r>
          </a:p>
          <a:p>
            <a:pPr marL="472186" indent="-472186" defTabSz="914400">
              <a:spcBef>
                <a:spcPts val="0"/>
              </a:spcBef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On Logistic regression -Independent predictors of refusal.</a:t>
            </a:r>
          </a:p>
          <a:p>
            <a:pPr marL="0" lvl="1" indent="356615" defTabSz="914400">
              <a:spcBef>
                <a:spcPts val="0"/>
              </a:spcBef>
              <a:buClrTx/>
              <a:buSzTx/>
              <a:buNone/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-</a:t>
            </a:r>
            <a:r>
              <a:t>Low household income (OR 79.92; 95% CI: 21.08–302.9)</a:t>
            </a:r>
          </a:p>
          <a:p>
            <a:pPr marL="0" lvl="1" indent="356615" defTabSz="914400">
              <a:spcBef>
                <a:spcPts val="0"/>
              </a:spcBef>
              <a:buClrTx/>
              <a:buSzTx/>
              <a:buNone/>
              <a:tabLst>
                <a:tab pos="266700" algn="l"/>
                <a:tab pos="546100" algn="l"/>
                <a:tab pos="825500" algn="l"/>
                <a:tab pos="1104900" algn="l"/>
                <a:tab pos="1384300" algn="l"/>
                <a:tab pos="1663700" algn="l"/>
                <a:tab pos="1930400" algn="l"/>
                <a:tab pos="2209800" algn="l"/>
                <a:tab pos="2489200" algn="l"/>
                <a:tab pos="2768600" algn="l"/>
                <a:tab pos="3048000" algn="l"/>
                <a:tab pos="3327400" algn="l"/>
              </a:tabLst>
              <a:defRPr sz="4055">
                <a:latin typeface="Calibri"/>
                <a:ea typeface="Calibri"/>
                <a:cs typeface="Calibri"/>
                <a:sym typeface="Calibri"/>
              </a:defRPr>
            </a:pPr>
            <a:r>
              <a:t>-Extended family structure (OR 4.98; 95% CI: 1.91–12.97)</a:t>
            </a:r>
          </a:p>
        </p:txBody>
      </p:sp>
      <p:graphicFrame>
        <p:nvGraphicFramePr>
          <p:cNvPr id="193" name="officeArt object"/>
          <p:cNvGraphicFramePr/>
          <p:nvPr/>
        </p:nvGraphicFramePr>
        <p:xfrm>
          <a:off x="14591227" y="1691074"/>
          <a:ext cx="9496790" cy="11146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4" name="Reasons for Refusal"/>
          <p:cNvSpPr txBox="1"/>
          <p:nvPr/>
        </p:nvSpPr>
        <p:spPr>
          <a:xfrm>
            <a:off x="16867913" y="578397"/>
            <a:ext cx="5623866" cy="90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u="sng"/>
            </a:lvl1pPr>
          </a:lstStyle>
          <a:p>
            <a:r>
              <a:t>Reasons for Refusal</a:t>
            </a:r>
          </a:p>
        </p:txBody>
      </p:sp>
      <p:pic>
        <p:nvPicPr>
          <p:cNvPr id="195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70" y="374281"/>
            <a:ext cx="1995849" cy="17437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0EDA660-24B1-CD17-4F54-1CF10450F7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9507200" y="10972800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med" advTm="1116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onclusion"/>
          <p:cNvSpPr txBox="1">
            <a:spLocks noGrp="1"/>
          </p:cNvSpPr>
          <p:nvPr>
            <p:ph type="title"/>
          </p:nvPr>
        </p:nvSpPr>
        <p:spPr>
          <a:xfrm>
            <a:off x="1745263" y="792774"/>
            <a:ext cx="21844001" cy="1557438"/>
          </a:xfrm>
          <a:prstGeom prst="rect">
            <a:avLst/>
          </a:prstGeom>
        </p:spPr>
        <p:txBody>
          <a:bodyPr/>
          <a:lstStyle/>
          <a:p>
            <a:r>
              <a:t>Conclusion</a:t>
            </a:r>
          </a:p>
        </p:txBody>
      </p:sp>
      <p:sp>
        <p:nvSpPr>
          <p:cNvPr id="198" name="Non-acceptance of HPV-SS was mainly influenced by…"/>
          <p:cNvSpPr txBox="1">
            <a:spLocks noGrp="1"/>
          </p:cNvSpPr>
          <p:nvPr>
            <p:ph type="body" sz="quarter" idx="1"/>
          </p:nvPr>
        </p:nvSpPr>
        <p:spPr>
          <a:xfrm>
            <a:off x="2167994" y="3231052"/>
            <a:ext cx="21844001" cy="30025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>
              <a:spcBef>
                <a:spcPts val="0"/>
              </a:spcBef>
              <a:buClrTx/>
              <a:buSzTx/>
              <a:buNone/>
              <a:tabLst>
                <a:tab pos="317500" algn="l"/>
                <a:tab pos="635000" algn="l"/>
                <a:tab pos="965200" algn="l"/>
                <a:tab pos="1282700" algn="l"/>
                <a:tab pos="1612900" algn="l"/>
                <a:tab pos="1930400" algn="l"/>
                <a:tab pos="2260600" algn="l"/>
                <a:tab pos="2578100" algn="l"/>
                <a:tab pos="2908300" algn="l"/>
                <a:tab pos="3225800" algn="l"/>
                <a:tab pos="3556000" algn="l"/>
                <a:tab pos="3873500" algn="l"/>
              </a:tabLst>
              <a:defRPr sz="4823">
                <a:latin typeface="Calibri"/>
                <a:ea typeface="Calibri"/>
                <a:cs typeface="Calibri"/>
                <a:sym typeface="Calibri"/>
              </a:defRPr>
            </a:lvl1pPr>
            <a:lvl2pPr marL="0" indent="416052">
              <a:spcBef>
                <a:spcPts val="0"/>
              </a:spcBef>
              <a:buClrTx/>
              <a:buSzTx/>
              <a:buNone/>
              <a:tabLst>
                <a:tab pos="317500" algn="l"/>
                <a:tab pos="635000" algn="l"/>
                <a:tab pos="965200" algn="l"/>
                <a:tab pos="1282700" algn="l"/>
                <a:tab pos="1612900" algn="l"/>
                <a:tab pos="1930400" algn="l"/>
                <a:tab pos="2260600" algn="l"/>
                <a:tab pos="2578100" algn="l"/>
                <a:tab pos="2908300" algn="l"/>
                <a:tab pos="3225800" algn="l"/>
                <a:tab pos="3556000" algn="l"/>
                <a:tab pos="3873500" algn="l"/>
              </a:tabLst>
              <a:defRPr sz="4823">
                <a:latin typeface="Calibri"/>
                <a:ea typeface="Calibri"/>
                <a:cs typeface="Calibri"/>
                <a:sym typeface="Calibri"/>
              </a:defRPr>
            </a:lvl2pPr>
          </a:lstStyle>
          <a:p>
            <a:pPr defTabSz="914400"/>
            <a:r>
              <a:t>Non-acceptance of HPV-SS was mainly influenced by </a:t>
            </a:r>
          </a:p>
          <a:p>
            <a:pPr lvl="1" defTabSz="914400"/>
            <a:r>
              <a:t>Socioeconomic factors, family structure, embarrassment, and limited awareness. Highlighting the need for family-inclusive educational interventions to improve screening uptake.</a:t>
            </a:r>
          </a:p>
        </p:txBody>
      </p:sp>
      <p:sp>
        <p:nvSpPr>
          <p:cNvPr id="199" name="References"/>
          <p:cNvSpPr txBox="1"/>
          <p:nvPr/>
        </p:nvSpPr>
        <p:spPr>
          <a:xfrm>
            <a:off x="10789183" y="6613771"/>
            <a:ext cx="3756162" cy="902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3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References</a:t>
            </a:r>
          </a:p>
        </p:txBody>
      </p:sp>
      <p:sp>
        <p:nvSpPr>
          <p:cNvPr id="200" name="Ferlay J, Ervik M, Lam F, Laversanne M, Colombet M, Mery L, Piñeros M, Znaor A, Soerjomataram I, Bray F (2024). Global Cancer Observatory: Cancer Today. Lyon, France: International Agency for Research on Cancer. Available from: https://gco.iarc.who.int/t"/>
          <p:cNvSpPr txBox="1"/>
          <p:nvPr/>
        </p:nvSpPr>
        <p:spPr>
          <a:xfrm>
            <a:off x="2139537" y="8572974"/>
            <a:ext cx="20419573" cy="3569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Ferlay J, Ervik M, Lam F, Laversanne M, Colombet M, Mery L, Piñeros M, Znaor A, Soerjomataram I, Bray F (2024). Global Cancer Observatory: Cancer Today. Lyon, France: International Agency for Research on Cancer. Available from: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https://gco.iarc.who.int/today</a:t>
            </a:r>
            <a:r>
              <a:t>.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International Institute for Population Sciences (IIPS) and ICF. 2021. National Family Health Survey (NFHS-5), 2019-21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SzPct val="100000"/>
              <a:buAutoNum type="arabicPeriod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Sultanov, M., Zeeuw, J.d., Koot, J. et al. Investigating feasibility of 2021 WHO protocol for cervical cancer screening in underscreened populations: PREvention and SCReening Innovation Project Toward Elimination of Cervical Cancer (PRESCRIP-TEC). BMC Public Health 22, 1356 (2022).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https://doi.org/10.1186/s12889-022-13488-z</a:t>
            </a:r>
          </a:p>
        </p:txBody>
      </p:sp>
      <p:pic>
        <p:nvPicPr>
          <p:cNvPr id="201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19" y="379319"/>
            <a:ext cx="1995849" cy="1743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8B1F8B2-CD0B-E344-A1C8-DCEEF01DB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400000" t="-203125" r="-400000" b="-203125"/>
          <a:stretch>
            <a:fillRect/>
          </a:stretch>
        </p:blipFill>
        <p:spPr>
          <a:xfrm>
            <a:off x="19507200" y="10972800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med" advTm="31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644</Words>
  <Application>Microsoft Office PowerPoint</Application>
  <PresentationFormat>Custom</PresentationFormat>
  <Paragraphs>44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Graphik</vt:lpstr>
      <vt:lpstr>Graphik Medium</vt:lpstr>
      <vt:lpstr>Graphik Semibold</vt:lpstr>
      <vt:lpstr>Helvetica Neue</vt:lpstr>
      <vt:lpstr>31_ColorGradientLight</vt:lpstr>
      <vt:lpstr>19th Congress International Federation for Cancer Prevention and Colposcopy</vt:lpstr>
      <vt:lpstr>Introduction </vt:lpstr>
      <vt:lpstr>Methodology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Muthu</dc:creator>
  <cp:lastModifiedBy>pitchai muthu</cp:lastModifiedBy>
  <cp:revision>5</cp:revision>
  <dcterms:modified xsi:type="dcterms:W3CDTF">2026-05-02T16:27:50Z</dcterms:modified>
</cp:coreProperties>
</file>