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51" r:id="rId1"/>
  </p:sldMasterIdLst>
  <p:notesMasterIdLst>
    <p:notesMasterId r:id="rId6"/>
  </p:notesMasterIdLst>
  <p:sldIdLst>
    <p:sldId id="256" r:id="rId2"/>
    <p:sldId id="260" r:id="rId3"/>
    <p:sldId id="261" r:id="rId4"/>
    <p:sldId id="259" r:id="rId5"/>
  </p:sldIdLst>
  <p:sldSz cx="12192000" cy="6858000"/>
  <p:notesSz cx="6858000" cy="12192000"/>
  <p:embeddedFontLst>
    <p:embeddedFont>
      <p:font typeface="微软雅黑" panose="020B0503020204020204" pitchFamily="34" charset="-122"/>
      <p:regular r:id="rId7"/>
      <p:bold r:id="rId8"/>
    </p:embeddedFont>
    <p:embeddedFont>
      <p:font typeface="Liter" panose="020B0604020202020204" charset="0"/>
      <p:regular r:id="rId9"/>
    </p:embeddedFont>
    <p:embeddedFont>
      <p:font typeface="Quattrocento Sans" panose="020B0502050000020003" pitchFamily="34" charset="0"/>
      <p:regular r:id="rId10"/>
      <p:bold r:id="rId11"/>
      <p:italic r:id="rId12"/>
      <p:boldItalic r:id="rId1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EEE"/>
    <a:srgbClr val="F5E9EA"/>
    <a:srgbClr val="C2D7DD"/>
    <a:srgbClr val="1A3A52"/>
    <a:srgbClr val="FFFFFF"/>
    <a:srgbClr val="3B8D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1AFF2C-78CC-40C8-80E7-F3D1CE2B4840}" v="12" dt="2026-04-27T17:26:53.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3485" autoAdjust="0"/>
  </p:normalViewPr>
  <p:slideViewPr>
    <p:cSldViewPr snapToGrid="0" snapToObjects="1">
      <p:cViewPr varScale="1">
        <p:scale>
          <a:sx n="34" d="100"/>
          <a:sy n="34" d="100"/>
        </p:scale>
        <p:origin x="1900" y="32"/>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4.fntdata"/><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AEVA Anastasia" userId="b19bcc09-6605-42de-b69f-b2638b5c0880" providerId="ADAL" clId="{23C30A94-EBC2-435A-AC8E-FFCBBA945255}"/>
    <pc:docChg chg="undo custSel addSld delSld modSld sldOrd">
      <pc:chgData name="MINAEVA Anastasia" userId="b19bcc09-6605-42de-b69f-b2638b5c0880" providerId="ADAL" clId="{23C30A94-EBC2-435A-AC8E-FFCBBA945255}" dt="2026-04-27T17:23:16.043" v="948"/>
      <pc:docMkLst>
        <pc:docMk/>
      </pc:docMkLst>
      <pc:sldChg chg="addSp delSp modSp mod setBg delAnim">
        <pc:chgData name="MINAEVA Anastasia" userId="b19bcc09-6605-42de-b69f-b2638b5c0880" providerId="ADAL" clId="{23C30A94-EBC2-435A-AC8E-FFCBBA945255}" dt="2026-04-26T16:07:53.796" v="924" actId="22"/>
        <pc:sldMkLst>
          <pc:docMk/>
          <pc:sldMk cId="0" sldId="256"/>
        </pc:sldMkLst>
        <pc:spChg chg="mod">
          <ac:chgData name="MINAEVA Anastasia" userId="b19bcc09-6605-42de-b69f-b2638b5c0880" providerId="ADAL" clId="{23C30A94-EBC2-435A-AC8E-FFCBBA945255}" dt="2026-04-12T10:50:41.838" v="178" actId="1076"/>
          <ac:spMkLst>
            <pc:docMk/>
            <pc:sldMk cId="0" sldId="256"/>
            <ac:spMk id="2" creationId="{00000000-0000-0000-0000-000000000000}"/>
          </ac:spMkLst>
        </pc:spChg>
        <pc:spChg chg="mod">
          <ac:chgData name="MINAEVA Anastasia" userId="b19bcc09-6605-42de-b69f-b2638b5c0880" providerId="ADAL" clId="{23C30A94-EBC2-435A-AC8E-FFCBBA945255}" dt="2026-04-12T10:46:56.124" v="150" actId="1076"/>
          <ac:spMkLst>
            <pc:docMk/>
            <pc:sldMk cId="0" sldId="256"/>
            <ac:spMk id="4" creationId="{00000000-0000-0000-0000-000000000000}"/>
          </ac:spMkLst>
        </pc:spChg>
        <pc:spChg chg="mod">
          <ac:chgData name="MINAEVA Anastasia" userId="b19bcc09-6605-42de-b69f-b2638b5c0880" providerId="ADAL" clId="{23C30A94-EBC2-435A-AC8E-FFCBBA945255}" dt="2026-04-12T10:38:29.413" v="65" actId="207"/>
          <ac:spMkLst>
            <pc:docMk/>
            <pc:sldMk cId="0" sldId="256"/>
            <ac:spMk id="5" creationId="{00000000-0000-0000-0000-000000000000}"/>
          </ac:spMkLst>
        </pc:spChg>
        <pc:spChg chg="mod">
          <ac:chgData name="MINAEVA Anastasia" userId="b19bcc09-6605-42de-b69f-b2638b5c0880" providerId="ADAL" clId="{23C30A94-EBC2-435A-AC8E-FFCBBA945255}" dt="2026-04-12T10:38:41.255" v="67" actId="1076"/>
          <ac:spMkLst>
            <pc:docMk/>
            <pc:sldMk cId="0" sldId="256"/>
            <ac:spMk id="16" creationId="{00000000-0000-0000-0000-000000000000}"/>
          </ac:spMkLst>
        </pc:spChg>
        <pc:spChg chg="mod">
          <ac:chgData name="MINAEVA Anastasia" userId="b19bcc09-6605-42de-b69f-b2638b5c0880" providerId="ADAL" clId="{23C30A94-EBC2-435A-AC8E-FFCBBA945255}" dt="2026-04-12T10:39:41.791" v="73" actId="404"/>
          <ac:spMkLst>
            <pc:docMk/>
            <pc:sldMk cId="0" sldId="256"/>
            <ac:spMk id="17" creationId="{00000000-0000-0000-0000-000000000000}"/>
          </ac:spMkLst>
        </pc:spChg>
        <pc:spChg chg="mod">
          <ac:chgData name="MINAEVA Anastasia" userId="b19bcc09-6605-42de-b69f-b2638b5c0880" providerId="ADAL" clId="{23C30A94-EBC2-435A-AC8E-FFCBBA945255}" dt="2026-04-12T10:41:28.669" v="94" actId="20577"/>
          <ac:spMkLst>
            <pc:docMk/>
            <pc:sldMk cId="0" sldId="256"/>
            <ac:spMk id="19" creationId="{00000000-0000-0000-0000-000000000000}"/>
          </ac:spMkLst>
        </pc:spChg>
        <pc:spChg chg="mod">
          <ac:chgData name="MINAEVA Anastasia" userId="b19bcc09-6605-42de-b69f-b2638b5c0880" providerId="ADAL" clId="{23C30A94-EBC2-435A-AC8E-FFCBBA945255}" dt="2026-04-12T10:41:31.480" v="95" actId="20577"/>
          <ac:spMkLst>
            <pc:docMk/>
            <pc:sldMk cId="0" sldId="256"/>
            <ac:spMk id="20" creationId="{00000000-0000-0000-0000-000000000000}"/>
          </ac:spMkLst>
        </pc:spChg>
        <pc:spChg chg="mod">
          <ac:chgData name="MINAEVA Anastasia" userId="b19bcc09-6605-42de-b69f-b2638b5c0880" providerId="ADAL" clId="{23C30A94-EBC2-435A-AC8E-FFCBBA945255}" dt="2026-04-12T10:42:45.524" v="100" actId="1076"/>
          <ac:spMkLst>
            <pc:docMk/>
            <pc:sldMk cId="0" sldId="256"/>
            <ac:spMk id="21" creationId="{00000000-0000-0000-0000-000000000000}"/>
          </ac:spMkLst>
        </pc:spChg>
        <pc:spChg chg="add mod">
          <ac:chgData name="MINAEVA Anastasia" userId="b19bcc09-6605-42de-b69f-b2638b5c0880" providerId="ADAL" clId="{23C30A94-EBC2-435A-AC8E-FFCBBA945255}" dt="2026-04-12T10:47:36.990" v="157" actId="207"/>
          <ac:spMkLst>
            <pc:docMk/>
            <pc:sldMk cId="0" sldId="256"/>
            <ac:spMk id="29" creationId="{E2DEF6E2-5461-8DB6-3962-56A275D078F1}"/>
          </ac:spMkLst>
        </pc:spChg>
        <pc:picChg chg="add del">
          <ac:chgData name="MINAEVA Anastasia" userId="b19bcc09-6605-42de-b69f-b2638b5c0880" providerId="ADAL" clId="{23C30A94-EBC2-435A-AC8E-FFCBBA945255}" dt="2026-04-26T16:07:53.796" v="924" actId="22"/>
          <ac:picMkLst>
            <pc:docMk/>
            <pc:sldMk cId="0" sldId="256"/>
            <ac:picMk id="23" creationId="{59CE1A4E-68A2-E368-5944-A51E1FA0BCB9}"/>
          </ac:picMkLst>
        </pc:picChg>
        <pc:picChg chg="add del mod">
          <ac:chgData name="MINAEVA Anastasia" userId="b19bcc09-6605-42de-b69f-b2638b5c0880" providerId="ADAL" clId="{23C30A94-EBC2-435A-AC8E-FFCBBA945255}" dt="2026-04-26T16:06:39.216" v="921" actId="21"/>
          <ac:picMkLst>
            <pc:docMk/>
            <pc:sldMk cId="0" sldId="256"/>
            <ac:picMk id="25" creationId="{166AB67A-BA58-48E5-4C73-22702E732BE9}"/>
          </ac:picMkLst>
        </pc:picChg>
        <pc:picChg chg="add mod">
          <ac:chgData name="MINAEVA Anastasia" userId="b19bcc09-6605-42de-b69f-b2638b5c0880" providerId="ADAL" clId="{23C30A94-EBC2-435A-AC8E-FFCBBA945255}" dt="2026-04-12T12:42:39.572" v="651" actId="1076"/>
          <ac:picMkLst>
            <pc:docMk/>
            <pc:sldMk cId="0" sldId="256"/>
            <ac:picMk id="28" creationId="{6DFA6DB1-7813-AFBF-7E5D-50946E8D19D0}"/>
          </ac:picMkLst>
        </pc:picChg>
        <pc:picChg chg="add mod">
          <ac:chgData name="MINAEVA Anastasia" userId="b19bcc09-6605-42de-b69f-b2638b5c0880" providerId="ADAL" clId="{23C30A94-EBC2-435A-AC8E-FFCBBA945255}" dt="2026-04-12T12:42:50.483" v="654" actId="1076"/>
          <ac:picMkLst>
            <pc:docMk/>
            <pc:sldMk cId="0" sldId="256"/>
            <ac:picMk id="31" creationId="{BA1B4F18-E72C-6B17-38F0-5220AB2D4C01}"/>
          </ac:picMkLst>
        </pc:picChg>
        <pc:picChg chg="add mod">
          <ac:chgData name="MINAEVA Anastasia" userId="b19bcc09-6605-42de-b69f-b2638b5c0880" providerId="ADAL" clId="{23C30A94-EBC2-435A-AC8E-FFCBBA945255}" dt="2026-04-12T12:42:47.101" v="653" actId="1076"/>
          <ac:picMkLst>
            <pc:docMk/>
            <pc:sldMk cId="0" sldId="256"/>
            <ac:picMk id="35" creationId="{8F42DBF8-CFAB-A59B-EA06-8E5216D3B0C1}"/>
          </ac:picMkLst>
        </pc:picChg>
      </pc:sldChg>
      <pc:sldChg chg="addSp delSp modSp del mod ord delAnim">
        <pc:chgData name="MINAEVA Anastasia" userId="b19bcc09-6605-42de-b69f-b2638b5c0880" providerId="ADAL" clId="{23C30A94-EBC2-435A-AC8E-FFCBBA945255}" dt="2026-04-26T16:17:57.398" v="929" actId="2696"/>
        <pc:sldMkLst>
          <pc:docMk/>
          <pc:sldMk cId="0" sldId="257"/>
        </pc:sldMkLst>
        <pc:picChg chg="add del mod">
          <ac:chgData name="MINAEVA Anastasia" userId="b19bcc09-6605-42de-b69f-b2638b5c0880" providerId="ADAL" clId="{23C30A94-EBC2-435A-AC8E-FFCBBA945255}" dt="2026-04-26T16:06:52.299" v="922" actId="21"/>
          <ac:picMkLst>
            <pc:docMk/>
            <pc:sldMk cId="0" sldId="257"/>
            <ac:picMk id="8" creationId="{2B9C6A2C-EB74-2687-37F2-FFA9B960D62A}"/>
          </ac:picMkLst>
        </pc:picChg>
      </pc:sldChg>
      <pc:sldChg chg="addSp delSp modSp del mod">
        <pc:chgData name="MINAEVA Anastasia" userId="b19bcc09-6605-42de-b69f-b2638b5c0880" providerId="ADAL" clId="{23C30A94-EBC2-435A-AC8E-FFCBBA945255}" dt="2026-04-26T16:18:41.515" v="930" actId="2696"/>
        <pc:sldMkLst>
          <pc:docMk/>
          <pc:sldMk cId="0" sldId="258"/>
        </pc:sldMkLst>
        <pc:picChg chg="add mod">
          <ac:chgData name="MINAEVA Anastasia" userId="b19bcc09-6605-42de-b69f-b2638b5c0880" providerId="ADAL" clId="{23C30A94-EBC2-435A-AC8E-FFCBBA945255}" dt="2026-04-26T12:43:24.106" v="861" actId="14100"/>
          <ac:picMkLst>
            <pc:docMk/>
            <pc:sldMk cId="0" sldId="258"/>
            <ac:picMk id="65" creationId="{6D85DCD4-DBC2-C9DF-D397-451C45121EA0}"/>
          </ac:picMkLst>
        </pc:picChg>
      </pc:sldChg>
      <pc:sldChg chg="addSp delSp modSp mod delAnim">
        <pc:chgData name="MINAEVA Anastasia" userId="b19bcc09-6605-42de-b69f-b2638b5c0880" providerId="ADAL" clId="{23C30A94-EBC2-435A-AC8E-FFCBBA945255}" dt="2026-04-27T17:17:42.525" v="947" actId="1076"/>
        <pc:sldMkLst>
          <pc:docMk/>
          <pc:sldMk cId="768245893" sldId="259"/>
        </pc:sldMkLst>
        <pc:spChg chg="add mod">
          <ac:chgData name="MINAEVA Anastasia" userId="b19bcc09-6605-42de-b69f-b2638b5c0880" providerId="ADAL" clId="{23C30A94-EBC2-435A-AC8E-FFCBBA945255}" dt="2026-04-26T12:45:11.597" v="911" actId="1076"/>
          <ac:spMkLst>
            <pc:docMk/>
            <pc:sldMk cId="768245893" sldId="259"/>
            <ac:spMk id="7" creationId="{B606C364-064A-BE24-D4D3-780DC67A4455}"/>
          </ac:spMkLst>
        </pc:spChg>
        <pc:spChg chg="mod">
          <ac:chgData name="MINAEVA Anastasia" userId="b19bcc09-6605-42de-b69f-b2638b5c0880" providerId="ADAL" clId="{23C30A94-EBC2-435A-AC8E-FFCBBA945255}" dt="2026-04-26T12:45:04.450" v="910" actId="1076"/>
          <ac:spMkLst>
            <pc:docMk/>
            <pc:sldMk cId="768245893" sldId="259"/>
            <ac:spMk id="9" creationId="{00000000-0000-0000-0000-000000000000}"/>
          </ac:spMkLst>
        </pc:spChg>
        <pc:spChg chg="mod">
          <ac:chgData name="MINAEVA Anastasia" userId="b19bcc09-6605-42de-b69f-b2638b5c0880" providerId="ADAL" clId="{23C30A94-EBC2-435A-AC8E-FFCBBA945255}" dt="2026-04-26T12:44:52.073" v="907" actId="1076"/>
          <ac:spMkLst>
            <pc:docMk/>
            <pc:sldMk cId="768245893" sldId="259"/>
            <ac:spMk id="78" creationId="{214B4F1D-B16D-4E24-B7D5-6A3F67C6AA37}"/>
          </ac:spMkLst>
        </pc:spChg>
        <pc:spChg chg="mod">
          <ac:chgData name="MINAEVA Anastasia" userId="b19bcc09-6605-42de-b69f-b2638b5c0880" providerId="ADAL" clId="{23C30A94-EBC2-435A-AC8E-FFCBBA945255}" dt="2026-04-26T12:21:10.359" v="845" actId="14100"/>
          <ac:spMkLst>
            <pc:docMk/>
            <pc:sldMk cId="768245893" sldId="259"/>
            <ac:spMk id="100" creationId="{E6A50174-227E-4C1F-BACB-45D6754021B8}"/>
          </ac:spMkLst>
        </pc:spChg>
        <pc:picChg chg="add mod ord modCrop">
          <ac:chgData name="MINAEVA Anastasia" userId="b19bcc09-6605-42de-b69f-b2638b5c0880" providerId="ADAL" clId="{23C30A94-EBC2-435A-AC8E-FFCBBA945255}" dt="2026-04-27T17:17:42.525" v="947" actId="1076"/>
          <ac:picMkLst>
            <pc:docMk/>
            <pc:sldMk cId="768245893" sldId="259"/>
            <ac:picMk id="8" creationId="{FCA4D137-C777-BDA6-0FC7-1DE03566F625}"/>
          </ac:picMkLst>
        </pc:picChg>
        <pc:picChg chg="add del mod">
          <ac:chgData name="MINAEVA Anastasia" userId="b19bcc09-6605-42de-b69f-b2638b5c0880" providerId="ADAL" clId="{23C30A94-EBC2-435A-AC8E-FFCBBA945255}" dt="2026-04-26T16:18:49.722" v="931" actId="21"/>
          <ac:picMkLst>
            <pc:docMk/>
            <pc:sldMk cId="768245893" sldId="259"/>
            <ac:picMk id="11" creationId="{D8850DD9-1749-CEDB-DE58-09ED4966576F}"/>
          </ac:picMkLst>
        </pc:picChg>
        <pc:picChg chg="mod">
          <ac:chgData name="MINAEVA Anastasia" userId="b19bcc09-6605-42de-b69f-b2638b5c0880" providerId="ADAL" clId="{23C30A94-EBC2-435A-AC8E-FFCBBA945255}" dt="2026-04-26T12:30:41.433" v="849" actId="14100"/>
          <ac:picMkLst>
            <pc:docMk/>
            <pc:sldMk cId="768245893" sldId="259"/>
            <ac:picMk id="68" creationId="{F55C94B5-A97B-49A0-8CF2-8A8411808CE7}"/>
          </ac:picMkLst>
        </pc:picChg>
      </pc:sldChg>
      <pc:sldChg chg="add setBg">
        <pc:chgData name="MINAEVA Anastasia" userId="b19bcc09-6605-42de-b69f-b2638b5c0880" providerId="ADAL" clId="{23C30A94-EBC2-435A-AC8E-FFCBBA945255}" dt="2026-04-26T16:17:38.481" v="927"/>
        <pc:sldMkLst>
          <pc:docMk/>
          <pc:sldMk cId="1414098843" sldId="260"/>
        </pc:sldMkLst>
      </pc:sldChg>
      <pc:sldChg chg="modSp add mod setBg modNotesTx">
        <pc:chgData name="MINAEVA Anastasia" userId="b19bcc09-6605-42de-b69f-b2638b5c0880" providerId="ADAL" clId="{23C30A94-EBC2-435A-AC8E-FFCBBA945255}" dt="2026-04-27T17:23:16.043" v="948"/>
        <pc:sldMkLst>
          <pc:docMk/>
          <pc:sldMk cId="2190327337" sldId="261"/>
        </pc:sldMkLst>
        <pc:graphicFrameChg chg="modGraphic">
          <ac:chgData name="MINAEVA Anastasia" userId="b19bcc09-6605-42de-b69f-b2638b5c0880" providerId="ADAL" clId="{23C30A94-EBC2-435A-AC8E-FFCBBA945255}" dt="2026-04-26T16:20:51.797" v="935" actId="207"/>
          <ac:graphicFrameMkLst>
            <pc:docMk/>
            <pc:sldMk cId="2190327337" sldId="261"/>
            <ac:graphicFrameMk id="13"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804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Determining the Genetic Risk</a:t>
            </a:r>
            <a:r>
              <a:rPr lang="ru-RU"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 Cervical Cancer: Cervical Cancer Screening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The aim of this study was to develop a polygenic risk model for cervical cancer using genetic polymorphisms to improve the early detection of high-grade squamous intraepithelial lesions in HPV-infected women.</a:t>
            </a:r>
            <a:endParaRPr lang="ru-RU"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CC83A-C51E-B831-B9A3-AF91ACD60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E6AB4-FA49-B6AB-5A04-86F41B004F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1A843-7463-4DB5-C99F-06320EE7D6B7}"/>
              </a:ext>
            </a:extLst>
          </p:cNvPr>
          <p:cNvSpPr>
            <a:spLocks noGrp="1"/>
          </p:cNvSpPr>
          <p:nvPr>
            <p:ph type="body" idx="1"/>
          </p:nvPr>
        </p:nvSpPr>
        <p:spPr/>
        <p:txBody>
          <a:bodyPr/>
          <a:lstStyle/>
          <a:p>
            <a:pPr>
              <a:lnSpc>
                <a:spcPct val="150000"/>
              </a:lnSpc>
            </a:pPr>
            <a:r>
              <a:rPr lang="en-US" sz="1200" b="1" dirty="0">
                <a:effectLst/>
                <a:latin typeface="Times New Roman" panose="02020603050405020304" pitchFamily="18" charset="0"/>
                <a:ea typeface="Times New Roman" panose="02020603050405020304" pitchFamily="18" charset="0"/>
              </a:rPr>
              <a:t>Methods</a:t>
            </a:r>
            <a:endParaRPr lang="ru-RU" sz="1200" dirty="0">
              <a:effectLst/>
              <a:latin typeface="Times New Roman" panose="02020603050405020304" pitchFamily="18" charset="0"/>
              <a:ea typeface="Times New Roman" panose="02020603050405020304" pitchFamily="18" charset="0"/>
            </a:endParaRPr>
          </a:p>
          <a:p>
            <a:pPr>
              <a:lnSpc>
                <a:spcPct val="150000"/>
              </a:lnSpc>
            </a:pPr>
            <a:r>
              <a:rPr lang="en-US" sz="1200" dirty="0">
                <a:effectLst/>
                <a:latin typeface="Times New Roman" panose="02020603050405020304" pitchFamily="18" charset="0"/>
                <a:ea typeface="Times New Roman" panose="02020603050405020304" pitchFamily="18" charset="0"/>
              </a:rPr>
              <a:t>We analyzed 45 single nucleotide polymorphisms (SNPs) from 151 published studies using meta-analysis and genome-wide association studies in European populations. We selected 18 SNPs with the strongest association with cervical cancer. PCR kits were developed to detect these SNP alleles. DNA samples from cervical canal samples from 1,522 patients were grouped based on HPV status, cytological and histological results: negative for intraepithelial lesion or malignancy (NILM, n=218), elimination of HPV without dysplasia (HPV+, n=527), low-grade squamous intraepithelial lesions (LSIL, n=315), and high-grade squamous intraepithelial lesions (HSIL, n=462). Odds ratios (OR) for each SNP were calculated by comparing the HSIL and HPV+ groups. A polygenic risk model was created based on significant OR values.</a:t>
            </a:r>
            <a:endParaRPr lang="ru-RU"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14EEF7F4-6C78-1796-96C6-500C227102B6}"/>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599135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SNPs showed a statistically significant association with HSIL.</a:t>
            </a:r>
          </a:p>
          <a:p>
            <a:endParaRPr lang="en-US" dirty="0"/>
          </a:p>
          <a:p>
            <a:r>
              <a:rPr lang="en-US" dirty="0"/>
              <a:t>The results of the study showed that there were significant differences in the genetic risk between patients with successful HPV elimination and those with high-grade squamous intraepithelial lesions (HSIL). The polygenic model was able to stratify patients into low-, medium-, and high-risk groups based on their genetic data. When combined with HPV data, the accuracy of HSIL prediction increased to 82%.</a:t>
            </a:r>
          </a:p>
          <a:p>
            <a:r>
              <a:rPr lang="en-US" dirty="0"/>
              <a:t>Conclusion</a:t>
            </a:r>
          </a:p>
          <a:p>
            <a:r>
              <a:rPr lang="en-US" dirty="0"/>
              <a:t>The developed algorithm allows for SNP allele detection, genetic risk calculation, and targeted patient monitoring. By integrating genetic testing into cervical cancer screening, early high-grade squamous intraepithelial lesion (HSIL) detection can be enhanced, particularly in women who are HPV-positive. This provides a risk-stratified approach to preventive care.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37204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334428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030715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512800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764DE79-268F-4C1A-8933-263129D2AF90}" type="datetimeFigureOut">
              <a:rPr lang="en-US" dirty="0"/>
              <a:t>4/27/2026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1250619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4/27/2026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12329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4/27/2026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5314268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4/27/2026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2154590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793130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4DE79-268F-4C1A-8933-263129D2AF90}" type="datetimeFigureOut">
              <a:rPr lang="en-US" dirty="0"/>
              <a:t>4/27/2026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5057781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764DE79-268F-4C1A-8933-263129D2AF90}" type="datetimeFigureOut">
              <a:rPr lang="en-US" dirty="0"/>
              <a:t>4/27/2026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319022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2152138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2281785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4/27/2026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516060529"/>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image" Target="../media/image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1.wdp"/><Relationship Id="rId3" Type="http://schemas.openxmlformats.org/officeDocument/2006/relationships/slideLayout" Target="../slideLayouts/slideLayout12.xml"/><Relationship Id="rId7" Type="http://schemas.openxmlformats.org/officeDocument/2006/relationships/image" Target="../media/image11.png"/><Relationship Id="rId12" Type="http://schemas.openxmlformats.org/officeDocument/2006/relationships/image" Target="../media/image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11" Type="http://schemas.openxmlformats.org/officeDocument/2006/relationships/image" Target="../media/image3.png"/><Relationship Id="rId5" Type="http://schemas.openxmlformats.org/officeDocument/2006/relationships/image" Target="../media/image9.png"/><Relationship Id="rId1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notesSlide" Target="../notesSlides/notesSlide4.xml"/><Relationship Id="rId9" Type="http://schemas.openxmlformats.org/officeDocument/2006/relationships/image" Target="../media/image13.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gradFill flip="none" rotWithShape="1">
            <a:gsLst>
              <a:gs pos="0">
                <a:srgbClr val="1A3A52">
                  <a:alpha val="95000"/>
                </a:srgbClr>
              </a:gs>
              <a:gs pos="50000">
                <a:srgbClr val="1A3A52">
                  <a:alpha val="85000"/>
                </a:srgbClr>
              </a:gs>
              <a:gs pos="100000">
                <a:srgbClr val="3B8D99">
                  <a:alpha val="75000"/>
                </a:srgbClr>
              </a:gs>
            </a:gsLst>
            <a:lin ang="2700000" scaled="1"/>
          </a:gradFill>
          <a:ln/>
        </p:spPr>
        <p:txBody>
          <a:bodyPr/>
          <a:lstStyle/>
          <a:p>
            <a:endParaRPr lang="ru-RU" dirty="0"/>
          </a:p>
        </p:txBody>
      </p:sp>
      <p:sp>
        <p:nvSpPr>
          <p:cNvPr id="3" name="Shape 1"/>
          <p:cNvSpPr/>
          <p:nvPr/>
        </p:nvSpPr>
        <p:spPr>
          <a:xfrm>
            <a:off x="381000" y="1839913"/>
            <a:ext cx="57150" cy="609600"/>
          </a:xfrm>
          <a:custGeom>
            <a:avLst/>
            <a:gdLst/>
            <a:ahLst/>
            <a:cxnLst/>
            <a:rect l="l" t="t" r="r" b="b"/>
            <a:pathLst>
              <a:path w="57150" h="609600">
                <a:moveTo>
                  <a:pt x="28575" y="0"/>
                </a:moveTo>
                <a:lnTo>
                  <a:pt x="28575" y="0"/>
                </a:lnTo>
                <a:cubicBezTo>
                  <a:pt x="44346" y="0"/>
                  <a:pt x="57150" y="12804"/>
                  <a:pt x="57150" y="28575"/>
                </a:cubicBezTo>
                <a:lnTo>
                  <a:pt x="57150" y="581025"/>
                </a:lnTo>
                <a:cubicBezTo>
                  <a:pt x="57150" y="596796"/>
                  <a:pt x="44346" y="609600"/>
                  <a:pt x="28575" y="609600"/>
                </a:cubicBezTo>
                <a:lnTo>
                  <a:pt x="28575" y="609600"/>
                </a:lnTo>
                <a:cubicBezTo>
                  <a:pt x="12804" y="609600"/>
                  <a:pt x="0" y="596796"/>
                  <a:pt x="0" y="581025"/>
                </a:cubicBezTo>
                <a:lnTo>
                  <a:pt x="0" y="28575"/>
                </a:lnTo>
                <a:cubicBezTo>
                  <a:pt x="0" y="12804"/>
                  <a:pt x="12804" y="0"/>
                  <a:pt x="28575" y="0"/>
                </a:cubicBezTo>
                <a:close/>
              </a:path>
            </a:pathLst>
          </a:custGeom>
          <a:solidFill>
            <a:srgbClr val="D95D5D"/>
          </a:solidFill>
          <a:ln/>
        </p:spPr>
        <p:txBody>
          <a:bodyPr/>
          <a:lstStyle/>
          <a:p>
            <a:endParaRPr lang="ru-RU"/>
          </a:p>
        </p:txBody>
      </p:sp>
      <p:sp>
        <p:nvSpPr>
          <p:cNvPr id="4" name="Text 2"/>
          <p:cNvSpPr/>
          <p:nvPr/>
        </p:nvSpPr>
        <p:spPr>
          <a:xfrm>
            <a:off x="552450" y="1633538"/>
            <a:ext cx="11372850" cy="1428750"/>
          </a:xfrm>
          <a:prstGeom prst="rect">
            <a:avLst/>
          </a:prstGeom>
          <a:noFill/>
          <a:ln/>
        </p:spPr>
        <p:txBody>
          <a:bodyPr wrap="square" lIns="0" tIns="0" rIns="0" bIns="0" rtlCol="0" anchor="ctr"/>
          <a:lstStyle/>
          <a:p>
            <a:pPr>
              <a:lnSpc>
                <a:spcPct val="100000"/>
              </a:lnSpc>
            </a:pPr>
            <a:r>
              <a:rPr lang="en-US" sz="4400" b="1" dirty="0">
                <a:solidFill>
                  <a:srgbClr val="F1F5F9"/>
                </a:solidFill>
                <a:latin typeface="Liter" pitchFamily="34" charset="0"/>
                <a:ea typeface="Liter" pitchFamily="34" charset="-122"/>
                <a:cs typeface="Liter" pitchFamily="34" charset="-120"/>
              </a:rPr>
              <a:t>Determining the Genetic Risk</a:t>
            </a:r>
            <a:endParaRPr lang="en-US" sz="1400" dirty="0"/>
          </a:p>
          <a:p>
            <a:pPr>
              <a:lnSpc>
                <a:spcPct val="100000"/>
              </a:lnSpc>
            </a:pPr>
            <a:r>
              <a:rPr lang="en-US" sz="4400" b="1" dirty="0">
                <a:solidFill>
                  <a:srgbClr val="F1F5F9"/>
                </a:solidFill>
                <a:latin typeface="Liter" pitchFamily="34" charset="0"/>
                <a:ea typeface="Liter" pitchFamily="34" charset="-122"/>
                <a:cs typeface="Liter" pitchFamily="34" charset="-120"/>
              </a:rPr>
              <a:t>for Cervical Cancer</a:t>
            </a:r>
            <a:r>
              <a:rPr lang="ru-RU" sz="4400" b="1" dirty="0">
                <a:solidFill>
                  <a:srgbClr val="F1F5F9"/>
                </a:solidFill>
                <a:latin typeface="Liter" pitchFamily="34" charset="0"/>
                <a:ea typeface="Liter" pitchFamily="34" charset="-122"/>
                <a:cs typeface="Liter" pitchFamily="34" charset="-120"/>
              </a:rPr>
              <a:t>: </a:t>
            </a:r>
            <a:r>
              <a:rPr lang="en-US" sz="4400" b="1" dirty="0">
                <a:solidFill>
                  <a:srgbClr val="F1F5F9"/>
                </a:solidFill>
                <a:latin typeface="Liter" pitchFamily="34" charset="0"/>
                <a:ea typeface="Liter" pitchFamily="34" charset="-122"/>
                <a:cs typeface="Liter" pitchFamily="34" charset="-120"/>
              </a:rPr>
              <a:t>Cervical Cancer Screening</a:t>
            </a:r>
            <a:endParaRPr lang="en-US" sz="1400" dirty="0"/>
          </a:p>
        </p:txBody>
      </p:sp>
      <p:sp>
        <p:nvSpPr>
          <p:cNvPr id="5" name="Text 3"/>
          <p:cNvSpPr/>
          <p:nvPr/>
        </p:nvSpPr>
        <p:spPr>
          <a:xfrm>
            <a:off x="600869" y="3197226"/>
            <a:ext cx="7429500" cy="1114425"/>
          </a:xfrm>
          <a:prstGeom prst="rect">
            <a:avLst/>
          </a:prstGeom>
          <a:noFill/>
          <a:ln/>
        </p:spPr>
        <p:txBody>
          <a:bodyPr wrap="square" lIns="0" tIns="0" rIns="0" bIns="0" rtlCol="0" anchor="ctr"/>
          <a:lstStyle/>
          <a:p>
            <a:r>
              <a:rPr lang="en-US" dirty="0">
                <a:solidFill>
                  <a:schemeClr val="bg1"/>
                </a:solidFill>
                <a:latin typeface="Quattrocento Sans" panose="020B0502050000020003" pitchFamily="34" charset="0"/>
              </a:rPr>
              <a:t>The aim of this study was to develop a polygenic risk model for cervical cancer using genetic polymorphisms to improve the early detection of high-grade squamous intraepithelial lesions in HPV-infected women.</a:t>
            </a:r>
            <a:endParaRPr lang="ru-RU" dirty="0">
              <a:solidFill>
                <a:schemeClr val="bg1"/>
              </a:solidFill>
            </a:endParaRPr>
          </a:p>
        </p:txBody>
      </p:sp>
      <p:sp>
        <p:nvSpPr>
          <p:cNvPr id="6" name="Shape 4"/>
          <p:cNvSpPr/>
          <p:nvPr/>
        </p:nvSpPr>
        <p:spPr>
          <a:xfrm>
            <a:off x="381000" y="4506913"/>
            <a:ext cx="1504950" cy="457200"/>
          </a:xfrm>
          <a:custGeom>
            <a:avLst/>
            <a:gdLst/>
            <a:ahLst/>
            <a:cxnLst/>
            <a:rect l="l" t="t" r="r" b="b"/>
            <a:pathLst>
              <a:path w="1504950" h="457200">
                <a:moveTo>
                  <a:pt x="76202" y="0"/>
                </a:moveTo>
                <a:lnTo>
                  <a:pt x="1428748" y="0"/>
                </a:lnTo>
                <a:cubicBezTo>
                  <a:pt x="1470833" y="0"/>
                  <a:pt x="1504950" y="34117"/>
                  <a:pt x="1504950" y="76202"/>
                </a:cubicBezTo>
                <a:lnTo>
                  <a:pt x="1504950" y="380998"/>
                </a:lnTo>
                <a:cubicBezTo>
                  <a:pt x="1504950" y="423083"/>
                  <a:pt x="1470833" y="457200"/>
                  <a:pt x="1428748" y="457200"/>
                </a:cubicBezTo>
                <a:lnTo>
                  <a:pt x="76202" y="457200"/>
                </a:lnTo>
                <a:cubicBezTo>
                  <a:pt x="34145" y="457200"/>
                  <a:pt x="0" y="423055"/>
                  <a:pt x="0" y="380998"/>
                </a:cubicBezTo>
                <a:lnTo>
                  <a:pt x="0" y="76202"/>
                </a:lnTo>
                <a:cubicBezTo>
                  <a:pt x="0" y="34145"/>
                  <a:pt x="34145" y="0"/>
                  <a:pt x="76202" y="0"/>
                </a:cubicBezTo>
                <a:close/>
              </a:path>
            </a:pathLst>
          </a:custGeom>
          <a:solidFill>
            <a:srgbClr val="FFFFFF">
              <a:alpha val="10196"/>
            </a:srgbClr>
          </a:solidFill>
          <a:ln/>
        </p:spPr>
        <p:txBody>
          <a:bodyPr/>
          <a:lstStyle/>
          <a:p>
            <a:endParaRPr lang="ru-RU"/>
          </a:p>
        </p:txBody>
      </p:sp>
      <p:sp>
        <p:nvSpPr>
          <p:cNvPr id="7" name="Shape 5"/>
          <p:cNvSpPr/>
          <p:nvPr/>
        </p:nvSpPr>
        <p:spPr>
          <a:xfrm>
            <a:off x="581025" y="4640263"/>
            <a:ext cx="142875" cy="190500"/>
          </a:xfrm>
          <a:custGeom>
            <a:avLst/>
            <a:gdLst/>
            <a:ahLst/>
            <a:cxnLst/>
            <a:rect l="l" t="t" r="r" b="b"/>
            <a:pathLst>
              <a:path w="142875" h="190500">
                <a:moveTo>
                  <a:pt x="130969" y="0"/>
                </a:moveTo>
                <a:cubicBezTo>
                  <a:pt x="137554" y="0"/>
                  <a:pt x="142875" y="5321"/>
                  <a:pt x="142875" y="11906"/>
                </a:cubicBezTo>
                <a:cubicBezTo>
                  <a:pt x="142875" y="33412"/>
                  <a:pt x="133796" y="50899"/>
                  <a:pt x="121518" y="65670"/>
                </a:cubicBezTo>
                <a:cubicBezTo>
                  <a:pt x="112551" y="76423"/>
                  <a:pt x="101501" y="86171"/>
                  <a:pt x="90413" y="95250"/>
                </a:cubicBezTo>
                <a:cubicBezTo>
                  <a:pt x="101501" y="104366"/>
                  <a:pt x="112551" y="114077"/>
                  <a:pt x="121518" y="124830"/>
                </a:cubicBezTo>
                <a:cubicBezTo>
                  <a:pt x="133796" y="139564"/>
                  <a:pt x="142875" y="157088"/>
                  <a:pt x="142875" y="178594"/>
                </a:cubicBezTo>
                <a:cubicBezTo>
                  <a:pt x="142875" y="185179"/>
                  <a:pt x="137554" y="190500"/>
                  <a:pt x="130969" y="190500"/>
                </a:cubicBezTo>
                <a:cubicBezTo>
                  <a:pt x="124383" y="190500"/>
                  <a:pt x="119063" y="185179"/>
                  <a:pt x="119063" y="178594"/>
                </a:cubicBezTo>
                <a:lnTo>
                  <a:pt x="23812" y="178594"/>
                </a:lnTo>
                <a:cubicBezTo>
                  <a:pt x="23812" y="185179"/>
                  <a:pt x="18492" y="190500"/>
                  <a:pt x="11906" y="190500"/>
                </a:cubicBezTo>
                <a:cubicBezTo>
                  <a:pt x="5321" y="190500"/>
                  <a:pt x="0" y="185179"/>
                  <a:pt x="0" y="178594"/>
                </a:cubicBezTo>
                <a:cubicBezTo>
                  <a:pt x="0" y="157088"/>
                  <a:pt x="9079" y="139601"/>
                  <a:pt x="21357" y="124830"/>
                </a:cubicBezTo>
                <a:cubicBezTo>
                  <a:pt x="30324" y="114077"/>
                  <a:pt x="41374" y="104366"/>
                  <a:pt x="52462" y="95250"/>
                </a:cubicBezTo>
                <a:cubicBezTo>
                  <a:pt x="41374" y="86134"/>
                  <a:pt x="30324" y="76423"/>
                  <a:pt x="21357" y="65670"/>
                </a:cubicBezTo>
                <a:cubicBezTo>
                  <a:pt x="9079" y="50899"/>
                  <a:pt x="0" y="33412"/>
                  <a:pt x="0" y="11906"/>
                </a:cubicBezTo>
                <a:cubicBezTo>
                  <a:pt x="0" y="5321"/>
                  <a:pt x="5321" y="0"/>
                  <a:pt x="11906" y="0"/>
                </a:cubicBezTo>
                <a:cubicBezTo>
                  <a:pt x="18492" y="0"/>
                  <a:pt x="23812" y="5321"/>
                  <a:pt x="23812" y="11906"/>
                </a:cubicBezTo>
                <a:lnTo>
                  <a:pt x="119063" y="11906"/>
                </a:lnTo>
                <a:cubicBezTo>
                  <a:pt x="119063" y="5321"/>
                  <a:pt x="124383" y="0"/>
                  <a:pt x="130969" y="0"/>
                </a:cubicBezTo>
                <a:close/>
                <a:moveTo>
                  <a:pt x="105482" y="142875"/>
                </a:moveTo>
                <a:lnTo>
                  <a:pt x="37430" y="142875"/>
                </a:lnTo>
                <a:cubicBezTo>
                  <a:pt x="34379" y="146782"/>
                  <a:pt x="31812" y="150726"/>
                  <a:pt x="29766" y="154781"/>
                </a:cubicBezTo>
                <a:lnTo>
                  <a:pt x="113184" y="154781"/>
                </a:lnTo>
                <a:cubicBezTo>
                  <a:pt x="111100" y="150726"/>
                  <a:pt x="108533" y="146782"/>
                  <a:pt x="105519" y="142875"/>
                </a:cubicBezTo>
                <a:close/>
                <a:moveTo>
                  <a:pt x="88553" y="125016"/>
                </a:moveTo>
                <a:cubicBezTo>
                  <a:pt x="83232" y="120179"/>
                  <a:pt x="77465" y="115416"/>
                  <a:pt x="71438" y="110505"/>
                </a:cubicBezTo>
                <a:cubicBezTo>
                  <a:pt x="65410" y="115379"/>
                  <a:pt x="59643" y="120179"/>
                  <a:pt x="54322" y="125016"/>
                </a:cubicBezTo>
                <a:lnTo>
                  <a:pt x="88553" y="125016"/>
                </a:lnTo>
                <a:close/>
                <a:moveTo>
                  <a:pt x="37393" y="47625"/>
                </a:moveTo>
                <a:lnTo>
                  <a:pt x="105445" y="47625"/>
                </a:lnTo>
                <a:cubicBezTo>
                  <a:pt x="108496" y="43718"/>
                  <a:pt x="111063" y="39774"/>
                  <a:pt x="113109" y="35719"/>
                </a:cubicBezTo>
                <a:lnTo>
                  <a:pt x="29728" y="35719"/>
                </a:lnTo>
                <a:cubicBezTo>
                  <a:pt x="31812" y="39774"/>
                  <a:pt x="34379" y="43718"/>
                  <a:pt x="37393" y="47625"/>
                </a:cubicBezTo>
                <a:close/>
                <a:moveTo>
                  <a:pt x="54322" y="65484"/>
                </a:moveTo>
                <a:cubicBezTo>
                  <a:pt x="59643" y="70321"/>
                  <a:pt x="65410" y="75084"/>
                  <a:pt x="71438" y="79995"/>
                </a:cubicBezTo>
                <a:cubicBezTo>
                  <a:pt x="77465" y="75121"/>
                  <a:pt x="83232" y="70321"/>
                  <a:pt x="88553" y="65484"/>
                </a:cubicBezTo>
                <a:lnTo>
                  <a:pt x="54322" y="65484"/>
                </a:lnTo>
                <a:close/>
              </a:path>
            </a:pathLst>
          </a:custGeom>
          <a:solidFill>
            <a:srgbClr val="3B8D99"/>
          </a:solidFill>
          <a:ln/>
        </p:spPr>
        <p:txBody>
          <a:bodyPr/>
          <a:lstStyle/>
          <a:p>
            <a:endParaRPr lang="ru-RU"/>
          </a:p>
        </p:txBody>
      </p:sp>
      <p:sp>
        <p:nvSpPr>
          <p:cNvPr id="8" name="Text 6"/>
          <p:cNvSpPr/>
          <p:nvPr/>
        </p:nvSpPr>
        <p:spPr>
          <a:xfrm>
            <a:off x="885825" y="4621213"/>
            <a:ext cx="923925" cy="228600"/>
          </a:xfrm>
          <a:prstGeom prst="rect">
            <a:avLst/>
          </a:prstGeom>
          <a:noFill/>
          <a:ln/>
        </p:spPr>
        <p:txBody>
          <a:bodyPr wrap="square" lIns="0" tIns="0" rIns="0" bIns="0" rtlCol="0" anchor="ctr"/>
          <a:lstStyle/>
          <a:p>
            <a:pPr>
              <a:lnSpc>
                <a:spcPct val="130000"/>
              </a:lnSpc>
            </a:pPr>
            <a:r>
              <a:rPr lang="en-US" sz="1200" b="1" dirty="0">
                <a:solidFill>
                  <a:srgbClr val="F1F5F9"/>
                </a:solidFill>
                <a:latin typeface="Quattrocento Sans" pitchFamily="34" charset="0"/>
                <a:ea typeface="Quattrocento Sans" pitchFamily="34" charset="-122"/>
                <a:cs typeface="Quattrocento Sans" pitchFamily="34" charset="-120"/>
              </a:rPr>
              <a:t>SNP Analysis</a:t>
            </a:r>
            <a:endParaRPr lang="en-US" sz="1600" dirty="0"/>
          </a:p>
        </p:txBody>
      </p:sp>
      <p:sp>
        <p:nvSpPr>
          <p:cNvPr id="9" name="Shape 7"/>
          <p:cNvSpPr/>
          <p:nvPr/>
        </p:nvSpPr>
        <p:spPr>
          <a:xfrm>
            <a:off x="2117130" y="4506913"/>
            <a:ext cx="1600200" cy="457200"/>
          </a:xfrm>
          <a:custGeom>
            <a:avLst/>
            <a:gdLst/>
            <a:ahLst/>
            <a:cxnLst/>
            <a:rect l="l" t="t" r="r" b="b"/>
            <a:pathLst>
              <a:path w="1600200" h="457200">
                <a:moveTo>
                  <a:pt x="76202" y="0"/>
                </a:moveTo>
                <a:lnTo>
                  <a:pt x="1523998" y="0"/>
                </a:lnTo>
                <a:cubicBezTo>
                  <a:pt x="1566083" y="0"/>
                  <a:pt x="1600200" y="34117"/>
                  <a:pt x="1600200" y="76202"/>
                </a:cubicBezTo>
                <a:lnTo>
                  <a:pt x="1600200" y="380998"/>
                </a:lnTo>
                <a:cubicBezTo>
                  <a:pt x="1600200" y="423083"/>
                  <a:pt x="1566083" y="457200"/>
                  <a:pt x="1523998" y="457200"/>
                </a:cubicBezTo>
                <a:lnTo>
                  <a:pt x="76202" y="457200"/>
                </a:lnTo>
                <a:cubicBezTo>
                  <a:pt x="34145" y="457200"/>
                  <a:pt x="0" y="423055"/>
                  <a:pt x="0" y="380998"/>
                </a:cubicBezTo>
                <a:lnTo>
                  <a:pt x="0" y="76202"/>
                </a:lnTo>
                <a:cubicBezTo>
                  <a:pt x="0" y="34145"/>
                  <a:pt x="34145" y="0"/>
                  <a:pt x="76202" y="0"/>
                </a:cubicBezTo>
                <a:close/>
              </a:path>
            </a:pathLst>
          </a:custGeom>
          <a:solidFill>
            <a:srgbClr val="FFFFFF">
              <a:alpha val="10196"/>
            </a:srgbClr>
          </a:solidFill>
          <a:ln/>
        </p:spPr>
        <p:txBody>
          <a:bodyPr/>
          <a:lstStyle/>
          <a:p>
            <a:endParaRPr lang="ru-RU"/>
          </a:p>
        </p:txBody>
      </p:sp>
      <p:sp>
        <p:nvSpPr>
          <p:cNvPr id="10" name="Shape 8"/>
          <p:cNvSpPr/>
          <p:nvPr/>
        </p:nvSpPr>
        <p:spPr>
          <a:xfrm>
            <a:off x="2293342" y="4640263"/>
            <a:ext cx="190500" cy="190500"/>
          </a:xfrm>
          <a:custGeom>
            <a:avLst/>
            <a:gdLst/>
            <a:ahLst/>
            <a:cxnLst/>
            <a:rect l="l" t="t" r="r" b="b"/>
            <a:pathLst>
              <a:path w="190500" h="190500">
                <a:moveTo>
                  <a:pt x="65484" y="0"/>
                </a:moveTo>
                <a:cubicBezTo>
                  <a:pt x="55625" y="0"/>
                  <a:pt x="47625" y="8000"/>
                  <a:pt x="47625" y="17859"/>
                </a:cubicBezTo>
                <a:lnTo>
                  <a:pt x="47625" y="95250"/>
                </a:lnTo>
                <a:cubicBezTo>
                  <a:pt x="47625" y="105110"/>
                  <a:pt x="55625" y="113109"/>
                  <a:pt x="65484" y="113109"/>
                </a:cubicBezTo>
                <a:lnTo>
                  <a:pt x="89297" y="113109"/>
                </a:lnTo>
                <a:cubicBezTo>
                  <a:pt x="99157" y="113109"/>
                  <a:pt x="107156" y="105110"/>
                  <a:pt x="107156" y="95250"/>
                </a:cubicBezTo>
                <a:lnTo>
                  <a:pt x="107156" y="71438"/>
                </a:lnTo>
                <a:lnTo>
                  <a:pt x="119063" y="71438"/>
                </a:lnTo>
                <a:cubicBezTo>
                  <a:pt x="145368" y="71438"/>
                  <a:pt x="166688" y="92757"/>
                  <a:pt x="166688" y="119063"/>
                </a:cubicBezTo>
                <a:cubicBezTo>
                  <a:pt x="166688" y="145368"/>
                  <a:pt x="145368" y="166688"/>
                  <a:pt x="119063" y="166688"/>
                </a:cubicBezTo>
                <a:lnTo>
                  <a:pt x="11906" y="166688"/>
                </a:lnTo>
                <a:cubicBezTo>
                  <a:pt x="5321" y="166688"/>
                  <a:pt x="0" y="172008"/>
                  <a:pt x="0" y="178594"/>
                </a:cubicBezTo>
                <a:cubicBezTo>
                  <a:pt x="0" y="185179"/>
                  <a:pt x="5321" y="190500"/>
                  <a:pt x="11906" y="190500"/>
                </a:cubicBezTo>
                <a:lnTo>
                  <a:pt x="178594" y="190500"/>
                </a:lnTo>
                <a:cubicBezTo>
                  <a:pt x="185179" y="190500"/>
                  <a:pt x="190500" y="185179"/>
                  <a:pt x="190500" y="178594"/>
                </a:cubicBezTo>
                <a:cubicBezTo>
                  <a:pt x="190500" y="172008"/>
                  <a:pt x="185179" y="166688"/>
                  <a:pt x="178594" y="166688"/>
                </a:cubicBezTo>
                <a:lnTo>
                  <a:pt x="172306" y="166688"/>
                </a:lnTo>
                <a:cubicBezTo>
                  <a:pt x="183617" y="154037"/>
                  <a:pt x="190500" y="137368"/>
                  <a:pt x="190500" y="119063"/>
                </a:cubicBezTo>
                <a:cubicBezTo>
                  <a:pt x="190500" y="79623"/>
                  <a:pt x="158502" y="47625"/>
                  <a:pt x="119063" y="47625"/>
                </a:cubicBezTo>
                <a:lnTo>
                  <a:pt x="107156" y="47625"/>
                </a:lnTo>
                <a:lnTo>
                  <a:pt x="107156" y="17859"/>
                </a:lnTo>
                <a:cubicBezTo>
                  <a:pt x="107156" y="8000"/>
                  <a:pt x="99157" y="0"/>
                  <a:pt x="89297" y="0"/>
                </a:cubicBezTo>
                <a:lnTo>
                  <a:pt x="65484" y="0"/>
                </a:lnTo>
                <a:close/>
                <a:moveTo>
                  <a:pt x="44648" y="130969"/>
                </a:moveTo>
                <a:cubicBezTo>
                  <a:pt x="39700" y="130969"/>
                  <a:pt x="35719" y="134950"/>
                  <a:pt x="35719" y="139898"/>
                </a:cubicBezTo>
                <a:cubicBezTo>
                  <a:pt x="35719" y="144847"/>
                  <a:pt x="39700" y="148828"/>
                  <a:pt x="44648" y="148828"/>
                </a:cubicBezTo>
                <a:lnTo>
                  <a:pt x="110133" y="148828"/>
                </a:lnTo>
                <a:cubicBezTo>
                  <a:pt x="115081" y="148828"/>
                  <a:pt x="119063" y="144847"/>
                  <a:pt x="119063" y="139898"/>
                </a:cubicBezTo>
                <a:cubicBezTo>
                  <a:pt x="119063" y="134950"/>
                  <a:pt x="115081" y="130969"/>
                  <a:pt x="110133" y="130969"/>
                </a:cubicBezTo>
                <a:lnTo>
                  <a:pt x="44648" y="130969"/>
                </a:lnTo>
                <a:close/>
              </a:path>
            </a:pathLst>
          </a:custGeom>
          <a:solidFill>
            <a:srgbClr val="3B8D99"/>
          </a:solidFill>
          <a:ln/>
        </p:spPr>
        <p:txBody>
          <a:bodyPr/>
          <a:lstStyle/>
          <a:p>
            <a:endParaRPr lang="ru-RU"/>
          </a:p>
        </p:txBody>
      </p:sp>
      <p:sp>
        <p:nvSpPr>
          <p:cNvPr id="11" name="Text 9"/>
          <p:cNvSpPr/>
          <p:nvPr/>
        </p:nvSpPr>
        <p:spPr>
          <a:xfrm>
            <a:off x="2621955" y="4621213"/>
            <a:ext cx="1019175" cy="228600"/>
          </a:xfrm>
          <a:prstGeom prst="rect">
            <a:avLst/>
          </a:prstGeom>
          <a:noFill/>
          <a:ln/>
        </p:spPr>
        <p:txBody>
          <a:bodyPr wrap="square" lIns="0" tIns="0" rIns="0" bIns="0" rtlCol="0" anchor="ctr"/>
          <a:lstStyle/>
          <a:p>
            <a:pPr>
              <a:lnSpc>
                <a:spcPct val="130000"/>
              </a:lnSpc>
            </a:pPr>
            <a:r>
              <a:rPr lang="en-US" sz="1200" b="1" dirty="0">
                <a:solidFill>
                  <a:srgbClr val="F1F5F9"/>
                </a:solidFill>
                <a:latin typeface="Quattrocento Sans" pitchFamily="34" charset="0"/>
                <a:ea typeface="Quattrocento Sans" pitchFamily="34" charset="-122"/>
                <a:cs typeface="Quattrocento Sans" pitchFamily="34" charset="-120"/>
              </a:rPr>
              <a:t>PCR Detection</a:t>
            </a:r>
            <a:endParaRPr lang="en-US" sz="1600" dirty="0"/>
          </a:p>
        </p:txBody>
      </p:sp>
      <p:sp>
        <p:nvSpPr>
          <p:cNvPr id="12" name="Shape 10"/>
          <p:cNvSpPr/>
          <p:nvPr/>
        </p:nvSpPr>
        <p:spPr>
          <a:xfrm>
            <a:off x="3948906" y="4506913"/>
            <a:ext cx="1781175" cy="457200"/>
          </a:xfrm>
          <a:custGeom>
            <a:avLst/>
            <a:gdLst/>
            <a:ahLst/>
            <a:cxnLst/>
            <a:rect l="l" t="t" r="r" b="b"/>
            <a:pathLst>
              <a:path w="1781175" h="457200">
                <a:moveTo>
                  <a:pt x="76202" y="0"/>
                </a:moveTo>
                <a:lnTo>
                  <a:pt x="1704973" y="0"/>
                </a:lnTo>
                <a:cubicBezTo>
                  <a:pt x="1747058" y="0"/>
                  <a:pt x="1781175" y="34117"/>
                  <a:pt x="1781175" y="76202"/>
                </a:cubicBezTo>
                <a:lnTo>
                  <a:pt x="1781175" y="380998"/>
                </a:lnTo>
                <a:cubicBezTo>
                  <a:pt x="1781175" y="423083"/>
                  <a:pt x="1747058" y="457200"/>
                  <a:pt x="1704973" y="457200"/>
                </a:cubicBezTo>
                <a:lnTo>
                  <a:pt x="76202" y="457200"/>
                </a:lnTo>
                <a:cubicBezTo>
                  <a:pt x="34145" y="457200"/>
                  <a:pt x="0" y="423055"/>
                  <a:pt x="0" y="380998"/>
                </a:cubicBezTo>
                <a:lnTo>
                  <a:pt x="0" y="76202"/>
                </a:lnTo>
                <a:cubicBezTo>
                  <a:pt x="0" y="34145"/>
                  <a:pt x="34145" y="0"/>
                  <a:pt x="76202" y="0"/>
                </a:cubicBezTo>
                <a:close/>
              </a:path>
            </a:pathLst>
          </a:custGeom>
          <a:solidFill>
            <a:srgbClr val="FFFFFF">
              <a:alpha val="10196"/>
            </a:srgbClr>
          </a:solidFill>
          <a:ln/>
        </p:spPr>
        <p:txBody>
          <a:bodyPr/>
          <a:lstStyle/>
          <a:p>
            <a:endParaRPr lang="ru-RU"/>
          </a:p>
        </p:txBody>
      </p:sp>
      <p:sp>
        <p:nvSpPr>
          <p:cNvPr id="13" name="Shape 11"/>
          <p:cNvSpPr/>
          <p:nvPr/>
        </p:nvSpPr>
        <p:spPr>
          <a:xfrm>
            <a:off x="4125119" y="4640263"/>
            <a:ext cx="190500" cy="190500"/>
          </a:xfrm>
          <a:custGeom>
            <a:avLst/>
            <a:gdLst/>
            <a:ahLst/>
            <a:cxnLst/>
            <a:rect l="l" t="t" r="r" b="b"/>
            <a:pathLst>
              <a:path w="190500" h="190500">
                <a:moveTo>
                  <a:pt x="23812" y="23812"/>
                </a:moveTo>
                <a:cubicBezTo>
                  <a:pt x="23812" y="17227"/>
                  <a:pt x="18492" y="11906"/>
                  <a:pt x="11906" y="11906"/>
                </a:cubicBezTo>
                <a:cubicBezTo>
                  <a:pt x="5321" y="11906"/>
                  <a:pt x="0" y="17227"/>
                  <a:pt x="0" y="23812"/>
                </a:cubicBezTo>
                <a:lnTo>
                  <a:pt x="0" y="148828"/>
                </a:lnTo>
                <a:cubicBezTo>
                  <a:pt x="0" y="165274"/>
                  <a:pt x="13320" y="178594"/>
                  <a:pt x="29766" y="178594"/>
                </a:cubicBezTo>
                <a:lnTo>
                  <a:pt x="178594" y="178594"/>
                </a:lnTo>
                <a:cubicBezTo>
                  <a:pt x="185179" y="178594"/>
                  <a:pt x="190500" y="173273"/>
                  <a:pt x="190500" y="166688"/>
                </a:cubicBezTo>
                <a:cubicBezTo>
                  <a:pt x="190500" y="160102"/>
                  <a:pt x="185179" y="154781"/>
                  <a:pt x="178594" y="154781"/>
                </a:cubicBezTo>
                <a:lnTo>
                  <a:pt x="29766" y="154781"/>
                </a:lnTo>
                <a:cubicBezTo>
                  <a:pt x="26491" y="154781"/>
                  <a:pt x="23812" y="152102"/>
                  <a:pt x="23812" y="148828"/>
                </a:cubicBezTo>
                <a:lnTo>
                  <a:pt x="23812" y="23812"/>
                </a:lnTo>
                <a:close/>
                <a:moveTo>
                  <a:pt x="175096" y="56034"/>
                </a:moveTo>
                <a:cubicBezTo>
                  <a:pt x="179747" y="51383"/>
                  <a:pt x="179747" y="43830"/>
                  <a:pt x="175096" y="39179"/>
                </a:cubicBezTo>
                <a:cubicBezTo>
                  <a:pt x="170445" y="34528"/>
                  <a:pt x="162892" y="34528"/>
                  <a:pt x="158242" y="39179"/>
                </a:cubicBezTo>
                <a:lnTo>
                  <a:pt x="119063" y="78395"/>
                </a:lnTo>
                <a:lnTo>
                  <a:pt x="97706" y="57076"/>
                </a:lnTo>
                <a:cubicBezTo>
                  <a:pt x="93055" y="52425"/>
                  <a:pt x="85502" y="52425"/>
                  <a:pt x="80851" y="57076"/>
                </a:cubicBezTo>
                <a:lnTo>
                  <a:pt x="45132" y="92794"/>
                </a:lnTo>
                <a:cubicBezTo>
                  <a:pt x="40481" y="97445"/>
                  <a:pt x="40481" y="104998"/>
                  <a:pt x="45132" y="109649"/>
                </a:cubicBezTo>
                <a:cubicBezTo>
                  <a:pt x="49783" y="114300"/>
                  <a:pt x="57336" y="114300"/>
                  <a:pt x="61987" y="109649"/>
                </a:cubicBezTo>
                <a:lnTo>
                  <a:pt x="89297" y="82339"/>
                </a:lnTo>
                <a:lnTo>
                  <a:pt x="110654" y="103696"/>
                </a:lnTo>
                <a:cubicBezTo>
                  <a:pt x="115305" y="108347"/>
                  <a:pt x="122858" y="108347"/>
                  <a:pt x="127508" y="103696"/>
                </a:cubicBezTo>
                <a:lnTo>
                  <a:pt x="175133" y="56071"/>
                </a:lnTo>
                <a:close/>
              </a:path>
            </a:pathLst>
          </a:custGeom>
          <a:solidFill>
            <a:srgbClr val="3B8D99"/>
          </a:solidFill>
          <a:ln/>
        </p:spPr>
        <p:txBody>
          <a:bodyPr/>
          <a:lstStyle/>
          <a:p>
            <a:endParaRPr lang="ru-RU"/>
          </a:p>
        </p:txBody>
      </p:sp>
      <p:sp>
        <p:nvSpPr>
          <p:cNvPr id="14" name="Text 12"/>
          <p:cNvSpPr/>
          <p:nvPr/>
        </p:nvSpPr>
        <p:spPr>
          <a:xfrm>
            <a:off x="4453731" y="4621213"/>
            <a:ext cx="1200150" cy="228600"/>
          </a:xfrm>
          <a:prstGeom prst="rect">
            <a:avLst/>
          </a:prstGeom>
          <a:noFill/>
          <a:ln/>
        </p:spPr>
        <p:txBody>
          <a:bodyPr wrap="square" lIns="0" tIns="0" rIns="0" bIns="0" rtlCol="0" anchor="ctr"/>
          <a:lstStyle/>
          <a:p>
            <a:pPr>
              <a:lnSpc>
                <a:spcPct val="130000"/>
              </a:lnSpc>
            </a:pPr>
            <a:r>
              <a:rPr lang="en-US" sz="1200" b="1" dirty="0">
                <a:solidFill>
                  <a:srgbClr val="F1F5F9"/>
                </a:solidFill>
                <a:latin typeface="Quattrocento Sans" pitchFamily="34" charset="0"/>
                <a:ea typeface="Quattrocento Sans" pitchFamily="34" charset="-122"/>
                <a:cs typeface="Quattrocento Sans" pitchFamily="34" charset="-120"/>
              </a:rPr>
              <a:t>Risk Stratification</a:t>
            </a:r>
            <a:endParaRPr lang="en-US" sz="1600" dirty="0"/>
          </a:p>
        </p:txBody>
      </p:sp>
      <p:sp>
        <p:nvSpPr>
          <p:cNvPr id="15" name="Shape 13"/>
          <p:cNvSpPr/>
          <p:nvPr/>
        </p:nvSpPr>
        <p:spPr>
          <a:xfrm>
            <a:off x="381000" y="5407025"/>
            <a:ext cx="11430000" cy="6350"/>
          </a:xfrm>
          <a:custGeom>
            <a:avLst/>
            <a:gdLst/>
            <a:ahLst/>
            <a:cxnLst/>
            <a:rect l="l" t="t" r="r" b="b"/>
            <a:pathLst>
              <a:path w="11430000" h="6350">
                <a:moveTo>
                  <a:pt x="0" y="0"/>
                </a:moveTo>
                <a:lnTo>
                  <a:pt x="11430000" y="0"/>
                </a:lnTo>
                <a:lnTo>
                  <a:pt x="11430000" y="6350"/>
                </a:lnTo>
                <a:lnTo>
                  <a:pt x="0" y="6350"/>
                </a:lnTo>
                <a:lnTo>
                  <a:pt x="0" y="0"/>
                </a:lnTo>
                <a:close/>
              </a:path>
            </a:pathLst>
          </a:custGeom>
          <a:solidFill>
            <a:srgbClr val="F1F5F9">
              <a:alpha val="20000"/>
            </a:srgbClr>
          </a:solidFill>
          <a:ln/>
        </p:spPr>
        <p:txBody>
          <a:bodyPr/>
          <a:lstStyle/>
          <a:p>
            <a:endParaRPr lang="ru-RU"/>
          </a:p>
        </p:txBody>
      </p:sp>
      <p:sp>
        <p:nvSpPr>
          <p:cNvPr id="16" name="Text 14"/>
          <p:cNvSpPr/>
          <p:nvPr/>
        </p:nvSpPr>
        <p:spPr>
          <a:xfrm>
            <a:off x="10753725" y="5482590"/>
            <a:ext cx="5562600" cy="190500"/>
          </a:xfrm>
          <a:prstGeom prst="rect">
            <a:avLst/>
          </a:prstGeom>
          <a:noFill/>
          <a:ln/>
        </p:spPr>
        <p:txBody>
          <a:bodyPr wrap="square" lIns="0" tIns="0" rIns="0" bIns="0" rtlCol="0" anchor="ctr"/>
          <a:lstStyle/>
          <a:p>
            <a:pPr>
              <a:lnSpc>
                <a:spcPct val="120000"/>
              </a:lnSpc>
            </a:pPr>
            <a:r>
              <a:rPr lang="en-US" sz="1050" b="1" kern="0" spc="26" dirty="0">
                <a:solidFill>
                  <a:srgbClr val="F1F5F9">
                    <a:alpha val="70000"/>
                  </a:srgbClr>
                </a:solidFill>
                <a:latin typeface="Quattrocento Sans" pitchFamily="34" charset="0"/>
                <a:ea typeface="Quattrocento Sans" pitchFamily="34" charset="-122"/>
                <a:cs typeface="Quattrocento Sans" pitchFamily="34" charset="-120"/>
              </a:rPr>
              <a:t>RESEARCH TEAM</a:t>
            </a:r>
            <a:endParaRPr lang="en-US" sz="1600" dirty="0"/>
          </a:p>
        </p:txBody>
      </p:sp>
      <p:sp>
        <p:nvSpPr>
          <p:cNvPr id="17" name="Text 15"/>
          <p:cNvSpPr/>
          <p:nvPr/>
        </p:nvSpPr>
        <p:spPr>
          <a:xfrm>
            <a:off x="409575" y="5892959"/>
            <a:ext cx="5581650" cy="266700"/>
          </a:xfrm>
          <a:prstGeom prst="rect">
            <a:avLst/>
          </a:prstGeom>
          <a:noFill/>
          <a:ln/>
        </p:spPr>
        <p:txBody>
          <a:bodyPr wrap="square" lIns="0" tIns="0" rIns="0" bIns="0" rtlCol="0" anchor="ctr"/>
          <a:lstStyle/>
          <a:p>
            <a:pPr>
              <a:lnSpc>
                <a:spcPct val="130000"/>
              </a:lnSpc>
            </a:pPr>
            <a:endParaRPr lang="en-US" sz="1600" dirty="0">
              <a:solidFill>
                <a:schemeClr val="bg1"/>
              </a:solidFill>
              <a:latin typeface="Quattrocento Sans" panose="020B0502050000020003" pitchFamily="34" charset="0"/>
            </a:endParaRPr>
          </a:p>
        </p:txBody>
      </p:sp>
      <p:sp>
        <p:nvSpPr>
          <p:cNvPr id="19" name="Text 17"/>
          <p:cNvSpPr/>
          <p:nvPr/>
        </p:nvSpPr>
        <p:spPr>
          <a:xfrm>
            <a:off x="7624762" y="5647690"/>
            <a:ext cx="2914650" cy="228600"/>
          </a:xfrm>
          <a:prstGeom prst="rect">
            <a:avLst/>
          </a:prstGeom>
          <a:noFill/>
          <a:ln/>
        </p:spPr>
        <p:txBody>
          <a:bodyPr wrap="square" lIns="0" tIns="0" rIns="0" bIns="0" rtlCol="0" anchor="ctr"/>
          <a:lstStyle/>
          <a:p>
            <a:pPr algn="r">
              <a:lnSpc>
                <a:spcPct val="130000"/>
              </a:lnSpc>
            </a:pPr>
            <a:endParaRPr lang="en-US" sz="1600" dirty="0"/>
          </a:p>
        </p:txBody>
      </p:sp>
      <p:sp>
        <p:nvSpPr>
          <p:cNvPr id="20" name="Text 18"/>
          <p:cNvSpPr/>
          <p:nvPr/>
        </p:nvSpPr>
        <p:spPr>
          <a:xfrm>
            <a:off x="8902303" y="6210300"/>
            <a:ext cx="2914650" cy="228600"/>
          </a:xfrm>
          <a:prstGeom prst="rect">
            <a:avLst/>
          </a:prstGeom>
          <a:noFill/>
          <a:ln/>
        </p:spPr>
        <p:txBody>
          <a:bodyPr wrap="square" lIns="0" tIns="0" rIns="0" bIns="0" rtlCol="0" anchor="ctr"/>
          <a:lstStyle/>
          <a:p>
            <a:pPr algn="r">
              <a:lnSpc>
                <a:spcPct val="130000"/>
              </a:lnSpc>
            </a:pPr>
            <a:endParaRPr lang="en-US" sz="1000" dirty="0">
              <a:solidFill>
                <a:schemeClr val="bg1"/>
              </a:solidFill>
            </a:endParaRPr>
          </a:p>
        </p:txBody>
      </p:sp>
      <p:sp>
        <p:nvSpPr>
          <p:cNvPr id="21" name="Text 19"/>
          <p:cNvSpPr/>
          <p:nvPr/>
        </p:nvSpPr>
        <p:spPr>
          <a:xfrm>
            <a:off x="8911828" y="5840095"/>
            <a:ext cx="2905125" cy="190500"/>
          </a:xfrm>
          <a:prstGeom prst="rect">
            <a:avLst/>
          </a:prstGeom>
          <a:noFill/>
          <a:ln/>
        </p:spPr>
        <p:txBody>
          <a:bodyPr wrap="square" lIns="0" tIns="0" rIns="0" bIns="0" rtlCol="0" anchor="ctr"/>
          <a:lstStyle/>
          <a:p>
            <a:pPr algn="r">
              <a:lnSpc>
                <a:spcPct val="120000"/>
              </a:lnSpc>
            </a:pPr>
            <a:endParaRPr lang="en-US" sz="1600" dirty="0"/>
          </a:p>
        </p:txBody>
      </p:sp>
      <p:pic>
        <p:nvPicPr>
          <p:cNvPr id="28" name="Рисунок 27">
            <a:extLst>
              <a:ext uri="{FF2B5EF4-FFF2-40B4-BE49-F238E27FC236}">
                <a16:creationId xmlns:a16="http://schemas.microsoft.com/office/drawing/2014/main" id="{6DFA6DB1-7813-AFBF-7E5D-50946E8D19D0}"/>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317932" y="6187618"/>
            <a:ext cx="1548044" cy="4508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Прямоугольник: скругленные углы 28">
            <a:extLst>
              <a:ext uri="{FF2B5EF4-FFF2-40B4-BE49-F238E27FC236}">
                <a16:creationId xmlns:a16="http://schemas.microsoft.com/office/drawing/2014/main" id="{E2DEF6E2-5461-8DB6-3962-56A275D078F1}"/>
              </a:ext>
            </a:extLst>
          </p:cNvPr>
          <p:cNvSpPr/>
          <p:nvPr/>
        </p:nvSpPr>
        <p:spPr>
          <a:xfrm>
            <a:off x="7260372" y="213739"/>
            <a:ext cx="2235994" cy="763442"/>
          </a:xfrm>
          <a:prstGeom prst="roundRect">
            <a:avLst/>
          </a:prstGeom>
          <a:no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p>
        </p:txBody>
      </p:sp>
      <p:pic>
        <p:nvPicPr>
          <p:cNvPr id="31" name="Рисунок 30">
            <a:extLst>
              <a:ext uri="{FF2B5EF4-FFF2-40B4-BE49-F238E27FC236}">
                <a16:creationId xmlns:a16="http://schemas.microsoft.com/office/drawing/2014/main" id="{BA1B4F18-E72C-6B17-38F0-5220AB2D4C01}"/>
              </a:ext>
            </a:extLst>
          </p:cNvPr>
          <p:cNvPicPr>
            <a:picLocks noChangeAspect="1"/>
          </p:cNvPicPr>
          <p:nvPr/>
        </p:nvPicPr>
        <p:blipFill>
          <a:blip r:embed="rId7">
            <a:lum bright="70000" contrast="-70000"/>
            <a:extLst>
              <a:ext uri="{BEBA8EAE-BF5A-486C-A8C5-ECC9F3942E4B}">
                <a14:imgProps xmlns:a14="http://schemas.microsoft.com/office/drawing/2010/main">
                  <a14:imgLayer r:embed="rId8">
                    <a14:imgEffect>
                      <a14:colorTemperature colorTemp="4700"/>
                    </a14:imgEffect>
                  </a14:imgLayer>
                </a14:imgProps>
              </a:ext>
            </a:extLst>
          </a:blip>
          <a:stretch>
            <a:fillRect/>
          </a:stretch>
        </p:blipFill>
        <p:spPr>
          <a:xfrm>
            <a:off x="241907" y="5674630"/>
            <a:ext cx="1157359" cy="363313"/>
          </a:xfrm>
          <a:prstGeom prst="rect">
            <a:avLst/>
          </a:prstGeom>
        </p:spPr>
      </p:pic>
      <p:pic>
        <p:nvPicPr>
          <p:cNvPr id="35" name="Рисунок 34">
            <a:extLst>
              <a:ext uri="{FF2B5EF4-FFF2-40B4-BE49-F238E27FC236}">
                <a16:creationId xmlns:a16="http://schemas.microsoft.com/office/drawing/2014/main" id="{8F42DBF8-CFAB-A59B-EA06-8E5216D3B0C1}"/>
              </a:ext>
            </a:extLst>
          </p:cNvPr>
          <p:cNvPicPr>
            <a:picLocks noChangeAspect="1"/>
          </p:cNvPicPr>
          <p:nvPr/>
        </p:nvPicPr>
        <p:blipFill>
          <a:blip r:embed="rId9"/>
          <a:stretch>
            <a:fillRect/>
          </a:stretch>
        </p:blipFill>
        <p:spPr>
          <a:xfrm>
            <a:off x="1479899" y="5655425"/>
            <a:ext cx="358280" cy="358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D90E8A1B-DCA3-4D46-B53D-B3D27E36F320}"/>
              </a:ext>
            </a:extLst>
          </p:cNvPr>
          <p:cNvSpPr txBox="1"/>
          <p:nvPr/>
        </p:nvSpPr>
        <p:spPr>
          <a:xfrm>
            <a:off x="1893519" y="5688302"/>
            <a:ext cx="5532073" cy="854080"/>
          </a:xfrm>
          <a:prstGeom prst="rect">
            <a:avLst/>
          </a:prstGeom>
          <a:noFill/>
        </p:spPr>
        <p:txBody>
          <a:bodyPr wrap="square" rtlCol="0">
            <a:spAutoFit/>
          </a:bodyPr>
          <a:lstStyle/>
          <a:p>
            <a:r>
              <a:rPr lang="en-US" sz="105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1</a:t>
            </a:r>
            <a:r>
              <a:rPr lang="en-US" sz="105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Medical Institute, Peoples' Friendship University Of Russia Named After Patrice Lumumba (RUDN University),</a:t>
            </a:r>
            <a:r>
              <a:rPr lang="ru-RU" sz="105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a:t>
            </a:r>
            <a:r>
              <a:rPr lang="en-US" sz="1050" dirty="0" err="1">
                <a:solidFill>
                  <a:schemeClr val="bg1"/>
                </a:solidFill>
                <a:effectLst/>
                <a:latin typeface="Quattrocento Sans" panose="020B0604020202020204" charset="0"/>
                <a:ea typeface="Calibri" panose="020F0502020204030204" pitchFamily="34" charset="0"/>
                <a:cs typeface="Times New Roman" panose="02020603050405020304" pitchFamily="18" charset="0"/>
              </a:rPr>
              <a:t>Fomin</a:t>
            </a:r>
            <a:r>
              <a:rPr lang="en-US" sz="105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Clinic - Moscow (Russian Federation);</a:t>
            </a:r>
            <a:endParaRPr lang="ru-RU"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24" name="TextBox 23">
            <a:extLst>
              <a:ext uri="{FF2B5EF4-FFF2-40B4-BE49-F238E27FC236}">
                <a16:creationId xmlns:a16="http://schemas.microsoft.com/office/drawing/2014/main" id="{1A041C88-F6A8-4AC7-BC97-34D7F1F727DB}"/>
              </a:ext>
            </a:extLst>
          </p:cNvPr>
          <p:cNvSpPr txBox="1"/>
          <p:nvPr/>
        </p:nvSpPr>
        <p:spPr>
          <a:xfrm>
            <a:off x="1892084" y="6205446"/>
            <a:ext cx="5836702" cy="1216615"/>
          </a:xfrm>
          <a:prstGeom prst="rect">
            <a:avLst/>
          </a:prstGeom>
          <a:noFill/>
        </p:spPr>
        <p:txBody>
          <a:bodyPr wrap="square" rtlCol="0">
            <a:spAutoFit/>
          </a:bodyPr>
          <a:lstStyle/>
          <a:p>
            <a:pPr>
              <a:lnSpc>
                <a:spcPct val="107000"/>
              </a:lnSpc>
              <a:spcAft>
                <a:spcPts val="800"/>
              </a:spcAft>
            </a:pPr>
            <a:r>
              <a:rPr lang="en-US" sz="105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2 </a:t>
            </a:r>
            <a:r>
              <a:rPr lang="en-US" sz="105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Central Research Institute For Epidemiology, Federal Service For Surveillance On Consumer Rights Protection And Human Wellbeing, Moscow, Russia - Moscow (Russian Federation)</a:t>
            </a:r>
            <a:endParaRPr lang="ru-RU"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30" name="TextBox 29">
            <a:extLst>
              <a:ext uri="{FF2B5EF4-FFF2-40B4-BE49-F238E27FC236}">
                <a16:creationId xmlns:a16="http://schemas.microsoft.com/office/drawing/2014/main" id="{3A041517-6814-4583-8CB1-FF0463F2278F}"/>
              </a:ext>
            </a:extLst>
          </p:cNvPr>
          <p:cNvSpPr txBox="1"/>
          <p:nvPr/>
        </p:nvSpPr>
        <p:spPr>
          <a:xfrm>
            <a:off x="9225023" y="5583757"/>
            <a:ext cx="2715829" cy="1015919"/>
          </a:xfrm>
          <a:prstGeom prst="rect">
            <a:avLst/>
          </a:prstGeom>
          <a:noFill/>
        </p:spPr>
        <p:txBody>
          <a:bodyPr wrap="square">
            <a:spAutoFit/>
          </a:bodyPr>
          <a:lstStyle/>
          <a:p>
            <a:pPr algn="r">
              <a:lnSpc>
                <a:spcPct val="107000"/>
              </a:lnSpc>
              <a:spcAft>
                <a:spcPts val="800"/>
              </a:spcAft>
            </a:pPr>
            <a:r>
              <a:rPr lang="ru-RU"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algn="r">
              <a:lnSpc>
                <a:spcPct val="107000"/>
              </a:lnSpc>
              <a:spcAft>
                <a:spcPts val="800"/>
              </a:spcAft>
            </a:pP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Anastasia </a:t>
            </a:r>
            <a:r>
              <a:rPr lang="en-US" sz="1100" dirty="0" err="1">
                <a:solidFill>
                  <a:schemeClr val="bg1"/>
                </a:solidFill>
                <a:effectLst/>
                <a:latin typeface="Quattrocento Sans" panose="020B0604020202020204" charset="0"/>
                <a:ea typeface="Calibri" panose="020F0502020204030204" pitchFamily="34" charset="0"/>
                <a:cs typeface="Times New Roman" panose="02020603050405020304" pitchFamily="18" charset="0"/>
              </a:rPr>
              <a:t>Minaeva</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a:t>
            </a:r>
            <a:r>
              <a:rPr lang="en-US" sz="110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1</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a:t>
            </a:r>
          </a:p>
          <a:p>
            <a:pPr algn="r">
              <a:lnSpc>
                <a:spcPct val="107000"/>
              </a:lnSpc>
              <a:spcAft>
                <a:spcPts val="800"/>
              </a:spcAft>
            </a:pP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Mikhail Vinokurov </a:t>
            </a:r>
            <a:r>
              <a:rPr lang="en-US" sz="110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2</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Gulnara </a:t>
            </a:r>
            <a:r>
              <a:rPr lang="en-US" sz="1100" dirty="0" err="1">
                <a:solidFill>
                  <a:schemeClr val="bg1"/>
                </a:solidFill>
                <a:effectLst/>
                <a:latin typeface="Quattrocento Sans" panose="020B0604020202020204" charset="0"/>
                <a:ea typeface="Calibri" panose="020F0502020204030204" pitchFamily="34" charset="0"/>
                <a:cs typeface="Times New Roman" panose="02020603050405020304" pitchFamily="18" charset="0"/>
              </a:rPr>
              <a:t>Leshkina</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a:t>
            </a:r>
            <a:r>
              <a:rPr lang="en-US" sz="110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2,</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Konstantin Mironov </a:t>
            </a:r>
            <a:r>
              <a:rPr lang="en-US" sz="110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2</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a:t>
            </a:r>
            <a:r>
              <a:rPr lang="en-US" sz="1100" dirty="0" err="1">
                <a:solidFill>
                  <a:schemeClr val="bg1"/>
                </a:solidFill>
                <a:effectLst/>
                <a:latin typeface="Quattrocento Sans" panose="020B0604020202020204" charset="0"/>
                <a:ea typeface="Calibri" panose="020F0502020204030204" pitchFamily="34" charset="0"/>
                <a:cs typeface="Times New Roman" panose="02020603050405020304" pitchFamily="18" charset="0"/>
              </a:rPr>
              <a:t>Anastasiia</a:t>
            </a:r>
            <a:r>
              <a:rPr lang="en-US" sz="11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 Efimova </a:t>
            </a:r>
            <a:r>
              <a:rPr lang="en-US" sz="1100" baseline="30000" dirty="0">
                <a:solidFill>
                  <a:schemeClr val="bg1"/>
                </a:solidFill>
                <a:effectLst/>
                <a:latin typeface="Quattrocento Sans" panose="020B0604020202020204" charset="0"/>
                <a:ea typeface="Calibri" panose="020F0502020204030204" pitchFamily="34" charset="0"/>
                <a:cs typeface="Times New Roman" panose="02020603050405020304" pitchFamily="18" charset="0"/>
              </a:rPr>
              <a:t>1</a:t>
            </a:r>
            <a:endParaRPr lang="ru-RU"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E1278ED3-BB13-494C-BD00-AA2DE769103E}"/>
              </a:ext>
            </a:extLst>
          </p:cNvPr>
          <p:cNvSpPr txBox="1"/>
          <p:nvPr/>
        </p:nvSpPr>
        <p:spPr>
          <a:xfrm>
            <a:off x="6222147" y="5425155"/>
            <a:ext cx="8155858" cy="267317"/>
          </a:xfrm>
          <a:prstGeom prst="rect">
            <a:avLst/>
          </a:prstGeom>
          <a:noFill/>
        </p:spPr>
        <p:txBody>
          <a:bodyPr wrap="square">
            <a:spAutoFit/>
          </a:bodyPr>
          <a:lstStyle/>
          <a:p>
            <a:pPr>
              <a:lnSpc>
                <a:spcPct val="107000"/>
              </a:lnSpc>
              <a:spcAft>
                <a:spcPts val="800"/>
              </a:spcAft>
            </a:pPr>
            <a:r>
              <a:rPr lang="en-US" sz="1050" b="1" dirty="0">
                <a:solidFill>
                  <a:srgbClr val="C2D7DD"/>
                </a:solidFill>
                <a:effectLst/>
                <a:latin typeface="Quattrocento Sans" panose="020B0604020202020204" charset="0"/>
                <a:ea typeface="Calibri" panose="020F0502020204030204" pitchFamily="34" charset="0"/>
                <a:cs typeface="Times New Roman" panose="02020603050405020304" pitchFamily="18" charset="0"/>
              </a:rPr>
              <a:t>AFFILIATIONS</a:t>
            </a:r>
            <a:endParaRPr lang="ru-RU" sz="1050" dirty="0">
              <a:solidFill>
                <a:srgbClr val="C2D7DD"/>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3" name="Записанный звук">
            <a:hlinkClick r:id="" action="ppaction://media"/>
            <a:extLst>
              <a:ext uri="{FF2B5EF4-FFF2-40B4-BE49-F238E27FC236}">
                <a16:creationId xmlns:a16="http://schemas.microsoft.com/office/drawing/2014/main" id="{E900AD41-6E11-DFE9-1E75-BE9658592A4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92800" y="3225800"/>
            <a:ext cx="406400" cy="406400"/>
          </a:xfrm>
          <a:prstGeom prst="rect">
            <a:avLst/>
          </a:prstGeom>
        </p:spPr>
      </p:pic>
    </p:spTree>
  </p:cSld>
  <p:clrMapOvr>
    <a:masterClrMapping/>
  </p:clrMapOvr>
  <p:transition advTm="2090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4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060DB-55E3-AE52-2DD7-AC37E4A6A39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75CD2D1-97E2-DF7B-7D6B-613858B28981}"/>
              </a:ext>
            </a:extLst>
          </p:cNvPr>
          <p:cNvSpPr/>
          <p:nvPr/>
        </p:nvSpPr>
        <p:spPr>
          <a:xfrm>
            <a:off x="377461" y="434080"/>
            <a:ext cx="452954" cy="452954"/>
          </a:xfrm>
          <a:custGeom>
            <a:avLst/>
            <a:gdLst/>
            <a:ahLst/>
            <a:cxnLst/>
            <a:rect l="l" t="t" r="r" b="b"/>
            <a:pathLst>
              <a:path w="452954" h="452954">
                <a:moveTo>
                  <a:pt x="113238" y="0"/>
                </a:moveTo>
                <a:lnTo>
                  <a:pt x="339715" y="0"/>
                </a:lnTo>
                <a:cubicBezTo>
                  <a:pt x="402213" y="0"/>
                  <a:pt x="452954" y="50740"/>
                  <a:pt x="452954" y="113238"/>
                </a:cubicBezTo>
                <a:lnTo>
                  <a:pt x="452954" y="339715"/>
                </a:lnTo>
                <a:cubicBezTo>
                  <a:pt x="452954" y="402213"/>
                  <a:pt x="402213" y="452954"/>
                  <a:pt x="339715" y="452954"/>
                </a:cubicBezTo>
                <a:lnTo>
                  <a:pt x="113238" y="452954"/>
                </a:lnTo>
                <a:cubicBezTo>
                  <a:pt x="50740" y="452954"/>
                  <a:pt x="0" y="402213"/>
                  <a:pt x="0" y="339715"/>
                </a:cubicBezTo>
                <a:lnTo>
                  <a:pt x="0" y="113238"/>
                </a:lnTo>
                <a:cubicBezTo>
                  <a:pt x="0" y="50740"/>
                  <a:pt x="50740" y="0"/>
                  <a:pt x="113238" y="0"/>
                </a:cubicBezTo>
                <a:close/>
              </a:path>
            </a:pathLst>
          </a:custGeom>
          <a:solidFill>
            <a:srgbClr val="1A3A52"/>
          </a:solidFill>
          <a:ln/>
        </p:spPr>
        <p:txBody>
          <a:bodyPr/>
          <a:lstStyle/>
          <a:p>
            <a:endParaRPr lang="ru-RU"/>
          </a:p>
        </p:txBody>
      </p:sp>
      <p:sp>
        <p:nvSpPr>
          <p:cNvPr id="3" name="Text 1">
            <a:extLst>
              <a:ext uri="{FF2B5EF4-FFF2-40B4-BE49-F238E27FC236}">
                <a16:creationId xmlns:a16="http://schemas.microsoft.com/office/drawing/2014/main" id="{02614652-63FC-4EFE-57F2-9D251E7F6B5A}"/>
              </a:ext>
            </a:extLst>
          </p:cNvPr>
          <p:cNvSpPr/>
          <p:nvPr/>
        </p:nvSpPr>
        <p:spPr>
          <a:xfrm>
            <a:off x="465831" y="509573"/>
            <a:ext cx="386898" cy="301969"/>
          </a:xfrm>
          <a:prstGeom prst="rect">
            <a:avLst/>
          </a:prstGeom>
          <a:noFill/>
          <a:ln/>
        </p:spPr>
        <p:txBody>
          <a:bodyPr wrap="square" lIns="0" tIns="0" rIns="0" bIns="0" rtlCol="0" anchor="ctr"/>
          <a:lstStyle/>
          <a:p>
            <a:pPr>
              <a:lnSpc>
                <a:spcPct val="110000"/>
              </a:lnSpc>
            </a:pPr>
            <a:r>
              <a:rPr lang="en-US" sz="1783" b="1" dirty="0">
                <a:solidFill>
                  <a:srgbClr val="FFFFFF"/>
                </a:solidFill>
                <a:latin typeface="Liter" pitchFamily="34" charset="0"/>
                <a:ea typeface="Liter" pitchFamily="34" charset="-122"/>
                <a:cs typeface="Liter" pitchFamily="34" charset="-120"/>
              </a:rPr>
              <a:t>02</a:t>
            </a:r>
            <a:endParaRPr lang="en-US" sz="1600" dirty="0"/>
          </a:p>
        </p:txBody>
      </p:sp>
      <p:sp>
        <p:nvSpPr>
          <p:cNvPr id="4" name="Text 2">
            <a:extLst>
              <a:ext uri="{FF2B5EF4-FFF2-40B4-BE49-F238E27FC236}">
                <a16:creationId xmlns:a16="http://schemas.microsoft.com/office/drawing/2014/main" id="{7D5E500A-ECC9-51E1-858C-515FD522D662}"/>
              </a:ext>
            </a:extLst>
          </p:cNvPr>
          <p:cNvSpPr/>
          <p:nvPr/>
        </p:nvSpPr>
        <p:spPr>
          <a:xfrm>
            <a:off x="943653" y="377461"/>
            <a:ext cx="4454043" cy="188731"/>
          </a:xfrm>
          <a:prstGeom prst="rect">
            <a:avLst/>
          </a:prstGeom>
          <a:noFill/>
          <a:ln/>
        </p:spPr>
        <p:txBody>
          <a:bodyPr wrap="square" lIns="0" tIns="0" rIns="0" bIns="0" rtlCol="0" anchor="ctr"/>
          <a:lstStyle/>
          <a:p>
            <a:pPr>
              <a:lnSpc>
                <a:spcPct val="120000"/>
              </a:lnSpc>
            </a:pPr>
            <a:r>
              <a:rPr lang="en-US" sz="1040" b="1" kern="0" spc="52" dirty="0">
                <a:solidFill>
                  <a:srgbClr val="3B8D99"/>
                </a:solidFill>
                <a:latin typeface="Quattrocento Sans" pitchFamily="34" charset="0"/>
                <a:ea typeface="Quattrocento Sans" pitchFamily="34" charset="-122"/>
                <a:cs typeface="Quattrocento Sans" pitchFamily="34" charset="-120"/>
              </a:rPr>
              <a:t>RESEARCH METHODOLOGY</a:t>
            </a:r>
            <a:endParaRPr lang="en-US" sz="1600" dirty="0"/>
          </a:p>
        </p:txBody>
      </p:sp>
      <p:sp>
        <p:nvSpPr>
          <p:cNvPr id="5" name="Text 3">
            <a:extLst>
              <a:ext uri="{FF2B5EF4-FFF2-40B4-BE49-F238E27FC236}">
                <a16:creationId xmlns:a16="http://schemas.microsoft.com/office/drawing/2014/main" id="{CB77A42F-D126-C6E9-1596-752F114D23E0}"/>
              </a:ext>
            </a:extLst>
          </p:cNvPr>
          <p:cNvSpPr/>
          <p:nvPr/>
        </p:nvSpPr>
        <p:spPr>
          <a:xfrm>
            <a:off x="943653" y="566192"/>
            <a:ext cx="4557845" cy="377461"/>
          </a:xfrm>
          <a:prstGeom prst="rect">
            <a:avLst/>
          </a:prstGeom>
          <a:noFill/>
          <a:ln/>
        </p:spPr>
        <p:txBody>
          <a:bodyPr wrap="square" lIns="0" tIns="0" rIns="0" bIns="0" rtlCol="0" anchor="ctr"/>
          <a:lstStyle/>
          <a:p>
            <a:pPr>
              <a:lnSpc>
                <a:spcPct val="90000"/>
              </a:lnSpc>
            </a:pPr>
            <a:r>
              <a:rPr lang="en-US" sz="2675" b="1" dirty="0">
                <a:solidFill>
                  <a:srgbClr val="1A3A52"/>
                </a:solidFill>
                <a:latin typeface="Liter" pitchFamily="34" charset="0"/>
                <a:ea typeface="Liter" pitchFamily="34" charset="-122"/>
                <a:cs typeface="Liter" pitchFamily="34" charset="-120"/>
              </a:rPr>
              <a:t>Methodology &amp; Study Design</a:t>
            </a:r>
            <a:endParaRPr lang="en-US" sz="1600" dirty="0"/>
          </a:p>
        </p:txBody>
      </p:sp>
      <p:sp>
        <p:nvSpPr>
          <p:cNvPr id="6" name="Shape 4">
            <a:extLst>
              <a:ext uri="{FF2B5EF4-FFF2-40B4-BE49-F238E27FC236}">
                <a16:creationId xmlns:a16="http://schemas.microsoft.com/office/drawing/2014/main" id="{3CD4B7AA-548D-5FCF-C291-864B6C8D7091}"/>
              </a:ext>
            </a:extLst>
          </p:cNvPr>
          <p:cNvSpPr/>
          <p:nvPr/>
        </p:nvSpPr>
        <p:spPr>
          <a:xfrm>
            <a:off x="10148106" y="509573"/>
            <a:ext cx="1670266" cy="377461"/>
          </a:xfrm>
          <a:custGeom>
            <a:avLst/>
            <a:gdLst/>
            <a:ahLst/>
            <a:cxnLst/>
            <a:rect l="l" t="t" r="r" b="b"/>
            <a:pathLst>
              <a:path w="1670266" h="377461">
                <a:moveTo>
                  <a:pt x="75492" y="0"/>
                </a:moveTo>
                <a:lnTo>
                  <a:pt x="1594774" y="0"/>
                </a:lnTo>
                <a:cubicBezTo>
                  <a:pt x="1636439" y="0"/>
                  <a:pt x="1670266" y="33827"/>
                  <a:pt x="1670266" y="75492"/>
                </a:cubicBezTo>
                <a:lnTo>
                  <a:pt x="1670266" y="301969"/>
                </a:lnTo>
                <a:cubicBezTo>
                  <a:pt x="1670266" y="343634"/>
                  <a:pt x="1636439" y="377461"/>
                  <a:pt x="1594774" y="377461"/>
                </a:cubicBezTo>
                <a:lnTo>
                  <a:pt x="75492" y="377461"/>
                </a:lnTo>
                <a:cubicBezTo>
                  <a:pt x="33799" y="377461"/>
                  <a:pt x="0" y="343662"/>
                  <a:pt x="0" y="301969"/>
                </a:cubicBezTo>
                <a:lnTo>
                  <a:pt x="0" y="75492"/>
                </a:lnTo>
                <a:cubicBezTo>
                  <a:pt x="0" y="33827"/>
                  <a:pt x="33827" y="0"/>
                  <a:pt x="75492" y="0"/>
                </a:cubicBezTo>
                <a:close/>
              </a:path>
            </a:pathLst>
          </a:custGeom>
          <a:solidFill>
            <a:srgbClr val="D95D5D">
              <a:alpha val="10196"/>
            </a:srgbClr>
          </a:solidFill>
          <a:ln/>
        </p:spPr>
        <p:txBody>
          <a:bodyPr/>
          <a:lstStyle/>
          <a:p>
            <a:endParaRPr lang="ru-RU"/>
          </a:p>
        </p:txBody>
      </p:sp>
      <p:sp>
        <p:nvSpPr>
          <p:cNvPr id="7" name="Shape 5">
            <a:extLst>
              <a:ext uri="{FF2B5EF4-FFF2-40B4-BE49-F238E27FC236}">
                <a16:creationId xmlns:a16="http://schemas.microsoft.com/office/drawing/2014/main" id="{CCBE617E-AE75-1EDE-97BF-53589E5F8E4C}"/>
              </a:ext>
            </a:extLst>
          </p:cNvPr>
          <p:cNvSpPr/>
          <p:nvPr/>
        </p:nvSpPr>
        <p:spPr>
          <a:xfrm>
            <a:off x="10299091" y="622811"/>
            <a:ext cx="188731" cy="150985"/>
          </a:xfrm>
          <a:custGeom>
            <a:avLst/>
            <a:gdLst/>
            <a:ahLst/>
            <a:cxnLst/>
            <a:rect l="l" t="t" r="r" b="b"/>
            <a:pathLst>
              <a:path w="188731" h="150985">
                <a:moveTo>
                  <a:pt x="94365" y="4718"/>
                </a:moveTo>
                <a:cubicBezTo>
                  <a:pt x="111292" y="4718"/>
                  <a:pt x="125034" y="18460"/>
                  <a:pt x="125034" y="35387"/>
                </a:cubicBezTo>
                <a:cubicBezTo>
                  <a:pt x="125034" y="52314"/>
                  <a:pt x="111292" y="66056"/>
                  <a:pt x="94365" y="66056"/>
                </a:cubicBezTo>
                <a:cubicBezTo>
                  <a:pt x="77439" y="66056"/>
                  <a:pt x="63697" y="52314"/>
                  <a:pt x="63697" y="35387"/>
                </a:cubicBezTo>
                <a:cubicBezTo>
                  <a:pt x="63697" y="18460"/>
                  <a:pt x="77439" y="4718"/>
                  <a:pt x="94365" y="4718"/>
                </a:cubicBezTo>
                <a:close/>
                <a:moveTo>
                  <a:pt x="28310" y="25950"/>
                </a:moveTo>
                <a:cubicBezTo>
                  <a:pt x="40028" y="25950"/>
                  <a:pt x="49542" y="35464"/>
                  <a:pt x="49542" y="47183"/>
                </a:cubicBezTo>
                <a:cubicBezTo>
                  <a:pt x="49542" y="58901"/>
                  <a:pt x="40028" y="68415"/>
                  <a:pt x="28310" y="68415"/>
                </a:cubicBezTo>
                <a:cubicBezTo>
                  <a:pt x="16591" y="68415"/>
                  <a:pt x="7077" y="58901"/>
                  <a:pt x="7077" y="47183"/>
                </a:cubicBezTo>
                <a:cubicBezTo>
                  <a:pt x="7077" y="35464"/>
                  <a:pt x="16591" y="25950"/>
                  <a:pt x="28310" y="25950"/>
                </a:cubicBezTo>
                <a:close/>
                <a:moveTo>
                  <a:pt x="0" y="122675"/>
                </a:moveTo>
                <a:cubicBezTo>
                  <a:pt x="0" y="101826"/>
                  <a:pt x="16897" y="84929"/>
                  <a:pt x="37746" y="84929"/>
                </a:cubicBezTo>
                <a:cubicBezTo>
                  <a:pt x="41521" y="84929"/>
                  <a:pt x="45177" y="85489"/>
                  <a:pt x="48628" y="86521"/>
                </a:cubicBezTo>
                <a:cubicBezTo>
                  <a:pt x="38926" y="97373"/>
                  <a:pt x="33028" y="111705"/>
                  <a:pt x="33028" y="127393"/>
                </a:cubicBezTo>
                <a:lnTo>
                  <a:pt x="33028" y="132111"/>
                </a:lnTo>
                <a:cubicBezTo>
                  <a:pt x="33028" y="135473"/>
                  <a:pt x="33736" y="138658"/>
                  <a:pt x="35004" y="141548"/>
                </a:cubicBezTo>
                <a:lnTo>
                  <a:pt x="9437" y="141548"/>
                </a:lnTo>
                <a:cubicBezTo>
                  <a:pt x="4217" y="141548"/>
                  <a:pt x="0" y="137331"/>
                  <a:pt x="0" y="132111"/>
                </a:cubicBezTo>
                <a:lnTo>
                  <a:pt x="0" y="122675"/>
                </a:lnTo>
                <a:close/>
                <a:moveTo>
                  <a:pt x="153727" y="141548"/>
                </a:moveTo>
                <a:cubicBezTo>
                  <a:pt x="154995" y="138658"/>
                  <a:pt x="155703" y="135473"/>
                  <a:pt x="155703" y="132111"/>
                </a:cubicBezTo>
                <a:lnTo>
                  <a:pt x="155703" y="127393"/>
                </a:lnTo>
                <a:cubicBezTo>
                  <a:pt x="155703" y="111705"/>
                  <a:pt x="149805" y="97373"/>
                  <a:pt x="140103" y="86521"/>
                </a:cubicBezTo>
                <a:cubicBezTo>
                  <a:pt x="143553" y="85489"/>
                  <a:pt x="147210" y="84929"/>
                  <a:pt x="150985" y="84929"/>
                </a:cubicBezTo>
                <a:cubicBezTo>
                  <a:pt x="171833" y="84929"/>
                  <a:pt x="188731" y="101826"/>
                  <a:pt x="188731" y="122675"/>
                </a:cubicBezTo>
                <a:lnTo>
                  <a:pt x="188731" y="132111"/>
                </a:lnTo>
                <a:cubicBezTo>
                  <a:pt x="188731" y="137331"/>
                  <a:pt x="184514" y="141548"/>
                  <a:pt x="179294" y="141548"/>
                </a:cubicBezTo>
                <a:lnTo>
                  <a:pt x="153727" y="141548"/>
                </a:lnTo>
                <a:close/>
                <a:moveTo>
                  <a:pt x="139189" y="47183"/>
                </a:moveTo>
                <a:cubicBezTo>
                  <a:pt x="139189" y="35464"/>
                  <a:pt x="148703" y="25950"/>
                  <a:pt x="160421" y="25950"/>
                </a:cubicBezTo>
                <a:cubicBezTo>
                  <a:pt x="172139" y="25950"/>
                  <a:pt x="181653" y="35464"/>
                  <a:pt x="181653" y="47183"/>
                </a:cubicBezTo>
                <a:cubicBezTo>
                  <a:pt x="181653" y="58901"/>
                  <a:pt x="172139" y="68415"/>
                  <a:pt x="160421" y="68415"/>
                </a:cubicBezTo>
                <a:cubicBezTo>
                  <a:pt x="148703" y="68415"/>
                  <a:pt x="139189" y="58901"/>
                  <a:pt x="139189" y="47183"/>
                </a:cubicBezTo>
                <a:close/>
                <a:moveTo>
                  <a:pt x="47183" y="127393"/>
                </a:moveTo>
                <a:cubicBezTo>
                  <a:pt x="47183" y="101325"/>
                  <a:pt x="68297" y="80211"/>
                  <a:pt x="94365" y="80211"/>
                </a:cubicBezTo>
                <a:cubicBezTo>
                  <a:pt x="120434" y="80211"/>
                  <a:pt x="141548" y="101325"/>
                  <a:pt x="141548" y="127393"/>
                </a:cubicBezTo>
                <a:lnTo>
                  <a:pt x="141548" y="132111"/>
                </a:lnTo>
                <a:cubicBezTo>
                  <a:pt x="141548" y="137331"/>
                  <a:pt x="137331" y="141548"/>
                  <a:pt x="132111" y="141548"/>
                </a:cubicBezTo>
                <a:lnTo>
                  <a:pt x="56619" y="141548"/>
                </a:lnTo>
                <a:cubicBezTo>
                  <a:pt x="51400" y="141548"/>
                  <a:pt x="47183" y="137331"/>
                  <a:pt x="47183" y="132111"/>
                </a:cubicBezTo>
                <a:lnTo>
                  <a:pt x="47183" y="127393"/>
                </a:lnTo>
                <a:close/>
              </a:path>
            </a:pathLst>
          </a:custGeom>
          <a:solidFill>
            <a:srgbClr val="D95D5D"/>
          </a:solidFill>
          <a:ln/>
        </p:spPr>
        <p:txBody>
          <a:bodyPr/>
          <a:lstStyle/>
          <a:p>
            <a:endParaRPr lang="ru-RU"/>
          </a:p>
        </p:txBody>
      </p:sp>
      <p:sp>
        <p:nvSpPr>
          <p:cNvPr id="8" name="Text 6">
            <a:extLst>
              <a:ext uri="{FF2B5EF4-FFF2-40B4-BE49-F238E27FC236}">
                <a16:creationId xmlns:a16="http://schemas.microsoft.com/office/drawing/2014/main" id="{04456FB7-ECEB-6F8C-C524-D6031719417F}"/>
              </a:ext>
            </a:extLst>
          </p:cNvPr>
          <p:cNvSpPr/>
          <p:nvPr/>
        </p:nvSpPr>
        <p:spPr>
          <a:xfrm>
            <a:off x="10563313" y="585065"/>
            <a:ext cx="1179567" cy="226477"/>
          </a:xfrm>
          <a:prstGeom prst="rect">
            <a:avLst/>
          </a:prstGeom>
          <a:noFill/>
          <a:ln/>
        </p:spPr>
        <p:txBody>
          <a:bodyPr wrap="square" lIns="0" tIns="0" rIns="0" bIns="0" rtlCol="0" anchor="ctr"/>
          <a:lstStyle/>
          <a:p>
            <a:pPr>
              <a:lnSpc>
                <a:spcPct val="120000"/>
              </a:lnSpc>
            </a:pPr>
            <a:r>
              <a:rPr lang="en-US" sz="1189" b="1" dirty="0">
                <a:solidFill>
                  <a:srgbClr val="1E293B"/>
                </a:solidFill>
                <a:latin typeface="Quattrocento Sans" pitchFamily="34" charset="0"/>
                <a:ea typeface="Quattrocento Sans" pitchFamily="34" charset="-122"/>
                <a:cs typeface="Quattrocento Sans" pitchFamily="34" charset="-120"/>
              </a:rPr>
              <a:t>n = 1,522 patients</a:t>
            </a:r>
            <a:endParaRPr lang="en-US" sz="1600" dirty="0"/>
          </a:p>
        </p:txBody>
      </p:sp>
      <p:sp>
        <p:nvSpPr>
          <p:cNvPr id="9" name="Shape 7">
            <a:extLst>
              <a:ext uri="{FF2B5EF4-FFF2-40B4-BE49-F238E27FC236}">
                <a16:creationId xmlns:a16="http://schemas.microsoft.com/office/drawing/2014/main" id="{548FCF94-7843-BF7E-83B1-E865E547709A}"/>
              </a:ext>
            </a:extLst>
          </p:cNvPr>
          <p:cNvSpPr/>
          <p:nvPr/>
        </p:nvSpPr>
        <p:spPr>
          <a:xfrm>
            <a:off x="397210" y="1249593"/>
            <a:ext cx="5621028" cy="3150220"/>
          </a:xfrm>
          <a:custGeom>
            <a:avLst/>
            <a:gdLst/>
            <a:ahLst/>
            <a:cxnLst/>
            <a:rect l="l" t="t" r="r" b="b"/>
            <a:pathLst>
              <a:path w="5621028" h="2573028">
                <a:moveTo>
                  <a:pt x="113239" y="0"/>
                </a:moveTo>
                <a:lnTo>
                  <a:pt x="5507789" y="0"/>
                </a:lnTo>
                <a:cubicBezTo>
                  <a:pt x="5570329" y="0"/>
                  <a:pt x="5621028" y="50699"/>
                  <a:pt x="5621028" y="113239"/>
                </a:cubicBezTo>
                <a:lnTo>
                  <a:pt x="5621028" y="2459789"/>
                </a:lnTo>
                <a:cubicBezTo>
                  <a:pt x="5621028" y="2522329"/>
                  <a:pt x="5570329" y="2573028"/>
                  <a:pt x="5507789" y="2573028"/>
                </a:cubicBezTo>
                <a:lnTo>
                  <a:pt x="113239" y="2573028"/>
                </a:lnTo>
                <a:cubicBezTo>
                  <a:pt x="50699" y="2573028"/>
                  <a:pt x="0" y="2522329"/>
                  <a:pt x="0" y="2459789"/>
                </a:cubicBezTo>
                <a:lnTo>
                  <a:pt x="0" y="113239"/>
                </a:lnTo>
                <a:cubicBezTo>
                  <a:pt x="0" y="50741"/>
                  <a:pt x="50741" y="0"/>
                  <a:pt x="113239" y="0"/>
                </a:cubicBezTo>
                <a:close/>
              </a:path>
            </a:pathLst>
          </a:custGeom>
          <a:solidFill>
            <a:srgbClr val="FFFFFF"/>
          </a:solidFill>
          <a:ln w="8467">
            <a:solidFill>
              <a:srgbClr val="F3F4F6"/>
            </a:solidFill>
            <a:prstDash val="solid"/>
          </a:ln>
          <a:effectLst>
            <a:outerShdw blurRad="28310" dist="9437" dir="5400000" algn="bl" rotWithShape="0">
              <a:srgbClr val="000000">
                <a:alpha val="10196"/>
              </a:srgbClr>
            </a:outerShdw>
          </a:effectLst>
        </p:spPr>
        <p:txBody>
          <a:bodyPr/>
          <a:lstStyle/>
          <a:p>
            <a:endParaRPr lang="ru-RU"/>
          </a:p>
        </p:txBody>
      </p:sp>
      <p:sp>
        <p:nvSpPr>
          <p:cNvPr id="10" name="Shape 8">
            <a:extLst>
              <a:ext uri="{FF2B5EF4-FFF2-40B4-BE49-F238E27FC236}">
                <a16:creationId xmlns:a16="http://schemas.microsoft.com/office/drawing/2014/main" id="{CB140AD4-0480-9160-8C66-51BD033D249D}"/>
              </a:ext>
            </a:extLst>
          </p:cNvPr>
          <p:cNvSpPr/>
          <p:nvPr/>
        </p:nvSpPr>
        <p:spPr>
          <a:xfrm>
            <a:off x="572483" y="1440644"/>
            <a:ext cx="377461" cy="377461"/>
          </a:xfrm>
          <a:custGeom>
            <a:avLst/>
            <a:gdLst/>
            <a:ahLst/>
            <a:cxnLst/>
            <a:rect l="l" t="t" r="r" b="b"/>
            <a:pathLst>
              <a:path w="377461" h="377461">
                <a:moveTo>
                  <a:pt x="75492" y="0"/>
                </a:moveTo>
                <a:lnTo>
                  <a:pt x="301969" y="0"/>
                </a:lnTo>
                <a:cubicBezTo>
                  <a:pt x="343662" y="0"/>
                  <a:pt x="377461" y="33799"/>
                  <a:pt x="377461" y="75492"/>
                </a:cubicBezTo>
                <a:lnTo>
                  <a:pt x="377461" y="301969"/>
                </a:lnTo>
                <a:cubicBezTo>
                  <a:pt x="377461" y="343662"/>
                  <a:pt x="343662" y="377461"/>
                  <a:pt x="301969" y="377461"/>
                </a:cubicBezTo>
                <a:lnTo>
                  <a:pt x="75492" y="377461"/>
                </a:lnTo>
                <a:cubicBezTo>
                  <a:pt x="33799" y="377461"/>
                  <a:pt x="0" y="343662"/>
                  <a:pt x="0" y="301969"/>
                </a:cubicBezTo>
                <a:lnTo>
                  <a:pt x="0" y="75492"/>
                </a:lnTo>
                <a:cubicBezTo>
                  <a:pt x="0" y="33827"/>
                  <a:pt x="33827" y="0"/>
                  <a:pt x="75492" y="0"/>
                </a:cubicBezTo>
                <a:close/>
              </a:path>
            </a:pathLst>
          </a:custGeom>
          <a:solidFill>
            <a:srgbClr val="1A3A52">
              <a:alpha val="10196"/>
            </a:srgbClr>
          </a:solidFill>
          <a:ln/>
        </p:spPr>
        <p:txBody>
          <a:bodyPr/>
          <a:lstStyle/>
          <a:p>
            <a:endParaRPr lang="ru-RU"/>
          </a:p>
        </p:txBody>
      </p:sp>
      <p:sp>
        <p:nvSpPr>
          <p:cNvPr id="11" name="Shape 9">
            <a:extLst>
              <a:ext uri="{FF2B5EF4-FFF2-40B4-BE49-F238E27FC236}">
                <a16:creationId xmlns:a16="http://schemas.microsoft.com/office/drawing/2014/main" id="{221E0D3A-F65A-3D24-83FF-BAE44CEF1488}"/>
              </a:ext>
            </a:extLst>
          </p:cNvPr>
          <p:cNvSpPr/>
          <p:nvPr/>
        </p:nvSpPr>
        <p:spPr>
          <a:xfrm>
            <a:off x="678644" y="1544446"/>
            <a:ext cx="169858" cy="169858"/>
          </a:xfrm>
          <a:custGeom>
            <a:avLst/>
            <a:gdLst/>
            <a:ahLst/>
            <a:cxnLst/>
            <a:rect l="l" t="t" r="r" b="b"/>
            <a:pathLst>
              <a:path w="169858" h="169858">
                <a:moveTo>
                  <a:pt x="138009" y="69005"/>
                </a:moveTo>
                <a:cubicBezTo>
                  <a:pt x="138009" y="84232"/>
                  <a:pt x="133066" y="98298"/>
                  <a:pt x="124739" y="109711"/>
                </a:cubicBezTo>
                <a:lnTo>
                  <a:pt x="166739" y="151744"/>
                </a:lnTo>
                <a:cubicBezTo>
                  <a:pt x="170886" y="155891"/>
                  <a:pt x="170886" y="162625"/>
                  <a:pt x="166739" y="166772"/>
                </a:cubicBezTo>
                <a:cubicBezTo>
                  <a:pt x="162592" y="170919"/>
                  <a:pt x="155858" y="170919"/>
                  <a:pt x="151711" y="166772"/>
                </a:cubicBezTo>
                <a:lnTo>
                  <a:pt x="109711" y="124739"/>
                </a:lnTo>
                <a:cubicBezTo>
                  <a:pt x="98298" y="133066"/>
                  <a:pt x="84232" y="138009"/>
                  <a:pt x="69005" y="138009"/>
                </a:cubicBezTo>
                <a:cubicBezTo>
                  <a:pt x="30886" y="138009"/>
                  <a:pt x="0" y="107123"/>
                  <a:pt x="0" y="69005"/>
                </a:cubicBezTo>
                <a:cubicBezTo>
                  <a:pt x="0" y="30886"/>
                  <a:pt x="30886" y="0"/>
                  <a:pt x="69005" y="0"/>
                </a:cubicBezTo>
                <a:cubicBezTo>
                  <a:pt x="107123" y="0"/>
                  <a:pt x="138009" y="30886"/>
                  <a:pt x="138009" y="69005"/>
                </a:cubicBezTo>
                <a:close/>
                <a:moveTo>
                  <a:pt x="69005" y="116777"/>
                </a:moveTo>
                <a:cubicBezTo>
                  <a:pt x="95371" y="116777"/>
                  <a:pt x="116777" y="95371"/>
                  <a:pt x="116777" y="69005"/>
                </a:cubicBezTo>
                <a:cubicBezTo>
                  <a:pt x="116777" y="42638"/>
                  <a:pt x="95371" y="21232"/>
                  <a:pt x="69005" y="21232"/>
                </a:cubicBezTo>
                <a:cubicBezTo>
                  <a:pt x="42638" y="21232"/>
                  <a:pt x="21232" y="42638"/>
                  <a:pt x="21232" y="69005"/>
                </a:cubicBezTo>
                <a:cubicBezTo>
                  <a:pt x="21232" y="95371"/>
                  <a:pt x="42638" y="116777"/>
                  <a:pt x="69005" y="116777"/>
                </a:cubicBezTo>
                <a:close/>
              </a:path>
            </a:pathLst>
          </a:custGeom>
          <a:solidFill>
            <a:srgbClr val="1A3A52"/>
          </a:solidFill>
          <a:ln/>
        </p:spPr>
        <p:txBody>
          <a:bodyPr/>
          <a:lstStyle/>
          <a:p>
            <a:endParaRPr lang="ru-RU"/>
          </a:p>
        </p:txBody>
      </p:sp>
      <p:sp>
        <p:nvSpPr>
          <p:cNvPr id="12" name="Text 10">
            <a:extLst>
              <a:ext uri="{FF2B5EF4-FFF2-40B4-BE49-F238E27FC236}">
                <a16:creationId xmlns:a16="http://schemas.microsoft.com/office/drawing/2014/main" id="{383610DB-7E12-3311-897D-62EFF28B41EF}"/>
              </a:ext>
            </a:extLst>
          </p:cNvPr>
          <p:cNvSpPr/>
          <p:nvPr/>
        </p:nvSpPr>
        <p:spPr>
          <a:xfrm>
            <a:off x="1063182" y="1516923"/>
            <a:ext cx="2786441" cy="244563"/>
          </a:xfrm>
          <a:prstGeom prst="rect">
            <a:avLst/>
          </a:prstGeom>
          <a:noFill/>
          <a:ln/>
        </p:spPr>
        <p:txBody>
          <a:bodyPr wrap="square" lIns="0" tIns="0" rIns="0" bIns="0" rtlCol="0" anchor="ctr"/>
          <a:lstStyle/>
          <a:p>
            <a:pPr>
              <a:lnSpc>
                <a:spcPct val="120000"/>
              </a:lnSpc>
            </a:pPr>
            <a:r>
              <a:rPr lang="en-US" sz="2000" b="1" dirty="0">
                <a:solidFill>
                  <a:srgbClr val="1A3A52"/>
                </a:solidFill>
                <a:latin typeface="Liter" pitchFamily="34" charset="0"/>
                <a:ea typeface="Liter" pitchFamily="34" charset="-122"/>
                <a:cs typeface="Liter" pitchFamily="34" charset="-120"/>
              </a:rPr>
              <a:t>SNP Selection Process</a:t>
            </a:r>
            <a:endParaRPr lang="en-US" sz="2000" dirty="0"/>
          </a:p>
        </p:txBody>
      </p:sp>
      <p:sp>
        <p:nvSpPr>
          <p:cNvPr id="13" name="Shape 11">
            <a:extLst>
              <a:ext uri="{FF2B5EF4-FFF2-40B4-BE49-F238E27FC236}">
                <a16:creationId xmlns:a16="http://schemas.microsoft.com/office/drawing/2014/main" id="{9A3506EF-E7C7-1966-B1BA-72B70CF372BA}"/>
              </a:ext>
            </a:extLst>
          </p:cNvPr>
          <p:cNvSpPr/>
          <p:nvPr/>
        </p:nvSpPr>
        <p:spPr>
          <a:xfrm>
            <a:off x="572483" y="1987963"/>
            <a:ext cx="264223" cy="264223"/>
          </a:xfrm>
          <a:custGeom>
            <a:avLst/>
            <a:gdLst/>
            <a:ahLst/>
            <a:cxnLst/>
            <a:rect l="l" t="t" r="r" b="b"/>
            <a:pathLst>
              <a:path w="264223" h="264223">
                <a:moveTo>
                  <a:pt x="132111" y="0"/>
                </a:moveTo>
                <a:lnTo>
                  <a:pt x="132111" y="0"/>
                </a:lnTo>
                <a:cubicBezTo>
                  <a:pt x="205075" y="0"/>
                  <a:pt x="264223" y="59148"/>
                  <a:pt x="264223" y="132111"/>
                </a:cubicBezTo>
                <a:lnTo>
                  <a:pt x="264223" y="132111"/>
                </a:lnTo>
                <a:cubicBezTo>
                  <a:pt x="264223" y="205075"/>
                  <a:pt x="205075" y="264223"/>
                  <a:pt x="132111" y="264223"/>
                </a:cubicBezTo>
                <a:lnTo>
                  <a:pt x="132111" y="264223"/>
                </a:lnTo>
                <a:cubicBezTo>
                  <a:pt x="59148" y="264223"/>
                  <a:pt x="0" y="205075"/>
                  <a:pt x="0" y="132111"/>
                </a:cubicBezTo>
                <a:lnTo>
                  <a:pt x="0" y="132111"/>
                </a:lnTo>
                <a:cubicBezTo>
                  <a:pt x="0" y="59148"/>
                  <a:pt x="59148" y="0"/>
                  <a:pt x="132111" y="0"/>
                </a:cubicBezTo>
                <a:close/>
              </a:path>
            </a:pathLst>
          </a:custGeom>
          <a:solidFill>
            <a:srgbClr val="3B8D99"/>
          </a:solidFill>
          <a:ln/>
        </p:spPr>
        <p:txBody>
          <a:bodyPr/>
          <a:lstStyle/>
          <a:p>
            <a:endParaRPr lang="ru-RU"/>
          </a:p>
        </p:txBody>
      </p:sp>
      <p:sp>
        <p:nvSpPr>
          <p:cNvPr id="14" name="Text 12">
            <a:extLst>
              <a:ext uri="{FF2B5EF4-FFF2-40B4-BE49-F238E27FC236}">
                <a16:creationId xmlns:a16="http://schemas.microsoft.com/office/drawing/2014/main" id="{38A64881-334A-D085-14C7-CC61E8914E83}"/>
              </a:ext>
            </a:extLst>
          </p:cNvPr>
          <p:cNvSpPr/>
          <p:nvPr/>
        </p:nvSpPr>
        <p:spPr>
          <a:xfrm>
            <a:off x="683559" y="2025709"/>
            <a:ext cx="103802" cy="188731"/>
          </a:xfrm>
          <a:prstGeom prst="rect">
            <a:avLst/>
          </a:prstGeom>
          <a:noFill/>
          <a:ln/>
        </p:spPr>
        <p:txBody>
          <a:bodyPr wrap="square" lIns="0" tIns="0" rIns="0" bIns="0" rtlCol="0" anchor="ctr"/>
          <a:lstStyle/>
          <a:p>
            <a:pPr>
              <a:lnSpc>
                <a:spcPct val="120000"/>
              </a:lnSpc>
            </a:pPr>
            <a:r>
              <a:rPr lang="en-US" sz="1040" b="1" dirty="0">
                <a:solidFill>
                  <a:srgbClr val="FFFFFF"/>
                </a:solidFill>
                <a:latin typeface="Quattrocento Sans" pitchFamily="34" charset="0"/>
                <a:ea typeface="Quattrocento Sans" pitchFamily="34" charset="-122"/>
                <a:cs typeface="Quattrocento Sans" pitchFamily="34" charset="-120"/>
              </a:rPr>
              <a:t>1</a:t>
            </a:r>
            <a:endParaRPr lang="en-US" sz="1600" dirty="0"/>
          </a:p>
        </p:txBody>
      </p:sp>
      <p:sp>
        <p:nvSpPr>
          <p:cNvPr id="15" name="Text 13">
            <a:extLst>
              <a:ext uri="{FF2B5EF4-FFF2-40B4-BE49-F238E27FC236}">
                <a16:creationId xmlns:a16="http://schemas.microsoft.com/office/drawing/2014/main" id="{54E8F2ED-4E75-E1D1-9F9B-70BDFD7696ED}"/>
              </a:ext>
            </a:extLst>
          </p:cNvPr>
          <p:cNvSpPr/>
          <p:nvPr/>
        </p:nvSpPr>
        <p:spPr>
          <a:xfrm>
            <a:off x="949944" y="1969090"/>
            <a:ext cx="4935307" cy="226477"/>
          </a:xfrm>
          <a:prstGeom prst="rect">
            <a:avLst/>
          </a:prstGeom>
          <a:noFill/>
          <a:ln/>
        </p:spPr>
        <p:txBody>
          <a:bodyPr wrap="square" lIns="0" tIns="0" rIns="0" bIns="0" rtlCol="0" anchor="ctr"/>
          <a:lstStyle/>
          <a:p>
            <a:pPr>
              <a:lnSpc>
                <a:spcPct val="120000"/>
              </a:lnSpc>
            </a:pPr>
            <a:r>
              <a:rPr lang="en-US" sz="1600" b="1" dirty="0">
                <a:solidFill>
                  <a:srgbClr val="1E293B"/>
                </a:solidFill>
                <a:latin typeface="Quattrocento Sans" pitchFamily="34" charset="0"/>
                <a:ea typeface="Quattrocento Sans" pitchFamily="34" charset="-122"/>
                <a:cs typeface="Quattrocento Sans" pitchFamily="34" charset="-120"/>
              </a:rPr>
              <a:t>Literature Analysis</a:t>
            </a:r>
            <a:endParaRPr lang="en-US" sz="1600" dirty="0"/>
          </a:p>
        </p:txBody>
      </p:sp>
      <p:sp>
        <p:nvSpPr>
          <p:cNvPr id="16" name="Text 14">
            <a:extLst>
              <a:ext uri="{FF2B5EF4-FFF2-40B4-BE49-F238E27FC236}">
                <a16:creationId xmlns:a16="http://schemas.microsoft.com/office/drawing/2014/main" id="{3AB90571-88EC-499C-1254-CE28D07DC360}"/>
              </a:ext>
            </a:extLst>
          </p:cNvPr>
          <p:cNvSpPr/>
          <p:nvPr/>
        </p:nvSpPr>
        <p:spPr>
          <a:xfrm>
            <a:off x="959381" y="2279522"/>
            <a:ext cx="4925870" cy="377461"/>
          </a:xfrm>
          <a:prstGeom prst="rect">
            <a:avLst/>
          </a:prstGeom>
          <a:noFill/>
          <a:ln/>
        </p:spPr>
        <p:txBody>
          <a:bodyPr wrap="square" lIns="0" tIns="0" rIns="0" bIns="0" rtlCol="0" anchor="ctr"/>
          <a:lstStyle/>
          <a:p>
            <a:pPr>
              <a:lnSpc>
                <a:spcPct val="120000"/>
              </a:lnSpc>
            </a:pPr>
            <a:r>
              <a:rPr lang="en-US" sz="1400" dirty="0">
                <a:solidFill>
                  <a:srgbClr val="1E293B">
                    <a:alpha val="70000"/>
                  </a:srgbClr>
                </a:solidFill>
                <a:latin typeface="Quattrocento Sans" pitchFamily="34" charset="0"/>
                <a:ea typeface="Quattrocento Sans" pitchFamily="34" charset="-122"/>
                <a:cs typeface="Quattrocento Sans" pitchFamily="34" charset="-120"/>
              </a:rPr>
              <a:t>Analyzed </a:t>
            </a:r>
            <a:r>
              <a:rPr lang="en-US" sz="1400" b="1" dirty="0">
                <a:solidFill>
                  <a:srgbClr val="D95D5D"/>
                </a:solidFill>
                <a:highlight>
                  <a:srgbClr val="D95D5D">
                    <a:alpha val="20000"/>
                  </a:srgbClr>
                </a:highlight>
                <a:latin typeface="Quattrocento Sans" pitchFamily="34" charset="0"/>
                <a:ea typeface="Quattrocento Sans" pitchFamily="34" charset="-122"/>
                <a:cs typeface="Quattrocento Sans" pitchFamily="34" charset="-120"/>
              </a:rPr>
              <a:t>45 SNPs </a:t>
            </a:r>
            <a:r>
              <a:rPr lang="en-US" sz="1400" dirty="0">
                <a:solidFill>
                  <a:srgbClr val="1E293B">
                    <a:alpha val="70000"/>
                  </a:srgbClr>
                </a:solidFill>
                <a:latin typeface="Quattrocento Sans" pitchFamily="34" charset="0"/>
                <a:ea typeface="Quattrocento Sans" pitchFamily="34" charset="-122"/>
                <a:cs typeface="Quattrocento Sans" pitchFamily="34" charset="-120"/>
              </a:rPr>
              <a:t>from </a:t>
            </a:r>
            <a:r>
              <a:rPr lang="en-US" sz="1400" b="1" dirty="0">
                <a:solidFill>
                  <a:srgbClr val="1E293B">
                    <a:alpha val="70000"/>
                  </a:srgbClr>
                </a:solidFill>
                <a:latin typeface="Quattrocento Sans" pitchFamily="34" charset="0"/>
                <a:ea typeface="Quattrocento Sans" pitchFamily="34" charset="-122"/>
                <a:cs typeface="Quattrocento Sans" pitchFamily="34" charset="-120"/>
              </a:rPr>
              <a:t>151 published studies</a:t>
            </a:r>
            <a:r>
              <a:rPr lang="en-US" sz="1400" dirty="0">
                <a:solidFill>
                  <a:srgbClr val="1E293B">
                    <a:alpha val="70000"/>
                  </a:srgbClr>
                </a:solidFill>
                <a:latin typeface="Quattrocento Sans" pitchFamily="34" charset="0"/>
                <a:ea typeface="Quattrocento Sans" pitchFamily="34" charset="-122"/>
                <a:cs typeface="Quattrocento Sans" pitchFamily="34" charset="-120"/>
              </a:rPr>
              <a:t> using meta-analysis and GWAS in European populations</a:t>
            </a:r>
            <a:endParaRPr lang="en-US" sz="1400" dirty="0"/>
          </a:p>
        </p:txBody>
      </p:sp>
      <p:sp>
        <p:nvSpPr>
          <p:cNvPr id="17" name="Shape 15">
            <a:extLst>
              <a:ext uri="{FF2B5EF4-FFF2-40B4-BE49-F238E27FC236}">
                <a16:creationId xmlns:a16="http://schemas.microsoft.com/office/drawing/2014/main" id="{8ED08CAF-F803-A6CB-56ED-CA03345123F5}"/>
              </a:ext>
            </a:extLst>
          </p:cNvPr>
          <p:cNvSpPr/>
          <p:nvPr/>
        </p:nvSpPr>
        <p:spPr>
          <a:xfrm>
            <a:off x="572483" y="2705140"/>
            <a:ext cx="264223" cy="264223"/>
          </a:xfrm>
          <a:custGeom>
            <a:avLst/>
            <a:gdLst/>
            <a:ahLst/>
            <a:cxnLst/>
            <a:rect l="l" t="t" r="r" b="b"/>
            <a:pathLst>
              <a:path w="264223" h="264223">
                <a:moveTo>
                  <a:pt x="132111" y="0"/>
                </a:moveTo>
                <a:lnTo>
                  <a:pt x="132111" y="0"/>
                </a:lnTo>
                <a:cubicBezTo>
                  <a:pt x="205075" y="0"/>
                  <a:pt x="264223" y="59148"/>
                  <a:pt x="264223" y="132111"/>
                </a:cubicBezTo>
                <a:lnTo>
                  <a:pt x="264223" y="132111"/>
                </a:lnTo>
                <a:cubicBezTo>
                  <a:pt x="264223" y="205075"/>
                  <a:pt x="205075" y="264223"/>
                  <a:pt x="132111" y="264223"/>
                </a:cubicBezTo>
                <a:lnTo>
                  <a:pt x="132111" y="264223"/>
                </a:lnTo>
                <a:cubicBezTo>
                  <a:pt x="59148" y="264223"/>
                  <a:pt x="0" y="205075"/>
                  <a:pt x="0" y="132111"/>
                </a:cubicBezTo>
                <a:lnTo>
                  <a:pt x="0" y="132111"/>
                </a:lnTo>
                <a:cubicBezTo>
                  <a:pt x="0" y="59148"/>
                  <a:pt x="59148" y="0"/>
                  <a:pt x="132111" y="0"/>
                </a:cubicBezTo>
                <a:close/>
              </a:path>
            </a:pathLst>
          </a:custGeom>
          <a:solidFill>
            <a:srgbClr val="3B8D99"/>
          </a:solidFill>
          <a:ln/>
        </p:spPr>
        <p:txBody>
          <a:bodyPr/>
          <a:lstStyle/>
          <a:p>
            <a:endParaRPr lang="ru-RU"/>
          </a:p>
        </p:txBody>
      </p:sp>
      <p:sp>
        <p:nvSpPr>
          <p:cNvPr id="18" name="Text 16">
            <a:extLst>
              <a:ext uri="{FF2B5EF4-FFF2-40B4-BE49-F238E27FC236}">
                <a16:creationId xmlns:a16="http://schemas.microsoft.com/office/drawing/2014/main" id="{66266EFC-4E04-EA8D-41A3-86E113D44644}"/>
              </a:ext>
            </a:extLst>
          </p:cNvPr>
          <p:cNvSpPr/>
          <p:nvPr/>
        </p:nvSpPr>
        <p:spPr>
          <a:xfrm>
            <a:off x="670878" y="2742886"/>
            <a:ext cx="132111" cy="188731"/>
          </a:xfrm>
          <a:prstGeom prst="rect">
            <a:avLst/>
          </a:prstGeom>
          <a:noFill/>
          <a:ln/>
        </p:spPr>
        <p:txBody>
          <a:bodyPr wrap="square" lIns="0" tIns="0" rIns="0" bIns="0" rtlCol="0" anchor="ctr"/>
          <a:lstStyle/>
          <a:p>
            <a:pPr>
              <a:lnSpc>
                <a:spcPct val="120000"/>
              </a:lnSpc>
            </a:pPr>
            <a:r>
              <a:rPr lang="en-US" sz="1040" b="1" dirty="0">
                <a:solidFill>
                  <a:srgbClr val="FFFFFF"/>
                </a:solidFill>
                <a:latin typeface="Quattrocento Sans" pitchFamily="34" charset="0"/>
                <a:ea typeface="Quattrocento Sans" pitchFamily="34" charset="-122"/>
                <a:cs typeface="Quattrocento Sans" pitchFamily="34" charset="-120"/>
              </a:rPr>
              <a:t>2</a:t>
            </a:r>
            <a:endParaRPr lang="en-US" sz="1600" dirty="0"/>
          </a:p>
        </p:txBody>
      </p:sp>
      <p:sp>
        <p:nvSpPr>
          <p:cNvPr id="19" name="Text 17">
            <a:extLst>
              <a:ext uri="{FF2B5EF4-FFF2-40B4-BE49-F238E27FC236}">
                <a16:creationId xmlns:a16="http://schemas.microsoft.com/office/drawing/2014/main" id="{E9026BCC-7BCD-7D53-C379-A84275967DD5}"/>
              </a:ext>
            </a:extLst>
          </p:cNvPr>
          <p:cNvSpPr/>
          <p:nvPr/>
        </p:nvSpPr>
        <p:spPr>
          <a:xfrm>
            <a:off x="949944" y="2686267"/>
            <a:ext cx="3708557" cy="226477"/>
          </a:xfrm>
          <a:prstGeom prst="rect">
            <a:avLst/>
          </a:prstGeom>
          <a:noFill/>
          <a:ln/>
        </p:spPr>
        <p:txBody>
          <a:bodyPr wrap="square" lIns="0" tIns="0" rIns="0" bIns="0" rtlCol="0" anchor="ctr"/>
          <a:lstStyle/>
          <a:p>
            <a:pPr>
              <a:lnSpc>
                <a:spcPct val="120000"/>
              </a:lnSpc>
            </a:pPr>
            <a:r>
              <a:rPr lang="en-US" sz="1600" b="1" dirty="0">
                <a:solidFill>
                  <a:srgbClr val="1E293B"/>
                </a:solidFill>
                <a:latin typeface="Quattrocento Sans" pitchFamily="34" charset="0"/>
                <a:ea typeface="Quattrocento Sans" pitchFamily="34" charset="-122"/>
                <a:cs typeface="Quattrocento Sans" pitchFamily="34" charset="-120"/>
              </a:rPr>
              <a:t>Candidate Selection</a:t>
            </a:r>
            <a:endParaRPr lang="en-US" sz="1600" dirty="0"/>
          </a:p>
        </p:txBody>
      </p:sp>
      <p:sp>
        <p:nvSpPr>
          <p:cNvPr id="20" name="Text 18">
            <a:extLst>
              <a:ext uri="{FF2B5EF4-FFF2-40B4-BE49-F238E27FC236}">
                <a16:creationId xmlns:a16="http://schemas.microsoft.com/office/drawing/2014/main" id="{B5A2525F-044F-40E0-9DCB-3FB66D5086DA}"/>
              </a:ext>
            </a:extLst>
          </p:cNvPr>
          <p:cNvSpPr/>
          <p:nvPr/>
        </p:nvSpPr>
        <p:spPr>
          <a:xfrm>
            <a:off x="959381" y="2943859"/>
            <a:ext cx="4824623" cy="240296"/>
          </a:xfrm>
          <a:prstGeom prst="rect">
            <a:avLst/>
          </a:prstGeom>
          <a:noFill/>
          <a:ln/>
        </p:spPr>
        <p:txBody>
          <a:bodyPr wrap="square" lIns="0" tIns="0" rIns="0" bIns="0" rtlCol="0" anchor="ctr"/>
          <a:lstStyle/>
          <a:p>
            <a:pPr>
              <a:lnSpc>
                <a:spcPct val="120000"/>
              </a:lnSpc>
            </a:pPr>
            <a:r>
              <a:rPr lang="en-US" sz="1400" dirty="0">
                <a:solidFill>
                  <a:srgbClr val="1E293B">
                    <a:alpha val="70000"/>
                  </a:srgbClr>
                </a:solidFill>
                <a:latin typeface="Quattrocento Sans" pitchFamily="34" charset="0"/>
                <a:ea typeface="Quattrocento Sans" pitchFamily="34" charset="-122"/>
                <a:cs typeface="Quattrocento Sans" pitchFamily="34" charset="-120"/>
              </a:rPr>
              <a:t>Selected </a:t>
            </a:r>
            <a:r>
              <a:rPr lang="en-US" sz="1400" b="1" dirty="0">
                <a:solidFill>
                  <a:srgbClr val="D95D5D"/>
                </a:solidFill>
                <a:highlight>
                  <a:srgbClr val="D95D5D">
                    <a:alpha val="20000"/>
                  </a:srgbClr>
                </a:highlight>
                <a:latin typeface="Quattrocento Sans" pitchFamily="34" charset="0"/>
                <a:ea typeface="Quattrocento Sans" pitchFamily="34" charset="-122"/>
                <a:cs typeface="Quattrocento Sans" pitchFamily="34" charset="-120"/>
              </a:rPr>
              <a:t>18 SNPs </a:t>
            </a:r>
            <a:r>
              <a:rPr lang="en-US" sz="1400" dirty="0">
                <a:solidFill>
                  <a:srgbClr val="1E293B">
                    <a:alpha val="70000"/>
                  </a:srgbClr>
                </a:solidFill>
                <a:latin typeface="Quattrocento Sans" pitchFamily="34" charset="0"/>
                <a:ea typeface="Quattrocento Sans" pitchFamily="34" charset="-122"/>
                <a:cs typeface="Quattrocento Sans" pitchFamily="34" charset="-120"/>
              </a:rPr>
              <a:t>with strongest association to cervical cancer</a:t>
            </a:r>
            <a:endParaRPr lang="en-US" sz="1400" dirty="0"/>
          </a:p>
        </p:txBody>
      </p:sp>
      <p:sp>
        <p:nvSpPr>
          <p:cNvPr id="21" name="Shape 19">
            <a:extLst>
              <a:ext uri="{FF2B5EF4-FFF2-40B4-BE49-F238E27FC236}">
                <a16:creationId xmlns:a16="http://schemas.microsoft.com/office/drawing/2014/main" id="{64550832-DA55-F6B1-F77C-9DD1B05D8608}"/>
              </a:ext>
            </a:extLst>
          </p:cNvPr>
          <p:cNvSpPr/>
          <p:nvPr/>
        </p:nvSpPr>
        <p:spPr>
          <a:xfrm>
            <a:off x="572483" y="3233586"/>
            <a:ext cx="264223" cy="264223"/>
          </a:xfrm>
          <a:custGeom>
            <a:avLst/>
            <a:gdLst/>
            <a:ahLst/>
            <a:cxnLst/>
            <a:rect l="l" t="t" r="r" b="b"/>
            <a:pathLst>
              <a:path w="264223" h="264223">
                <a:moveTo>
                  <a:pt x="132111" y="0"/>
                </a:moveTo>
                <a:lnTo>
                  <a:pt x="132111" y="0"/>
                </a:lnTo>
                <a:cubicBezTo>
                  <a:pt x="205075" y="0"/>
                  <a:pt x="264223" y="59148"/>
                  <a:pt x="264223" y="132111"/>
                </a:cubicBezTo>
                <a:lnTo>
                  <a:pt x="264223" y="132111"/>
                </a:lnTo>
                <a:cubicBezTo>
                  <a:pt x="264223" y="205075"/>
                  <a:pt x="205075" y="264223"/>
                  <a:pt x="132111" y="264223"/>
                </a:cubicBezTo>
                <a:lnTo>
                  <a:pt x="132111" y="264223"/>
                </a:lnTo>
                <a:cubicBezTo>
                  <a:pt x="59148" y="264223"/>
                  <a:pt x="0" y="205075"/>
                  <a:pt x="0" y="132111"/>
                </a:cubicBezTo>
                <a:lnTo>
                  <a:pt x="0" y="132111"/>
                </a:lnTo>
                <a:cubicBezTo>
                  <a:pt x="0" y="59148"/>
                  <a:pt x="59148" y="0"/>
                  <a:pt x="132111" y="0"/>
                </a:cubicBezTo>
                <a:close/>
              </a:path>
            </a:pathLst>
          </a:custGeom>
          <a:solidFill>
            <a:srgbClr val="3B8D99"/>
          </a:solidFill>
          <a:ln/>
        </p:spPr>
        <p:txBody>
          <a:bodyPr/>
          <a:lstStyle/>
          <a:p>
            <a:endParaRPr lang="ru-RU"/>
          </a:p>
        </p:txBody>
      </p:sp>
      <p:sp>
        <p:nvSpPr>
          <p:cNvPr id="22" name="Text 20">
            <a:extLst>
              <a:ext uri="{FF2B5EF4-FFF2-40B4-BE49-F238E27FC236}">
                <a16:creationId xmlns:a16="http://schemas.microsoft.com/office/drawing/2014/main" id="{8F8B1D69-215C-E937-0124-7F6057D9B4E1}"/>
              </a:ext>
            </a:extLst>
          </p:cNvPr>
          <p:cNvSpPr/>
          <p:nvPr/>
        </p:nvSpPr>
        <p:spPr>
          <a:xfrm>
            <a:off x="669207" y="3271332"/>
            <a:ext cx="141548" cy="188731"/>
          </a:xfrm>
          <a:prstGeom prst="rect">
            <a:avLst/>
          </a:prstGeom>
          <a:noFill/>
          <a:ln/>
        </p:spPr>
        <p:txBody>
          <a:bodyPr wrap="square" lIns="0" tIns="0" rIns="0" bIns="0" rtlCol="0" anchor="ctr"/>
          <a:lstStyle/>
          <a:p>
            <a:pPr>
              <a:lnSpc>
                <a:spcPct val="120000"/>
              </a:lnSpc>
            </a:pPr>
            <a:r>
              <a:rPr lang="en-US" sz="1040" b="1" dirty="0">
                <a:solidFill>
                  <a:srgbClr val="FFFFFF"/>
                </a:solidFill>
                <a:latin typeface="Quattrocento Sans" pitchFamily="34" charset="0"/>
                <a:ea typeface="Quattrocento Sans" pitchFamily="34" charset="-122"/>
                <a:cs typeface="Quattrocento Sans" pitchFamily="34" charset="-120"/>
              </a:rPr>
              <a:t>3</a:t>
            </a:r>
            <a:endParaRPr lang="en-US" sz="1600" dirty="0"/>
          </a:p>
        </p:txBody>
      </p:sp>
      <p:sp>
        <p:nvSpPr>
          <p:cNvPr id="23" name="Text 21">
            <a:extLst>
              <a:ext uri="{FF2B5EF4-FFF2-40B4-BE49-F238E27FC236}">
                <a16:creationId xmlns:a16="http://schemas.microsoft.com/office/drawing/2014/main" id="{E4E76638-1946-79A7-3549-2F4052CE8E60}"/>
              </a:ext>
            </a:extLst>
          </p:cNvPr>
          <p:cNvSpPr/>
          <p:nvPr/>
        </p:nvSpPr>
        <p:spPr>
          <a:xfrm>
            <a:off x="949944" y="3214713"/>
            <a:ext cx="2547864" cy="226477"/>
          </a:xfrm>
          <a:prstGeom prst="rect">
            <a:avLst/>
          </a:prstGeom>
          <a:noFill/>
          <a:ln/>
        </p:spPr>
        <p:txBody>
          <a:bodyPr wrap="square" lIns="0" tIns="0" rIns="0" bIns="0" rtlCol="0" anchor="ctr"/>
          <a:lstStyle/>
          <a:p>
            <a:pPr>
              <a:lnSpc>
                <a:spcPct val="120000"/>
              </a:lnSpc>
            </a:pPr>
            <a:r>
              <a:rPr lang="en-US" sz="1600" b="1" dirty="0">
                <a:solidFill>
                  <a:srgbClr val="1E293B"/>
                </a:solidFill>
                <a:latin typeface="Quattrocento Sans" pitchFamily="34" charset="0"/>
                <a:ea typeface="Quattrocento Sans" pitchFamily="34" charset="-122"/>
                <a:cs typeface="Quattrocento Sans" pitchFamily="34" charset="-120"/>
              </a:rPr>
              <a:t>PCR Kit Development</a:t>
            </a:r>
            <a:endParaRPr lang="en-US" sz="1600" dirty="0"/>
          </a:p>
        </p:txBody>
      </p:sp>
      <p:sp>
        <p:nvSpPr>
          <p:cNvPr id="24" name="Text 22">
            <a:extLst>
              <a:ext uri="{FF2B5EF4-FFF2-40B4-BE49-F238E27FC236}">
                <a16:creationId xmlns:a16="http://schemas.microsoft.com/office/drawing/2014/main" id="{290DC048-EAE3-5264-DC40-D02825E357AC}"/>
              </a:ext>
            </a:extLst>
          </p:cNvPr>
          <p:cNvSpPr/>
          <p:nvPr/>
        </p:nvSpPr>
        <p:spPr>
          <a:xfrm>
            <a:off x="959381" y="3469489"/>
            <a:ext cx="3429739" cy="215219"/>
          </a:xfrm>
          <a:prstGeom prst="rect">
            <a:avLst/>
          </a:prstGeom>
          <a:noFill/>
          <a:ln/>
        </p:spPr>
        <p:txBody>
          <a:bodyPr wrap="square" lIns="0" tIns="0" rIns="0" bIns="0" rtlCol="0" anchor="ctr"/>
          <a:lstStyle/>
          <a:p>
            <a:pPr>
              <a:lnSpc>
                <a:spcPct val="120000"/>
              </a:lnSpc>
            </a:pPr>
            <a:r>
              <a:rPr lang="en-US" sz="1400" dirty="0">
                <a:solidFill>
                  <a:srgbClr val="1E293B">
                    <a:alpha val="70000"/>
                  </a:srgbClr>
                </a:solidFill>
                <a:latin typeface="Quattrocento Sans" pitchFamily="34" charset="0"/>
                <a:ea typeface="Quattrocento Sans" pitchFamily="34" charset="-122"/>
                <a:cs typeface="Quattrocento Sans" pitchFamily="34" charset="-120"/>
              </a:rPr>
              <a:t>Developed PCR kits for SNP allele detection</a:t>
            </a:r>
            <a:endParaRPr lang="en-US" sz="1400" dirty="0"/>
          </a:p>
        </p:txBody>
      </p:sp>
      <p:sp>
        <p:nvSpPr>
          <p:cNvPr id="25" name="Shape 23">
            <a:extLst>
              <a:ext uri="{FF2B5EF4-FFF2-40B4-BE49-F238E27FC236}">
                <a16:creationId xmlns:a16="http://schemas.microsoft.com/office/drawing/2014/main" id="{B3414032-728A-B446-BABB-0B763594DD98}"/>
              </a:ext>
            </a:extLst>
          </p:cNvPr>
          <p:cNvSpPr/>
          <p:nvPr/>
        </p:nvSpPr>
        <p:spPr>
          <a:xfrm>
            <a:off x="397210" y="4503836"/>
            <a:ext cx="5621028" cy="2202393"/>
          </a:xfrm>
          <a:custGeom>
            <a:avLst/>
            <a:gdLst/>
            <a:ahLst/>
            <a:cxnLst/>
            <a:rect l="l" t="t" r="r" b="b"/>
            <a:pathLst>
              <a:path w="5621028" h="2006836">
                <a:moveTo>
                  <a:pt x="113246" y="0"/>
                </a:moveTo>
                <a:lnTo>
                  <a:pt x="5507782" y="0"/>
                </a:lnTo>
                <a:cubicBezTo>
                  <a:pt x="5570326" y="0"/>
                  <a:pt x="5621028" y="50702"/>
                  <a:pt x="5621028" y="113246"/>
                </a:cubicBezTo>
                <a:lnTo>
                  <a:pt x="5621028" y="1893590"/>
                </a:lnTo>
                <a:cubicBezTo>
                  <a:pt x="5621028" y="1956134"/>
                  <a:pt x="5570326" y="2006836"/>
                  <a:pt x="5507782" y="2006836"/>
                </a:cubicBezTo>
                <a:lnTo>
                  <a:pt x="113246" y="2006836"/>
                </a:lnTo>
                <a:cubicBezTo>
                  <a:pt x="50744" y="2006836"/>
                  <a:pt x="0" y="1956092"/>
                  <a:pt x="0" y="1893590"/>
                </a:cubicBezTo>
                <a:lnTo>
                  <a:pt x="0" y="113246"/>
                </a:lnTo>
                <a:cubicBezTo>
                  <a:pt x="0" y="50744"/>
                  <a:pt x="50744" y="0"/>
                  <a:pt x="113246" y="0"/>
                </a:cubicBezTo>
                <a:close/>
              </a:path>
            </a:pathLst>
          </a:custGeom>
          <a:solidFill>
            <a:srgbClr val="FFFFFF"/>
          </a:solidFill>
          <a:ln w="8467">
            <a:solidFill>
              <a:srgbClr val="F3F4F6"/>
            </a:solidFill>
            <a:prstDash val="solid"/>
          </a:ln>
          <a:effectLst>
            <a:outerShdw blurRad="28310" dist="9437" dir="5400000" algn="bl" rotWithShape="0">
              <a:srgbClr val="000000">
                <a:alpha val="10196"/>
              </a:srgbClr>
            </a:outerShdw>
          </a:effectLst>
        </p:spPr>
        <p:txBody>
          <a:bodyPr/>
          <a:lstStyle/>
          <a:p>
            <a:endParaRPr lang="ru-RU"/>
          </a:p>
        </p:txBody>
      </p:sp>
      <p:sp>
        <p:nvSpPr>
          <p:cNvPr id="28" name="Text 26">
            <a:extLst>
              <a:ext uri="{FF2B5EF4-FFF2-40B4-BE49-F238E27FC236}">
                <a16:creationId xmlns:a16="http://schemas.microsoft.com/office/drawing/2014/main" id="{B07DFD30-078C-7042-CC7E-3A83C6CD0F3B}"/>
              </a:ext>
            </a:extLst>
          </p:cNvPr>
          <p:cNvSpPr/>
          <p:nvPr/>
        </p:nvSpPr>
        <p:spPr>
          <a:xfrm>
            <a:off x="1063183" y="4227567"/>
            <a:ext cx="1660830" cy="264223"/>
          </a:xfrm>
          <a:prstGeom prst="rect">
            <a:avLst/>
          </a:prstGeom>
          <a:noFill/>
          <a:ln/>
        </p:spPr>
        <p:txBody>
          <a:bodyPr wrap="square" lIns="0" tIns="0" rIns="0" bIns="0" rtlCol="0" anchor="ctr"/>
          <a:lstStyle/>
          <a:p>
            <a:pPr>
              <a:lnSpc>
                <a:spcPct val="120000"/>
              </a:lnSpc>
            </a:pPr>
            <a:endParaRPr lang="en-US" sz="1600" dirty="0"/>
          </a:p>
        </p:txBody>
      </p:sp>
      <p:sp>
        <p:nvSpPr>
          <p:cNvPr id="30" name="Text 28">
            <a:extLst>
              <a:ext uri="{FF2B5EF4-FFF2-40B4-BE49-F238E27FC236}">
                <a16:creationId xmlns:a16="http://schemas.microsoft.com/office/drawing/2014/main" id="{C0A90FF1-AB89-0530-4704-616F183811B1}"/>
              </a:ext>
            </a:extLst>
          </p:cNvPr>
          <p:cNvSpPr/>
          <p:nvPr/>
        </p:nvSpPr>
        <p:spPr>
          <a:xfrm>
            <a:off x="723468" y="4850378"/>
            <a:ext cx="2302514" cy="188731"/>
          </a:xfrm>
          <a:prstGeom prst="rect">
            <a:avLst/>
          </a:prstGeom>
          <a:noFill/>
          <a:ln/>
        </p:spPr>
        <p:txBody>
          <a:bodyPr wrap="square" lIns="0" tIns="0" rIns="0" bIns="0" rtlCol="0" anchor="ctr"/>
          <a:lstStyle/>
          <a:p>
            <a:pPr>
              <a:lnSpc>
                <a:spcPct val="120000"/>
              </a:lnSpc>
            </a:pPr>
            <a:endParaRPr lang="en-US" sz="1600" dirty="0"/>
          </a:p>
        </p:txBody>
      </p:sp>
      <p:sp>
        <p:nvSpPr>
          <p:cNvPr id="31" name="Text 29">
            <a:extLst>
              <a:ext uri="{FF2B5EF4-FFF2-40B4-BE49-F238E27FC236}">
                <a16:creationId xmlns:a16="http://schemas.microsoft.com/office/drawing/2014/main" id="{9E5ECA39-4C1A-6F0C-804F-8E71FD54BE01}"/>
              </a:ext>
            </a:extLst>
          </p:cNvPr>
          <p:cNvSpPr/>
          <p:nvPr/>
        </p:nvSpPr>
        <p:spPr>
          <a:xfrm>
            <a:off x="723468" y="5076854"/>
            <a:ext cx="2321387" cy="264223"/>
          </a:xfrm>
          <a:prstGeom prst="rect">
            <a:avLst/>
          </a:prstGeom>
          <a:noFill/>
          <a:ln/>
        </p:spPr>
        <p:txBody>
          <a:bodyPr wrap="square" lIns="0" tIns="0" rIns="0" bIns="0" rtlCol="0" anchor="ctr"/>
          <a:lstStyle/>
          <a:p>
            <a:pPr>
              <a:lnSpc>
                <a:spcPct val="130000"/>
              </a:lnSpc>
            </a:pPr>
            <a:endParaRPr lang="en-US" sz="1600" dirty="0"/>
          </a:p>
        </p:txBody>
      </p:sp>
      <p:sp>
        <p:nvSpPr>
          <p:cNvPr id="33" name="Text 31">
            <a:extLst>
              <a:ext uri="{FF2B5EF4-FFF2-40B4-BE49-F238E27FC236}">
                <a16:creationId xmlns:a16="http://schemas.microsoft.com/office/drawing/2014/main" id="{F25DA28C-D087-19A3-34D0-53877F74041D}"/>
              </a:ext>
            </a:extLst>
          </p:cNvPr>
          <p:cNvSpPr/>
          <p:nvPr/>
        </p:nvSpPr>
        <p:spPr>
          <a:xfrm>
            <a:off x="3417008" y="4850378"/>
            <a:ext cx="2302514" cy="188731"/>
          </a:xfrm>
          <a:prstGeom prst="rect">
            <a:avLst/>
          </a:prstGeom>
          <a:noFill/>
          <a:ln/>
        </p:spPr>
        <p:txBody>
          <a:bodyPr wrap="square" lIns="0" tIns="0" rIns="0" bIns="0" rtlCol="0" anchor="ctr"/>
          <a:lstStyle/>
          <a:p>
            <a:pPr>
              <a:lnSpc>
                <a:spcPct val="120000"/>
              </a:lnSpc>
            </a:pPr>
            <a:endParaRPr lang="en-US" sz="1600" dirty="0"/>
          </a:p>
        </p:txBody>
      </p:sp>
      <p:sp>
        <p:nvSpPr>
          <p:cNvPr id="34" name="Text 32">
            <a:extLst>
              <a:ext uri="{FF2B5EF4-FFF2-40B4-BE49-F238E27FC236}">
                <a16:creationId xmlns:a16="http://schemas.microsoft.com/office/drawing/2014/main" id="{B5DF5314-0239-D558-C3BA-6AE8ECA7276E}"/>
              </a:ext>
            </a:extLst>
          </p:cNvPr>
          <p:cNvSpPr/>
          <p:nvPr/>
        </p:nvSpPr>
        <p:spPr>
          <a:xfrm>
            <a:off x="3417008" y="5076854"/>
            <a:ext cx="2321387" cy="264223"/>
          </a:xfrm>
          <a:prstGeom prst="rect">
            <a:avLst/>
          </a:prstGeom>
          <a:noFill/>
          <a:ln/>
        </p:spPr>
        <p:txBody>
          <a:bodyPr wrap="square" lIns="0" tIns="0" rIns="0" bIns="0" rtlCol="0" anchor="ctr"/>
          <a:lstStyle/>
          <a:p>
            <a:pPr>
              <a:lnSpc>
                <a:spcPct val="130000"/>
              </a:lnSpc>
            </a:pPr>
            <a:endParaRPr lang="en-US" sz="1600" dirty="0"/>
          </a:p>
        </p:txBody>
      </p:sp>
      <p:sp>
        <p:nvSpPr>
          <p:cNvPr id="35" name="Text 33">
            <a:extLst>
              <a:ext uri="{FF2B5EF4-FFF2-40B4-BE49-F238E27FC236}">
                <a16:creationId xmlns:a16="http://schemas.microsoft.com/office/drawing/2014/main" id="{593FEE7F-6F4F-22D5-0B3C-1B0C13074B33}"/>
              </a:ext>
            </a:extLst>
          </p:cNvPr>
          <p:cNvSpPr/>
          <p:nvPr/>
        </p:nvSpPr>
        <p:spPr>
          <a:xfrm>
            <a:off x="572483" y="5605300"/>
            <a:ext cx="5303331" cy="188731"/>
          </a:xfrm>
          <a:prstGeom prst="rect">
            <a:avLst/>
          </a:prstGeom>
          <a:noFill/>
          <a:ln/>
        </p:spPr>
        <p:txBody>
          <a:bodyPr wrap="square" lIns="0" tIns="0" rIns="0" bIns="0" rtlCol="0" anchor="ctr"/>
          <a:lstStyle/>
          <a:p>
            <a:pPr>
              <a:lnSpc>
                <a:spcPct val="120000"/>
              </a:lnSpc>
            </a:pPr>
            <a:endParaRPr lang="en-US" sz="1600" dirty="0"/>
          </a:p>
        </p:txBody>
      </p:sp>
      <p:sp>
        <p:nvSpPr>
          <p:cNvPr id="36" name="Shape 34">
            <a:extLst>
              <a:ext uri="{FF2B5EF4-FFF2-40B4-BE49-F238E27FC236}">
                <a16:creationId xmlns:a16="http://schemas.microsoft.com/office/drawing/2014/main" id="{4134E5EB-37EC-E6ED-1979-C8A2BB32571B}"/>
              </a:ext>
            </a:extLst>
          </p:cNvPr>
          <p:cNvSpPr/>
          <p:nvPr/>
        </p:nvSpPr>
        <p:spPr>
          <a:xfrm>
            <a:off x="6197344" y="1250734"/>
            <a:ext cx="5621028" cy="4356532"/>
          </a:xfrm>
          <a:custGeom>
            <a:avLst/>
            <a:gdLst/>
            <a:ahLst/>
            <a:cxnLst/>
            <a:rect l="l" t="t" r="r" b="b"/>
            <a:pathLst>
              <a:path w="5621028" h="3969635">
                <a:moveTo>
                  <a:pt x="113254" y="0"/>
                </a:moveTo>
                <a:lnTo>
                  <a:pt x="5507774" y="0"/>
                </a:lnTo>
                <a:cubicBezTo>
                  <a:pt x="5570322" y="0"/>
                  <a:pt x="5621028" y="50705"/>
                  <a:pt x="5621028" y="113254"/>
                </a:cubicBezTo>
                <a:lnTo>
                  <a:pt x="5621028" y="3856381"/>
                </a:lnTo>
                <a:cubicBezTo>
                  <a:pt x="5621028" y="3918929"/>
                  <a:pt x="5570322" y="3969635"/>
                  <a:pt x="5507774" y="3969635"/>
                </a:cubicBezTo>
                <a:lnTo>
                  <a:pt x="113254" y="3969635"/>
                </a:lnTo>
                <a:cubicBezTo>
                  <a:pt x="50705" y="3969635"/>
                  <a:pt x="0" y="3918929"/>
                  <a:pt x="0" y="3856381"/>
                </a:cubicBezTo>
                <a:lnTo>
                  <a:pt x="0" y="113254"/>
                </a:lnTo>
                <a:cubicBezTo>
                  <a:pt x="0" y="50747"/>
                  <a:pt x="50747" y="0"/>
                  <a:pt x="113254" y="0"/>
                </a:cubicBezTo>
                <a:close/>
              </a:path>
            </a:pathLst>
          </a:custGeom>
          <a:solidFill>
            <a:srgbClr val="FFFFFF"/>
          </a:solidFill>
          <a:ln w="8467">
            <a:solidFill>
              <a:srgbClr val="F3F4F6"/>
            </a:solidFill>
            <a:prstDash val="solid"/>
          </a:ln>
          <a:effectLst>
            <a:outerShdw blurRad="28310" dist="9437" dir="5400000" algn="bl" rotWithShape="0">
              <a:srgbClr val="000000">
                <a:alpha val="10196"/>
              </a:srgbClr>
            </a:outerShdw>
          </a:effectLst>
        </p:spPr>
        <p:txBody>
          <a:bodyPr/>
          <a:lstStyle/>
          <a:p>
            <a:endParaRPr lang="ru-RU" dirty="0"/>
          </a:p>
        </p:txBody>
      </p:sp>
      <p:sp>
        <p:nvSpPr>
          <p:cNvPr id="37" name="Shape 35">
            <a:extLst>
              <a:ext uri="{FF2B5EF4-FFF2-40B4-BE49-F238E27FC236}">
                <a16:creationId xmlns:a16="http://schemas.microsoft.com/office/drawing/2014/main" id="{C120072F-442C-0E57-22A1-7C59AA1B9648}"/>
              </a:ext>
            </a:extLst>
          </p:cNvPr>
          <p:cNvSpPr/>
          <p:nvPr/>
        </p:nvSpPr>
        <p:spPr>
          <a:xfrm>
            <a:off x="6387451" y="1440644"/>
            <a:ext cx="377461" cy="377461"/>
          </a:xfrm>
          <a:custGeom>
            <a:avLst/>
            <a:gdLst/>
            <a:ahLst/>
            <a:cxnLst/>
            <a:rect l="l" t="t" r="r" b="b"/>
            <a:pathLst>
              <a:path w="377461" h="377461">
                <a:moveTo>
                  <a:pt x="75492" y="0"/>
                </a:moveTo>
                <a:lnTo>
                  <a:pt x="301969" y="0"/>
                </a:lnTo>
                <a:cubicBezTo>
                  <a:pt x="343662" y="0"/>
                  <a:pt x="377461" y="33799"/>
                  <a:pt x="377461" y="75492"/>
                </a:cubicBezTo>
                <a:lnTo>
                  <a:pt x="377461" y="301969"/>
                </a:lnTo>
                <a:cubicBezTo>
                  <a:pt x="377461" y="343662"/>
                  <a:pt x="343662" y="377461"/>
                  <a:pt x="301969" y="377461"/>
                </a:cubicBezTo>
                <a:lnTo>
                  <a:pt x="75492" y="377461"/>
                </a:lnTo>
                <a:cubicBezTo>
                  <a:pt x="33799" y="377461"/>
                  <a:pt x="0" y="343662"/>
                  <a:pt x="0" y="301969"/>
                </a:cubicBezTo>
                <a:lnTo>
                  <a:pt x="0" y="75492"/>
                </a:lnTo>
                <a:cubicBezTo>
                  <a:pt x="0" y="33827"/>
                  <a:pt x="33827" y="0"/>
                  <a:pt x="75492" y="0"/>
                </a:cubicBezTo>
                <a:close/>
              </a:path>
            </a:pathLst>
          </a:custGeom>
          <a:solidFill>
            <a:srgbClr val="D95D5D">
              <a:alpha val="10196"/>
            </a:srgbClr>
          </a:solidFill>
          <a:ln/>
        </p:spPr>
        <p:txBody>
          <a:bodyPr/>
          <a:lstStyle/>
          <a:p>
            <a:endParaRPr lang="ru-RU"/>
          </a:p>
        </p:txBody>
      </p:sp>
      <p:sp>
        <p:nvSpPr>
          <p:cNvPr id="38" name="Shape 36">
            <a:extLst>
              <a:ext uri="{FF2B5EF4-FFF2-40B4-BE49-F238E27FC236}">
                <a16:creationId xmlns:a16="http://schemas.microsoft.com/office/drawing/2014/main" id="{09997C71-4A69-721C-3E95-910582FE72CC}"/>
              </a:ext>
            </a:extLst>
          </p:cNvPr>
          <p:cNvSpPr/>
          <p:nvPr/>
        </p:nvSpPr>
        <p:spPr>
          <a:xfrm>
            <a:off x="6493612" y="1544446"/>
            <a:ext cx="169858" cy="169858"/>
          </a:xfrm>
          <a:custGeom>
            <a:avLst/>
            <a:gdLst/>
            <a:ahLst/>
            <a:cxnLst/>
            <a:rect l="l" t="t" r="r" b="b"/>
            <a:pathLst>
              <a:path w="169858" h="169858">
                <a:moveTo>
                  <a:pt x="113659" y="3118"/>
                </a:moveTo>
                <a:cubicBezTo>
                  <a:pt x="109512" y="-1028"/>
                  <a:pt x="102777" y="-1028"/>
                  <a:pt x="98630" y="3118"/>
                </a:cubicBezTo>
                <a:cubicBezTo>
                  <a:pt x="94483" y="7265"/>
                  <a:pt x="94483" y="14000"/>
                  <a:pt x="98630" y="18147"/>
                </a:cubicBezTo>
                <a:lnTo>
                  <a:pt x="101749" y="21232"/>
                </a:lnTo>
                <a:lnTo>
                  <a:pt x="9322" y="113659"/>
                </a:lnTo>
                <a:cubicBezTo>
                  <a:pt x="3351" y="119630"/>
                  <a:pt x="0" y="127725"/>
                  <a:pt x="0" y="136185"/>
                </a:cubicBezTo>
                <a:lnTo>
                  <a:pt x="0" y="138009"/>
                </a:lnTo>
                <a:cubicBezTo>
                  <a:pt x="0" y="155592"/>
                  <a:pt x="14265" y="169858"/>
                  <a:pt x="31848" y="169858"/>
                </a:cubicBezTo>
                <a:lnTo>
                  <a:pt x="33673" y="169858"/>
                </a:lnTo>
                <a:cubicBezTo>
                  <a:pt x="42133" y="169858"/>
                  <a:pt x="50227" y="166507"/>
                  <a:pt x="56199" y="160535"/>
                </a:cubicBezTo>
                <a:lnTo>
                  <a:pt x="148625" y="68109"/>
                </a:lnTo>
                <a:lnTo>
                  <a:pt x="151744" y="71227"/>
                </a:lnTo>
                <a:cubicBezTo>
                  <a:pt x="155891" y="75374"/>
                  <a:pt x="162625" y="75374"/>
                  <a:pt x="166772" y="71227"/>
                </a:cubicBezTo>
                <a:cubicBezTo>
                  <a:pt x="170919" y="67080"/>
                  <a:pt x="170919" y="60346"/>
                  <a:pt x="166772" y="56199"/>
                </a:cubicBezTo>
                <a:lnTo>
                  <a:pt x="113692" y="3118"/>
                </a:lnTo>
                <a:close/>
                <a:moveTo>
                  <a:pt x="68109" y="84929"/>
                </a:moveTo>
                <a:lnTo>
                  <a:pt x="116777" y="36261"/>
                </a:lnTo>
                <a:lnTo>
                  <a:pt x="133597" y="53080"/>
                </a:lnTo>
                <a:lnTo>
                  <a:pt x="101749" y="84929"/>
                </a:lnTo>
                <a:lnTo>
                  <a:pt x="68076" y="84929"/>
                </a:lnTo>
                <a:close/>
              </a:path>
            </a:pathLst>
          </a:custGeom>
          <a:solidFill>
            <a:srgbClr val="D95D5D"/>
          </a:solidFill>
          <a:ln/>
        </p:spPr>
        <p:txBody>
          <a:bodyPr/>
          <a:lstStyle/>
          <a:p>
            <a:endParaRPr lang="ru-RU"/>
          </a:p>
        </p:txBody>
      </p:sp>
      <p:sp>
        <p:nvSpPr>
          <p:cNvPr id="39" name="Text 37">
            <a:extLst>
              <a:ext uri="{FF2B5EF4-FFF2-40B4-BE49-F238E27FC236}">
                <a16:creationId xmlns:a16="http://schemas.microsoft.com/office/drawing/2014/main" id="{7429DA58-D437-E98E-04D9-9FD340C6A41C}"/>
              </a:ext>
            </a:extLst>
          </p:cNvPr>
          <p:cNvSpPr/>
          <p:nvPr/>
        </p:nvSpPr>
        <p:spPr>
          <a:xfrm>
            <a:off x="6878151" y="1497263"/>
            <a:ext cx="1972235" cy="264223"/>
          </a:xfrm>
          <a:prstGeom prst="rect">
            <a:avLst/>
          </a:prstGeom>
          <a:noFill/>
          <a:ln/>
        </p:spPr>
        <p:txBody>
          <a:bodyPr wrap="square" lIns="0" tIns="0" rIns="0" bIns="0" rtlCol="0" anchor="ctr"/>
          <a:lstStyle/>
          <a:p>
            <a:pPr>
              <a:lnSpc>
                <a:spcPct val="120000"/>
              </a:lnSpc>
            </a:pPr>
            <a:r>
              <a:rPr lang="en-US" sz="2000" b="1" dirty="0">
                <a:solidFill>
                  <a:srgbClr val="1A3A52"/>
                </a:solidFill>
                <a:latin typeface="Liter" pitchFamily="34" charset="0"/>
                <a:ea typeface="Liter" pitchFamily="34" charset="-122"/>
                <a:cs typeface="Liter" pitchFamily="34" charset="-120"/>
              </a:rPr>
              <a:t>Patient Cohort</a:t>
            </a:r>
            <a:endParaRPr lang="en-US" sz="2000" dirty="0"/>
          </a:p>
        </p:txBody>
      </p:sp>
      <p:sp>
        <p:nvSpPr>
          <p:cNvPr id="40" name="Text 38">
            <a:extLst>
              <a:ext uri="{FF2B5EF4-FFF2-40B4-BE49-F238E27FC236}">
                <a16:creationId xmlns:a16="http://schemas.microsoft.com/office/drawing/2014/main" id="{CA5EC025-E975-6E0F-7BAE-12C361B3E496}"/>
              </a:ext>
            </a:extLst>
          </p:cNvPr>
          <p:cNvSpPr/>
          <p:nvPr/>
        </p:nvSpPr>
        <p:spPr>
          <a:xfrm>
            <a:off x="6387451" y="1969090"/>
            <a:ext cx="5303331" cy="377461"/>
          </a:xfrm>
          <a:prstGeom prst="rect">
            <a:avLst/>
          </a:prstGeom>
          <a:noFill/>
          <a:ln/>
        </p:spPr>
        <p:txBody>
          <a:bodyPr wrap="square" lIns="0" tIns="0" rIns="0" bIns="0" rtlCol="0" anchor="ctr"/>
          <a:lstStyle/>
          <a:p>
            <a:pPr>
              <a:lnSpc>
                <a:spcPct val="120000"/>
              </a:lnSpc>
            </a:pPr>
            <a:r>
              <a:rPr lang="en-US" sz="1400" dirty="0">
                <a:solidFill>
                  <a:srgbClr val="1E293B">
                    <a:alpha val="80000"/>
                  </a:srgbClr>
                </a:solidFill>
                <a:latin typeface="Quattrocento Sans" pitchFamily="34" charset="0"/>
                <a:ea typeface="Quattrocento Sans" pitchFamily="34" charset="-122"/>
                <a:cs typeface="Quattrocento Sans" pitchFamily="34" charset="-120"/>
              </a:rPr>
              <a:t>DNA samples from cervical canal scrapings grouped by HPV status and cytological/histological results:</a:t>
            </a:r>
            <a:endParaRPr lang="en-US" sz="1400" dirty="0"/>
          </a:p>
        </p:txBody>
      </p:sp>
      <p:sp>
        <p:nvSpPr>
          <p:cNvPr id="41" name="Shape 39">
            <a:extLst>
              <a:ext uri="{FF2B5EF4-FFF2-40B4-BE49-F238E27FC236}">
                <a16:creationId xmlns:a16="http://schemas.microsoft.com/office/drawing/2014/main" id="{E68918D5-D1D3-6FD0-9653-185760DFA45C}"/>
              </a:ext>
            </a:extLst>
          </p:cNvPr>
          <p:cNvSpPr/>
          <p:nvPr/>
        </p:nvSpPr>
        <p:spPr>
          <a:xfrm>
            <a:off x="6406324" y="2497536"/>
            <a:ext cx="2538427" cy="943653"/>
          </a:xfrm>
          <a:custGeom>
            <a:avLst/>
            <a:gdLst/>
            <a:ahLst/>
            <a:cxnLst/>
            <a:rect l="l" t="t" r="r" b="b"/>
            <a:pathLst>
              <a:path w="2538427" h="943653">
                <a:moveTo>
                  <a:pt x="37746" y="0"/>
                </a:moveTo>
                <a:lnTo>
                  <a:pt x="2462935" y="0"/>
                </a:lnTo>
                <a:cubicBezTo>
                  <a:pt x="2504628" y="0"/>
                  <a:pt x="2538427" y="33799"/>
                  <a:pt x="2538427" y="75492"/>
                </a:cubicBezTo>
                <a:lnTo>
                  <a:pt x="2538427" y="868161"/>
                </a:lnTo>
                <a:cubicBezTo>
                  <a:pt x="2538427" y="909854"/>
                  <a:pt x="2504628" y="943653"/>
                  <a:pt x="2462935" y="943653"/>
                </a:cubicBezTo>
                <a:lnTo>
                  <a:pt x="37746" y="943653"/>
                </a:lnTo>
                <a:cubicBezTo>
                  <a:pt x="16900" y="943653"/>
                  <a:pt x="0" y="926754"/>
                  <a:pt x="0" y="905907"/>
                </a:cubicBezTo>
                <a:lnTo>
                  <a:pt x="0" y="37746"/>
                </a:lnTo>
                <a:cubicBezTo>
                  <a:pt x="0" y="16913"/>
                  <a:pt x="16913" y="0"/>
                  <a:pt x="37746" y="0"/>
                </a:cubicBezTo>
                <a:close/>
              </a:path>
            </a:pathLst>
          </a:custGeom>
          <a:solidFill>
            <a:schemeClr val="bg1"/>
          </a:solidFill>
          <a:ln/>
        </p:spPr>
        <p:txBody>
          <a:bodyPr/>
          <a:lstStyle/>
          <a:p>
            <a:endParaRPr lang="ru-RU"/>
          </a:p>
        </p:txBody>
      </p:sp>
      <p:sp>
        <p:nvSpPr>
          <p:cNvPr id="42" name="Shape 40">
            <a:extLst>
              <a:ext uri="{FF2B5EF4-FFF2-40B4-BE49-F238E27FC236}">
                <a16:creationId xmlns:a16="http://schemas.microsoft.com/office/drawing/2014/main" id="{127D9031-5DCB-BBA4-CB13-4CD95126C508}"/>
              </a:ext>
            </a:extLst>
          </p:cNvPr>
          <p:cNvSpPr/>
          <p:nvPr/>
        </p:nvSpPr>
        <p:spPr>
          <a:xfrm>
            <a:off x="6406324" y="2497536"/>
            <a:ext cx="37746" cy="943653"/>
          </a:xfrm>
          <a:custGeom>
            <a:avLst/>
            <a:gdLst/>
            <a:ahLst/>
            <a:cxnLst/>
            <a:rect l="l" t="t" r="r" b="b"/>
            <a:pathLst>
              <a:path w="37746" h="943653">
                <a:moveTo>
                  <a:pt x="37746" y="0"/>
                </a:moveTo>
                <a:lnTo>
                  <a:pt x="37746" y="0"/>
                </a:lnTo>
                <a:lnTo>
                  <a:pt x="37746" y="943653"/>
                </a:lnTo>
                <a:lnTo>
                  <a:pt x="37746" y="943653"/>
                </a:lnTo>
                <a:cubicBezTo>
                  <a:pt x="16900" y="943653"/>
                  <a:pt x="0" y="926754"/>
                  <a:pt x="0" y="905907"/>
                </a:cubicBezTo>
                <a:lnTo>
                  <a:pt x="0" y="37746"/>
                </a:lnTo>
                <a:cubicBezTo>
                  <a:pt x="0" y="16913"/>
                  <a:pt x="16913" y="0"/>
                  <a:pt x="37746" y="0"/>
                </a:cubicBezTo>
                <a:close/>
              </a:path>
            </a:pathLst>
          </a:custGeom>
          <a:solidFill>
            <a:srgbClr val="3B8D99"/>
          </a:solidFill>
          <a:ln/>
        </p:spPr>
        <p:txBody>
          <a:bodyPr/>
          <a:lstStyle/>
          <a:p>
            <a:endParaRPr lang="ru-RU"/>
          </a:p>
        </p:txBody>
      </p:sp>
      <p:sp>
        <p:nvSpPr>
          <p:cNvPr id="43" name="Text 41">
            <a:extLst>
              <a:ext uri="{FF2B5EF4-FFF2-40B4-BE49-F238E27FC236}">
                <a16:creationId xmlns:a16="http://schemas.microsoft.com/office/drawing/2014/main" id="{B5199DB9-C1E6-2C8D-721C-4A2320AE33A0}"/>
              </a:ext>
            </a:extLst>
          </p:cNvPr>
          <p:cNvSpPr/>
          <p:nvPr/>
        </p:nvSpPr>
        <p:spPr>
          <a:xfrm>
            <a:off x="6764912" y="3156146"/>
            <a:ext cx="481263" cy="264223"/>
          </a:xfrm>
          <a:prstGeom prst="rect">
            <a:avLst/>
          </a:prstGeom>
          <a:noFill/>
          <a:ln/>
        </p:spPr>
        <p:txBody>
          <a:bodyPr wrap="square" lIns="0" tIns="0" rIns="0" bIns="0" rtlCol="0" anchor="ctr"/>
          <a:lstStyle/>
          <a:p>
            <a:pPr>
              <a:lnSpc>
                <a:spcPct val="130000"/>
              </a:lnSpc>
            </a:pPr>
            <a:r>
              <a:rPr lang="en-US" sz="1337" b="1" dirty="0">
                <a:solidFill>
                  <a:srgbClr val="1A3A52"/>
                </a:solidFill>
                <a:latin typeface="Quattrocento Sans" pitchFamily="34" charset="0"/>
                <a:ea typeface="Quattrocento Sans" pitchFamily="34" charset="-122"/>
                <a:cs typeface="Quattrocento Sans" pitchFamily="34" charset="-120"/>
              </a:rPr>
              <a:t>NILM</a:t>
            </a:r>
            <a:endParaRPr lang="en-US" sz="1600" dirty="0"/>
          </a:p>
        </p:txBody>
      </p:sp>
      <p:sp>
        <p:nvSpPr>
          <p:cNvPr id="44" name="Shape 42">
            <a:extLst>
              <a:ext uri="{FF2B5EF4-FFF2-40B4-BE49-F238E27FC236}">
                <a16:creationId xmlns:a16="http://schemas.microsoft.com/office/drawing/2014/main" id="{3AADF127-2785-5997-93D1-D8B3613F6EA4}"/>
              </a:ext>
            </a:extLst>
          </p:cNvPr>
          <p:cNvSpPr/>
          <p:nvPr/>
        </p:nvSpPr>
        <p:spPr>
          <a:xfrm>
            <a:off x="7812416" y="2749807"/>
            <a:ext cx="471827" cy="264223"/>
          </a:xfrm>
          <a:custGeom>
            <a:avLst/>
            <a:gdLst/>
            <a:ahLst/>
            <a:cxnLst/>
            <a:rect l="l" t="t" r="r" b="b"/>
            <a:pathLst>
              <a:path w="471827" h="264223">
                <a:moveTo>
                  <a:pt x="37747" y="0"/>
                </a:moveTo>
                <a:lnTo>
                  <a:pt x="434080" y="0"/>
                </a:lnTo>
                <a:cubicBezTo>
                  <a:pt x="454927" y="0"/>
                  <a:pt x="471827" y="16900"/>
                  <a:pt x="471827" y="37747"/>
                </a:cubicBezTo>
                <a:lnTo>
                  <a:pt x="471827" y="226476"/>
                </a:lnTo>
                <a:cubicBezTo>
                  <a:pt x="471827" y="247323"/>
                  <a:pt x="454927" y="264223"/>
                  <a:pt x="434080" y="264223"/>
                </a:cubicBezTo>
                <a:lnTo>
                  <a:pt x="37747" y="264223"/>
                </a:lnTo>
                <a:cubicBezTo>
                  <a:pt x="16914" y="264223"/>
                  <a:pt x="0" y="247309"/>
                  <a:pt x="0" y="226476"/>
                </a:cubicBezTo>
                <a:lnTo>
                  <a:pt x="0" y="37747"/>
                </a:lnTo>
                <a:cubicBezTo>
                  <a:pt x="0" y="16914"/>
                  <a:pt x="16914" y="0"/>
                  <a:pt x="37747" y="0"/>
                </a:cubicBezTo>
                <a:close/>
              </a:path>
            </a:pathLst>
          </a:custGeom>
          <a:solidFill>
            <a:srgbClr val="3B8D99">
              <a:alpha val="20000"/>
            </a:srgbClr>
          </a:solidFill>
          <a:ln/>
        </p:spPr>
        <p:txBody>
          <a:bodyPr/>
          <a:lstStyle/>
          <a:p>
            <a:endParaRPr lang="ru-RU"/>
          </a:p>
        </p:txBody>
      </p:sp>
      <p:sp>
        <p:nvSpPr>
          <p:cNvPr id="45" name="Text 43">
            <a:extLst>
              <a:ext uri="{FF2B5EF4-FFF2-40B4-BE49-F238E27FC236}">
                <a16:creationId xmlns:a16="http://schemas.microsoft.com/office/drawing/2014/main" id="{901194F5-39CD-8229-8106-6E0A4866454B}"/>
              </a:ext>
            </a:extLst>
          </p:cNvPr>
          <p:cNvSpPr/>
          <p:nvPr/>
        </p:nvSpPr>
        <p:spPr>
          <a:xfrm>
            <a:off x="7812416" y="2742322"/>
            <a:ext cx="537882" cy="264223"/>
          </a:xfrm>
          <a:prstGeom prst="rect">
            <a:avLst/>
          </a:prstGeom>
          <a:noFill/>
          <a:ln/>
        </p:spPr>
        <p:txBody>
          <a:bodyPr wrap="square" lIns="75492" tIns="37746" rIns="75492" bIns="37746" rtlCol="0" anchor="ctr"/>
          <a:lstStyle/>
          <a:p>
            <a:pPr>
              <a:lnSpc>
                <a:spcPct val="120000"/>
              </a:lnSpc>
            </a:pPr>
            <a:r>
              <a:rPr lang="en-US" sz="1040" b="1" dirty="0">
                <a:solidFill>
                  <a:srgbClr val="3B8D99"/>
                </a:solidFill>
                <a:latin typeface="Quattrocento Sans" pitchFamily="34" charset="0"/>
                <a:ea typeface="Quattrocento Sans" pitchFamily="34" charset="-122"/>
                <a:cs typeface="Quattrocento Sans" pitchFamily="34" charset="-120"/>
              </a:rPr>
              <a:t>n=218</a:t>
            </a:r>
            <a:endParaRPr lang="en-US" sz="1600" dirty="0"/>
          </a:p>
        </p:txBody>
      </p:sp>
      <p:sp>
        <p:nvSpPr>
          <p:cNvPr id="46" name="Text 44">
            <a:extLst>
              <a:ext uri="{FF2B5EF4-FFF2-40B4-BE49-F238E27FC236}">
                <a16:creationId xmlns:a16="http://schemas.microsoft.com/office/drawing/2014/main" id="{231CEEED-2D2A-AAE7-2B10-873C1CB2A2D5}"/>
              </a:ext>
            </a:extLst>
          </p:cNvPr>
          <p:cNvSpPr/>
          <p:nvPr/>
        </p:nvSpPr>
        <p:spPr>
          <a:xfrm>
            <a:off x="6576182" y="2988236"/>
            <a:ext cx="2274204" cy="301969"/>
          </a:xfrm>
          <a:prstGeom prst="rect">
            <a:avLst/>
          </a:prstGeom>
          <a:noFill/>
          <a:ln/>
        </p:spPr>
        <p:txBody>
          <a:bodyPr wrap="square" lIns="0" tIns="0" rIns="0" bIns="0" rtlCol="0" anchor="ctr"/>
          <a:lstStyle/>
          <a:p>
            <a:pPr>
              <a:lnSpc>
                <a:spcPct val="110000"/>
              </a:lnSpc>
            </a:pPr>
            <a:endParaRPr lang="en-US" sz="1600" dirty="0"/>
          </a:p>
        </p:txBody>
      </p:sp>
      <p:sp>
        <p:nvSpPr>
          <p:cNvPr id="47" name="Shape 45">
            <a:extLst>
              <a:ext uri="{FF2B5EF4-FFF2-40B4-BE49-F238E27FC236}">
                <a16:creationId xmlns:a16="http://schemas.microsoft.com/office/drawing/2014/main" id="{5ABA698F-2F94-8E28-FE36-CB1409066407}"/>
              </a:ext>
            </a:extLst>
          </p:cNvPr>
          <p:cNvSpPr/>
          <p:nvPr/>
        </p:nvSpPr>
        <p:spPr>
          <a:xfrm>
            <a:off x="9080992" y="2497536"/>
            <a:ext cx="2538427" cy="943653"/>
          </a:xfrm>
          <a:custGeom>
            <a:avLst/>
            <a:gdLst/>
            <a:ahLst/>
            <a:cxnLst/>
            <a:rect l="l" t="t" r="r" b="b"/>
            <a:pathLst>
              <a:path w="2538427" h="943653">
                <a:moveTo>
                  <a:pt x="37746" y="0"/>
                </a:moveTo>
                <a:lnTo>
                  <a:pt x="2462935" y="0"/>
                </a:lnTo>
                <a:cubicBezTo>
                  <a:pt x="2504628" y="0"/>
                  <a:pt x="2538427" y="33799"/>
                  <a:pt x="2538427" y="75492"/>
                </a:cubicBezTo>
                <a:lnTo>
                  <a:pt x="2538427" y="868161"/>
                </a:lnTo>
                <a:cubicBezTo>
                  <a:pt x="2538427" y="909854"/>
                  <a:pt x="2504628" y="943653"/>
                  <a:pt x="2462935" y="943653"/>
                </a:cubicBezTo>
                <a:lnTo>
                  <a:pt x="37746" y="943653"/>
                </a:lnTo>
                <a:cubicBezTo>
                  <a:pt x="16900" y="943653"/>
                  <a:pt x="0" y="926754"/>
                  <a:pt x="0" y="905907"/>
                </a:cubicBezTo>
                <a:lnTo>
                  <a:pt x="0" y="37746"/>
                </a:lnTo>
                <a:cubicBezTo>
                  <a:pt x="0" y="16913"/>
                  <a:pt x="16913" y="0"/>
                  <a:pt x="37746" y="0"/>
                </a:cubicBezTo>
                <a:close/>
              </a:path>
            </a:pathLst>
          </a:custGeom>
          <a:solidFill>
            <a:schemeClr val="bg1"/>
          </a:solidFill>
          <a:ln/>
        </p:spPr>
        <p:txBody>
          <a:bodyPr/>
          <a:lstStyle/>
          <a:p>
            <a:endParaRPr lang="ru-RU"/>
          </a:p>
        </p:txBody>
      </p:sp>
      <p:sp>
        <p:nvSpPr>
          <p:cNvPr id="48" name="Shape 46">
            <a:extLst>
              <a:ext uri="{FF2B5EF4-FFF2-40B4-BE49-F238E27FC236}">
                <a16:creationId xmlns:a16="http://schemas.microsoft.com/office/drawing/2014/main" id="{3D6E2A7D-9DB7-BCC9-B540-0E123E4E1B01}"/>
              </a:ext>
            </a:extLst>
          </p:cNvPr>
          <p:cNvSpPr/>
          <p:nvPr/>
        </p:nvSpPr>
        <p:spPr>
          <a:xfrm>
            <a:off x="9080992" y="2497536"/>
            <a:ext cx="37746" cy="943653"/>
          </a:xfrm>
          <a:custGeom>
            <a:avLst/>
            <a:gdLst/>
            <a:ahLst/>
            <a:cxnLst/>
            <a:rect l="l" t="t" r="r" b="b"/>
            <a:pathLst>
              <a:path w="37746" h="943653">
                <a:moveTo>
                  <a:pt x="37746" y="0"/>
                </a:moveTo>
                <a:lnTo>
                  <a:pt x="37746" y="0"/>
                </a:lnTo>
                <a:lnTo>
                  <a:pt x="37746" y="943653"/>
                </a:lnTo>
                <a:lnTo>
                  <a:pt x="37746" y="943653"/>
                </a:lnTo>
                <a:cubicBezTo>
                  <a:pt x="16900" y="943653"/>
                  <a:pt x="0" y="926754"/>
                  <a:pt x="0" y="905907"/>
                </a:cubicBezTo>
                <a:lnTo>
                  <a:pt x="0" y="37746"/>
                </a:lnTo>
                <a:cubicBezTo>
                  <a:pt x="0" y="16913"/>
                  <a:pt x="16913" y="0"/>
                  <a:pt x="37746" y="0"/>
                </a:cubicBezTo>
                <a:close/>
              </a:path>
            </a:pathLst>
          </a:custGeom>
          <a:solidFill>
            <a:srgbClr val="1A3A52"/>
          </a:solidFill>
          <a:ln/>
        </p:spPr>
        <p:txBody>
          <a:bodyPr/>
          <a:lstStyle/>
          <a:p>
            <a:endParaRPr lang="ru-RU"/>
          </a:p>
        </p:txBody>
      </p:sp>
      <p:sp>
        <p:nvSpPr>
          <p:cNvPr id="49" name="Text 47">
            <a:extLst>
              <a:ext uri="{FF2B5EF4-FFF2-40B4-BE49-F238E27FC236}">
                <a16:creationId xmlns:a16="http://schemas.microsoft.com/office/drawing/2014/main" id="{46E795EB-C551-2DF1-69BA-27CECE79098C}"/>
              </a:ext>
            </a:extLst>
          </p:cNvPr>
          <p:cNvSpPr/>
          <p:nvPr/>
        </p:nvSpPr>
        <p:spPr>
          <a:xfrm>
            <a:off x="9561763" y="3106969"/>
            <a:ext cx="490700" cy="264223"/>
          </a:xfrm>
          <a:prstGeom prst="rect">
            <a:avLst/>
          </a:prstGeom>
          <a:noFill/>
          <a:ln/>
        </p:spPr>
        <p:txBody>
          <a:bodyPr wrap="square" lIns="0" tIns="0" rIns="0" bIns="0" rtlCol="0" anchor="ctr"/>
          <a:lstStyle/>
          <a:p>
            <a:pPr>
              <a:lnSpc>
                <a:spcPct val="130000"/>
              </a:lnSpc>
            </a:pPr>
            <a:r>
              <a:rPr lang="en-US" sz="1337" b="1" dirty="0">
                <a:solidFill>
                  <a:srgbClr val="1A3A52"/>
                </a:solidFill>
                <a:latin typeface="Quattrocento Sans" pitchFamily="34" charset="0"/>
                <a:ea typeface="Quattrocento Sans" pitchFamily="34" charset="-122"/>
                <a:cs typeface="Quattrocento Sans" pitchFamily="34" charset="-120"/>
              </a:rPr>
              <a:t>HPV+</a:t>
            </a:r>
            <a:endParaRPr lang="en-US" sz="1600" dirty="0"/>
          </a:p>
        </p:txBody>
      </p:sp>
      <p:sp>
        <p:nvSpPr>
          <p:cNvPr id="50" name="Shape 48">
            <a:extLst>
              <a:ext uri="{FF2B5EF4-FFF2-40B4-BE49-F238E27FC236}">
                <a16:creationId xmlns:a16="http://schemas.microsoft.com/office/drawing/2014/main" id="{BAC22203-DDDA-81C5-6213-F18D702FA335}"/>
              </a:ext>
            </a:extLst>
          </p:cNvPr>
          <p:cNvSpPr/>
          <p:nvPr/>
        </p:nvSpPr>
        <p:spPr>
          <a:xfrm>
            <a:off x="10611576" y="2740509"/>
            <a:ext cx="490700" cy="264223"/>
          </a:xfrm>
          <a:custGeom>
            <a:avLst/>
            <a:gdLst/>
            <a:ahLst/>
            <a:cxnLst/>
            <a:rect l="l" t="t" r="r" b="b"/>
            <a:pathLst>
              <a:path w="490700" h="264223">
                <a:moveTo>
                  <a:pt x="37747" y="0"/>
                </a:moveTo>
                <a:lnTo>
                  <a:pt x="452953" y="0"/>
                </a:lnTo>
                <a:cubicBezTo>
                  <a:pt x="473800" y="0"/>
                  <a:pt x="490700" y="16900"/>
                  <a:pt x="490700" y="37747"/>
                </a:cubicBezTo>
                <a:lnTo>
                  <a:pt x="490700" y="226476"/>
                </a:lnTo>
                <a:cubicBezTo>
                  <a:pt x="490700" y="247323"/>
                  <a:pt x="473800" y="264223"/>
                  <a:pt x="452953" y="264223"/>
                </a:cubicBezTo>
                <a:lnTo>
                  <a:pt x="37747" y="264223"/>
                </a:lnTo>
                <a:cubicBezTo>
                  <a:pt x="16914" y="264223"/>
                  <a:pt x="0" y="247309"/>
                  <a:pt x="0" y="226476"/>
                </a:cubicBezTo>
                <a:lnTo>
                  <a:pt x="0" y="37747"/>
                </a:lnTo>
                <a:cubicBezTo>
                  <a:pt x="0" y="16914"/>
                  <a:pt x="16914" y="0"/>
                  <a:pt x="37747" y="0"/>
                </a:cubicBezTo>
                <a:close/>
              </a:path>
            </a:pathLst>
          </a:custGeom>
          <a:solidFill>
            <a:srgbClr val="1A3A52">
              <a:alpha val="20000"/>
            </a:srgbClr>
          </a:solidFill>
          <a:ln/>
        </p:spPr>
        <p:txBody>
          <a:bodyPr/>
          <a:lstStyle/>
          <a:p>
            <a:endParaRPr lang="ru-RU"/>
          </a:p>
        </p:txBody>
      </p:sp>
      <p:sp>
        <p:nvSpPr>
          <p:cNvPr id="51" name="Text 49">
            <a:extLst>
              <a:ext uri="{FF2B5EF4-FFF2-40B4-BE49-F238E27FC236}">
                <a16:creationId xmlns:a16="http://schemas.microsoft.com/office/drawing/2014/main" id="{BA168EBF-20B5-1DA0-4D13-A45C6502E2D3}"/>
              </a:ext>
            </a:extLst>
          </p:cNvPr>
          <p:cNvSpPr/>
          <p:nvPr/>
        </p:nvSpPr>
        <p:spPr>
          <a:xfrm>
            <a:off x="10613444" y="2719026"/>
            <a:ext cx="556755" cy="264223"/>
          </a:xfrm>
          <a:prstGeom prst="rect">
            <a:avLst/>
          </a:prstGeom>
          <a:noFill/>
          <a:ln/>
        </p:spPr>
        <p:txBody>
          <a:bodyPr wrap="square" lIns="75492" tIns="37746" rIns="75492" bIns="37746" rtlCol="0" anchor="ctr"/>
          <a:lstStyle/>
          <a:p>
            <a:pPr>
              <a:lnSpc>
                <a:spcPct val="120000"/>
              </a:lnSpc>
            </a:pPr>
            <a:r>
              <a:rPr lang="en-US" sz="1040" b="1" dirty="0">
                <a:solidFill>
                  <a:srgbClr val="1A3A52"/>
                </a:solidFill>
                <a:latin typeface="Quattrocento Sans" pitchFamily="34" charset="0"/>
                <a:ea typeface="Quattrocento Sans" pitchFamily="34" charset="-122"/>
                <a:cs typeface="Quattrocento Sans" pitchFamily="34" charset="-120"/>
              </a:rPr>
              <a:t>n=527</a:t>
            </a:r>
            <a:endParaRPr lang="en-US" sz="1600" dirty="0"/>
          </a:p>
        </p:txBody>
      </p:sp>
      <p:sp>
        <p:nvSpPr>
          <p:cNvPr id="52" name="Text 50">
            <a:extLst>
              <a:ext uri="{FF2B5EF4-FFF2-40B4-BE49-F238E27FC236}">
                <a16:creationId xmlns:a16="http://schemas.microsoft.com/office/drawing/2014/main" id="{18D2EA94-28B6-CCC3-7C37-005EBC581767}"/>
              </a:ext>
            </a:extLst>
          </p:cNvPr>
          <p:cNvSpPr/>
          <p:nvPr/>
        </p:nvSpPr>
        <p:spPr>
          <a:xfrm>
            <a:off x="9250849" y="2988236"/>
            <a:ext cx="2274204" cy="150985"/>
          </a:xfrm>
          <a:prstGeom prst="rect">
            <a:avLst/>
          </a:prstGeom>
          <a:noFill/>
          <a:ln/>
        </p:spPr>
        <p:txBody>
          <a:bodyPr wrap="square" lIns="0" tIns="0" rIns="0" bIns="0" rtlCol="0" anchor="ctr"/>
          <a:lstStyle/>
          <a:p>
            <a:pPr>
              <a:lnSpc>
                <a:spcPct val="110000"/>
              </a:lnSpc>
            </a:pPr>
            <a:endParaRPr lang="en-US" sz="1600" dirty="0"/>
          </a:p>
        </p:txBody>
      </p:sp>
      <p:sp>
        <p:nvSpPr>
          <p:cNvPr id="53" name="Shape 51">
            <a:extLst>
              <a:ext uri="{FF2B5EF4-FFF2-40B4-BE49-F238E27FC236}">
                <a16:creationId xmlns:a16="http://schemas.microsoft.com/office/drawing/2014/main" id="{F5009EF0-19F1-ED18-0A4B-0D153F944486}"/>
              </a:ext>
            </a:extLst>
          </p:cNvPr>
          <p:cNvSpPr/>
          <p:nvPr/>
        </p:nvSpPr>
        <p:spPr>
          <a:xfrm>
            <a:off x="6441015" y="3610004"/>
            <a:ext cx="2538427" cy="1089390"/>
          </a:xfrm>
          <a:custGeom>
            <a:avLst/>
            <a:gdLst/>
            <a:ahLst/>
            <a:cxnLst/>
            <a:rect l="l" t="t" r="r" b="b"/>
            <a:pathLst>
              <a:path w="2538427" h="792669">
                <a:moveTo>
                  <a:pt x="37746" y="0"/>
                </a:moveTo>
                <a:lnTo>
                  <a:pt x="2462933" y="0"/>
                </a:lnTo>
                <a:cubicBezTo>
                  <a:pt x="2504628" y="0"/>
                  <a:pt x="2538427" y="33800"/>
                  <a:pt x="2538427" y="75494"/>
                </a:cubicBezTo>
                <a:lnTo>
                  <a:pt x="2538427" y="717175"/>
                </a:lnTo>
                <a:cubicBezTo>
                  <a:pt x="2538427" y="758869"/>
                  <a:pt x="2504628" y="792669"/>
                  <a:pt x="2462933" y="792669"/>
                </a:cubicBezTo>
                <a:lnTo>
                  <a:pt x="37746" y="792669"/>
                </a:lnTo>
                <a:cubicBezTo>
                  <a:pt x="16913" y="792669"/>
                  <a:pt x="0" y="775755"/>
                  <a:pt x="0" y="754923"/>
                </a:cubicBezTo>
                <a:lnTo>
                  <a:pt x="0" y="37746"/>
                </a:lnTo>
                <a:cubicBezTo>
                  <a:pt x="0" y="16913"/>
                  <a:pt x="16913" y="0"/>
                  <a:pt x="37746" y="0"/>
                </a:cubicBezTo>
                <a:close/>
              </a:path>
            </a:pathLst>
          </a:custGeom>
          <a:solidFill>
            <a:schemeClr val="bg1"/>
          </a:solidFill>
          <a:ln/>
        </p:spPr>
        <p:txBody>
          <a:bodyPr/>
          <a:lstStyle/>
          <a:p>
            <a:endParaRPr lang="ru-RU"/>
          </a:p>
        </p:txBody>
      </p:sp>
      <p:sp>
        <p:nvSpPr>
          <p:cNvPr id="54" name="Shape 52">
            <a:extLst>
              <a:ext uri="{FF2B5EF4-FFF2-40B4-BE49-F238E27FC236}">
                <a16:creationId xmlns:a16="http://schemas.microsoft.com/office/drawing/2014/main" id="{0807502D-E60C-0877-C036-E422FD5410BE}"/>
              </a:ext>
            </a:extLst>
          </p:cNvPr>
          <p:cNvSpPr/>
          <p:nvPr/>
        </p:nvSpPr>
        <p:spPr>
          <a:xfrm>
            <a:off x="6416762" y="3592173"/>
            <a:ext cx="45719" cy="1089391"/>
          </a:xfrm>
          <a:custGeom>
            <a:avLst/>
            <a:gdLst/>
            <a:ahLst/>
            <a:cxnLst/>
            <a:rect l="l" t="t" r="r" b="b"/>
            <a:pathLst>
              <a:path w="37746" h="792669">
                <a:moveTo>
                  <a:pt x="37746" y="0"/>
                </a:moveTo>
                <a:lnTo>
                  <a:pt x="37746" y="0"/>
                </a:lnTo>
                <a:lnTo>
                  <a:pt x="37746" y="792669"/>
                </a:lnTo>
                <a:lnTo>
                  <a:pt x="37746" y="792669"/>
                </a:lnTo>
                <a:cubicBezTo>
                  <a:pt x="16913" y="792669"/>
                  <a:pt x="0" y="775755"/>
                  <a:pt x="0" y="754923"/>
                </a:cubicBezTo>
                <a:lnTo>
                  <a:pt x="0" y="37746"/>
                </a:lnTo>
                <a:cubicBezTo>
                  <a:pt x="0" y="16913"/>
                  <a:pt x="16913" y="0"/>
                  <a:pt x="37746" y="0"/>
                </a:cubicBezTo>
                <a:close/>
              </a:path>
            </a:pathLst>
          </a:custGeom>
          <a:solidFill>
            <a:srgbClr val="D95D5D">
              <a:alpha val="60000"/>
            </a:srgbClr>
          </a:solidFill>
          <a:ln/>
        </p:spPr>
        <p:txBody>
          <a:bodyPr/>
          <a:lstStyle/>
          <a:p>
            <a:endParaRPr lang="ru-RU"/>
          </a:p>
        </p:txBody>
      </p:sp>
      <p:sp>
        <p:nvSpPr>
          <p:cNvPr id="55" name="Text 53">
            <a:extLst>
              <a:ext uri="{FF2B5EF4-FFF2-40B4-BE49-F238E27FC236}">
                <a16:creationId xmlns:a16="http://schemas.microsoft.com/office/drawing/2014/main" id="{97138A7D-92A1-F1A5-7248-76231598C18B}"/>
              </a:ext>
            </a:extLst>
          </p:cNvPr>
          <p:cNvSpPr/>
          <p:nvPr/>
        </p:nvSpPr>
        <p:spPr>
          <a:xfrm flipH="1">
            <a:off x="6797448" y="4387409"/>
            <a:ext cx="774777" cy="128966"/>
          </a:xfrm>
          <a:prstGeom prst="rect">
            <a:avLst/>
          </a:prstGeom>
          <a:noFill/>
          <a:ln/>
        </p:spPr>
        <p:txBody>
          <a:bodyPr wrap="square" lIns="0" tIns="0" rIns="0" bIns="0" rtlCol="0" anchor="ctr"/>
          <a:lstStyle/>
          <a:p>
            <a:pPr>
              <a:lnSpc>
                <a:spcPct val="130000"/>
              </a:lnSpc>
            </a:pPr>
            <a:r>
              <a:rPr lang="en-US" sz="1337" b="1" dirty="0">
                <a:solidFill>
                  <a:srgbClr val="1A3A52"/>
                </a:solidFill>
                <a:latin typeface="Quattrocento Sans" pitchFamily="34" charset="0"/>
                <a:ea typeface="Quattrocento Sans" pitchFamily="34" charset="-122"/>
                <a:cs typeface="Quattrocento Sans" pitchFamily="34" charset="-120"/>
              </a:rPr>
              <a:t>LSIL</a:t>
            </a:r>
            <a:endParaRPr lang="en-US" sz="1600" dirty="0"/>
          </a:p>
        </p:txBody>
      </p:sp>
      <p:sp>
        <p:nvSpPr>
          <p:cNvPr id="56" name="Shape 54">
            <a:extLst>
              <a:ext uri="{FF2B5EF4-FFF2-40B4-BE49-F238E27FC236}">
                <a16:creationId xmlns:a16="http://schemas.microsoft.com/office/drawing/2014/main" id="{0F831A50-AA48-17D1-5FC0-65B6CB8375FA}"/>
              </a:ext>
            </a:extLst>
          </p:cNvPr>
          <p:cNvSpPr/>
          <p:nvPr/>
        </p:nvSpPr>
        <p:spPr>
          <a:xfrm>
            <a:off x="7852735" y="3807967"/>
            <a:ext cx="471827" cy="264223"/>
          </a:xfrm>
          <a:custGeom>
            <a:avLst/>
            <a:gdLst/>
            <a:ahLst/>
            <a:cxnLst/>
            <a:rect l="l" t="t" r="r" b="b"/>
            <a:pathLst>
              <a:path w="471827" h="264223">
                <a:moveTo>
                  <a:pt x="37747" y="0"/>
                </a:moveTo>
                <a:lnTo>
                  <a:pt x="434080" y="0"/>
                </a:lnTo>
                <a:cubicBezTo>
                  <a:pt x="454927" y="0"/>
                  <a:pt x="471827" y="16900"/>
                  <a:pt x="471827" y="37747"/>
                </a:cubicBezTo>
                <a:lnTo>
                  <a:pt x="471827" y="226476"/>
                </a:lnTo>
                <a:cubicBezTo>
                  <a:pt x="471827" y="247323"/>
                  <a:pt x="454927" y="264223"/>
                  <a:pt x="434080" y="264223"/>
                </a:cubicBezTo>
                <a:lnTo>
                  <a:pt x="37747" y="264223"/>
                </a:lnTo>
                <a:cubicBezTo>
                  <a:pt x="16914" y="264223"/>
                  <a:pt x="0" y="247309"/>
                  <a:pt x="0" y="226476"/>
                </a:cubicBezTo>
                <a:lnTo>
                  <a:pt x="0" y="37747"/>
                </a:lnTo>
                <a:cubicBezTo>
                  <a:pt x="0" y="16914"/>
                  <a:pt x="16914" y="0"/>
                  <a:pt x="37747" y="0"/>
                </a:cubicBezTo>
                <a:close/>
              </a:path>
            </a:pathLst>
          </a:custGeom>
          <a:solidFill>
            <a:srgbClr val="D95D5D">
              <a:alpha val="20000"/>
            </a:srgbClr>
          </a:solidFill>
          <a:ln/>
        </p:spPr>
        <p:txBody>
          <a:bodyPr/>
          <a:lstStyle/>
          <a:p>
            <a:endParaRPr lang="ru-RU"/>
          </a:p>
        </p:txBody>
      </p:sp>
      <p:sp>
        <p:nvSpPr>
          <p:cNvPr id="57" name="Text 55">
            <a:extLst>
              <a:ext uri="{FF2B5EF4-FFF2-40B4-BE49-F238E27FC236}">
                <a16:creationId xmlns:a16="http://schemas.microsoft.com/office/drawing/2014/main" id="{79E4FE7F-DC8E-36AF-D01D-C289BB22A3E7}"/>
              </a:ext>
            </a:extLst>
          </p:cNvPr>
          <p:cNvSpPr/>
          <p:nvPr/>
        </p:nvSpPr>
        <p:spPr>
          <a:xfrm>
            <a:off x="7843863" y="3807967"/>
            <a:ext cx="537882" cy="264223"/>
          </a:xfrm>
          <a:prstGeom prst="rect">
            <a:avLst/>
          </a:prstGeom>
          <a:noFill/>
          <a:ln/>
        </p:spPr>
        <p:txBody>
          <a:bodyPr wrap="square" lIns="75492" tIns="37746" rIns="75492" bIns="37746" rtlCol="0" anchor="ctr"/>
          <a:lstStyle/>
          <a:p>
            <a:pPr>
              <a:lnSpc>
                <a:spcPct val="120000"/>
              </a:lnSpc>
            </a:pPr>
            <a:r>
              <a:rPr lang="en-US" sz="1040" b="1" dirty="0">
                <a:solidFill>
                  <a:srgbClr val="D95D5D"/>
                </a:solidFill>
                <a:latin typeface="Quattrocento Sans" pitchFamily="34" charset="0"/>
                <a:ea typeface="Quattrocento Sans" pitchFamily="34" charset="-122"/>
                <a:cs typeface="Quattrocento Sans" pitchFamily="34" charset="-120"/>
              </a:rPr>
              <a:t>n=315</a:t>
            </a:r>
            <a:endParaRPr lang="en-US" sz="1600" dirty="0"/>
          </a:p>
        </p:txBody>
      </p:sp>
      <p:sp>
        <p:nvSpPr>
          <p:cNvPr id="58" name="Text 56">
            <a:extLst>
              <a:ext uri="{FF2B5EF4-FFF2-40B4-BE49-F238E27FC236}">
                <a16:creationId xmlns:a16="http://schemas.microsoft.com/office/drawing/2014/main" id="{7B96D273-355C-995C-9373-3EBF87E9BFD2}"/>
              </a:ext>
            </a:extLst>
          </p:cNvPr>
          <p:cNvSpPr/>
          <p:nvPr/>
        </p:nvSpPr>
        <p:spPr>
          <a:xfrm>
            <a:off x="6576182" y="4045128"/>
            <a:ext cx="2274204" cy="150985"/>
          </a:xfrm>
          <a:prstGeom prst="rect">
            <a:avLst/>
          </a:prstGeom>
          <a:noFill/>
          <a:ln/>
        </p:spPr>
        <p:txBody>
          <a:bodyPr wrap="square" lIns="0" tIns="0" rIns="0" bIns="0" rtlCol="0" anchor="ctr"/>
          <a:lstStyle/>
          <a:p>
            <a:pPr>
              <a:lnSpc>
                <a:spcPct val="110000"/>
              </a:lnSpc>
            </a:pPr>
            <a:endParaRPr lang="en-US" sz="1600" dirty="0"/>
          </a:p>
        </p:txBody>
      </p:sp>
      <p:sp>
        <p:nvSpPr>
          <p:cNvPr id="59" name="Shape 57">
            <a:extLst>
              <a:ext uri="{FF2B5EF4-FFF2-40B4-BE49-F238E27FC236}">
                <a16:creationId xmlns:a16="http://schemas.microsoft.com/office/drawing/2014/main" id="{0C61634F-7808-E958-02C4-E34C54017F2B}"/>
              </a:ext>
            </a:extLst>
          </p:cNvPr>
          <p:cNvSpPr/>
          <p:nvPr/>
        </p:nvSpPr>
        <p:spPr>
          <a:xfrm>
            <a:off x="9118544" y="3613300"/>
            <a:ext cx="2555048" cy="1086094"/>
          </a:xfrm>
          <a:custGeom>
            <a:avLst/>
            <a:gdLst/>
            <a:ahLst/>
            <a:cxnLst/>
            <a:rect l="l" t="t" r="r" b="b"/>
            <a:pathLst>
              <a:path w="2538427" h="792669">
                <a:moveTo>
                  <a:pt x="37746" y="0"/>
                </a:moveTo>
                <a:lnTo>
                  <a:pt x="2462933" y="0"/>
                </a:lnTo>
                <a:cubicBezTo>
                  <a:pt x="2504628" y="0"/>
                  <a:pt x="2538427" y="33800"/>
                  <a:pt x="2538427" y="75494"/>
                </a:cubicBezTo>
                <a:lnTo>
                  <a:pt x="2538427" y="717175"/>
                </a:lnTo>
                <a:cubicBezTo>
                  <a:pt x="2538427" y="758869"/>
                  <a:pt x="2504628" y="792669"/>
                  <a:pt x="2462933" y="792669"/>
                </a:cubicBezTo>
                <a:lnTo>
                  <a:pt x="37746" y="792669"/>
                </a:lnTo>
                <a:cubicBezTo>
                  <a:pt x="16913" y="792669"/>
                  <a:pt x="0" y="775755"/>
                  <a:pt x="0" y="754923"/>
                </a:cubicBezTo>
                <a:lnTo>
                  <a:pt x="0" y="37746"/>
                </a:lnTo>
                <a:cubicBezTo>
                  <a:pt x="0" y="16913"/>
                  <a:pt x="16913" y="0"/>
                  <a:pt x="37746" y="0"/>
                </a:cubicBezTo>
                <a:close/>
              </a:path>
            </a:pathLst>
          </a:custGeom>
          <a:solidFill>
            <a:schemeClr val="bg1"/>
          </a:solidFill>
          <a:ln/>
        </p:spPr>
        <p:txBody>
          <a:bodyPr/>
          <a:lstStyle/>
          <a:p>
            <a:endParaRPr lang="ru-RU"/>
          </a:p>
        </p:txBody>
      </p:sp>
      <p:sp>
        <p:nvSpPr>
          <p:cNvPr id="60" name="Shape 58">
            <a:extLst>
              <a:ext uri="{FF2B5EF4-FFF2-40B4-BE49-F238E27FC236}">
                <a16:creationId xmlns:a16="http://schemas.microsoft.com/office/drawing/2014/main" id="{A8B1FFDB-DA29-F822-DB14-F06EAA513542}"/>
              </a:ext>
            </a:extLst>
          </p:cNvPr>
          <p:cNvSpPr/>
          <p:nvPr/>
        </p:nvSpPr>
        <p:spPr>
          <a:xfrm>
            <a:off x="9099865" y="3610004"/>
            <a:ext cx="45719" cy="1089389"/>
          </a:xfrm>
          <a:custGeom>
            <a:avLst/>
            <a:gdLst/>
            <a:ahLst/>
            <a:cxnLst/>
            <a:rect l="l" t="t" r="r" b="b"/>
            <a:pathLst>
              <a:path w="37746" h="792669">
                <a:moveTo>
                  <a:pt x="37746" y="0"/>
                </a:moveTo>
                <a:lnTo>
                  <a:pt x="37746" y="0"/>
                </a:lnTo>
                <a:lnTo>
                  <a:pt x="37746" y="792669"/>
                </a:lnTo>
                <a:lnTo>
                  <a:pt x="37746" y="792669"/>
                </a:lnTo>
                <a:cubicBezTo>
                  <a:pt x="16913" y="792669"/>
                  <a:pt x="0" y="775755"/>
                  <a:pt x="0" y="754923"/>
                </a:cubicBezTo>
                <a:lnTo>
                  <a:pt x="0" y="37746"/>
                </a:lnTo>
                <a:cubicBezTo>
                  <a:pt x="0" y="16913"/>
                  <a:pt x="16913" y="0"/>
                  <a:pt x="37746" y="0"/>
                </a:cubicBezTo>
                <a:close/>
              </a:path>
            </a:pathLst>
          </a:custGeom>
          <a:solidFill>
            <a:srgbClr val="D95D5D"/>
          </a:solidFill>
          <a:ln/>
        </p:spPr>
        <p:txBody>
          <a:bodyPr/>
          <a:lstStyle/>
          <a:p>
            <a:endParaRPr lang="ru-RU"/>
          </a:p>
        </p:txBody>
      </p:sp>
      <p:sp>
        <p:nvSpPr>
          <p:cNvPr id="61" name="Text 59">
            <a:extLst>
              <a:ext uri="{FF2B5EF4-FFF2-40B4-BE49-F238E27FC236}">
                <a16:creationId xmlns:a16="http://schemas.microsoft.com/office/drawing/2014/main" id="{2BFDBEB9-0582-B0A9-13AE-078601487908}"/>
              </a:ext>
            </a:extLst>
          </p:cNvPr>
          <p:cNvSpPr/>
          <p:nvPr/>
        </p:nvSpPr>
        <p:spPr>
          <a:xfrm>
            <a:off x="9542815" y="4315642"/>
            <a:ext cx="424644" cy="264223"/>
          </a:xfrm>
          <a:prstGeom prst="rect">
            <a:avLst/>
          </a:prstGeom>
          <a:noFill/>
          <a:ln/>
        </p:spPr>
        <p:txBody>
          <a:bodyPr wrap="square" lIns="0" tIns="0" rIns="0" bIns="0" rtlCol="0" anchor="ctr"/>
          <a:lstStyle/>
          <a:p>
            <a:pPr>
              <a:lnSpc>
                <a:spcPct val="130000"/>
              </a:lnSpc>
            </a:pPr>
            <a:r>
              <a:rPr lang="en-US" sz="1337" b="1" dirty="0">
                <a:solidFill>
                  <a:srgbClr val="1A3A52"/>
                </a:solidFill>
                <a:latin typeface="Quattrocento Sans" pitchFamily="34" charset="0"/>
                <a:ea typeface="Quattrocento Sans" pitchFamily="34" charset="-122"/>
                <a:cs typeface="Quattrocento Sans" pitchFamily="34" charset="-120"/>
              </a:rPr>
              <a:t>HSIL</a:t>
            </a:r>
            <a:endParaRPr lang="en-US" sz="1600" dirty="0"/>
          </a:p>
        </p:txBody>
      </p:sp>
      <p:sp>
        <p:nvSpPr>
          <p:cNvPr id="62" name="Shape 60">
            <a:extLst>
              <a:ext uri="{FF2B5EF4-FFF2-40B4-BE49-F238E27FC236}">
                <a16:creationId xmlns:a16="http://schemas.microsoft.com/office/drawing/2014/main" id="{25E436AA-A86D-1939-60B9-C89D8A78B4D6}"/>
              </a:ext>
            </a:extLst>
          </p:cNvPr>
          <p:cNvSpPr/>
          <p:nvPr/>
        </p:nvSpPr>
        <p:spPr>
          <a:xfrm>
            <a:off x="10611576" y="3879453"/>
            <a:ext cx="490700" cy="264223"/>
          </a:xfrm>
          <a:custGeom>
            <a:avLst/>
            <a:gdLst/>
            <a:ahLst/>
            <a:cxnLst/>
            <a:rect l="l" t="t" r="r" b="b"/>
            <a:pathLst>
              <a:path w="490700" h="264223">
                <a:moveTo>
                  <a:pt x="37747" y="0"/>
                </a:moveTo>
                <a:lnTo>
                  <a:pt x="452953" y="0"/>
                </a:lnTo>
                <a:cubicBezTo>
                  <a:pt x="473800" y="0"/>
                  <a:pt x="490700" y="16900"/>
                  <a:pt x="490700" y="37747"/>
                </a:cubicBezTo>
                <a:lnTo>
                  <a:pt x="490700" y="226476"/>
                </a:lnTo>
                <a:cubicBezTo>
                  <a:pt x="490700" y="247323"/>
                  <a:pt x="473800" y="264223"/>
                  <a:pt x="452953" y="264223"/>
                </a:cubicBezTo>
                <a:lnTo>
                  <a:pt x="37747" y="264223"/>
                </a:lnTo>
                <a:cubicBezTo>
                  <a:pt x="16914" y="264223"/>
                  <a:pt x="0" y="247309"/>
                  <a:pt x="0" y="226476"/>
                </a:cubicBezTo>
                <a:lnTo>
                  <a:pt x="0" y="37747"/>
                </a:lnTo>
                <a:cubicBezTo>
                  <a:pt x="0" y="16914"/>
                  <a:pt x="16914" y="0"/>
                  <a:pt x="37747" y="0"/>
                </a:cubicBezTo>
                <a:close/>
              </a:path>
            </a:pathLst>
          </a:custGeom>
          <a:solidFill>
            <a:srgbClr val="D95D5D">
              <a:alpha val="30196"/>
            </a:srgbClr>
          </a:solidFill>
          <a:ln/>
        </p:spPr>
        <p:txBody>
          <a:bodyPr/>
          <a:lstStyle/>
          <a:p>
            <a:endParaRPr lang="ru-RU"/>
          </a:p>
        </p:txBody>
      </p:sp>
      <p:sp>
        <p:nvSpPr>
          <p:cNvPr id="63" name="Text 61">
            <a:extLst>
              <a:ext uri="{FF2B5EF4-FFF2-40B4-BE49-F238E27FC236}">
                <a16:creationId xmlns:a16="http://schemas.microsoft.com/office/drawing/2014/main" id="{12211ED3-085A-3C25-65AB-0A77E185D81E}"/>
              </a:ext>
            </a:extLst>
          </p:cNvPr>
          <p:cNvSpPr/>
          <p:nvPr/>
        </p:nvSpPr>
        <p:spPr>
          <a:xfrm>
            <a:off x="10611576" y="3866494"/>
            <a:ext cx="556755" cy="264223"/>
          </a:xfrm>
          <a:prstGeom prst="rect">
            <a:avLst/>
          </a:prstGeom>
          <a:noFill/>
          <a:ln/>
        </p:spPr>
        <p:txBody>
          <a:bodyPr wrap="square" lIns="75492" tIns="37746" rIns="75492" bIns="37746" rtlCol="0" anchor="ctr"/>
          <a:lstStyle/>
          <a:p>
            <a:pPr>
              <a:lnSpc>
                <a:spcPct val="120000"/>
              </a:lnSpc>
            </a:pPr>
            <a:r>
              <a:rPr lang="en-US" sz="1040" b="1" dirty="0">
                <a:solidFill>
                  <a:srgbClr val="D95D5D"/>
                </a:solidFill>
                <a:latin typeface="Quattrocento Sans" pitchFamily="34" charset="0"/>
                <a:ea typeface="Quattrocento Sans" pitchFamily="34" charset="-122"/>
                <a:cs typeface="Quattrocento Sans" pitchFamily="34" charset="-120"/>
              </a:rPr>
              <a:t>n=462</a:t>
            </a:r>
            <a:endParaRPr lang="en-US" sz="1600" dirty="0"/>
          </a:p>
        </p:txBody>
      </p:sp>
      <p:sp>
        <p:nvSpPr>
          <p:cNvPr id="64" name="Text 62">
            <a:extLst>
              <a:ext uri="{FF2B5EF4-FFF2-40B4-BE49-F238E27FC236}">
                <a16:creationId xmlns:a16="http://schemas.microsoft.com/office/drawing/2014/main" id="{6603F3A8-E315-F69E-14A0-E3066B4923FA}"/>
              </a:ext>
            </a:extLst>
          </p:cNvPr>
          <p:cNvSpPr/>
          <p:nvPr/>
        </p:nvSpPr>
        <p:spPr>
          <a:xfrm>
            <a:off x="9250849" y="4045128"/>
            <a:ext cx="2274204" cy="150985"/>
          </a:xfrm>
          <a:prstGeom prst="rect">
            <a:avLst/>
          </a:prstGeom>
          <a:noFill/>
          <a:ln/>
        </p:spPr>
        <p:txBody>
          <a:bodyPr wrap="square" lIns="0" tIns="0" rIns="0" bIns="0" rtlCol="0" anchor="ctr"/>
          <a:lstStyle/>
          <a:p>
            <a:pPr>
              <a:lnSpc>
                <a:spcPct val="110000"/>
              </a:lnSpc>
            </a:pPr>
            <a:endParaRPr lang="en-US" sz="1600" dirty="0"/>
          </a:p>
        </p:txBody>
      </p:sp>
      <p:sp>
        <p:nvSpPr>
          <p:cNvPr id="65" name="Shape 63">
            <a:extLst>
              <a:ext uri="{FF2B5EF4-FFF2-40B4-BE49-F238E27FC236}">
                <a16:creationId xmlns:a16="http://schemas.microsoft.com/office/drawing/2014/main" id="{417FF6B3-C96E-52C9-F104-2EBF90CD5EB6}"/>
              </a:ext>
            </a:extLst>
          </p:cNvPr>
          <p:cNvSpPr/>
          <p:nvPr/>
        </p:nvSpPr>
        <p:spPr>
          <a:xfrm>
            <a:off x="6425197" y="4978809"/>
            <a:ext cx="5237276" cy="528446"/>
          </a:xfrm>
          <a:custGeom>
            <a:avLst/>
            <a:gdLst/>
            <a:ahLst/>
            <a:cxnLst/>
            <a:rect l="l" t="t" r="r" b="b"/>
            <a:pathLst>
              <a:path w="5237276" h="528446">
                <a:moveTo>
                  <a:pt x="75494" y="0"/>
                </a:moveTo>
                <a:lnTo>
                  <a:pt x="5161782" y="0"/>
                </a:lnTo>
                <a:cubicBezTo>
                  <a:pt x="5203476" y="0"/>
                  <a:pt x="5237276" y="33800"/>
                  <a:pt x="5237276" y="75494"/>
                </a:cubicBezTo>
                <a:lnTo>
                  <a:pt x="5237276" y="452952"/>
                </a:lnTo>
                <a:cubicBezTo>
                  <a:pt x="5237276" y="494646"/>
                  <a:pt x="5203476" y="528446"/>
                  <a:pt x="5161782" y="528446"/>
                </a:cubicBezTo>
                <a:lnTo>
                  <a:pt x="75494" y="528446"/>
                </a:lnTo>
                <a:cubicBezTo>
                  <a:pt x="33828" y="528446"/>
                  <a:pt x="0" y="494618"/>
                  <a:pt x="0" y="452952"/>
                </a:cubicBezTo>
                <a:lnTo>
                  <a:pt x="0" y="75494"/>
                </a:lnTo>
                <a:cubicBezTo>
                  <a:pt x="0" y="33828"/>
                  <a:pt x="33828" y="0"/>
                  <a:pt x="75494" y="0"/>
                </a:cubicBezTo>
                <a:close/>
              </a:path>
            </a:pathLst>
          </a:custGeom>
          <a:solidFill>
            <a:srgbClr val="1A3A52">
              <a:alpha val="5098"/>
            </a:srgbClr>
          </a:solidFill>
          <a:ln/>
        </p:spPr>
        <p:txBody>
          <a:bodyPr/>
          <a:lstStyle/>
          <a:p>
            <a:endParaRPr lang="ru-RU"/>
          </a:p>
        </p:txBody>
      </p:sp>
      <p:sp>
        <p:nvSpPr>
          <p:cNvPr id="66" name="Text 64">
            <a:extLst>
              <a:ext uri="{FF2B5EF4-FFF2-40B4-BE49-F238E27FC236}">
                <a16:creationId xmlns:a16="http://schemas.microsoft.com/office/drawing/2014/main" id="{541D937F-2A25-31DA-12BC-9893208CF07F}"/>
              </a:ext>
            </a:extLst>
          </p:cNvPr>
          <p:cNvSpPr/>
          <p:nvPr/>
        </p:nvSpPr>
        <p:spPr>
          <a:xfrm>
            <a:off x="6576181" y="5076079"/>
            <a:ext cx="1708062" cy="275142"/>
          </a:xfrm>
          <a:prstGeom prst="rect">
            <a:avLst/>
          </a:prstGeom>
          <a:noFill/>
          <a:ln/>
        </p:spPr>
        <p:txBody>
          <a:bodyPr wrap="square" lIns="0" tIns="0" rIns="0" bIns="0" rtlCol="0" anchor="ctr"/>
          <a:lstStyle/>
          <a:p>
            <a:pPr>
              <a:lnSpc>
                <a:spcPct val="120000"/>
              </a:lnSpc>
            </a:pPr>
            <a:r>
              <a:rPr lang="en-US" sz="1600" b="1" dirty="0">
                <a:solidFill>
                  <a:srgbClr val="1E293B"/>
                </a:solidFill>
                <a:latin typeface="Quattrocento Sans" pitchFamily="34" charset="0"/>
                <a:ea typeface="Quattrocento Sans" pitchFamily="34" charset="-122"/>
                <a:cs typeface="Quattrocento Sans" pitchFamily="34" charset="-120"/>
              </a:rPr>
              <a:t>Total Sample Size</a:t>
            </a:r>
            <a:endParaRPr lang="en-US" sz="1600" dirty="0"/>
          </a:p>
        </p:txBody>
      </p:sp>
      <p:sp>
        <p:nvSpPr>
          <p:cNvPr id="67" name="Text 65">
            <a:extLst>
              <a:ext uri="{FF2B5EF4-FFF2-40B4-BE49-F238E27FC236}">
                <a16:creationId xmlns:a16="http://schemas.microsoft.com/office/drawing/2014/main" id="{C81A8C9B-C49F-A672-EE34-98CF72F8AAA1}"/>
              </a:ext>
            </a:extLst>
          </p:cNvPr>
          <p:cNvSpPr/>
          <p:nvPr/>
        </p:nvSpPr>
        <p:spPr>
          <a:xfrm>
            <a:off x="10917807" y="5057980"/>
            <a:ext cx="594502" cy="301969"/>
          </a:xfrm>
          <a:prstGeom prst="rect">
            <a:avLst/>
          </a:prstGeom>
          <a:noFill/>
          <a:ln/>
        </p:spPr>
        <p:txBody>
          <a:bodyPr wrap="square" lIns="0" tIns="0" rIns="0" bIns="0" rtlCol="0" anchor="ctr"/>
          <a:lstStyle/>
          <a:p>
            <a:pPr>
              <a:lnSpc>
                <a:spcPct val="110000"/>
              </a:lnSpc>
            </a:pPr>
            <a:r>
              <a:rPr lang="en-US" sz="1783" b="1" dirty="0">
                <a:solidFill>
                  <a:srgbClr val="1A3A52"/>
                </a:solidFill>
                <a:latin typeface="Quattrocento Sans" pitchFamily="34" charset="0"/>
                <a:ea typeface="Quattrocento Sans" pitchFamily="34" charset="-122"/>
                <a:cs typeface="Quattrocento Sans" pitchFamily="34" charset="-120"/>
              </a:rPr>
              <a:t>1,522</a:t>
            </a:r>
            <a:endParaRPr lang="en-US" sz="1600" dirty="0"/>
          </a:p>
        </p:txBody>
      </p:sp>
      <p:sp>
        <p:nvSpPr>
          <p:cNvPr id="69" name="Shape 67">
            <a:extLst>
              <a:ext uri="{FF2B5EF4-FFF2-40B4-BE49-F238E27FC236}">
                <a16:creationId xmlns:a16="http://schemas.microsoft.com/office/drawing/2014/main" id="{BB6D6420-27F4-840A-A6B5-CC5083E24818}"/>
              </a:ext>
            </a:extLst>
          </p:cNvPr>
          <p:cNvSpPr/>
          <p:nvPr/>
        </p:nvSpPr>
        <p:spPr>
          <a:xfrm>
            <a:off x="639091" y="4663211"/>
            <a:ext cx="198167" cy="226477"/>
          </a:xfrm>
          <a:custGeom>
            <a:avLst/>
            <a:gdLst/>
            <a:ahLst/>
            <a:cxnLst/>
            <a:rect l="l" t="t" r="r" b="b"/>
            <a:pathLst>
              <a:path w="198167" h="226477">
                <a:moveTo>
                  <a:pt x="127393" y="0"/>
                </a:moveTo>
                <a:lnTo>
                  <a:pt x="56619" y="0"/>
                </a:lnTo>
                <a:cubicBezTo>
                  <a:pt x="48790" y="0"/>
                  <a:pt x="42464" y="6325"/>
                  <a:pt x="42464" y="14155"/>
                </a:cubicBezTo>
                <a:cubicBezTo>
                  <a:pt x="42464" y="21984"/>
                  <a:pt x="48790" y="28310"/>
                  <a:pt x="56619" y="28310"/>
                </a:cubicBezTo>
                <a:lnTo>
                  <a:pt x="56619" y="95324"/>
                </a:lnTo>
                <a:lnTo>
                  <a:pt x="3318" y="188568"/>
                </a:lnTo>
                <a:cubicBezTo>
                  <a:pt x="1150" y="192417"/>
                  <a:pt x="0" y="196707"/>
                  <a:pt x="0" y="201131"/>
                </a:cubicBezTo>
                <a:cubicBezTo>
                  <a:pt x="0" y="215153"/>
                  <a:pt x="11324" y="226477"/>
                  <a:pt x="25346" y="226477"/>
                </a:cubicBezTo>
                <a:lnTo>
                  <a:pt x="172821" y="226477"/>
                </a:lnTo>
                <a:cubicBezTo>
                  <a:pt x="186799" y="226477"/>
                  <a:pt x="198167" y="215153"/>
                  <a:pt x="198167" y="201131"/>
                </a:cubicBezTo>
                <a:cubicBezTo>
                  <a:pt x="198167" y="196707"/>
                  <a:pt x="197017" y="192373"/>
                  <a:pt x="194850" y="188568"/>
                </a:cubicBezTo>
                <a:lnTo>
                  <a:pt x="141548" y="95324"/>
                </a:lnTo>
                <a:lnTo>
                  <a:pt x="141548" y="28310"/>
                </a:lnTo>
                <a:cubicBezTo>
                  <a:pt x="149377" y="28310"/>
                  <a:pt x="155703" y="21984"/>
                  <a:pt x="155703" y="14155"/>
                </a:cubicBezTo>
                <a:cubicBezTo>
                  <a:pt x="155703" y="6325"/>
                  <a:pt x="149377" y="0"/>
                  <a:pt x="141548" y="0"/>
                </a:cubicBezTo>
                <a:lnTo>
                  <a:pt x="127393" y="0"/>
                </a:lnTo>
                <a:close/>
                <a:moveTo>
                  <a:pt x="84929" y="95324"/>
                </a:moveTo>
                <a:lnTo>
                  <a:pt x="84929" y="28310"/>
                </a:lnTo>
                <a:lnTo>
                  <a:pt x="113238" y="28310"/>
                </a:lnTo>
                <a:lnTo>
                  <a:pt x="113238" y="95324"/>
                </a:lnTo>
                <a:cubicBezTo>
                  <a:pt x="113238" y="100234"/>
                  <a:pt x="114521" y="105099"/>
                  <a:pt x="116954" y="109390"/>
                </a:cubicBezTo>
                <a:lnTo>
                  <a:pt x="135355" y="141548"/>
                </a:lnTo>
                <a:lnTo>
                  <a:pt x="62812" y="141548"/>
                </a:lnTo>
                <a:lnTo>
                  <a:pt x="81213" y="109390"/>
                </a:lnTo>
                <a:cubicBezTo>
                  <a:pt x="83646" y="105099"/>
                  <a:pt x="84929" y="100278"/>
                  <a:pt x="84929" y="95324"/>
                </a:cubicBezTo>
                <a:close/>
              </a:path>
            </a:pathLst>
          </a:custGeom>
          <a:solidFill>
            <a:srgbClr val="3B8D99"/>
          </a:solidFill>
          <a:ln/>
        </p:spPr>
        <p:txBody>
          <a:bodyPr/>
          <a:lstStyle/>
          <a:p>
            <a:endParaRPr lang="ru-RU" dirty="0"/>
          </a:p>
        </p:txBody>
      </p:sp>
      <p:sp>
        <p:nvSpPr>
          <p:cNvPr id="70" name="Text 68">
            <a:extLst>
              <a:ext uri="{FF2B5EF4-FFF2-40B4-BE49-F238E27FC236}">
                <a16:creationId xmlns:a16="http://schemas.microsoft.com/office/drawing/2014/main" id="{0C5F0A11-75EC-AD4A-2EB2-56430FD32AAF}"/>
              </a:ext>
            </a:extLst>
          </p:cNvPr>
          <p:cNvSpPr/>
          <p:nvPr/>
        </p:nvSpPr>
        <p:spPr>
          <a:xfrm>
            <a:off x="962526" y="6291022"/>
            <a:ext cx="7162328" cy="188731"/>
          </a:xfrm>
          <a:prstGeom prst="rect">
            <a:avLst/>
          </a:prstGeom>
          <a:noFill/>
          <a:ln/>
        </p:spPr>
        <p:txBody>
          <a:bodyPr wrap="square" lIns="0" tIns="0" rIns="0" bIns="0" rtlCol="0" anchor="ctr"/>
          <a:lstStyle/>
          <a:p>
            <a:pPr>
              <a:lnSpc>
                <a:spcPct val="120000"/>
              </a:lnSpc>
            </a:pPr>
            <a:endParaRPr lang="en-US" sz="1600" dirty="0"/>
          </a:p>
        </p:txBody>
      </p:sp>
      <p:sp>
        <p:nvSpPr>
          <p:cNvPr id="71" name="Text 69">
            <a:extLst>
              <a:ext uri="{FF2B5EF4-FFF2-40B4-BE49-F238E27FC236}">
                <a16:creationId xmlns:a16="http://schemas.microsoft.com/office/drawing/2014/main" id="{8440599F-7DD2-F1D4-463C-1ECEDF0C200C}"/>
              </a:ext>
            </a:extLst>
          </p:cNvPr>
          <p:cNvSpPr/>
          <p:nvPr/>
        </p:nvSpPr>
        <p:spPr>
          <a:xfrm>
            <a:off x="962526" y="6479753"/>
            <a:ext cx="7171765" cy="226477"/>
          </a:xfrm>
          <a:prstGeom prst="rect">
            <a:avLst/>
          </a:prstGeom>
          <a:noFill/>
          <a:ln/>
        </p:spPr>
        <p:txBody>
          <a:bodyPr wrap="square" lIns="0" tIns="0" rIns="0" bIns="0" rtlCol="0" anchor="ctr"/>
          <a:lstStyle/>
          <a:p>
            <a:pPr>
              <a:lnSpc>
                <a:spcPct val="120000"/>
              </a:lnSpc>
            </a:pPr>
            <a:endParaRPr lang="en-US" sz="1600" dirty="0"/>
          </a:p>
        </p:txBody>
      </p:sp>
      <p:pic>
        <p:nvPicPr>
          <p:cNvPr id="77" name="Рисунок 76">
            <a:extLst>
              <a:ext uri="{FF2B5EF4-FFF2-40B4-BE49-F238E27FC236}">
                <a16:creationId xmlns:a16="http://schemas.microsoft.com/office/drawing/2014/main" id="{3EDB6EDB-2538-1359-995E-CA4B0C4CB0FB}"/>
              </a:ext>
            </a:extLst>
          </p:cNvPr>
          <p:cNvPicPr>
            <a:picLocks noChangeAspect="1"/>
          </p:cNvPicPr>
          <p:nvPr/>
        </p:nvPicPr>
        <p:blipFill>
          <a:blip r:embed="rId5"/>
          <a:srcRect l="34246" t="43200" r="57940" b="46698"/>
          <a:stretch>
            <a:fillRect/>
          </a:stretch>
        </p:blipFill>
        <p:spPr>
          <a:xfrm>
            <a:off x="6546151" y="2517387"/>
            <a:ext cx="798763" cy="692797"/>
          </a:xfrm>
          <a:prstGeom prst="rect">
            <a:avLst/>
          </a:prstGeom>
        </p:spPr>
      </p:pic>
      <p:pic>
        <p:nvPicPr>
          <p:cNvPr id="79" name="Рисунок 78">
            <a:extLst>
              <a:ext uri="{FF2B5EF4-FFF2-40B4-BE49-F238E27FC236}">
                <a16:creationId xmlns:a16="http://schemas.microsoft.com/office/drawing/2014/main" id="{72D3AF39-D60A-EA4C-FDF8-A40EF2AD5BB7}"/>
              </a:ext>
            </a:extLst>
          </p:cNvPr>
          <p:cNvPicPr>
            <a:picLocks noChangeAspect="1"/>
          </p:cNvPicPr>
          <p:nvPr/>
        </p:nvPicPr>
        <p:blipFill>
          <a:blip r:embed="rId6"/>
          <a:srcRect l="34967" t="54808" r="57453" b="34826"/>
          <a:stretch>
            <a:fillRect/>
          </a:stretch>
        </p:blipFill>
        <p:spPr>
          <a:xfrm>
            <a:off x="6624817" y="3643214"/>
            <a:ext cx="745912" cy="684400"/>
          </a:xfrm>
          <a:prstGeom prst="rect">
            <a:avLst/>
          </a:prstGeom>
        </p:spPr>
      </p:pic>
      <p:pic>
        <p:nvPicPr>
          <p:cNvPr id="81" name="Рисунок 80">
            <a:extLst>
              <a:ext uri="{FF2B5EF4-FFF2-40B4-BE49-F238E27FC236}">
                <a16:creationId xmlns:a16="http://schemas.microsoft.com/office/drawing/2014/main" id="{DEEB946A-AE64-39AF-A7B5-CCAE84B6F665}"/>
              </a:ext>
            </a:extLst>
          </p:cNvPr>
          <p:cNvPicPr>
            <a:picLocks noChangeAspect="1"/>
          </p:cNvPicPr>
          <p:nvPr/>
        </p:nvPicPr>
        <p:blipFill>
          <a:blip r:embed="rId6"/>
          <a:srcRect l="41838" t="54776" r="50272" b="34719"/>
          <a:stretch>
            <a:fillRect/>
          </a:stretch>
        </p:blipFill>
        <p:spPr>
          <a:xfrm>
            <a:off x="9284686" y="3654957"/>
            <a:ext cx="806469" cy="720407"/>
          </a:xfrm>
          <a:prstGeom prst="rect">
            <a:avLst/>
          </a:prstGeom>
        </p:spPr>
      </p:pic>
      <p:pic>
        <p:nvPicPr>
          <p:cNvPr id="83" name="Рисунок 82">
            <a:extLst>
              <a:ext uri="{FF2B5EF4-FFF2-40B4-BE49-F238E27FC236}">
                <a16:creationId xmlns:a16="http://schemas.microsoft.com/office/drawing/2014/main" id="{81D5FD79-7B23-4949-9990-5961C3E8664E}"/>
              </a:ext>
            </a:extLst>
          </p:cNvPr>
          <p:cNvPicPr>
            <a:picLocks noChangeAspect="1"/>
          </p:cNvPicPr>
          <p:nvPr/>
        </p:nvPicPr>
        <p:blipFill>
          <a:blip r:embed="rId6"/>
          <a:srcRect l="42246" t="42747" r="50170" b="46877"/>
          <a:stretch>
            <a:fillRect/>
          </a:stretch>
        </p:blipFill>
        <p:spPr>
          <a:xfrm>
            <a:off x="9408119" y="2517387"/>
            <a:ext cx="673101" cy="617809"/>
          </a:xfrm>
          <a:prstGeom prst="rect">
            <a:avLst/>
          </a:prstGeom>
        </p:spPr>
      </p:pic>
      <p:pic>
        <p:nvPicPr>
          <p:cNvPr id="85" name="Рисунок 84">
            <a:extLst>
              <a:ext uri="{FF2B5EF4-FFF2-40B4-BE49-F238E27FC236}">
                <a16:creationId xmlns:a16="http://schemas.microsoft.com/office/drawing/2014/main" id="{AAD51E46-802E-205D-05BF-F4460D08E4E7}"/>
              </a:ext>
            </a:extLst>
          </p:cNvPr>
          <p:cNvPicPr>
            <a:picLocks noChangeAspect="1"/>
          </p:cNvPicPr>
          <p:nvPr/>
        </p:nvPicPr>
        <p:blipFill>
          <a:blip r:embed="rId7"/>
          <a:srcRect l="33302" t="40821" r="49009" b="40622"/>
          <a:stretch>
            <a:fillRect/>
          </a:stretch>
        </p:blipFill>
        <p:spPr>
          <a:xfrm>
            <a:off x="4266110" y="3154274"/>
            <a:ext cx="1726874" cy="1215429"/>
          </a:xfrm>
          <a:prstGeom prst="rect">
            <a:avLst/>
          </a:prstGeom>
        </p:spPr>
      </p:pic>
      <p:pic>
        <p:nvPicPr>
          <p:cNvPr id="87" name="Рисунок 86">
            <a:extLst>
              <a:ext uri="{FF2B5EF4-FFF2-40B4-BE49-F238E27FC236}">
                <a16:creationId xmlns:a16="http://schemas.microsoft.com/office/drawing/2014/main" id="{E4DBFE81-187D-8298-0469-E807DC76B458}"/>
              </a:ext>
            </a:extLst>
          </p:cNvPr>
          <p:cNvPicPr>
            <a:picLocks noChangeAspect="1"/>
          </p:cNvPicPr>
          <p:nvPr/>
        </p:nvPicPr>
        <p:blipFill>
          <a:blip r:embed="rId8"/>
          <a:srcRect t="35472" b="47263"/>
          <a:stretch>
            <a:fillRect/>
          </a:stretch>
        </p:blipFill>
        <p:spPr>
          <a:xfrm>
            <a:off x="461135" y="5076078"/>
            <a:ext cx="5493178" cy="1411003"/>
          </a:xfrm>
          <a:prstGeom prst="rect">
            <a:avLst/>
          </a:prstGeom>
        </p:spPr>
      </p:pic>
      <p:sp>
        <p:nvSpPr>
          <p:cNvPr id="89" name="TextBox 88">
            <a:extLst>
              <a:ext uri="{FF2B5EF4-FFF2-40B4-BE49-F238E27FC236}">
                <a16:creationId xmlns:a16="http://schemas.microsoft.com/office/drawing/2014/main" id="{49959347-0AED-42E6-4428-697773178E2D}"/>
              </a:ext>
            </a:extLst>
          </p:cNvPr>
          <p:cNvSpPr txBox="1"/>
          <p:nvPr/>
        </p:nvSpPr>
        <p:spPr>
          <a:xfrm>
            <a:off x="837258" y="4649528"/>
            <a:ext cx="6096000" cy="369332"/>
          </a:xfrm>
          <a:prstGeom prst="rect">
            <a:avLst/>
          </a:prstGeom>
          <a:noFill/>
        </p:spPr>
        <p:txBody>
          <a:bodyPr wrap="square">
            <a:spAutoFit/>
          </a:bodyPr>
          <a:lstStyle/>
          <a:p>
            <a:r>
              <a:rPr lang="en-US" dirty="0">
                <a:latin typeface="Quattrocento Sans" panose="020B0502050000020003" pitchFamily="34" charset="0"/>
              </a:rPr>
              <a:t>Research Workflow</a:t>
            </a:r>
          </a:p>
        </p:txBody>
      </p:sp>
      <p:pic>
        <p:nvPicPr>
          <p:cNvPr id="26" name="Записанный звук">
            <a:hlinkClick r:id="" action="ppaction://media"/>
            <a:extLst>
              <a:ext uri="{FF2B5EF4-FFF2-40B4-BE49-F238E27FC236}">
                <a16:creationId xmlns:a16="http://schemas.microsoft.com/office/drawing/2014/main" id="{687581A2-5AC6-C213-58F8-C49543FD631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414098843"/>
      </p:ext>
    </p:extLst>
  </p:cSld>
  <p:clrMapOvr>
    <a:masterClrMapping/>
  </p:clrMapOvr>
  <p:transition advTm="8496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965"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17500" y="365125"/>
            <a:ext cx="381000" cy="381000"/>
          </a:xfrm>
          <a:custGeom>
            <a:avLst/>
            <a:gdLst/>
            <a:ahLst/>
            <a:cxnLst/>
            <a:rect l="l" t="t" r="r" b="b"/>
            <a:pathLst>
              <a:path w="381000" h="381000">
                <a:moveTo>
                  <a:pt x="95250" y="0"/>
                </a:moveTo>
                <a:lnTo>
                  <a:pt x="285750" y="0"/>
                </a:lnTo>
                <a:cubicBezTo>
                  <a:pt x="338320" y="0"/>
                  <a:pt x="381000" y="42680"/>
                  <a:pt x="381000" y="95250"/>
                </a:cubicBezTo>
                <a:lnTo>
                  <a:pt x="381000" y="285750"/>
                </a:lnTo>
                <a:cubicBezTo>
                  <a:pt x="381000" y="338320"/>
                  <a:pt x="338320" y="381000"/>
                  <a:pt x="285750" y="381000"/>
                </a:cubicBezTo>
                <a:lnTo>
                  <a:pt x="95250" y="381000"/>
                </a:lnTo>
                <a:cubicBezTo>
                  <a:pt x="42680" y="381000"/>
                  <a:pt x="0" y="338320"/>
                  <a:pt x="0" y="285750"/>
                </a:cubicBezTo>
                <a:lnTo>
                  <a:pt x="0" y="95250"/>
                </a:lnTo>
                <a:cubicBezTo>
                  <a:pt x="0" y="42680"/>
                  <a:pt x="42680" y="0"/>
                  <a:pt x="95250" y="0"/>
                </a:cubicBezTo>
                <a:close/>
              </a:path>
            </a:pathLst>
          </a:custGeom>
          <a:solidFill>
            <a:srgbClr val="1A3A52"/>
          </a:solidFill>
          <a:ln/>
        </p:spPr>
        <p:txBody>
          <a:bodyPr/>
          <a:lstStyle/>
          <a:p>
            <a:endParaRPr lang="ru-RU"/>
          </a:p>
        </p:txBody>
      </p:sp>
      <p:sp>
        <p:nvSpPr>
          <p:cNvPr id="3" name="Text 1"/>
          <p:cNvSpPr/>
          <p:nvPr/>
        </p:nvSpPr>
        <p:spPr>
          <a:xfrm>
            <a:off x="391005" y="428625"/>
            <a:ext cx="325438" cy="254000"/>
          </a:xfrm>
          <a:prstGeom prst="rect">
            <a:avLst/>
          </a:prstGeom>
          <a:noFill/>
          <a:ln/>
        </p:spPr>
        <p:txBody>
          <a:bodyPr wrap="square" lIns="0" tIns="0" rIns="0" bIns="0" rtlCol="0" anchor="ctr"/>
          <a:lstStyle/>
          <a:p>
            <a:pPr>
              <a:lnSpc>
                <a:spcPct val="110000"/>
              </a:lnSpc>
            </a:pPr>
            <a:r>
              <a:rPr lang="en-US" sz="1500" b="1" dirty="0">
                <a:solidFill>
                  <a:srgbClr val="FFFFFF"/>
                </a:solidFill>
                <a:latin typeface="Liter" pitchFamily="34" charset="0"/>
                <a:ea typeface="Liter" pitchFamily="34" charset="-122"/>
                <a:cs typeface="Liter" pitchFamily="34" charset="-120"/>
              </a:rPr>
              <a:t>03</a:t>
            </a:r>
            <a:endParaRPr lang="en-US" sz="1600" dirty="0"/>
          </a:p>
        </p:txBody>
      </p:sp>
      <p:sp>
        <p:nvSpPr>
          <p:cNvPr id="4" name="Text 2"/>
          <p:cNvSpPr/>
          <p:nvPr/>
        </p:nvSpPr>
        <p:spPr>
          <a:xfrm>
            <a:off x="793750" y="317500"/>
            <a:ext cx="3825875" cy="158750"/>
          </a:xfrm>
          <a:prstGeom prst="rect">
            <a:avLst/>
          </a:prstGeom>
          <a:noFill/>
          <a:ln/>
        </p:spPr>
        <p:txBody>
          <a:bodyPr wrap="square" lIns="0" tIns="0" rIns="0" bIns="0" rtlCol="0" anchor="ctr"/>
          <a:lstStyle/>
          <a:p>
            <a:pPr>
              <a:lnSpc>
                <a:spcPct val="120000"/>
              </a:lnSpc>
            </a:pPr>
            <a:r>
              <a:rPr lang="en-US" sz="875" b="1" kern="0" spc="44" dirty="0">
                <a:solidFill>
                  <a:srgbClr val="3B8D99"/>
                </a:solidFill>
                <a:latin typeface="Quattrocento Sans" pitchFamily="34" charset="0"/>
                <a:ea typeface="Quattrocento Sans" pitchFamily="34" charset="-122"/>
                <a:cs typeface="Quattrocento Sans" pitchFamily="34" charset="-120"/>
              </a:rPr>
              <a:t>KEY FINDINGS</a:t>
            </a:r>
            <a:endParaRPr lang="en-US" sz="1600" dirty="0"/>
          </a:p>
        </p:txBody>
      </p:sp>
      <p:sp>
        <p:nvSpPr>
          <p:cNvPr id="5" name="Text 3"/>
          <p:cNvSpPr/>
          <p:nvPr/>
        </p:nvSpPr>
        <p:spPr>
          <a:xfrm>
            <a:off x="793750" y="476250"/>
            <a:ext cx="3913188" cy="317500"/>
          </a:xfrm>
          <a:prstGeom prst="rect">
            <a:avLst/>
          </a:prstGeom>
          <a:noFill/>
          <a:ln/>
        </p:spPr>
        <p:txBody>
          <a:bodyPr wrap="square" lIns="0" tIns="0" rIns="0" bIns="0" rtlCol="0" anchor="ctr"/>
          <a:lstStyle/>
          <a:p>
            <a:pPr>
              <a:lnSpc>
                <a:spcPct val="90000"/>
              </a:lnSpc>
            </a:pPr>
            <a:r>
              <a:rPr lang="en-US" sz="2250" b="1" dirty="0">
                <a:solidFill>
                  <a:srgbClr val="1A3A52"/>
                </a:solidFill>
                <a:latin typeface="Liter" pitchFamily="34" charset="0"/>
                <a:ea typeface="Liter" pitchFamily="34" charset="-122"/>
                <a:cs typeface="Liter" pitchFamily="34" charset="-120"/>
              </a:rPr>
              <a:t>Results &amp; Clinical Implications</a:t>
            </a:r>
            <a:endParaRPr lang="en-US" sz="1600" dirty="0"/>
          </a:p>
        </p:txBody>
      </p:sp>
      <p:sp>
        <p:nvSpPr>
          <p:cNvPr id="6" name="Shape 4"/>
          <p:cNvSpPr/>
          <p:nvPr/>
        </p:nvSpPr>
        <p:spPr>
          <a:xfrm>
            <a:off x="320146" y="955146"/>
            <a:ext cx="6879167" cy="3902604"/>
          </a:xfrm>
          <a:custGeom>
            <a:avLst/>
            <a:gdLst/>
            <a:ahLst/>
            <a:cxnLst/>
            <a:rect l="l" t="t" r="r" b="b"/>
            <a:pathLst>
              <a:path w="6879167" h="3902604">
                <a:moveTo>
                  <a:pt x="95263" y="0"/>
                </a:moveTo>
                <a:lnTo>
                  <a:pt x="6783904" y="0"/>
                </a:lnTo>
                <a:cubicBezTo>
                  <a:pt x="6836516" y="0"/>
                  <a:pt x="6879167" y="42651"/>
                  <a:pt x="6879167" y="95263"/>
                </a:cubicBezTo>
                <a:lnTo>
                  <a:pt x="6879167" y="3807342"/>
                </a:lnTo>
                <a:cubicBezTo>
                  <a:pt x="6879167" y="3859954"/>
                  <a:pt x="6836516" y="3902604"/>
                  <a:pt x="6783904" y="3902604"/>
                </a:cubicBezTo>
                <a:lnTo>
                  <a:pt x="95263" y="3902604"/>
                </a:lnTo>
                <a:cubicBezTo>
                  <a:pt x="42651" y="3902604"/>
                  <a:pt x="0" y="3859954"/>
                  <a:pt x="0" y="3807342"/>
                </a:cubicBezTo>
                <a:lnTo>
                  <a:pt x="0" y="95263"/>
                </a:lnTo>
                <a:cubicBezTo>
                  <a:pt x="0" y="42651"/>
                  <a:pt x="42651" y="0"/>
                  <a:pt x="95263" y="0"/>
                </a:cubicBezTo>
                <a:close/>
              </a:path>
            </a:pathLst>
          </a:custGeom>
          <a:solidFill>
            <a:srgbClr val="FFFFFF"/>
          </a:solidFill>
          <a:ln w="8467">
            <a:solidFill>
              <a:srgbClr val="F3F4F6"/>
            </a:solidFill>
            <a:prstDash val="solid"/>
          </a:ln>
          <a:effectLst>
            <a:outerShdw blurRad="23813" dist="7938" dir="5400000" algn="bl" rotWithShape="0">
              <a:srgbClr val="000000">
                <a:alpha val="10196"/>
              </a:srgbClr>
            </a:outerShdw>
          </a:effectLst>
        </p:spPr>
        <p:txBody>
          <a:bodyPr/>
          <a:lstStyle/>
          <a:p>
            <a:endParaRPr lang="ru-RU"/>
          </a:p>
        </p:txBody>
      </p:sp>
      <p:sp>
        <p:nvSpPr>
          <p:cNvPr id="7" name="Shape 5"/>
          <p:cNvSpPr/>
          <p:nvPr/>
        </p:nvSpPr>
        <p:spPr>
          <a:xfrm>
            <a:off x="481542" y="1116542"/>
            <a:ext cx="317500" cy="317500"/>
          </a:xfrm>
          <a:custGeom>
            <a:avLst/>
            <a:gdLst/>
            <a:ahLst/>
            <a:cxnLst/>
            <a:rect l="l" t="t" r="r" b="b"/>
            <a:pathLst>
              <a:path w="317500" h="317500">
                <a:moveTo>
                  <a:pt x="63500" y="0"/>
                </a:moveTo>
                <a:lnTo>
                  <a:pt x="254000" y="0"/>
                </a:lnTo>
                <a:cubicBezTo>
                  <a:pt x="289047" y="0"/>
                  <a:pt x="317500" y="28453"/>
                  <a:pt x="317500" y="63500"/>
                </a:cubicBezTo>
                <a:lnTo>
                  <a:pt x="317500" y="254000"/>
                </a:lnTo>
                <a:cubicBezTo>
                  <a:pt x="317500" y="289047"/>
                  <a:pt x="289047" y="317500"/>
                  <a:pt x="254000" y="317500"/>
                </a:cubicBezTo>
                <a:lnTo>
                  <a:pt x="63500" y="317500"/>
                </a:lnTo>
                <a:cubicBezTo>
                  <a:pt x="28453" y="317500"/>
                  <a:pt x="0" y="289047"/>
                  <a:pt x="0" y="254000"/>
                </a:cubicBezTo>
                <a:lnTo>
                  <a:pt x="0" y="63500"/>
                </a:lnTo>
                <a:cubicBezTo>
                  <a:pt x="0" y="28453"/>
                  <a:pt x="28453" y="0"/>
                  <a:pt x="63500" y="0"/>
                </a:cubicBezTo>
                <a:close/>
              </a:path>
            </a:pathLst>
          </a:custGeom>
          <a:solidFill>
            <a:srgbClr val="D95D5D">
              <a:alpha val="10196"/>
            </a:srgbClr>
          </a:solidFill>
          <a:ln/>
        </p:spPr>
        <p:txBody>
          <a:bodyPr/>
          <a:lstStyle/>
          <a:p>
            <a:endParaRPr lang="ru-RU" dirty="0"/>
          </a:p>
        </p:txBody>
      </p:sp>
      <p:sp>
        <p:nvSpPr>
          <p:cNvPr id="8" name="Shape 6"/>
          <p:cNvSpPr/>
          <p:nvPr/>
        </p:nvSpPr>
        <p:spPr>
          <a:xfrm>
            <a:off x="588698" y="1203855"/>
            <a:ext cx="107156" cy="142875"/>
          </a:xfrm>
          <a:custGeom>
            <a:avLst/>
            <a:gdLst/>
            <a:ahLst/>
            <a:cxnLst/>
            <a:rect l="l" t="t" r="r" b="b"/>
            <a:pathLst>
              <a:path w="107156" h="142875">
                <a:moveTo>
                  <a:pt x="98227" y="0"/>
                </a:moveTo>
                <a:cubicBezTo>
                  <a:pt x="103166" y="0"/>
                  <a:pt x="107156" y="3990"/>
                  <a:pt x="107156" y="8930"/>
                </a:cubicBezTo>
                <a:cubicBezTo>
                  <a:pt x="107156" y="25059"/>
                  <a:pt x="100347" y="38174"/>
                  <a:pt x="91139" y="49253"/>
                </a:cubicBezTo>
                <a:cubicBezTo>
                  <a:pt x="84413" y="57317"/>
                  <a:pt x="76126" y="64629"/>
                  <a:pt x="67810" y="71438"/>
                </a:cubicBezTo>
                <a:cubicBezTo>
                  <a:pt x="76126" y="78274"/>
                  <a:pt x="84413" y="85558"/>
                  <a:pt x="91139" y="93622"/>
                </a:cubicBezTo>
                <a:cubicBezTo>
                  <a:pt x="100347" y="104673"/>
                  <a:pt x="107156" y="117816"/>
                  <a:pt x="107156" y="133945"/>
                </a:cubicBezTo>
                <a:cubicBezTo>
                  <a:pt x="107156" y="138885"/>
                  <a:pt x="103166" y="142875"/>
                  <a:pt x="98227" y="142875"/>
                </a:cubicBezTo>
                <a:cubicBezTo>
                  <a:pt x="93287" y="142875"/>
                  <a:pt x="89297" y="138885"/>
                  <a:pt x="89297" y="133945"/>
                </a:cubicBezTo>
                <a:lnTo>
                  <a:pt x="17859" y="133945"/>
                </a:lnTo>
                <a:cubicBezTo>
                  <a:pt x="17859" y="138885"/>
                  <a:pt x="13869" y="142875"/>
                  <a:pt x="8930" y="142875"/>
                </a:cubicBezTo>
                <a:cubicBezTo>
                  <a:pt x="3990" y="142875"/>
                  <a:pt x="0" y="138885"/>
                  <a:pt x="0" y="133945"/>
                </a:cubicBezTo>
                <a:cubicBezTo>
                  <a:pt x="0" y="117816"/>
                  <a:pt x="6809" y="104701"/>
                  <a:pt x="16018" y="93622"/>
                </a:cubicBezTo>
                <a:cubicBezTo>
                  <a:pt x="22743" y="85558"/>
                  <a:pt x="31031" y="78274"/>
                  <a:pt x="39346" y="71438"/>
                </a:cubicBezTo>
                <a:cubicBezTo>
                  <a:pt x="31031" y="64601"/>
                  <a:pt x="22743" y="57317"/>
                  <a:pt x="16018" y="49253"/>
                </a:cubicBezTo>
                <a:cubicBezTo>
                  <a:pt x="6809" y="38174"/>
                  <a:pt x="0" y="25059"/>
                  <a:pt x="0" y="8930"/>
                </a:cubicBezTo>
                <a:cubicBezTo>
                  <a:pt x="0" y="3990"/>
                  <a:pt x="3990" y="0"/>
                  <a:pt x="8930" y="0"/>
                </a:cubicBezTo>
                <a:cubicBezTo>
                  <a:pt x="13869" y="0"/>
                  <a:pt x="17859" y="3990"/>
                  <a:pt x="17859" y="8930"/>
                </a:cubicBezTo>
                <a:lnTo>
                  <a:pt x="89297" y="8930"/>
                </a:lnTo>
                <a:cubicBezTo>
                  <a:pt x="89297" y="3990"/>
                  <a:pt x="93287" y="0"/>
                  <a:pt x="98227" y="0"/>
                </a:cubicBezTo>
                <a:close/>
                <a:moveTo>
                  <a:pt x="79111" y="107156"/>
                </a:moveTo>
                <a:lnTo>
                  <a:pt x="28073" y="107156"/>
                </a:lnTo>
                <a:cubicBezTo>
                  <a:pt x="25784" y="110086"/>
                  <a:pt x="23859" y="113044"/>
                  <a:pt x="22324" y="116086"/>
                </a:cubicBezTo>
                <a:lnTo>
                  <a:pt x="84888" y="116086"/>
                </a:lnTo>
                <a:cubicBezTo>
                  <a:pt x="83325" y="113044"/>
                  <a:pt x="81400" y="110086"/>
                  <a:pt x="79139" y="107156"/>
                </a:cubicBezTo>
                <a:close/>
                <a:moveTo>
                  <a:pt x="66415" y="93762"/>
                </a:moveTo>
                <a:cubicBezTo>
                  <a:pt x="62424" y="90134"/>
                  <a:pt x="58099" y="86562"/>
                  <a:pt x="53578" y="82879"/>
                </a:cubicBezTo>
                <a:cubicBezTo>
                  <a:pt x="49057" y="86534"/>
                  <a:pt x="44732" y="90134"/>
                  <a:pt x="40742" y="93762"/>
                </a:cubicBezTo>
                <a:lnTo>
                  <a:pt x="66415" y="93762"/>
                </a:lnTo>
                <a:close/>
                <a:moveTo>
                  <a:pt x="28045" y="35719"/>
                </a:moveTo>
                <a:lnTo>
                  <a:pt x="79084" y="35719"/>
                </a:lnTo>
                <a:cubicBezTo>
                  <a:pt x="81372" y="32789"/>
                  <a:pt x="83297" y="29831"/>
                  <a:pt x="84832" y="26789"/>
                </a:cubicBezTo>
                <a:lnTo>
                  <a:pt x="22296" y="26789"/>
                </a:lnTo>
                <a:cubicBezTo>
                  <a:pt x="23859" y="29831"/>
                  <a:pt x="25784" y="32789"/>
                  <a:pt x="28045" y="35719"/>
                </a:cubicBezTo>
                <a:close/>
                <a:moveTo>
                  <a:pt x="40742" y="49113"/>
                </a:moveTo>
                <a:cubicBezTo>
                  <a:pt x="44732" y="52741"/>
                  <a:pt x="49057" y="56313"/>
                  <a:pt x="53578" y="59996"/>
                </a:cubicBezTo>
                <a:cubicBezTo>
                  <a:pt x="58099" y="56341"/>
                  <a:pt x="62424" y="52741"/>
                  <a:pt x="66415" y="49113"/>
                </a:cubicBezTo>
                <a:lnTo>
                  <a:pt x="40742" y="49113"/>
                </a:lnTo>
                <a:close/>
              </a:path>
            </a:pathLst>
          </a:custGeom>
          <a:solidFill>
            <a:srgbClr val="D95D5D"/>
          </a:solidFill>
          <a:ln/>
        </p:spPr>
        <p:txBody>
          <a:bodyPr/>
          <a:lstStyle/>
          <a:p>
            <a:endParaRPr lang="ru-RU"/>
          </a:p>
        </p:txBody>
      </p:sp>
      <p:sp>
        <p:nvSpPr>
          <p:cNvPr id="9" name="Text 7"/>
          <p:cNvSpPr/>
          <p:nvPr/>
        </p:nvSpPr>
        <p:spPr>
          <a:xfrm>
            <a:off x="894292" y="1203855"/>
            <a:ext cx="4431042" cy="182562"/>
          </a:xfrm>
          <a:prstGeom prst="rect">
            <a:avLst/>
          </a:prstGeom>
          <a:noFill/>
          <a:ln/>
        </p:spPr>
        <p:txBody>
          <a:bodyPr wrap="square" lIns="0" tIns="0" rIns="0" bIns="0" rtlCol="0" anchor="ctr"/>
          <a:lstStyle/>
          <a:p>
            <a:pPr>
              <a:lnSpc>
                <a:spcPct val="120000"/>
              </a:lnSpc>
            </a:pPr>
            <a:r>
              <a:rPr lang="en-US" sz="2000" b="1" dirty="0">
                <a:solidFill>
                  <a:srgbClr val="1A3A52"/>
                </a:solidFill>
                <a:latin typeface="Liter" pitchFamily="34" charset="0"/>
                <a:ea typeface="Liter" pitchFamily="34" charset="-122"/>
                <a:cs typeface="Liter" pitchFamily="34" charset="-120"/>
              </a:rPr>
              <a:t>Significant SNPs Associated with HSIL</a:t>
            </a:r>
            <a:endParaRPr lang="en-US" sz="2000" dirty="0"/>
          </a:p>
        </p:txBody>
      </p:sp>
      <p:sp>
        <p:nvSpPr>
          <p:cNvPr id="10" name="Shape 8"/>
          <p:cNvSpPr/>
          <p:nvPr/>
        </p:nvSpPr>
        <p:spPr>
          <a:xfrm>
            <a:off x="6510486" y="1164167"/>
            <a:ext cx="523875" cy="222250"/>
          </a:xfrm>
          <a:custGeom>
            <a:avLst/>
            <a:gdLst/>
            <a:ahLst/>
            <a:cxnLst/>
            <a:rect l="l" t="t" r="r" b="b"/>
            <a:pathLst>
              <a:path w="523875" h="222250">
                <a:moveTo>
                  <a:pt x="111125" y="0"/>
                </a:moveTo>
                <a:lnTo>
                  <a:pt x="412750" y="0"/>
                </a:lnTo>
                <a:cubicBezTo>
                  <a:pt x="474082" y="0"/>
                  <a:pt x="523875" y="49793"/>
                  <a:pt x="523875" y="111125"/>
                </a:cubicBezTo>
                <a:lnTo>
                  <a:pt x="523875" y="111125"/>
                </a:lnTo>
                <a:cubicBezTo>
                  <a:pt x="523875" y="172457"/>
                  <a:pt x="474082" y="222250"/>
                  <a:pt x="412750" y="222250"/>
                </a:cubicBezTo>
                <a:lnTo>
                  <a:pt x="111125" y="222250"/>
                </a:lnTo>
                <a:cubicBezTo>
                  <a:pt x="49793" y="222250"/>
                  <a:pt x="0" y="172457"/>
                  <a:pt x="0" y="111125"/>
                </a:cubicBezTo>
                <a:lnTo>
                  <a:pt x="0" y="111125"/>
                </a:lnTo>
                <a:cubicBezTo>
                  <a:pt x="0" y="49793"/>
                  <a:pt x="49793" y="0"/>
                  <a:pt x="111125" y="0"/>
                </a:cubicBezTo>
                <a:close/>
              </a:path>
            </a:pathLst>
          </a:custGeom>
          <a:solidFill>
            <a:srgbClr val="D95D5D">
              <a:alpha val="20000"/>
            </a:srgbClr>
          </a:solidFill>
          <a:ln/>
        </p:spPr>
        <p:txBody>
          <a:bodyPr/>
          <a:lstStyle/>
          <a:p>
            <a:endParaRPr lang="ru-RU"/>
          </a:p>
        </p:txBody>
      </p:sp>
      <p:sp>
        <p:nvSpPr>
          <p:cNvPr id="11" name="Text 9"/>
          <p:cNvSpPr/>
          <p:nvPr/>
        </p:nvSpPr>
        <p:spPr>
          <a:xfrm>
            <a:off x="6510486" y="1164167"/>
            <a:ext cx="579438" cy="222250"/>
          </a:xfrm>
          <a:prstGeom prst="rect">
            <a:avLst/>
          </a:prstGeom>
          <a:noFill/>
          <a:ln/>
        </p:spPr>
        <p:txBody>
          <a:bodyPr wrap="square" lIns="95250" tIns="31750" rIns="95250" bIns="31750" rtlCol="0" anchor="ctr"/>
          <a:lstStyle/>
          <a:p>
            <a:pPr>
              <a:lnSpc>
                <a:spcPct val="120000"/>
              </a:lnSpc>
            </a:pPr>
            <a:r>
              <a:rPr lang="en-US" sz="875" b="1" dirty="0">
                <a:solidFill>
                  <a:srgbClr val="D95D5D"/>
                </a:solidFill>
                <a:latin typeface="Quattrocento Sans" pitchFamily="34" charset="0"/>
                <a:ea typeface="Quattrocento Sans" pitchFamily="34" charset="-122"/>
                <a:cs typeface="Quattrocento Sans" pitchFamily="34" charset="-120"/>
              </a:rPr>
              <a:t>9 SNPs</a:t>
            </a:r>
            <a:endParaRPr lang="en-US" sz="1600" dirty="0"/>
          </a:p>
        </p:txBody>
      </p:sp>
      <p:sp>
        <p:nvSpPr>
          <p:cNvPr id="12" name="Shape 10"/>
          <p:cNvSpPr/>
          <p:nvPr/>
        </p:nvSpPr>
        <p:spPr>
          <a:xfrm>
            <a:off x="484188" y="1563688"/>
            <a:ext cx="6553729" cy="2934229"/>
          </a:xfrm>
          <a:custGeom>
            <a:avLst/>
            <a:gdLst/>
            <a:ahLst/>
            <a:cxnLst/>
            <a:rect l="l" t="t" r="r" b="b"/>
            <a:pathLst>
              <a:path w="6553729" h="2934229">
                <a:moveTo>
                  <a:pt x="63497" y="0"/>
                </a:moveTo>
                <a:lnTo>
                  <a:pt x="6490232" y="0"/>
                </a:lnTo>
                <a:cubicBezTo>
                  <a:pt x="6525301" y="0"/>
                  <a:pt x="6553729" y="28428"/>
                  <a:pt x="6553729" y="63497"/>
                </a:cubicBezTo>
                <a:lnTo>
                  <a:pt x="6553729" y="2870732"/>
                </a:lnTo>
                <a:cubicBezTo>
                  <a:pt x="6553729" y="2905801"/>
                  <a:pt x="6525301" y="2934229"/>
                  <a:pt x="6490232" y="2934229"/>
                </a:cubicBezTo>
                <a:lnTo>
                  <a:pt x="63497" y="2934229"/>
                </a:lnTo>
                <a:cubicBezTo>
                  <a:pt x="28428" y="2934229"/>
                  <a:pt x="0" y="2905801"/>
                  <a:pt x="0" y="2870732"/>
                </a:cubicBezTo>
                <a:lnTo>
                  <a:pt x="0" y="63497"/>
                </a:lnTo>
                <a:cubicBezTo>
                  <a:pt x="0" y="28428"/>
                  <a:pt x="28428" y="0"/>
                  <a:pt x="63497" y="0"/>
                </a:cubicBezTo>
                <a:close/>
              </a:path>
            </a:pathLst>
          </a:custGeom>
          <a:solidFill>
            <a:srgbClr val="000000">
              <a:alpha val="0"/>
            </a:srgbClr>
          </a:solidFill>
          <a:ln w="8467">
            <a:solidFill>
              <a:srgbClr val="E5E7EB"/>
            </a:solidFill>
            <a:prstDash val="solid"/>
          </a:ln>
        </p:spPr>
        <p:txBody>
          <a:bodyPr/>
          <a:lstStyle/>
          <a:p>
            <a:endParaRPr lang="ru-RU"/>
          </a:p>
        </p:txBody>
      </p:sp>
      <p:graphicFrame>
        <p:nvGraphicFramePr>
          <p:cNvPr id="13" name="Table 0"/>
          <p:cNvGraphicFramePr>
            <a:graphicFrameLocks noGrp="1"/>
          </p:cNvGraphicFramePr>
          <p:nvPr>
            <p:extLst>
              <p:ext uri="{D42A27DB-BD31-4B8C-83A1-F6EECF244321}">
                <p14:modId xmlns:p14="http://schemas.microsoft.com/office/powerpoint/2010/main" val="147945099"/>
              </p:ext>
            </p:extLst>
          </p:nvPr>
        </p:nvGraphicFramePr>
        <p:xfrm>
          <a:off x="486833" y="1566334"/>
          <a:ext cx="6548439" cy="3140354"/>
        </p:xfrm>
        <a:graphic>
          <a:graphicData uri="http://schemas.openxmlformats.org/drawingml/2006/table">
            <a:tbl>
              <a:tblPr/>
              <a:tblGrid>
                <a:gridCol w="1653004">
                  <a:extLst>
                    <a:ext uri="{9D8B030D-6E8A-4147-A177-3AD203B41FA5}">
                      <a16:colId xmlns:a16="http://schemas.microsoft.com/office/drawing/2014/main" val="20000"/>
                    </a:ext>
                  </a:extLst>
                </a:gridCol>
                <a:gridCol w="1295383">
                  <a:extLst>
                    <a:ext uri="{9D8B030D-6E8A-4147-A177-3AD203B41FA5}">
                      <a16:colId xmlns:a16="http://schemas.microsoft.com/office/drawing/2014/main" val="20001"/>
                    </a:ext>
                  </a:extLst>
                </a:gridCol>
                <a:gridCol w="1231806">
                  <a:extLst>
                    <a:ext uri="{9D8B030D-6E8A-4147-A177-3AD203B41FA5}">
                      <a16:colId xmlns:a16="http://schemas.microsoft.com/office/drawing/2014/main" val="20002"/>
                    </a:ext>
                  </a:extLst>
                </a:gridCol>
                <a:gridCol w="1009286">
                  <a:extLst>
                    <a:ext uri="{9D8B030D-6E8A-4147-A177-3AD203B41FA5}">
                      <a16:colId xmlns:a16="http://schemas.microsoft.com/office/drawing/2014/main" val="20003"/>
                    </a:ext>
                  </a:extLst>
                </a:gridCol>
                <a:gridCol w="1358960">
                  <a:extLst>
                    <a:ext uri="{9D8B030D-6E8A-4147-A177-3AD203B41FA5}">
                      <a16:colId xmlns:a16="http://schemas.microsoft.com/office/drawing/2014/main" val="20004"/>
                    </a:ext>
                  </a:extLst>
                </a:gridCol>
              </a:tblGrid>
              <a:tr h="292894">
                <a:tc>
                  <a:txBody>
                    <a:bodyPr/>
                    <a:lstStyle/>
                    <a:p>
                      <a:pPr algn="l"/>
                      <a:r>
                        <a:rPr lang="en-US" sz="1200" b="1" u="none" dirty="0">
                          <a:solidFill>
                            <a:srgbClr val="FFFFFF"/>
                          </a:solidFill>
                          <a:latin typeface="微软雅黑" pitchFamily="34" charset="0"/>
                          <a:ea typeface="微软雅黑" pitchFamily="34" charset="-122"/>
                          <a:cs typeface="微软雅黑" pitchFamily="34" charset="-120"/>
                        </a:rPr>
                        <a:t>SNP ID</a:t>
                      </a:r>
                      <a:endParaRPr lang="en-US" sz="1200" dirty="0">
                        <a:latin typeface="微软雅黑" charset="0"/>
                        <a:ea typeface="微软雅黑" charset="0"/>
                        <a:cs typeface="微软雅黑" charset="0"/>
                      </a:endParaRPr>
                    </a:p>
                  </a:txBody>
                  <a:tcPr marL="95250" marR="95250" marT="79375" marB="79375" anchor="ctr">
                    <a:lnL w="0" cap="flat" cmpd="sng" algn="ctr">
                      <a:noFill/>
                    </a:lnL>
                    <a:lnR w="0" cap="flat" cmpd="sng" algn="ctr">
                      <a:noFill/>
                    </a:lnR>
                    <a:lnT w="0" cap="flat" cmpd="sng" algn="ctr">
                      <a:noFill/>
                    </a:lnT>
                    <a:lnB w="0" cap="flat" cmpd="sng" algn="ctr">
                      <a:noFill/>
                    </a:lnB>
                    <a:solidFill>
                      <a:srgbClr val="1A3A52"/>
                    </a:solidFill>
                  </a:tcPr>
                </a:tc>
                <a:tc>
                  <a:txBody>
                    <a:bodyPr/>
                    <a:lstStyle/>
                    <a:p>
                      <a:pPr algn="ctr"/>
                      <a:r>
                        <a:rPr lang="en-US" sz="1200" b="1" u="none" dirty="0">
                          <a:solidFill>
                            <a:srgbClr val="FFFFFF"/>
                          </a:solidFill>
                          <a:latin typeface="微软雅黑" pitchFamily="34" charset="0"/>
                          <a:ea typeface="微软雅黑" pitchFamily="34" charset="-122"/>
                          <a:cs typeface="微软雅黑" pitchFamily="34" charset="-120"/>
                        </a:rPr>
                        <a:t>Odds Ratio</a:t>
                      </a:r>
                      <a:endParaRPr lang="en-US" sz="1200" dirty="0">
                        <a:latin typeface="微软雅黑" charset="0"/>
                        <a:ea typeface="微软雅黑" charset="0"/>
                        <a:cs typeface="微软雅黑" charset="0"/>
                      </a:endParaRPr>
                    </a:p>
                  </a:txBody>
                  <a:tcPr marL="95250" marR="95250" marT="79375" marB="79375" anchor="ctr">
                    <a:lnL w="0" cap="flat" cmpd="sng" algn="ctr">
                      <a:noFill/>
                    </a:lnL>
                    <a:lnR w="0" cap="flat" cmpd="sng" algn="ctr">
                      <a:noFill/>
                    </a:lnR>
                    <a:lnT w="0" cap="flat" cmpd="sng" algn="ctr">
                      <a:noFill/>
                    </a:lnT>
                    <a:lnB w="0" cap="flat" cmpd="sng" algn="ctr">
                      <a:noFill/>
                    </a:lnB>
                    <a:solidFill>
                      <a:srgbClr val="1A3A52"/>
                    </a:solidFill>
                  </a:tcPr>
                </a:tc>
                <a:tc>
                  <a:txBody>
                    <a:bodyPr/>
                    <a:lstStyle/>
                    <a:p>
                      <a:pPr algn="ctr"/>
                      <a:r>
                        <a:rPr lang="en-US" sz="1200" b="1" u="none" dirty="0">
                          <a:solidFill>
                            <a:srgbClr val="FFFFFF"/>
                          </a:solidFill>
                          <a:latin typeface="微软雅黑" pitchFamily="34" charset="0"/>
                          <a:ea typeface="微软雅黑" pitchFamily="34" charset="-122"/>
                          <a:cs typeface="微软雅黑" pitchFamily="34" charset="-120"/>
                        </a:rPr>
                        <a:t>95% CI</a:t>
                      </a:r>
                      <a:endParaRPr lang="en-US" sz="1200" dirty="0">
                        <a:latin typeface="微软雅黑" charset="0"/>
                        <a:ea typeface="微软雅黑" charset="0"/>
                        <a:cs typeface="微软雅黑" charset="0"/>
                      </a:endParaRPr>
                    </a:p>
                  </a:txBody>
                  <a:tcPr marL="95250" marR="95250" marT="79375" marB="79375" anchor="ctr">
                    <a:lnL w="0" cap="flat" cmpd="sng" algn="ctr">
                      <a:noFill/>
                    </a:lnL>
                    <a:lnR w="0" cap="flat" cmpd="sng" algn="ctr">
                      <a:noFill/>
                    </a:lnR>
                    <a:lnT w="0" cap="flat" cmpd="sng" algn="ctr">
                      <a:noFill/>
                    </a:lnT>
                    <a:lnB w="0" cap="flat" cmpd="sng" algn="ctr">
                      <a:noFill/>
                    </a:lnB>
                    <a:solidFill>
                      <a:srgbClr val="1A3A52"/>
                    </a:solidFill>
                  </a:tcPr>
                </a:tc>
                <a:tc>
                  <a:txBody>
                    <a:bodyPr/>
                    <a:lstStyle/>
                    <a:p>
                      <a:pPr algn="ctr"/>
                      <a:r>
                        <a:rPr lang="en-US" sz="1200" b="1" u="none" dirty="0">
                          <a:solidFill>
                            <a:srgbClr val="FFFFFF"/>
                          </a:solidFill>
                          <a:latin typeface="微软雅黑" pitchFamily="34" charset="0"/>
                          <a:ea typeface="微软雅黑" pitchFamily="34" charset="-122"/>
                          <a:cs typeface="微软雅黑" pitchFamily="34" charset="-120"/>
                        </a:rPr>
                        <a:t>p-value</a:t>
                      </a:r>
                      <a:endParaRPr lang="en-US" sz="1200" dirty="0">
                        <a:latin typeface="微软雅黑" charset="0"/>
                        <a:ea typeface="微软雅黑" charset="0"/>
                        <a:cs typeface="微软雅黑" charset="0"/>
                      </a:endParaRPr>
                    </a:p>
                  </a:txBody>
                  <a:tcPr marL="95250" marR="95250" marT="79375" marB="79375" anchor="ctr">
                    <a:lnL w="0" cap="flat" cmpd="sng" algn="ctr">
                      <a:noFill/>
                    </a:lnL>
                    <a:lnR w="0" cap="flat" cmpd="sng" algn="ctr">
                      <a:noFill/>
                    </a:lnR>
                    <a:lnT w="0" cap="flat" cmpd="sng" algn="ctr">
                      <a:noFill/>
                    </a:lnT>
                    <a:lnB w="0" cap="flat" cmpd="sng" algn="ctr">
                      <a:noFill/>
                    </a:lnB>
                    <a:solidFill>
                      <a:srgbClr val="1A3A52"/>
                    </a:solidFill>
                  </a:tcPr>
                </a:tc>
                <a:tc>
                  <a:txBody>
                    <a:bodyPr/>
                    <a:lstStyle/>
                    <a:p>
                      <a:pPr algn="ctr"/>
                      <a:r>
                        <a:rPr lang="en-US" sz="1200" b="1" u="none" dirty="0">
                          <a:solidFill>
                            <a:srgbClr val="FFFFFF"/>
                          </a:solidFill>
                          <a:latin typeface="微软雅黑" pitchFamily="34" charset="0"/>
                          <a:ea typeface="微软雅黑" pitchFamily="34" charset="-122"/>
                          <a:cs typeface="微软雅黑" pitchFamily="34" charset="-120"/>
                        </a:rPr>
                        <a:t>Significance</a:t>
                      </a:r>
                      <a:endParaRPr lang="en-US" sz="1200" dirty="0">
                        <a:latin typeface="微软雅黑" charset="0"/>
                        <a:ea typeface="微软雅黑" charset="0"/>
                        <a:cs typeface="微软雅黑" charset="0"/>
                      </a:endParaRPr>
                    </a:p>
                  </a:txBody>
                  <a:tcPr marL="95250" marR="95250" marT="79375" marB="79375" anchor="ctr">
                    <a:lnL w="0" cap="flat" cmpd="sng" algn="ctr">
                      <a:noFill/>
                    </a:lnL>
                    <a:lnR w="0" cap="flat" cmpd="sng" algn="ctr">
                      <a:noFill/>
                    </a:lnR>
                    <a:lnT w="0" cap="flat" cmpd="sng" algn="ctr">
                      <a:noFill/>
                    </a:lnT>
                    <a:lnB w="0" cap="flat" cmpd="sng" algn="ctr">
                      <a:noFill/>
                    </a:lnB>
                    <a:solidFill>
                      <a:srgbClr val="1A3A52"/>
                    </a:solidFill>
                  </a:tcPr>
                </a:tc>
                <a:extLst>
                  <a:ext uri="{0D108BD9-81ED-4DB2-BD59-A6C34878D82A}">
                    <a16:rowId xmlns:a16="http://schemas.microsoft.com/office/drawing/2014/main" val="10000"/>
                  </a:ext>
                </a:extLst>
              </a:tr>
              <a:tr h="292894">
                <a:tc>
                  <a:txBody>
                    <a:bodyPr/>
                    <a:lstStyle/>
                    <a:p>
                      <a:r>
                        <a:rPr lang="en-US" sz="1200" b="1" u="none" dirty="0">
                          <a:solidFill>
                            <a:srgbClr val="1A3A52"/>
                          </a:solidFill>
                          <a:latin typeface="微软雅黑" pitchFamily="34" charset="0"/>
                          <a:ea typeface="微软雅黑" pitchFamily="34" charset="-122"/>
                          <a:cs typeface="微软雅黑" pitchFamily="34" charset="-120"/>
                        </a:rPr>
                        <a:t>rs55986091-G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0" cap="flat" cmpd="sng" algn="ctr">
                      <a:noFill/>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0.67</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0" cap="flat" cmpd="sng" algn="ctr">
                      <a:noFill/>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0.5–0.87</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0" cap="flat" cmpd="sng" algn="ctr">
                      <a:noFill/>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&lt;0.005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0" cap="flat" cmpd="sng" algn="ctr">
                      <a:noFill/>
                    </a:lnT>
                    <a:lnB w="8467" cap="flat" cmpd="sng" algn="ctr">
                      <a:solidFill>
                        <a:srgbClr val="000000"/>
                      </a:solidFill>
                      <a:prstDash val="solid"/>
                      <a:round/>
                      <a:headEnd type="none" w="med" len="med"/>
                      <a:tailEnd type="none" w="med" len="med"/>
                    </a:lnB>
                    <a:solidFill>
                      <a:srgbClr val="FBEEEE"/>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0" cap="flat" cmpd="sng" algn="ctr">
                      <a:noFill/>
                    </a:lnT>
                    <a:lnB w="8467" cap="flat" cmpd="sng" algn="ctr">
                      <a:solidFill>
                        <a:srgbClr val="000000"/>
                      </a:solidFill>
                      <a:prstDash val="solid"/>
                      <a:round/>
                      <a:headEnd type="none" w="med" len="med"/>
                      <a:tailEnd type="none" w="med" len="med"/>
                    </a:lnB>
                    <a:solidFill>
                      <a:srgbClr val="FBEEEE"/>
                    </a:solidFill>
                  </a:tcPr>
                </a:tc>
                <a:extLst>
                  <a:ext uri="{0D108BD9-81ED-4DB2-BD59-A6C34878D82A}">
                    <a16:rowId xmlns:a16="http://schemas.microsoft.com/office/drawing/2014/main" val="10001"/>
                  </a:ext>
                </a:extLst>
              </a:tr>
              <a:tr h="319684">
                <a:tc>
                  <a:txBody>
                    <a:bodyPr/>
                    <a:lstStyle/>
                    <a:p>
                      <a:r>
                        <a:rPr lang="en-US" sz="1200" b="1" u="none" dirty="0">
                          <a:solidFill>
                            <a:srgbClr val="1A3A52"/>
                          </a:solidFill>
                          <a:latin typeface="微软雅黑" pitchFamily="34" charset="0"/>
                          <a:ea typeface="微软雅黑" pitchFamily="34" charset="-122"/>
                          <a:cs typeface="微软雅黑" pitchFamily="34" charset="-120"/>
                        </a:rPr>
                        <a:t>rs2516448-G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0.52</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0.4–0.68</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&lt;0.001</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extLst>
                  <a:ext uri="{0D108BD9-81ED-4DB2-BD59-A6C34878D82A}">
                    <a16:rowId xmlns:a16="http://schemas.microsoft.com/office/drawing/2014/main" val="10002"/>
                  </a:ext>
                </a:extLst>
              </a:tr>
              <a:tr h="292894">
                <a:tc>
                  <a:txBody>
                    <a:bodyPr/>
                    <a:lstStyle/>
                    <a:p>
                      <a:r>
                        <a:rPr lang="en-US" sz="1200" b="1" u="none" dirty="0">
                          <a:solidFill>
                            <a:srgbClr val="1A3A52"/>
                          </a:solidFill>
                          <a:latin typeface="微软雅黑" pitchFamily="34" charset="0"/>
                          <a:ea typeface="微软雅黑" pitchFamily="34" charset="-122"/>
                          <a:cs typeface="微软雅黑" pitchFamily="34" charset="-120"/>
                        </a:rPr>
                        <a:t>rs9271898-G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0.50</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0.38–0.64</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&lt;0.001</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FBEEEE"/>
                    </a:solidFill>
                  </a:tcPr>
                </a:tc>
                <a:extLst>
                  <a:ext uri="{0D108BD9-81ED-4DB2-BD59-A6C34878D82A}">
                    <a16:rowId xmlns:a16="http://schemas.microsoft.com/office/drawing/2014/main" val="10003"/>
                  </a:ext>
                </a:extLst>
              </a:tr>
              <a:tr h="292894">
                <a:tc>
                  <a:txBody>
                    <a:bodyPr/>
                    <a:lstStyle/>
                    <a:p>
                      <a:r>
                        <a:rPr lang="en-US" sz="1200" b="1" u="none" dirty="0">
                          <a:solidFill>
                            <a:srgbClr val="1A3A52"/>
                          </a:solidFill>
                          <a:latin typeface="微软雅黑" pitchFamily="34" charset="0"/>
                          <a:ea typeface="微软雅黑" pitchFamily="34" charset="-122"/>
                          <a:cs typeface="微软雅黑" pitchFamily="34" charset="-120"/>
                        </a:rPr>
                        <a:t>rs10175462-G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1.15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1.02–1.30</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&lt;0.05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extLst>
                  <a:ext uri="{0D108BD9-81ED-4DB2-BD59-A6C34878D82A}">
                    <a16:rowId xmlns:a16="http://schemas.microsoft.com/office/drawing/2014/main" val="10004"/>
                  </a:ext>
                </a:extLst>
              </a:tr>
              <a:tr h="292894">
                <a:tc>
                  <a:txBody>
                    <a:bodyPr/>
                    <a:lstStyle/>
                    <a:p>
                      <a:r>
                        <a:rPr lang="en-US" sz="1200" b="1" u="none" dirty="0">
                          <a:solidFill>
                            <a:srgbClr val="1A3A52"/>
                          </a:solidFill>
                          <a:latin typeface="微软雅黑" pitchFamily="34" charset="0"/>
                          <a:ea typeface="微软雅黑" pitchFamily="34" charset="-122"/>
                          <a:cs typeface="微软雅黑" pitchFamily="34" charset="-120"/>
                        </a:rPr>
                        <a:t>rs4646903-A</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2.15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1.19–3.87</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&lt;0.05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extLst>
                  <a:ext uri="{0D108BD9-81ED-4DB2-BD59-A6C34878D82A}">
                    <a16:rowId xmlns:a16="http://schemas.microsoft.com/office/drawing/2014/main" val="10005"/>
                  </a:ext>
                </a:extLst>
              </a:tr>
              <a:tr h="292894">
                <a:tc>
                  <a:txBody>
                    <a:bodyPr/>
                    <a:lstStyle/>
                    <a:p>
                      <a:r>
                        <a:rPr lang="en-US" sz="1200" u="none" dirty="0">
                          <a:solidFill>
                            <a:srgbClr val="1E293B"/>
                          </a:solidFill>
                          <a:latin typeface="微软雅黑" pitchFamily="34" charset="0"/>
                          <a:ea typeface="微软雅黑" pitchFamily="34" charset="-122"/>
                          <a:cs typeface="微软雅黑" pitchFamily="34" charset="-120"/>
                        </a:rPr>
                        <a:t>rs1801133-G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1.60</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0.99–2.58</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&gt;0.05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extLst>
                  <a:ext uri="{0D108BD9-81ED-4DB2-BD59-A6C34878D82A}">
                    <a16:rowId xmlns:a16="http://schemas.microsoft.com/office/drawing/2014/main" val="10006"/>
                  </a:ext>
                </a:extLst>
              </a:tr>
              <a:tr h="292894">
                <a:tc>
                  <a:txBody>
                    <a:bodyPr/>
                    <a:lstStyle/>
                    <a:p>
                      <a:r>
                        <a:rPr lang="en-US" sz="1200" u="none" dirty="0">
                          <a:solidFill>
                            <a:srgbClr val="1E293B"/>
                          </a:solidFill>
                          <a:latin typeface="微软雅黑" pitchFamily="34" charset="0"/>
                          <a:ea typeface="微软雅黑" pitchFamily="34" charset="-122"/>
                          <a:cs typeface="微软雅黑" pitchFamily="34" charset="-120"/>
                        </a:rPr>
                        <a:t>rs73728618-T</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1.35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0.96–1.90</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&gt;0.05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extLst>
                  <a:ext uri="{0D108BD9-81ED-4DB2-BD59-A6C34878D82A}">
                    <a16:rowId xmlns:a16="http://schemas.microsoft.com/office/drawing/2014/main" val="10007"/>
                  </a:ext>
                </a:extLst>
              </a:tr>
              <a:tr h="292894">
                <a:tc>
                  <a:txBody>
                    <a:bodyPr/>
                    <a:lstStyle/>
                    <a:p>
                      <a:r>
                        <a:rPr lang="en-US" sz="1200" u="none" dirty="0">
                          <a:solidFill>
                            <a:srgbClr val="1E293B"/>
                          </a:solidFill>
                          <a:latin typeface="微软雅黑" pitchFamily="34" charset="0"/>
                          <a:ea typeface="微软雅黑" pitchFamily="34" charset="-122"/>
                          <a:cs typeface="微软雅黑" pitchFamily="34" charset="-120"/>
                        </a:rPr>
                        <a:t>rs2069837-G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1.45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0.98–2.14</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&gt;0.05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8467" cap="flat" cmpd="sng" algn="ctr">
                      <a:solidFill>
                        <a:srgbClr val="000000"/>
                      </a:solidFill>
                      <a:prstDash val="solid"/>
                      <a:round/>
                      <a:headEnd type="none" w="med" len="med"/>
                      <a:tailEnd type="none" w="med" len="med"/>
                    </a:lnB>
                    <a:solidFill>
                      <a:srgbClr val="C2D7DD"/>
                    </a:solidFill>
                  </a:tcPr>
                </a:tc>
                <a:extLst>
                  <a:ext uri="{0D108BD9-81ED-4DB2-BD59-A6C34878D82A}">
                    <a16:rowId xmlns:a16="http://schemas.microsoft.com/office/drawing/2014/main" val="10008"/>
                  </a:ext>
                </a:extLst>
              </a:tr>
              <a:tr h="292894">
                <a:tc>
                  <a:txBody>
                    <a:bodyPr/>
                    <a:lstStyle/>
                    <a:p>
                      <a:r>
                        <a:rPr lang="en-US" sz="1200" u="none" dirty="0">
                          <a:solidFill>
                            <a:srgbClr val="1E293B"/>
                          </a:solidFill>
                          <a:latin typeface="微软雅黑" pitchFamily="34" charset="0"/>
                          <a:ea typeface="微软雅黑" pitchFamily="34" charset="-122"/>
                          <a:cs typeface="微软雅黑" pitchFamily="34" charset="-120"/>
                        </a:rPr>
                        <a:t>rs187084-G</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0" cap="flat" cmpd="sng" algn="ctr">
                      <a:noFill/>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1.70</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0" cap="flat" cmpd="sng" algn="ctr">
                      <a:noFill/>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0.96–2.98</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0" cap="flat" cmpd="sng" algn="ctr">
                      <a:noFill/>
                    </a:lnB>
                    <a:solidFill>
                      <a:srgbClr val="C2D7DD"/>
                    </a:solidFill>
                  </a:tcPr>
                </a:tc>
                <a:tc>
                  <a:txBody>
                    <a:bodyPr/>
                    <a:lstStyle/>
                    <a:p>
                      <a:pPr algn="ctr"/>
                      <a:r>
                        <a:rPr lang="en-US" sz="1200" u="none" dirty="0">
                          <a:solidFill>
                            <a:srgbClr val="1E293B"/>
                          </a:solidFill>
                          <a:latin typeface="微软雅黑" pitchFamily="34" charset="0"/>
                          <a:ea typeface="微软雅黑" pitchFamily="34" charset="-122"/>
                          <a:cs typeface="微软雅黑" pitchFamily="34" charset="-120"/>
                        </a:rPr>
                        <a:t>&gt;0.05</a:t>
                      </a: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0" cap="flat" cmpd="sng" algn="ctr">
                      <a:noFill/>
                    </a:lnB>
                    <a:solidFill>
                      <a:srgbClr val="C2D7DD"/>
                    </a:solidFill>
                  </a:tcPr>
                </a:tc>
                <a:tc>
                  <a:txBody>
                    <a:bodyPr/>
                    <a:lstStyle/>
                    <a:p>
                      <a:pPr algn="ctr"/>
                      <a:endParaRPr lang="en-US" sz="1200" dirty="0">
                        <a:latin typeface="微软雅黑" charset="0"/>
                        <a:ea typeface="微软雅黑" charset="0"/>
                        <a:cs typeface="微软雅黑" charset="0"/>
                      </a:endParaRPr>
                    </a:p>
                  </a:txBody>
                  <a:tcPr marL="95250" marR="95250" marT="63500" marB="63500" anchor="ctr">
                    <a:lnL w="0" cap="flat" cmpd="sng" algn="ctr">
                      <a:noFill/>
                    </a:lnL>
                    <a:lnR w="0" cap="flat" cmpd="sng" algn="ctr">
                      <a:noFill/>
                    </a:lnR>
                    <a:lnT w="8467" cap="flat" cmpd="sng" algn="ctr">
                      <a:solidFill>
                        <a:srgbClr val="000000"/>
                      </a:solidFill>
                      <a:prstDash val="solid"/>
                      <a:round/>
                      <a:headEnd type="none" w="med" len="med"/>
                      <a:tailEnd type="none" w="med" len="med"/>
                    </a:lnT>
                    <a:lnB w="0" cap="flat" cmpd="sng" algn="ctr">
                      <a:noFill/>
                    </a:lnB>
                    <a:solidFill>
                      <a:srgbClr val="C2D7DD"/>
                    </a:solidFill>
                  </a:tcPr>
                </a:tc>
                <a:extLst>
                  <a:ext uri="{0D108BD9-81ED-4DB2-BD59-A6C34878D82A}">
                    <a16:rowId xmlns:a16="http://schemas.microsoft.com/office/drawing/2014/main" val="10009"/>
                  </a:ext>
                </a:extLst>
              </a:tr>
            </a:tbl>
          </a:graphicData>
        </a:graphic>
      </p:graphicFrame>
      <p:sp>
        <p:nvSpPr>
          <p:cNvPr id="14" name="Shape 11"/>
          <p:cNvSpPr/>
          <p:nvPr/>
        </p:nvSpPr>
        <p:spPr>
          <a:xfrm>
            <a:off x="503124" y="4731951"/>
            <a:ext cx="95250" cy="95250"/>
          </a:xfrm>
          <a:custGeom>
            <a:avLst/>
            <a:gdLst/>
            <a:ahLst/>
            <a:cxnLst/>
            <a:rect l="l" t="t" r="r" b="b"/>
            <a:pathLst>
              <a:path w="95250" h="95250">
                <a:moveTo>
                  <a:pt x="47625" y="95250"/>
                </a:moveTo>
                <a:cubicBezTo>
                  <a:pt x="73910" y="95250"/>
                  <a:pt x="95250" y="73910"/>
                  <a:pt x="95250" y="47625"/>
                </a:cubicBezTo>
                <a:cubicBezTo>
                  <a:pt x="95250" y="21340"/>
                  <a:pt x="73910" y="0"/>
                  <a:pt x="47625" y="0"/>
                </a:cubicBezTo>
                <a:cubicBezTo>
                  <a:pt x="21340" y="0"/>
                  <a:pt x="0" y="21340"/>
                  <a:pt x="0" y="47625"/>
                </a:cubicBezTo>
                <a:cubicBezTo>
                  <a:pt x="0" y="73910"/>
                  <a:pt x="21340" y="95250"/>
                  <a:pt x="47625" y="95250"/>
                </a:cubicBezTo>
                <a:close/>
                <a:moveTo>
                  <a:pt x="41672" y="29766"/>
                </a:moveTo>
                <a:cubicBezTo>
                  <a:pt x="41672" y="26480"/>
                  <a:pt x="44339" y="23812"/>
                  <a:pt x="47625" y="23812"/>
                </a:cubicBezTo>
                <a:cubicBezTo>
                  <a:pt x="50911" y="23812"/>
                  <a:pt x="53578" y="26480"/>
                  <a:pt x="53578" y="29766"/>
                </a:cubicBezTo>
                <a:cubicBezTo>
                  <a:pt x="53578" y="33051"/>
                  <a:pt x="50911" y="35719"/>
                  <a:pt x="47625" y="35719"/>
                </a:cubicBezTo>
                <a:cubicBezTo>
                  <a:pt x="44339" y="35719"/>
                  <a:pt x="41672" y="33051"/>
                  <a:pt x="41672" y="29766"/>
                </a:cubicBezTo>
                <a:close/>
                <a:moveTo>
                  <a:pt x="40184" y="41672"/>
                </a:moveTo>
                <a:lnTo>
                  <a:pt x="49113" y="41672"/>
                </a:lnTo>
                <a:cubicBezTo>
                  <a:pt x="51588" y="41672"/>
                  <a:pt x="53578" y="43662"/>
                  <a:pt x="53578" y="46137"/>
                </a:cubicBezTo>
                <a:lnTo>
                  <a:pt x="53578" y="62508"/>
                </a:lnTo>
                <a:lnTo>
                  <a:pt x="55066" y="62508"/>
                </a:lnTo>
                <a:cubicBezTo>
                  <a:pt x="57541" y="62508"/>
                  <a:pt x="59531" y="64498"/>
                  <a:pt x="59531" y="66973"/>
                </a:cubicBezTo>
                <a:cubicBezTo>
                  <a:pt x="59531" y="69447"/>
                  <a:pt x="57541" y="71438"/>
                  <a:pt x="55066" y="71438"/>
                </a:cubicBezTo>
                <a:lnTo>
                  <a:pt x="40184" y="71438"/>
                </a:lnTo>
                <a:cubicBezTo>
                  <a:pt x="37709" y="71438"/>
                  <a:pt x="35719" y="69447"/>
                  <a:pt x="35719" y="66973"/>
                </a:cubicBezTo>
                <a:cubicBezTo>
                  <a:pt x="35719" y="64498"/>
                  <a:pt x="37709" y="62508"/>
                  <a:pt x="40184" y="62508"/>
                </a:cubicBezTo>
                <a:lnTo>
                  <a:pt x="44648" y="62508"/>
                </a:lnTo>
                <a:lnTo>
                  <a:pt x="44648" y="50602"/>
                </a:lnTo>
                <a:lnTo>
                  <a:pt x="40184" y="50602"/>
                </a:lnTo>
                <a:cubicBezTo>
                  <a:pt x="37709" y="50602"/>
                  <a:pt x="35719" y="48611"/>
                  <a:pt x="35719" y="46137"/>
                </a:cubicBezTo>
                <a:cubicBezTo>
                  <a:pt x="35719" y="43662"/>
                  <a:pt x="37709" y="41672"/>
                  <a:pt x="40184" y="41672"/>
                </a:cubicBezTo>
                <a:close/>
              </a:path>
            </a:pathLst>
          </a:custGeom>
          <a:solidFill>
            <a:srgbClr val="1E293B">
              <a:alpha val="60000"/>
            </a:srgbClr>
          </a:solidFill>
          <a:ln/>
        </p:spPr>
        <p:txBody>
          <a:bodyPr/>
          <a:lstStyle/>
          <a:p>
            <a:endParaRPr lang="ru-RU"/>
          </a:p>
        </p:txBody>
      </p:sp>
      <p:sp>
        <p:nvSpPr>
          <p:cNvPr id="15" name="Text 12"/>
          <p:cNvSpPr/>
          <p:nvPr/>
        </p:nvSpPr>
        <p:spPr>
          <a:xfrm>
            <a:off x="624830" y="4722441"/>
            <a:ext cx="6465094" cy="127000"/>
          </a:xfrm>
          <a:prstGeom prst="rect">
            <a:avLst/>
          </a:prstGeom>
          <a:noFill/>
          <a:ln/>
        </p:spPr>
        <p:txBody>
          <a:bodyPr wrap="square" lIns="0" tIns="0" rIns="0" bIns="0" rtlCol="0" anchor="ctr"/>
          <a:lstStyle/>
          <a:p>
            <a:pPr>
              <a:lnSpc>
                <a:spcPct val="110000"/>
              </a:lnSpc>
            </a:pPr>
            <a:r>
              <a:rPr lang="en-US" sz="750" dirty="0">
                <a:solidFill>
                  <a:srgbClr val="1E293B">
                    <a:alpha val="60000"/>
                  </a:srgbClr>
                </a:solidFill>
                <a:latin typeface="Quattrocento Sans" pitchFamily="34" charset="0"/>
                <a:ea typeface="Quattrocento Sans" pitchFamily="34" charset="-122"/>
                <a:cs typeface="Quattrocento Sans" pitchFamily="34" charset="-120"/>
              </a:rPr>
              <a:t>Green highlighting indicates protective alleles (OR &lt; 1); Red highlighting indicates risk alleles (OR &gt; 1)</a:t>
            </a:r>
            <a:endParaRPr lang="en-US" sz="1600" dirty="0"/>
          </a:p>
        </p:txBody>
      </p:sp>
      <p:sp>
        <p:nvSpPr>
          <p:cNvPr id="16" name="Shape 13"/>
          <p:cNvSpPr/>
          <p:nvPr/>
        </p:nvSpPr>
        <p:spPr>
          <a:xfrm>
            <a:off x="297738" y="4920912"/>
            <a:ext cx="6879167" cy="1582547"/>
          </a:xfrm>
          <a:custGeom>
            <a:avLst/>
            <a:gdLst/>
            <a:ahLst/>
            <a:cxnLst/>
            <a:rect l="l" t="t" r="r" b="b"/>
            <a:pathLst>
              <a:path w="6879167" h="1656292">
                <a:moveTo>
                  <a:pt x="95253" y="0"/>
                </a:moveTo>
                <a:lnTo>
                  <a:pt x="6783913" y="0"/>
                </a:lnTo>
                <a:cubicBezTo>
                  <a:pt x="6836520" y="0"/>
                  <a:pt x="6879167" y="42646"/>
                  <a:pt x="6879167" y="95253"/>
                </a:cubicBezTo>
                <a:lnTo>
                  <a:pt x="6879167" y="1561038"/>
                </a:lnTo>
                <a:cubicBezTo>
                  <a:pt x="6879167" y="1613645"/>
                  <a:pt x="6836520" y="1656292"/>
                  <a:pt x="6783913" y="1656292"/>
                </a:cubicBezTo>
                <a:lnTo>
                  <a:pt x="95253" y="1656292"/>
                </a:lnTo>
                <a:cubicBezTo>
                  <a:pt x="42646" y="1656292"/>
                  <a:pt x="0" y="1613645"/>
                  <a:pt x="0" y="1561038"/>
                </a:cubicBezTo>
                <a:lnTo>
                  <a:pt x="0" y="95253"/>
                </a:lnTo>
                <a:cubicBezTo>
                  <a:pt x="0" y="42646"/>
                  <a:pt x="42646" y="0"/>
                  <a:pt x="95253" y="0"/>
                </a:cubicBezTo>
                <a:close/>
              </a:path>
            </a:pathLst>
          </a:custGeom>
          <a:solidFill>
            <a:srgbClr val="FFFFFF"/>
          </a:solidFill>
          <a:ln w="8467">
            <a:solidFill>
              <a:srgbClr val="F3F4F6"/>
            </a:solidFill>
            <a:prstDash val="solid"/>
          </a:ln>
          <a:effectLst>
            <a:outerShdw blurRad="23813" dist="7938" dir="5400000" algn="bl" rotWithShape="0">
              <a:srgbClr val="000000">
                <a:alpha val="10196"/>
              </a:srgbClr>
            </a:outerShdw>
          </a:effectLst>
        </p:spPr>
        <p:txBody>
          <a:bodyPr/>
          <a:lstStyle/>
          <a:p>
            <a:endParaRPr lang="ru-RU"/>
          </a:p>
        </p:txBody>
      </p:sp>
      <p:sp>
        <p:nvSpPr>
          <p:cNvPr id="17" name="Shape 14"/>
          <p:cNvSpPr/>
          <p:nvPr/>
        </p:nvSpPr>
        <p:spPr>
          <a:xfrm>
            <a:off x="445576" y="5035021"/>
            <a:ext cx="317500" cy="317500"/>
          </a:xfrm>
          <a:custGeom>
            <a:avLst/>
            <a:gdLst/>
            <a:ahLst/>
            <a:cxnLst/>
            <a:rect l="l" t="t" r="r" b="b"/>
            <a:pathLst>
              <a:path w="317500" h="317500">
                <a:moveTo>
                  <a:pt x="63500" y="0"/>
                </a:moveTo>
                <a:lnTo>
                  <a:pt x="254000" y="0"/>
                </a:lnTo>
                <a:cubicBezTo>
                  <a:pt x="289047" y="0"/>
                  <a:pt x="317500" y="28453"/>
                  <a:pt x="317500" y="63500"/>
                </a:cubicBezTo>
                <a:lnTo>
                  <a:pt x="317500" y="254000"/>
                </a:lnTo>
                <a:cubicBezTo>
                  <a:pt x="317500" y="289047"/>
                  <a:pt x="289047" y="317500"/>
                  <a:pt x="254000" y="317500"/>
                </a:cubicBezTo>
                <a:lnTo>
                  <a:pt x="63500" y="317500"/>
                </a:lnTo>
                <a:cubicBezTo>
                  <a:pt x="28453" y="317500"/>
                  <a:pt x="0" y="289047"/>
                  <a:pt x="0" y="254000"/>
                </a:cubicBezTo>
                <a:lnTo>
                  <a:pt x="0" y="63500"/>
                </a:lnTo>
                <a:cubicBezTo>
                  <a:pt x="0" y="28453"/>
                  <a:pt x="28453" y="0"/>
                  <a:pt x="63500" y="0"/>
                </a:cubicBezTo>
                <a:close/>
              </a:path>
            </a:pathLst>
          </a:custGeom>
          <a:solidFill>
            <a:srgbClr val="3B8D99">
              <a:alpha val="10196"/>
            </a:srgbClr>
          </a:solidFill>
          <a:ln/>
        </p:spPr>
        <p:txBody>
          <a:bodyPr/>
          <a:lstStyle/>
          <a:p>
            <a:endParaRPr lang="ru-RU"/>
          </a:p>
        </p:txBody>
      </p:sp>
      <p:sp>
        <p:nvSpPr>
          <p:cNvPr id="18" name="Shape 15"/>
          <p:cNvSpPr/>
          <p:nvPr/>
        </p:nvSpPr>
        <p:spPr>
          <a:xfrm>
            <a:off x="552979" y="5126782"/>
            <a:ext cx="142875" cy="142875"/>
          </a:xfrm>
          <a:custGeom>
            <a:avLst/>
            <a:gdLst/>
            <a:ahLst/>
            <a:cxnLst/>
            <a:rect l="l" t="t" r="r" b="b"/>
            <a:pathLst>
              <a:path w="142875" h="142875">
                <a:moveTo>
                  <a:pt x="8930" y="8930"/>
                </a:moveTo>
                <a:cubicBezTo>
                  <a:pt x="13869" y="8930"/>
                  <a:pt x="17859" y="12920"/>
                  <a:pt x="17859" y="17859"/>
                </a:cubicBezTo>
                <a:lnTo>
                  <a:pt x="17859" y="111621"/>
                </a:lnTo>
                <a:cubicBezTo>
                  <a:pt x="17859" y="114077"/>
                  <a:pt x="19869" y="116086"/>
                  <a:pt x="22324" y="116086"/>
                </a:cubicBezTo>
                <a:lnTo>
                  <a:pt x="133945" y="116086"/>
                </a:lnTo>
                <a:cubicBezTo>
                  <a:pt x="138885" y="116086"/>
                  <a:pt x="142875" y="120076"/>
                  <a:pt x="142875" y="125016"/>
                </a:cubicBezTo>
                <a:cubicBezTo>
                  <a:pt x="142875" y="129955"/>
                  <a:pt x="138885" y="133945"/>
                  <a:pt x="133945" y="133945"/>
                </a:cubicBezTo>
                <a:lnTo>
                  <a:pt x="22324" y="133945"/>
                </a:lnTo>
                <a:cubicBezTo>
                  <a:pt x="9990" y="133945"/>
                  <a:pt x="0" y="123955"/>
                  <a:pt x="0" y="111621"/>
                </a:cubicBezTo>
                <a:lnTo>
                  <a:pt x="0" y="17859"/>
                </a:lnTo>
                <a:cubicBezTo>
                  <a:pt x="0" y="12920"/>
                  <a:pt x="3990" y="8930"/>
                  <a:pt x="8930" y="8930"/>
                </a:cubicBezTo>
                <a:close/>
                <a:moveTo>
                  <a:pt x="35719" y="26789"/>
                </a:moveTo>
                <a:cubicBezTo>
                  <a:pt x="35719" y="21850"/>
                  <a:pt x="39709" y="17859"/>
                  <a:pt x="44648" y="17859"/>
                </a:cubicBezTo>
                <a:lnTo>
                  <a:pt x="98227" y="17859"/>
                </a:lnTo>
                <a:cubicBezTo>
                  <a:pt x="103166" y="17859"/>
                  <a:pt x="107156" y="21850"/>
                  <a:pt x="107156" y="26789"/>
                </a:cubicBezTo>
                <a:cubicBezTo>
                  <a:pt x="107156" y="31728"/>
                  <a:pt x="103166" y="35719"/>
                  <a:pt x="98227" y="35719"/>
                </a:cubicBezTo>
                <a:lnTo>
                  <a:pt x="44648" y="35719"/>
                </a:lnTo>
                <a:cubicBezTo>
                  <a:pt x="39709" y="35719"/>
                  <a:pt x="35719" y="31728"/>
                  <a:pt x="35719" y="26789"/>
                </a:cubicBezTo>
                <a:close/>
                <a:moveTo>
                  <a:pt x="44648" y="49113"/>
                </a:moveTo>
                <a:lnTo>
                  <a:pt x="80367" y="49113"/>
                </a:lnTo>
                <a:cubicBezTo>
                  <a:pt x="85306" y="49113"/>
                  <a:pt x="89297" y="53104"/>
                  <a:pt x="89297" y="58043"/>
                </a:cubicBezTo>
                <a:cubicBezTo>
                  <a:pt x="89297" y="62982"/>
                  <a:pt x="85306" y="66973"/>
                  <a:pt x="80367" y="66973"/>
                </a:cubicBezTo>
                <a:lnTo>
                  <a:pt x="44648" y="66973"/>
                </a:lnTo>
                <a:cubicBezTo>
                  <a:pt x="39709" y="66973"/>
                  <a:pt x="35719" y="62982"/>
                  <a:pt x="35719" y="58043"/>
                </a:cubicBezTo>
                <a:cubicBezTo>
                  <a:pt x="35719" y="53104"/>
                  <a:pt x="39709" y="49113"/>
                  <a:pt x="44648" y="49113"/>
                </a:cubicBezTo>
                <a:close/>
                <a:moveTo>
                  <a:pt x="44648" y="80367"/>
                </a:moveTo>
                <a:lnTo>
                  <a:pt x="116086" y="80367"/>
                </a:lnTo>
                <a:cubicBezTo>
                  <a:pt x="121025" y="80367"/>
                  <a:pt x="125016" y="84358"/>
                  <a:pt x="125016" y="89297"/>
                </a:cubicBezTo>
                <a:cubicBezTo>
                  <a:pt x="125016" y="94236"/>
                  <a:pt x="121025" y="98227"/>
                  <a:pt x="116086" y="98227"/>
                </a:cubicBezTo>
                <a:lnTo>
                  <a:pt x="44648" y="98227"/>
                </a:lnTo>
                <a:cubicBezTo>
                  <a:pt x="39709" y="98227"/>
                  <a:pt x="35719" y="94236"/>
                  <a:pt x="35719" y="89297"/>
                </a:cubicBezTo>
                <a:cubicBezTo>
                  <a:pt x="35719" y="84358"/>
                  <a:pt x="39709" y="80367"/>
                  <a:pt x="44648" y="80367"/>
                </a:cubicBezTo>
                <a:close/>
              </a:path>
            </a:pathLst>
          </a:custGeom>
          <a:solidFill>
            <a:srgbClr val="3B8D99"/>
          </a:solidFill>
          <a:ln/>
        </p:spPr>
        <p:txBody>
          <a:bodyPr/>
          <a:lstStyle/>
          <a:p>
            <a:endParaRPr lang="ru-RU"/>
          </a:p>
        </p:txBody>
      </p:sp>
      <p:sp>
        <p:nvSpPr>
          <p:cNvPr id="19" name="Text 16"/>
          <p:cNvSpPr/>
          <p:nvPr/>
        </p:nvSpPr>
        <p:spPr>
          <a:xfrm>
            <a:off x="858326" y="5080404"/>
            <a:ext cx="3834968" cy="227137"/>
          </a:xfrm>
          <a:prstGeom prst="rect">
            <a:avLst/>
          </a:prstGeom>
          <a:noFill/>
          <a:ln/>
        </p:spPr>
        <p:txBody>
          <a:bodyPr wrap="square" lIns="0" tIns="0" rIns="0" bIns="0" rtlCol="0" anchor="ctr"/>
          <a:lstStyle/>
          <a:p>
            <a:pPr>
              <a:lnSpc>
                <a:spcPct val="120000"/>
              </a:lnSpc>
            </a:pPr>
            <a:r>
              <a:rPr lang="en-US" sz="2000" b="1" dirty="0">
                <a:solidFill>
                  <a:srgbClr val="1A3A52"/>
                </a:solidFill>
                <a:latin typeface="Liter" pitchFamily="34" charset="0"/>
                <a:ea typeface="Liter" pitchFamily="34" charset="-122"/>
                <a:cs typeface="Liter" pitchFamily="34" charset="-120"/>
              </a:rPr>
              <a:t>Risk Stratification Performance</a:t>
            </a:r>
            <a:endParaRPr lang="en-US" sz="2800" dirty="0"/>
          </a:p>
        </p:txBody>
      </p:sp>
      <p:sp>
        <p:nvSpPr>
          <p:cNvPr id="20" name="Shape 17"/>
          <p:cNvSpPr/>
          <p:nvPr/>
        </p:nvSpPr>
        <p:spPr>
          <a:xfrm>
            <a:off x="433336" y="5437187"/>
            <a:ext cx="2087563" cy="904875"/>
          </a:xfrm>
          <a:custGeom>
            <a:avLst/>
            <a:gdLst/>
            <a:ahLst/>
            <a:cxnLst/>
            <a:rect l="l" t="t" r="r" b="b"/>
            <a:pathLst>
              <a:path w="2087563" h="904875">
                <a:moveTo>
                  <a:pt x="63504" y="0"/>
                </a:moveTo>
                <a:lnTo>
                  <a:pt x="2024058" y="0"/>
                </a:lnTo>
                <a:cubicBezTo>
                  <a:pt x="2059131" y="0"/>
                  <a:pt x="2087563" y="28432"/>
                  <a:pt x="2087563" y="63504"/>
                </a:cubicBezTo>
                <a:lnTo>
                  <a:pt x="2087563" y="841371"/>
                </a:lnTo>
                <a:cubicBezTo>
                  <a:pt x="2087563" y="876443"/>
                  <a:pt x="2059131" y="904875"/>
                  <a:pt x="2024058" y="904875"/>
                </a:cubicBezTo>
                <a:lnTo>
                  <a:pt x="63504" y="904875"/>
                </a:lnTo>
                <a:cubicBezTo>
                  <a:pt x="28432" y="904875"/>
                  <a:pt x="0" y="876443"/>
                  <a:pt x="0" y="841371"/>
                </a:cubicBezTo>
                <a:lnTo>
                  <a:pt x="0" y="63504"/>
                </a:lnTo>
                <a:cubicBezTo>
                  <a:pt x="0" y="28432"/>
                  <a:pt x="28432" y="0"/>
                  <a:pt x="63504" y="0"/>
                </a:cubicBezTo>
                <a:close/>
              </a:path>
            </a:pathLst>
          </a:custGeom>
          <a:solidFill>
            <a:srgbClr val="F8F9FA"/>
          </a:solidFill>
          <a:ln w="25400">
            <a:solidFill>
              <a:srgbClr val="3B8D99">
                <a:alpha val="30196"/>
              </a:srgbClr>
            </a:solidFill>
            <a:prstDash val="solid"/>
          </a:ln>
        </p:spPr>
        <p:txBody>
          <a:bodyPr/>
          <a:lstStyle/>
          <a:p>
            <a:endParaRPr lang="ru-RU"/>
          </a:p>
        </p:txBody>
      </p:sp>
      <p:sp>
        <p:nvSpPr>
          <p:cNvPr id="21" name="Text 18"/>
          <p:cNvSpPr/>
          <p:nvPr/>
        </p:nvSpPr>
        <p:spPr>
          <a:xfrm>
            <a:off x="481542" y="5556655"/>
            <a:ext cx="1873250" cy="158750"/>
          </a:xfrm>
          <a:prstGeom prst="rect">
            <a:avLst/>
          </a:prstGeom>
          <a:noFill/>
          <a:ln/>
        </p:spPr>
        <p:txBody>
          <a:bodyPr wrap="square" lIns="0" tIns="0" rIns="0" bIns="0" rtlCol="0" anchor="ctr"/>
          <a:lstStyle/>
          <a:p>
            <a:pPr algn="ctr">
              <a:lnSpc>
                <a:spcPct val="120000"/>
              </a:lnSpc>
            </a:pPr>
            <a:r>
              <a:rPr lang="en-US" sz="1400" dirty="0">
                <a:solidFill>
                  <a:srgbClr val="1E293B">
                    <a:alpha val="70000"/>
                  </a:srgbClr>
                </a:solidFill>
                <a:latin typeface="Quattrocento Sans" pitchFamily="34" charset="0"/>
                <a:ea typeface="Quattrocento Sans" pitchFamily="34" charset="-122"/>
                <a:cs typeface="Quattrocento Sans" pitchFamily="34" charset="-120"/>
              </a:rPr>
              <a:t>Low Risk</a:t>
            </a:r>
            <a:endParaRPr lang="en-US" sz="1400" dirty="0"/>
          </a:p>
        </p:txBody>
      </p:sp>
      <p:sp>
        <p:nvSpPr>
          <p:cNvPr id="22" name="Text 19"/>
          <p:cNvSpPr/>
          <p:nvPr/>
        </p:nvSpPr>
        <p:spPr>
          <a:xfrm>
            <a:off x="425399" y="5741458"/>
            <a:ext cx="1936750" cy="285750"/>
          </a:xfrm>
          <a:prstGeom prst="rect">
            <a:avLst/>
          </a:prstGeom>
          <a:noFill/>
          <a:ln/>
        </p:spPr>
        <p:txBody>
          <a:bodyPr wrap="square" lIns="0" tIns="0" rIns="0" bIns="0" rtlCol="0" anchor="ctr"/>
          <a:lstStyle/>
          <a:p>
            <a:pPr algn="ctr">
              <a:lnSpc>
                <a:spcPct val="100000"/>
              </a:lnSpc>
            </a:pPr>
            <a:r>
              <a:rPr lang="en-US" sz="1875" b="1" dirty="0">
                <a:solidFill>
                  <a:srgbClr val="3B8D99"/>
                </a:solidFill>
                <a:latin typeface="Quattrocento Sans" pitchFamily="34" charset="0"/>
                <a:ea typeface="Quattrocento Sans" pitchFamily="34" charset="-122"/>
                <a:cs typeface="Quattrocento Sans" pitchFamily="34" charset="-120"/>
              </a:rPr>
              <a:t>↓</a:t>
            </a:r>
            <a:endParaRPr lang="en-US" sz="1600" dirty="0"/>
          </a:p>
        </p:txBody>
      </p:sp>
      <p:sp>
        <p:nvSpPr>
          <p:cNvPr id="23" name="Text 20"/>
          <p:cNvSpPr/>
          <p:nvPr/>
        </p:nvSpPr>
        <p:spPr>
          <a:xfrm>
            <a:off x="552979" y="6104680"/>
            <a:ext cx="1865312" cy="127000"/>
          </a:xfrm>
          <a:prstGeom prst="rect">
            <a:avLst/>
          </a:prstGeom>
          <a:noFill/>
          <a:ln/>
        </p:spPr>
        <p:txBody>
          <a:bodyPr wrap="square" lIns="0" tIns="0" rIns="0" bIns="0" rtlCol="0" anchor="ctr"/>
          <a:lstStyle/>
          <a:p>
            <a:pPr algn="ctr">
              <a:lnSpc>
                <a:spcPct val="110000"/>
              </a:lnSpc>
            </a:pPr>
            <a:r>
              <a:rPr lang="en-US" sz="1200" dirty="0">
                <a:solidFill>
                  <a:srgbClr val="1E293B">
                    <a:alpha val="60000"/>
                  </a:srgbClr>
                </a:solidFill>
                <a:latin typeface="Quattrocento Sans" pitchFamily="34" charset="0"/>
                <a:ea typeface="Quattrocento Sans" pitchFamily="34" charset="-122"/>
                <a:cs typeface="Quattrocento Sans" pitchFamily="34" charset="-120"/>
              </a:rPr>
              <a:t>Reduced HSIL probability</a:t>
            </a:r>
            <a:endParaRPr lang="en-US" sz="1200" dirty="0"/>
          </a:p>
        </p:txBody>
      </p:sp>
      <p:sp>
        <p:nvSpPr>
          <p:cNvPr id="24" name="Shape 21"/>
          <p:cNvSpPr/>
          <p:nvPr/>
        </p:nvSpPr>
        <p:spPr>
          <a:xfrm>
            <a:off x="2693539" y="5431895"/>
            <a:ext cx="2087563" cy="904875"/>
          </a:xfrm>
          <a:custGeom>
            <a:avLst/>
            <a:gdLst/>
            <a:ahLst/>
            <a:cxnLst/>
            <a:rect l="l" t="t" r="r" b="b"/>
            <a:pathLst>
              <a:path w="2087563" h="904875">
                <a:moveTo>
                  <a:pt x="63504" y="0"/>
                </a:moveTo>
                <a:lnTo>
                  <a:pt x="2024058" y="0"/>
                </a:lnTo>
                <a:cubicBezTo>
                  <a:pt x="2059131" y="0"/>
                  <a:pt x="2087563" y="28432"/>
                  <a:pt x="2087563" y="63504"/>
                </a:cubicBezTo>
                <a:lnTo>
                  <a:pt x="2087563" y="841371"/>
                </a:lnTo>
                <a:cubicBezTo>
                  <a:pt x="2087563" y="876443"/>
                  <a:pt x="2059131" y="904875"/>
                  <a:pt x="2024058" y="904875"/>
                </a:cubicBezTo>
                <a:lnTo>
                  <a:pt x="63504" y="904875"/>
                </a:lnTo>
                <a:cubicBezTo>
                  <a:pt x="28432" y="904875"/>
                  <a:pt x="0" y="876443"/>
                  <a:pt x="0" y="841371"/>
                </a:cubicBezTo>
                <a:lnTo>
                  <a:pt x="0" y="63504"/>
                </a:lnTo>
                <a:cubicBezTo>
                  <a:pt x="0" y="28432"/>
                  <a:pt x="28432" y="0"/>
                  <a:pt x="63504" y="0"/>
                </a:cubicBezTo>
                <a:close/>
              </a:path>
            </a:pathLst>
          </a:custGeom>
          <a:solidFill>
            <a:srgbClr val="F8F9FA"/>
          </a:solidFill>
          <a:ln w="25400">
            <a:solidFill>
              <a:srgbClr val="1A3A52">
                <a:alpha val="30196"/>
              </a:srgbClr>
            </a:solidFill>
            <a:prstDash val="solid"/>
          </a:ln>
        </p:spPr>
        <p:txBody>
          <a:bodyPr/>
          <a:lstStyle/>
          <a:p>
            <a:endParaRPr lang="ru-RU"/>
          </a:p>
        </p:txBody>
      </p:sp>
      <p:sp>
        <p:nvSpPr>
          <p:cNvPr id="25" name="Text 22"/>
          <p:cNvSpPr/>
          <p:nvPr/>
        </p:nvSpPr>
        <p:spPr>
          <a:xfrm>
            <a:off x="2788625" y="5567746"/>
            <a:ext cx="1873250" cy="158750"/>
          </a:xfrm>
          <a:prstGeom prst="rect">
            <a:avLst/>
          </a:prstGeom>
          <a:noFill/>
          <a:ln/>
        </p:spPr>
        <p:txBody>
          <a:bodyPr wrap="square" lIns="0" tIns="0" rIns="0" bIns="0" rtlCol="0" anchor="ctr"/>
          <a:lstStyle/>
          <a:p>
            <a:pPr algn="ctr">
              <a:lnSpc>
                <a:spcPct val="120000"/>
              </a:lnSpc>
            </a:pPr>
            <a:r>
              <a:rPr lang="en-US" sz="1400" dirty="0">
                <a:solidFill>
                  <a:srgbClr val="1E293B">
                    <a:alpha val="70000"/>
                  </a:srgbClr>
                </a:solidFill>
                <a:latin typeface="Quattrocento Sans" pitchFamily="34" charset="0"/>
                <a:ea typeface="Quattrocento Sans" pitchFamily="34" charset="-122"/>
                <a:cs typeface="Quattrocento Sans" pitchFamily="34" charset="-120"/>
              </a:rPr>
              <a:t>Medium Risk</a:t>
            </a:r>
            <a:endParaRPr lang="en-US" sz="1400" dirty="0"/>
          </a:p>
        </p:txBody>
      </p:sp>
      <p:sp>
        <p:nvSpPr>
          <p:cNvPr id="26" name="Text 23"/>
          <p:cNvSpPr/>
          <p:nvPr/>
        </p:nvSpPr>
        <p:spPr>
          <a:xfrm>
            <a:off x="2756544" y="5759979"/>
            <a:ext cx="1936750" cy="285750"/>
          </a:xfrm>
          <a:prstGeom prst="rect">
            <a:avLst/>
          </a:prstGeom>
          <a:noFill/>
          <a:ln/>
        </p:spPr>
        <p:txBody>
          <a:bodyPr wrap="square" lIns="0" tIns="0" rIns="0" bIns="0" rtlCol="0" anchor="ctr"/>
          <a:lstStyle/>
          <a:p>
            <a:pPr algn="ctr">
              <a:lnSpc>
                <a:spcPct val="100000"/>
              </a:lnSpc>
            </a:pPr>
            <a:r>
              <a:rPr lang="en-US" sz="1875" b="1" dirty="0">
                <a:solidFill>
                  <a:srgbClr val="1A3A52"/>
                </a:solidFill>
                <a:latin typeface="Quattrocento Sans" pitchFamily="34" charset="0"/>
                <a:ea typeface="Quattrocento Sans" pitchFamily="34" charset="-122"/>
                <a:cs typeface="Quattrocento Sans" pitchFamily="34" charset="-120"/>
              </a:rPr>
              <a:t>→</a:t>
            </a:r>
            <a:endParaRPr lang="en-US" sz="1600" dirty="0"/>
          </a:p>
        </p:txBody>
      </p:sp>
      <p:sp>
        <p:nvSpPr>
          <p:cNvPr id="27" name="Text 24"/>
          <p:cNvSpPr/>
          <p:nvPr/>
        </p:nvSpPr>
        <p:spPr>
          <a:xfrm>
            <a:off x="2827982" y="6104680"/>
            <a:ext cx="1865312" cy="127000"/>
          </a:xfrm>
          <a:prstGeom prst="rect">
            <a:avLst/>
          </a:prstGeom>
          <a:noFill/>
          <a:ln/>
        </p:spPr>
        <p:txBody>
          <a:bodyPr wrap="square" lIns="0" tIns="0" rIns="0" bIns="0" rtlCol="0" anchor="ctr"/>
          <a:lstStyle/>
          <a:p>
            <a:pPr algn="ctr">
              <a:lnSpc>
                <a:spcPct val="110000"/>
              </a:lnSpc>
            </a:pPr>
            <a:r>
              <a:rPr lang="en-US" sz="1200" dirty="0">
                <a:solidFill>
                  <a:srgbClr val="1E293B">
                    <a:alpha val="60000"/>
                  </a:srgbClr>
                </a:solidFill>
                <a:latin typeface="Quattrocento Sans" pitchFamily="34" charset="0"/>
                <a:ea typeface="Quattrocento Sans" pitchFamily="34" charset="-122"/>
                <a:cs typeface="Quattrocento Sans" pitchFamily="34" charset="-120"/>
              </a:rPr>
              <a:t>Moderate surveillance</a:t>
            </a:r>
            <a:endParaRPr lang="en-US" sz="1200" dirty="0"/>
          </a:p>
        </p:txBody>
      </p:sp>
      <p:sp>
        <p:nvSpPr>
          <p:cNvPr id="28" name="Shape 25"/>
          <p:cNvSpPr/>
          <p:nvPr/>
        </p:nvSpPr>
        <p:spPr>
          <a:xfrm>
            <a:off x="4984005" y="5431894"/>
            <a:ext cx="2087563" cy="904875"/>
          </a:xfrm>
          <a:custGeom>
            <a:avLst/>
            <a:gdLst/>
            <a:ahLst/>
            <a:cxnLst/>
            <a:rect l="l" t="t" r="r" b="b"/>
            <a:pathLst>
              <a:path w="2087563" h="904875">
                <a:moveTo>
                  <a:pt x="63504" y="0"/>
                </a:moveTo>
                <a:lnTo>
                  <a:pt x="2024058" y="0"/>
                </a:lnTo>
                <a:cubicBezTo>
                  <a:pt x="2059131" y="0"/>
                  <a:pt x="2087563" y="28432"/>
                  <a:pt x="2087563" y="63504"/>
                </a:cubicBezTo>
                <a:lnTo>
                  <a:pt x="2087563" y="841371"/>
                </a:lnTo>
                <a:cubicBezTo>
                  <a:pt x="2087563" y="876443"/>
                  <a:pt x="2059131" y="904875"/>
                  <a:pt x="2024058" y="904875"/>
                </a:cubicBezTo>
                <a:lnTo>
                  <a:pt x="63504" y="904875"/>
                </a:lnTo>
                <a:cubicBezTo>
                  <a:pt x="28432" y="904875"/>
                  <a:pt x="0" y="876443"/>
                  <a:pt x="0" y="841371"/>
                </a:cubicBezTo>
                <a:lnTo>
                  <a:pt x="0" y="63504"/>
                </a:lnTo>
                <a:cubicBezTo>
                  <a:pt x="0" y="28432"/>
                  <a:pt x="28432" y="0"/>
                  <a:pt x="63504" y="0"/>
                </a:cubicBezTo>
                <a:close/>
              </a:path>
            </a:pathLst>
          </a:custGeom>
          <a:solidFill>
            <a:srgbClr val="F8F9FA"/>
          </a:solidFill>
          <a:ln w="25400">
            <a:solidFill>
              <a:srgbClr val="D95D5D">
                <a:alpha val="30196"/>
              </a:srgbClr>
            </a:solidFill>
            <a:prstDash val="solid"/>
          </a:ln>
        </p:spPr>
        <p:txBody>
          <a:bodyPr/>
          <a:lstStyle/>
          <a:p>
            <a:endParaRPr lang="ru-RU"/>
          </a:p>
        </p:txBody>
      </p:sp>
      <p:sp>
        <p:nvSpPr>
          <p:cNvPr id="29" name="Text 26"/>
          <p:cNvSpPr/>
          <p:nvPr/>
        </p:nvSpPr>
        <p:spPr>
          <a:xfrm>
            <a:off x="5051475" y="5567746"/>
            <a:ext cx="1873250" cy="158750"/>
          </a:xfrm>
          <a:prstGeom prst="rect">
            <a:avLst/>
          </a:prstGeom>
          <a:noFill/>
          <a:ln/>
        </p:spPr>
        <p:txBody>
          <a:bodyPr wrap="square" lIns="0" tIns="0" rIns="0" bIns="0" rtlCol="0" anchor="ctr"/>
          <a:lstStyle/>
          <a:p>
            <a:pPr algn="ctr">
              <a:lnSpc>
                <a:spcPct val="120000"/>
              </a:lnSpc>
            </a:pPr>
            <a:r>
              <a:rPr lang="en-US" sz="1400" dirty="0">
                <a:solidFill>
                  <a:srgbClr val="1E293B">
                    <a:alpha val="70000"/>
                  </a:srgbClr>
                </a:solidFill>
                <a:latin typeface="Quattrocento Sans" pitchFamily="34" charset="0"/>
                <a:ea typeface="Quattrocento Sans" pitchFamily="34" charset="-122"/>
                <a:cs typeface="Quattrocento Sans" pitchFamily="34" charset="-120"/>
              </a:rPr>
              <a:t>High Risk</a:t>
            </a:r>
            <a:endParaRPr lang="en-US" sz="1400" dirty="0"/>
          </a:p>
        </p:txBody>
      </p:sp>
      <p:sp>
        <p:nvSpPr>
          <p:cNvPr id="30" name="Text 27"/>
          <p:cNvSpPr/>
          <p:nvPr/>
        </p:nvSpPr>
        <p:spPr>
          <a:xfrm>
            <a:off x="4984005" y="5794375"/>
            <a:ext cx="1936750" cy="285750"/>
          </a:xfrm>
          <a:prstGeom prst="rect">
            <a:avLst/>
          </a:prstGeom>
          <a:noFill/>
          <a:ln/>
        </p:spPr>
        <p:txBody>
          <a:bodyPr wrap="square" lIns="0" tIns="0" rIns="0" bIns="0" rtlCol="0" anchor="ctr"/>
          <a:lstStyle/>
          <a:p>
            <a:pPr algn="ctr">
              <a:lnSpc>
                <a:spcPct val="100000"/>
              </a:lnSpc>
            </a:pPr>
            <a:r>
              <a:rPr lang="en-US" sz="1875" b="1" dirty="0">
                <a:solidFill>
                  <a:srgbClr val="D95D5D"/>
                </a:solidFill>
                <a:latin typeface="Quattrocento Sans" pitchFamily="34" charset="0"/>
                <a:ea typeface="Quattrocento Sans" pitchFamily="34" charset="-122"/>
                <a:cs typeface="Quattrocento Sans" pitchFamily="34" charset="-120"/>
              </a:rPr>
              <a:t>↑</a:t>
            </a:r>
            <a:endParaRPr lang="en-US" sz="1600" dirty="0"/>
          </a:p>
        </p:txBody>
      </p:sp>
      <p:sp>
        <p:nvSpPr>
          <p:cNvPr id="31" name="Text 28"/>
          <p:cNvSpPr/>
          <p:nvPr/>
        </p:nvSpPr>
        <p:spPr>
          <a:xfrm>
            <a:off x="5059413" y="6099970"/>
            <a:ext cx="1865312" cy="127000"/>
          </a:xfrm>
          <a:prstGeom prst="rect">
            <a:avLst/>
          </a:prstGeom>
          <a:noFill/>
          <a:ln/>
        </p:spPr>
        <p:txBody>
          <a:bodyPr wrap="square" lIns="0" tIns="0" rIns="0" bIns="0" rtlCol="0" anchor="ctr"/>
          <a:lstStyle/>
          <a:p>
            <a:pPr algn="ctr">
              <a:lnSpc>
                <a:spcPct val="110000"/>
              </a:lnSpc>
            </a:pPr>
            <a:r>
              <a:rPr lang="en-US" sz="1200" dirty="0">
                <a:solidFill>
                  <a:srgbClr val="1E293B">
                    <a:alpha val="60000"/>
                  </a:srgbClr>
                </a:solidFill>
                <a:latin typeface="Quattrocento Sans" pitchFamily="34" charset="0"/>
                <a:ea typeface="Quattrocento Sans" pitchFamily="34" charset="-122"/>
                <a:cs typeface="Quattrocento Sans" pitchFamily="34" charset="-120"/>
              </a:rPr>
              <a:t>Intensive monitoring</a:t>
            </a:r>
            <a:endParaRPr lang="en-US" sz="1200" dirty="0"/>
          </a:p>
        </p:txBody>
      </p:sp>
      <p:sp>
        <p:nvSpPr>
          <p:cNvPr id="32" name="Shape 29"/>
          <p:cNvSpPr/>
          <p:nvPr/>
        </p:nvSpPr>
        <p:spPr>
          <a:xfrm>
            <a:off x="7327883" y="952500"/>
            <a:ext cx="4733051" cy="2571750"/>
          </a:xfrm>
          <a:custGeom>
            <a:avLst/>
            <a:gdLst/>
            <a:ahLst/>
            <a:cxnLst/>
            <a:rect l="l" t="t" r="r" b="b"/>
            <a:pathLst>
              <a:path w="4548188" h="2571750">
                <a:moveTo>
                  <a:pt x="95258" y="0"/>
                </a:moveTo>
                <a:lnTo>
                  <a:pt x="4452930" y="0"/>
                </a:lnTo>
                <a:cubicBezTo>
                  <a:pt x="4505539" y="0"/>
                  <a:pt x="4548188" y="42648"/>
                  <a:pt x="4548188" y="95258"/>
                </a:cubicBezTo>
                <a:lnTo>
                  <a:pt x="4548188" y="2476492"/>
                </a:lnTo>
                <a:cubicBezTo>
                  <a:pt x="4548188" y="2529102"/>
                  <a:pt x="4505539" y="2571750"/>
                  <a:pt x="4452930" y="2571750"/>
                </a:cubicBezTo>
                <a:lnTo>
                  <a:pt x="95258" y="2571750"/>
                </a:lnTo>
                <a:cubicBezTo>
                  <a:pt x="42648" y="2571750"/>
                  <a:pt x="0" y="2529102"/>
                  <a:pt x="0" y="2476492"/>
                </a:cubicBezTo>
                <a:lnTo>
                  <a:pt x="0" y="95258"/>
                </a:lnTo>
                <a:cubicBezTo>
                  <a:pt x="0" y="42684"/>
                  <a:pt x="42684" y="0"/>
                  <a:pt x="95258" y="0"/>
                </a:cubicBezTo>
                <a:close/>
              </a:path>
            </a:pathLst>
          </a:custGeom>
          <a:gradFill flip="none" rotWithShape="1">
            <a:gsLst>
              <a:gs pos="0">
                <a:srgbClr val="1A3A52"/>
              </a:gs>
              <a:gs pos="100000">
                <a:srgbClr val="3B8D99"/>
              </a:gs>
            </a:gsLst>
            <a:lin ang="2700000" scaled="1"/>
          </a:gradFill>
          <a:ln/>
        </p:spPr>
        <p:txBody>
          <a:bodyPr/>
          <a:lstStyle/>
          <a:p>
            <a:endParaRPr lang="ru-RU"/>
          </a:p>
        </p:txBody>
      </p:sp>
      <p:sp>
        <p:nvSpPr>
          <p:cNvPr id="33" name="Shape 30"/>
          <p:cNvSpPr/>
          <p:nvPr/>
        </p:nvSpPr>
        <p:spPr>
          <a:xfrm>
            <a:off x="7550134" y="1150938"/>
            <a:ext cx="238125" cy="238125"/>
          </a:xfrm>
          <a:custGeom>
            <a:avLst/>
            <a:gdLst/>
            <a:ahLst/>
            <a:cxnLst/>
            <a:rect l="l" t="t" r="r" b="b"/>
            <a:pathLst>
              <a:path w="238125" h="238125">
                <a:moveTo>
                  <a:pt x="208359" y="119062"/>
                </a:moveTo>
                <a:cubicBezTo>
                  <a:pt x="208359" y="69778"/>
                  <a:pt x="168347" y="29766"/>
                  <a:pt x="119062" y="29766"/>
                </a:cubicBezTo>
                <a:cubicBezTo>
                  <a:pt x="69778" y="29766"/>
                  <a:pt x="29766" y="69778"/>
                  <a:pt x="29766" y="119062"/>
                </a:cubicBezTo>
                <a:cubicBezTo>
                  <a:pt x="29766" y="168347"/>
                  <a:pt x="69778" y="208359"/>
                  <a:pt x="119062" y="208359"/>
                </a:cubicBezTo>
                <a:cubicBezTo>
                  <a:pt x="168347" y="208359"/>
                  <a:pt x="208359" y="168347"/>
                  <a:pt x="208359" y="119063"/>
                </a:cubicBezTo>
                <a:close/>
                <a:moveTo>
                  <a:pt x="0" y="119062"/>
                </a:moveTo>
                <a:cubicBezTo>
                  <a:pt x="0" y="53350"/>
                  <a:pt x="53350" y="0"/>
                  <a:pt x="119062" y="0"/>
                </a:cubicBezTo>
                <a:cubicBezTo>
                  <a:pt x="184775" y="0"/>
                  <a:pt x="238125" y="53350"/>
                  <a:pt x="238125" y="119062"/>
                </a:cubicBezTo>
                <a:cubicBezTo>
                  <a:pt x="238125" y="184775"/>
                  <a:pt x="184775" y="238125"/>
                  <a:pt x="119062" y="238125"/>
                </a:cubicBezTo>
                <a:cubicBezTo>
                  <a:pt x="53350" y="238125"/>
                  <a:pt x="0" y="184775"/>
                  <a:pt x="0" y="119062"/>
                </a:cubicBezTo>
                <a:close/>
                <a:moveTo>
                  <a:pt x="119062" y="156270"/>
                </a:moveTo>
                <a:cubicBezTo>
                  <a:pt x="139598" y="156270"/>
                  <a:pt x="156270" y="139598"/>
                  <a:pt x="156270" y="119062"/>
                </a:cubicBezTo>
                <a:cubicBezTo>
                  <a:pt x="156270" y="98527"/>
                  <a:pt x="139598" y="81855"/>
                  <a:pt x="119062" y="81855"/>
                </a:cubicBezTo>
                <a:cubicBezTo>
                  <a:pt x="98527" y="81855"/>
                  <a:pt x="81855" y="98527"/>
                  <a:pt x="81855" y="119062"/>
                </a:cubicBezTo>
                <a:cubicBezTo>
                  <a:pt x="81855" y="139598"/>
                  <a:pt x="98527" y="156270"/>
                  <a:pt x="119062" y="156270"/>
                </a:cubicBezTo>
                <a:close/>
                <a:moveTo>
                  <a:pt x="119062" y="52090"/>
                </a:moveTo>
                <a:cubicBezTo>
                  <a:pt x="156026" y="52090"/>
                  <a:pt x="186035" y="82099"/>
                  <a:pt x="186035" y="119062"/>
                </a:cubicBezTo>
                <a:cubicBezTo>
                  <a:pt x="186035" y="156026"/>
                  <a:pt x="156026" y="186035"/>
                  <a:pt x="119062" y="186035"/>
                </a:cubicBezTo>
                <a:cubicBezTo>
                  <a:pt x="82099" y="186035"/>
                  <a:pt x="52090" y="156026"/>
                  <a:pt x="52090" y="119062"/>
                </a:cubicBezTo>
                <a:cubicBezTo>
                  <a:pt x="52090" y="82099"/>
                  <a:pt x="82099" y="52090"/>
                  <a:pt x="119062" y="52090"/>
                </a:cubicBezTo>
                <a:close/>
                <a:moveTo>
                  <a:pt x="104180" y="119062"/>
                </a:moveTo>
                <a:cubicBezTo>
                  <a:pt x="104180" y="110848"/>
                  <a:pt x="110848" y="104180"/>
                  <a:pt x="119062" y="104180"/>
                </a:cubicBezTo>
                <a:cubicBezTo>
                  <a:pt x="127277" y="104180"/>
                  <a:pt x="133945" y="110848"/>
                  <a:pt x="133945" y="119062"/>
                </a:cubicBezTo>
                <a:cubicBezTo>
                  <a:pt x="133945" y="127277"/>
                  <a:pt x="127277" y="133945"/>
                  <a:pt x="119062" y="133945"/>
                </a:cubicBezTo>
                <a:cubicBezTo>
                  <a:pt x="110848" y="133945"/>
                  <a:pt x="104180" y="127277"/>
                  <a:pt x="104180" y="119062"/>
                </a:cubicBezTo>
                <a:close/>
              </a:path>
            </a:pathLst>
          </a:custGeom>
          <a:solidFill>
            <a:srgbClr val="FFFFFF"/>
          </a:solidFill>
          <a:ln/>
        </p:spPr>
        <p:txBody>
          <a:bodyPr/>
          <a:lstStyle/>
          <a:p>
            <a:endParaRPr lang="ru-RU"/>
          </a:p>
        </p:txBody>
      </p:sp>
      <p:sp>
        <p:nvSpPr>
          <p:cNvPr id="34" name="Text 31"/>
          <p:cNvSpPr/>
          <p:nvPr/>
        </p:nvSpPr>
        <p:spPr>
          <a:xfrm>
            <a:off x="7911290" y="1143000"/>
            <a:ext cx="1563688" cy="254000"/>
          </a:xfrm>
          <a:prstGeom prst="rect">
            <a:avLst/>
          </a:prstGeom>
          <a:noFill/>
          <a:ln/>
        </p:spPr>
        <p:txBody>
          <a:bodyPr wrap="square" lIns="0" tIns="0" rIns="0" bIns="0" rtlCol="0" anchor="ctr"/>
          <a:lstStyle/>
          <a:p>
            <a:pPr>
              <a:lnSpc>
                <a:spcPct val="110000"/>
              </a:lnSpc>
            </a:pPr>
            <a:r>
              <a:rPr lang="en-US" sz="1500" b="1" dirty="0">
                <a:solidFill>
                  <a:srgbClr val="FFFFFF"/>
                </a:solidFill>
                <a:latin typeface="Liter" pitchFamily="34" charset="0"/>
                <a:ea typeface="Liter" pitchFamily="34" charset="-122"/>
                <a:cs typeface="Liter" pitchFamily="34" charset="-120"/>
              </a:rPr>
              <a:t>Key Achievement</a:t>
            </a:r>
            <a:endParaRPr lang="en-US" sz="1600" dirty="0"/>
          </a:p>
        </p:txBody>
      </p:sp>
      <p:sp>
        <p:nvSpPr>
          <p:cNvPr id="35" name="Text 32"/>
          <p:cNvSpPr/>
          <p:nvPr/>
        </p:nvSpPr>
        <p:spPr>
          <a:xfrm>
            <a:off x="7482665" y="1651000"/>
            <a:ext cx="4238625" cy="222250"/>
          </a:xfrm>
          <a:prstGeom prst="rect">
            <a:avLst/>
          </a:prstGeom>
          <a:noFill/>
          <a:ln/>
        </p:spPr>
        <p:txBody>
          <a:bodyPr wrap="square" lIns="0" tIns="0" rIns="0" bIns="0" rtlCol="0" anchor="ctr"/>
          <a:lstStyle/>
          <a:p>
            <a:pPr algn="ctr">
              <a:lnSpc>
                <a:spcPct val="130000"/>
              </a:lnSpc>
            </a:pPr>
            <a:r>
              <a:rPr lang="en-US" dirty="0">
                <a:solidFill>
                  <a:srgbClr val="FFFFFF">
                    <a:alpha val="80000"/>
                  </a:srgbClr>
                </a:solidFill>
                <a:latin typeface="Quattrocento Sans" pitchFamily="34" charset="0"/>
                <a:ea typeface="Quattrocento Sans" pitchFamily="34" charset="-122"/>
                <a:cs typeface="Quattrocento Sans" pitchFamily="34" charset="-120"/>
              </a:rPr>
              <a:t>HSIL Prediction Accuracy</a:t>
            </a:r>
            <a:endParaRPr lang="en-US" sz="2800" dirty="0"/>
          </a:p>
        </p:txBody>
      </p:sp>
      <p:sp>
        <p:nvSpPr>
          <p:cNvPr id="36" name="Text 33"/>
          <p:cNvSpPr/>
          <p:nvPr/>
        </p:nvSpPr>
        <p:spPr>
          <a:xfrm>
            <a:off x="9042714" y="1989582"/>
            <a:ext cx="896938" cy="571500"/>
          </a:xfrm>
          <a:prstGeom prst="rect">
            <a:avLst/>
          </a:prstGeom>
          <a:noFill/>
          <a:ln/>
        </p:spPr>
        <p:txBody>
          <a:bodyPr wrap="square" lIns="0" tIns="0" rIns="0" bIns="0" rtlCol="0" anchor="ctr"/>
          <a:lstStyle/>
          <a:p>
            <a:pPr algn="ctr">
              <a:lnSpc>
                <a:spcPct val="80000"/>
              </a:lnSpc>
            </a:pPr>
            <a:r>
              <a:rPr lang="en-US" sz="4500" b="1" dirty="0">
                <a:solidFill>
                  <a:srgbClr val="FFFFFF"/>
                </a:solidFill>
                <a:latin typeface="Quattrocento Sans" pitchFamily="34" charset="0"/>
                <a:ea typeface="Quattrocento Sans" pitchFamily="34" charset="-122"/>
                <a:cs typeface="Quattrocento Sans" pitchFamily="34" charset="-120"/>
              </a:rPr>
              <a:t>82</a:t>
            </a:r>
            <a:endParaRPr lang="en-US" sz="1600" dirty="0"/>
          </a:p>
        </p:txBody>
      </p:sp>
      <p:sp>
        <p:nvSpPr>
          <p:cNvPr id="37" name="Text 34"/>
          <p:cNvSpPr/>
          <p:nvPr/>
        </p:nvSpPr>
        <p:spPr>
          <a:xfrm>
            <a:off x="9780902" y="2180167"/>
            <a:ext cx="317500" cy="285750"/>
          </a:xfrm>
          <a:prstGeom prst="rect">
            <a:avLst/>
          </a:prstGeom>
          <a:noFill/>
          <a:ln/>
        </p:spPr>
        <p:txBody>
          <a:bodyPr wrap="square" lIns="0" tIns="0" rIns="0" bIns="0" rtlCol="0" anchor="ctr"/>
          <a:lstStyle/>
          <a:p>
            <a:pPr algn="ctr">
              <a:lnSpc>
                <a:spcPct val="100000"/>
              </a:lnSpc>
            </a:pPr>
            <a:r>
              <a:rPr lang="en-US" sz="1875" dirty="0">
                <a:solidFill>
                  <a:srgbClr val="FFFFFF"/>
                </a:solidFill>
                <a:latin typeface="Quattrocento Sans" pitchFamily="34" charset="0"/>
                <a:ea typeface="Quattrocento Sans" pitchFamily="34" charset="-122"/>
                <a:cs typeface="Quattrocento Sans" pitchFamily="34" charset="-120"/>
              </a:rPr>
              <a:t>%</a:t>
            </a:r>
            <a:endParaRPr lang="en-US" sz="1600" dirty="0"/>
          </a:p>
        </p:txBody>
      </p:sp>
      <p:sp>
        <p:nvSpPr>
          <p:cNvPr id="38" name="Text 35"/>
          <p:cNvSpPr/>
          <p:nvPr/>
        </p:nvSpPr>
        <p:spPr>
          <a:xfrm>
            <a:off x="7490602" y="2571750"/>
            <a:ext cx="4222750" cy="158750"/>
          </a:xfrm>
          <a:prstGeom prst="rect">
            <a:avLst/>
          </a:prstGeom>
          <a:noFill/>
          <a:ln/>
        </p:spPr>
        <p:txBody>
          <a:bodyPr wrap="square" lIns="0" tIns="0" rIns="0" bIns="0" rtlCol="0" anchor="ctr"/>
          <a:lstStyle/>
          <a:p>
            <a:pPr algn="ctr">
              <a:lnSpc>
                <a:spcPct val="120000"/>
              </a:lnSpc>
            </a:pPr>
            <a:r>
              <a:rPr lang="en-US" sz="1400" dirty="0">
                <a:solidFill>
                  <a:srgbClr val="FFFFFF">
                    <a:alpha val="70000"/>
                  </a:srgbClr>
                </a:solidFill>
                <a:latin typeface="Quattrocento Sans" pitchFamily="34" charset="0"/>
                <a:ea typeface="Quattrocento Sans" pitchFamily="34" charset="-122"/>
                <a:cs typeface="Quattrocento Sans" pitchFamily="34" charset="-120"/>
              </a:rPr>
              <a:t>When combining genetic data with HPV status</a:t>
            </a:r>
            <a:endParaRPr lang="en-US" sz="3600" dirty="0"/>
          </a:p>
        </p:txBody>
      </p:sp>
      <p:sp>
        <p:nvSpPr>
          <p:cNvPr id="39" name="Shape 36"/>
          <p:cNvSpPr/>
          <p:nvPr/>
        </p:nvSpPr>
        <p:spPr>
          <a:xfrm>
            <a:off x="7518384" y="2984500"/>
            <a:ext cx="4167188" cy="349250"/>
          </a:xfrm>
          <a:custGeom>
            <a:avLst/>
            <a:gdLst/>
            <a:ahLst/>
            <a:cxnLst/>
            <a:rect l="l" t="t" r="r" b="b"/>
            <a:pathLst>
              <a:path w="4167188" h="349250">
                <a:moveTo>
                  <a:pt x="63501" y="0"/>
                </a:moveTo>
                <a:lnTo>
                  <a:pt x="4103687" y="0"/>
                </a:lnTo>
                <a:cubicBezTo>
                  <a:pt x="4138757" y="0"/>
                  <a:pt x="4167188" y="28430"/>
                  <a:pt x="4167188" y="63501"/>
                </a:cubicBezTo>
                <a:lnTo>
                  <a:pt x="4167188" y="285749"/>
                </a:lnTo>
                <a:cubicBezTo>
                  <a:pt x="4167188" y="320820"/>
                  <a:pt x="4138757" y="349250"/>
                  <a:pt x="4103687" y="349250"/>
                </a:cubicBezTo>
                <a:lnTo>
                  <a:pt x="63501" y="349250"/>
                </a:lnTo>
                <a:cubicBezTo>
                  <a:pt x="28430" y="349250"/>
                  <a:pt x="0" y="320820"/>
                  <a:pt x="0" y="285749"/>
                </a:cubicBezTo>
                <a:lnTo>
                  <a:pt x="0" y="63501"/>
                </a:lnTo>
                <a:cubicBezTo>
                  <a:pt x="0" y="28430"/>
                  <a:pt x="28430" y="0"/>
                  <a:pt x="63501" y="0"/>
                </a:cubicBezTo>
                <a:close/>
              </a:path>
            </a:pathLst>
          </a:custGeom>
          <a:solidFill>
            <a:srgbClr val="FFFFFF">
              <a:alpha val="10196"/>
            </a:srgbClr>
          </a:solidFill>
          <a:ln/>
        </p:spPr>
        <p:txBody>
          <a:bodyPr/>
          <a:lstStyle/>
          <a:p>
            <a:endParaRPr lang="ru-RU" dirty="0"/>
          </a:p>
        </p:txBody>
      </p:sp>
      <p:sp>
        <p:nvSpPr>
          <p:cNvPr id="40" name="Shape 37"/>
          <p:cNvSpPr/>
          <p:nvPr/>
        </p:nvSpPr>
        <p:spPr>
          <a:xfrm>
            <a:off x="7643399" y="3100917"/>
            <a:ext cx="83344" cy="111125"/>
          </a:xfrm>
          <a:custGeom>
            <a:avLst/>
            <a:gdLst/>
            <a:ahLst/>
            <a:cxnLst/>
            <a:rect l="l" t="t" r="r" b="b"/>
            <a:pathLst>
              <a:path w="83344" h="111125">
                <a:moveTo>
                  <a:pt x="46577" y="3777"/>
                </a:moveTo>
                <a:cubicBezTo>
                  <a:pt x="43864" y="1064"/>
                  <a:pt x="39458" y="1064"/>
                  <a:pt x="36745" y="3777"/>
                </a:cubicBezTo>
                <a:lnTo>
                  <a:pt x="2018" y="38503"/>
                </a:lnTo>
                <a:cubicBezTo>
                  <a:pt x="-695" y="41216"/>
                  <a:pt x="-695" y="45622"/>
                  <a:pt x="2018" y="48335"/>
                </a:cubicBezTo>
                <a:cubicBezTo>
                  <a:pt x="4731" y="51048"/>
                  <a:pt x="9137" y="51048"/>
                  <a:pt x="11850" y="48335"/>
                </a:cubicBezTo>
                <a:lnTo>
                  <a:pt x="34727" y="25459"/>
                </a:lnTo>
                <a:lnTo>
                  <a:pt x="34727" y="105916"/>
                </a:lnTo>
                <a:cubicBezTo>
                  <a:pt x="34727" y="109758"/>
                  <a:pt x="37830" y="112861"/>
                  <a:pt x="41672" y="112861"/>
                </a:cubicBezTo>
                <a:cubicBezTo>
                  <a:pt x="45514" y="112861"/>
                  <a:pt x="48617" y="109758"/>
                  <a:pt x="48617" y="105916"/>
                </a:cubicBezTo>
                <a:lnTo>
                  <a:pt x="48617" y="25459"/>
                </a:lnTo>
                <a:lnTo>
                  <a:pt x="71493" y="48335"/>
                </a:lnTo>
                <a:cubicBezTo>
                  <a:pt x="74206" y="51048"/>
                  <a:pt x="78612" y="51048"/>
                  <a:pt x="81325" y="48335"/>
                </a:cubicBezTo>
                <a:cubicBezTo>
                  <a:pt x="84038" y="45622"/>
                  <a:pt x="84038" y="41216"/>
                  <a:pt x="81325" y="38503"/>
                </a:cubicBezTo>
                <a:lnTo>
                  <a:pt x="46599" y="3777"/>
                </a:lnTo>
                <a:close/>
              </a:path>
            </a:pathLst>
          </a:custGeom>
          <a:solidFill>
            <a:srgbClr val="FFFFFF">
              <a:alpha val="90196"/>
            </a:srgbClr>
          </a:solidFill>
          <a:ln/>
        </p:spPr>
        <p:txBody>
          <a:bodyPr/>
          <a:lstStyle/>
          <a:p>
            <a:endParaRPr lang="ru-RU"/>
          </a:p>
        </p:txBody>
      </p:sp>
      <p:sp>
        <p:nvSpPr>
          <p:cNvPr id="41" name="Text 38"/>
          <p:cNvSpPr/>
          <p:nvPr/>
        </p:nvSpPr>
        <p:spPr>
          <a:xfrm>
            <a:off x="7796196" y="3079750"/>
            <a:ext cx="3849688" cy="158750"/>
          </a:xfrm>
          <a:prstGeom prst="rect">
            <a:avLst/>
          </a:prstGeom>
          <a:noFill/>
          <a:ln/>
        </p:spPr>
        <p:txBody>
          <a:bodyPr wrap="square" lIns="0" tIns="0" rIns="0" bIns="0" rtlCol="0" anchor="ctr"/>
          <a:lstStyle/>
          <a:p>
            <a:pPr>
              <a:lnSpc>
                <a:spcPct val="120000"/>
              </a:lnSpc>
            </a:pPr>
            <a:r>
              <a:rPr lang="en-US" sz="1400" dirty="0">
                <a:solidFill>
                  <a:srgbClr val="FFFFFF">
                    <a:alpha val="90000"/>
                  </a:srgbClr>
                </a:solidFill>
                <a:latin typeface="Quattrocento Sans" pitchFamily="34" charset="0"/>
                <a:ea typeface="Quattrocento Sans" pitchFamily="34" charset="-122"/>
                <a:cs typeface="Quattrocento Sans" pitchFamily="34" charset="-120"/>
              </a:rPr>
              <a:t>Significant improvement over HPV testing alone</a:t>
            </a:r>
            <a:endParaRPr lang="en-US" sz="3600" dirty="0"/>
          </a:p>
        </p:txBody>
      </p:sp>
      <p:sp>
        <p:nvSpPr>
          <p:cNvPr id="42" name="Shape 39"/>
          <p:cNvSpPr/>
          <p:nvPr/>
        </p:nvSpPr>
        <p:spPr>
          <a:xfrm>
            <a:off x="7330528" y="3653896"/>
            <a:ext cx="4730407" cy="2108264"/>
          </a:xfrm>
          <a:custGeom>
            <a:avLst/>
            <a:gdLst/>
            <a:ahLst/>
            <a:cxnLst/>
            <a:rect l="l" t="t" r="r" b="b"/>
            <a:pathLst>
              <a:path w="4537604" h="1878542">
                <a:moveTo>
                  <a:pt x="95242" y="0"/>
                </a:moveTo>
                <a:lnTo>
                  <a:pt x="4442362" y="0"/>
                </a:lnTo>
                <a:cubicBezTo>
                  <a:pt x="4494963" y="0"/>
                  <a:pt x="4537604" y="42641"/>
                  <a:pt x="4537604" y="95242"/>
                </a:cubicBezTo>
                <a:lnTo>
                  <a:pt x="4537604" y="1783300"/>
                </a:lnTo>
                <a:cubicBezTo>
                  <a:pt x="4537604" y="1835900"/>
                  <a:pt x="4494963" y="1878542"/>
                  <a:pt x="4442362" y="1878542"/>
                </a:cubicBezTo>
                <a:lnTo>
                  <a:pt x="95242" y="1878542"/>
                </a:lnTo>
                <a:cubicBezTo>
                  <a:pt x="42641" y="1878542"/>
                  <a:pt x="0" y="1835900"/>
                  <a:pt x="0" y="1783300"/>
                </a:cubicBezTo>
                <a:lnTo>
                  <a:pt x="0" y="95242"/>
                </a:lnTo>
                <a:cubicBezTo>
                  <a:pt x="0" y="42641"/>
                  <a:pt x="42641" y="0"/>
                  <a:pt x="95242" y="0"/>
                </a:cubicBezTo>
                <a:close/>
              </a:path>
            </a:pathLst>
          </a:custGeom>
          <a:solidFill>
            <a:srgbClr val="FFFFFF"/>
          </a:solidFill>
          <a:ln w="8467">
            <a:solidFill>
              <a:srgbClr val="F3F4F6"/>
            </a:solidFill>
            <a:prstDash val="solid"/>
          </a:ln>
          <a:effectLst>
            <a:outerShdw blurRad="23813" dist="7938" dir="5400000" algn="bl" rotWithShape="0">
              <a:srgbClr val="000000">
                <a:alpha val="10196"/>
              </a:srgbClr>
            </a:outerShdw>
          </a:effectLst>
        </p:spPr>
        <p:txBody>
          <a:bodyPr/>
          <a:lstStyle/>
          <a:p>
            <a:endParaRPr lang="ru-RU"/>
          </a:p>
        </p:txBody>
      </p:sp>
      <p:sp>
        <p:nvSpPr>
          <p:cNvPr id="43" name="Shape 40"/>
          <p:cNvSpPr/>
          <p:nvPr/>
        </p:nvSpPr>
        <p:spPr>
          <a:xfrm>
            <a:off x="7491925" y="3815292"/>
            <a:ext cx="317500" cy="317500"/>
          </a:xfrm>
          <a:custGeom>
            <a:avLst/>
            <a:gdLst/>
            <a:ahLst/>
            <a:cxnLst/>
            <a:rect l="l" t="t" r="r" b="b"/>
            <a:pathLst>
              <a:path w="317500" h="317500">
                <a:moveTo>
                  <a:pt x="63500" y="0"/>
                </a:moveTo>
                <a:lnTo>
                  <a:pt x="254000" y="0"/>
                </a:lnTo>
                <a:cubicBezTo>
                  <a:pt x="289047" y="0"/>
                  <a:pt x="317500" y="28453"/>
                  <a:pt x="317500" y="63500"/>
                </a:cubicBezTo>
                <a:lnTo>
                  <a:pt x="317500" y="254000"/>
                </a:lnTo>
                <a:cubicBezTo>
                  <a:pt x="317500" y="289047"/>
                  <a:pt x="289047" y="317500"/>
                  <a:pt x="254000" y="317500"/>
                </a:cubicBezTo>
                <a:lnTo>
                  <a:pt x="63500" y="317500"/>
                </a:lnTo>
                <a:cubicBezTo>
                  <a:pt x="28453" y="317500"/>
                  <a:pt x="0" y="289047"/>
                  <a:pt x="0" y="254000"/>
                </a:cubicBezTo>
                <a:lnTo>
                  <a:pt x="0" y="63500"/>
                </a:lnTo>
                <a:cubicBezTo>
                  <a:pt x="0" y="28453"/>
                  <a:pt x="28453" y="0"/>
                  <a:pt x="63500" y="0"/>
                </a:cubicBezTo>
                <a:close/>
              </a:path>
            </a:pathLst>
          </a:custGeom>
          <a:solidFill>
            <a:srgbClr val="1A3A52">
              <a:alpha val="10196"/>
            </a:srgbClr>
          </a:solidFill>
          <a:ln/>
        </p:spPr>
        <p:txBody>
          <a:bodyPr/>
          <a:lstStyle/>
          <a:p>
            <a:endParaRPr lang="ru-RU"/>
          </a:p>
        </p:txBody>
      </p:sp>
      <p:sp>
        <p:nvSpPr>
          <p:cNvPr id="44" name="Shape 41"/>
          <p:cNvSpPr/>
          <p:nvPr/>
        </p:nvSpPr>
        <p:spPr>
          <a:xfrm>
            <a:off x="7599082" y="3902605"/>
            <a:ext cx="107156" cy="142875"/>
          </a:xfrm>
          <a:custGeom>
            <a:avLst/>
            <a:gdLst/>
            <a:ahLst/>
            <a:cxnLst/>
            <a:rect l="l" t="t" r="r" b="b"/>
            <a:pathLst>
              <a:path w="107156" h="142875">
                <a:moveTo>
                  <a:pt x="81735" y="107156"/>
                </a:moveTo>
                <a:cubicBezTo>
                  <a:pt x="83772" y="100933"/>
                  <a:pt x="87846" y="95297"/>
                  <a:pt x="92450" y="90441"/>
                </a:cubicBezTo>
                <a:cubicBezTo>
                  <a:pt x="101575" y="80842"/>
                  <a:pt x="107156" y="67866"/>
                  <a:pt x="107156" y="53578"/>
                </a:cubicBezTo>
                <a:cubicBezTo>
                  <a:pt x="107156" y="23999"/>
                  <a:pt x="83158" y="0"/>
                  <a:pt x="53578" y="0"/>
                </a:cubicBezTo>
                <a:cubicBezTo>
                  <a:pt x="23999" y="0"/>
                  <a:pt x="0" y="23999"/>
                  <a:pt x="0" y="53578"/>
                </a:cubicBezTo>
                <a:cubicBezTo>
                  <a:pt x="0" y="67866"/>
                  <a:pt x="5581" y="80842"/>
                  <a:pt x="14706" y="90441"/>
                </a:cubicBezTo>
                <a:cubicBezTo>
                  <a:pt x="19310" y="95297"/>
                  <a:pt x="23413" y="100933"/>
                  <a:pt x="25422" y="107156"/>
                </a:cubicBezTo>
                <a:lnTo>
                  <a:pt x="81707" y="107156"/>
                </a:lnTo>
                <a:close/>
                <a:moveTo>
                  <a:pt x="80367" y="120551"/>
                </a:moveTo>
                <a:lnTo>
                  <a:pt x="26789" y="120551"/>
                </a:lnTo>
                <a:lnTo>
                  <a:pt x="26789" y="125016"/>
                </a:lnTo>
                <a:cubicBezTo>
                  <a:pt x="26789" y="137350"/>
                  <a:pt x="36779" y="147340"/>
                  <a:pt x="49113" y="147340"/>
                </a:cubicBezTo>
                <a:lnTo>
                  <a:pt x="58043" y="147340"/>
                </a:lnTo>
                <a:cubicBezTo>
                  <a:pt x="70377" y="147340"/>
                  <a:pt x="80367" y="137350"/>
                  <a:pt x="80367" y="125016"/>
                </a:cubicBezTo>
                <a:lnTo>
                  <a:pt x="80367" y="120551"/>
                </a:lnTo>
                <a:close/>
                <a:moveTo>
                  <a:pt x="51346" y="31254"/>
                </a:moveTo>
                <a:cubicBezTo>
                  <a:pt x="40239" y="31254"/>
                  <a:pt x="31254" y="40239"/>
                  <a:pt x="31254" y="51346"/>
                </a:cubicBezTo>
                <a:cubicBezTo>
                  <a:pt x="31254" y="55057"/>
                  <a:pt x="28268" y="58043"/>
                  <a:pt x="24557" y="58043"/>
                </a:cubicBezTo>
                <a:cubicBezTo>
                  <a:pt x="20845" y="58043"/>
                  <a:pt x="17859" y="55057"/>
                  <a:pt x="17859" y="51346"/>
                </a:cubicBezTo>
                <a:cubicBezTo>
                  <a:pt x="17859" y="32845"/>
                  <a:pt x="32845" y="17859"/>
                  <a:pt x="51346" y="17859"/>
                </a:cubicBezTo>
                <a:cubicBezTo>
                  <a:pt x="55057" y="17859"/>
                  <a:pt x="58043" y="20845"/>
                  <a:pt x="58043" y="24557"/>
                </a:cubicBezTo>
                <a:cubicBezTo>
                  <a:pt x="58043" y="28268"/>
                  <a:pt x="55057" y="31254"/>
                  <a:pt x="51346" y="31254"/>
                </a:cubicBezTo>
                <a:close/>
              </a:path>
            </a:pathLst>
          </a:custGeom>
          <a:solidFill>
            <a:srgbClr val="1A3A52"/>
          </a:solidFill>
          <a:ln/>
        </p:spPr>
        <p:txBody>
          <a:bodyPr/>
          <a:lstStyle/>
          <a:p>
            <a:endParaRPr lang="ru-RU"/>
          </a:p>
        </p:txBody>
      </p:sp>
      <p:sp>
        <p:nvSpPr>
          <p:cNvPr id="45" name="Text 42"/>
          <p:cNvSpPr/>
          <p:nvPr/>
        </p:nvSpPr>
        <p:spPr>
          <a:xfrm>
            <a:off x="7904675" y="3897313"/>
            <a:ext cx="3653341" cy="187853"/>
          </a:xfrm>
          <a:prstGeom prst="rect">
            <a:avLst/>
          </a:prstGeom>
          <a:noFill/>
          <a:ln/>
        </p:spPr>
        <p:txBody>
          <a:bodyPr wrap="square" lIns="0" tIns="0" rIns="0" bIns="0" rtlCol="0" anchor="ctr"/>
          <a:lstStyle/>
          <a:p>
            <a:pPr>
              <a:lnSpc>
                <a:spcPct val="120000"/>
              </a:lnSpc>
            </a:pPr>
            <a:r>
              <a:rPr lang="en-US" sz="2400" b="1" dirty="0">
                <a:solidFill>
                  <a:srgbClr val="1A3A52"/>
                </a:solidFill>
                <a:latin typeface="Liter" pitchFamily="34" charset="0"/>
                <a:ea typeface="Liter" pitchFamily="34" charset="-122"/>
                <a:cs typeface="Liter" pitchFamily="34" charset="-120"/>
              </a:rPr>
              <a:t>Clinical Conclusions</a:t>
            </a:r>
            <a:endParaRPr lang="en-US" sz="2400" dirty="0"/>
          </a:p>
        </p:txBody>
      </p:sp>
      <p:sp>
        <p:nvSpPr>
          <p:cNvPr id="46" name="Shape 43"/>
          <p:cNvSpPr/>
          <p:nvPr/>
        </p:nvSpPr>
        <p:spPr>
          <a:xfrm>
            <a:off x="7491925" y="4275667"/>
            <a:ext cx="190500" cy="190500"/>
          </a:xfrm>
          <a:custGeom>
            <a:avLst/>
            <a:gdLst/>
            <a:ahLst/>
            <a:cxnLst/>
            <a:rect l="l" t="t" r="r" b="b"/>
            <a:pathLst>
              <a:path w="190500" h="190500">
                <a:moveTo>
                  <a:pt x="95250" y="0"/>
                </a:moveTo>
                <a:lnTo>
                  <a:pt x="95250" y="0"/>
                </a:lnTo>
                <a:cubicBezTo>
                  <a:pt x="147820" y="0"/>
                  <a:pt x="190500" y="42680"/>
                  <a:pt x="190500" y="95250"/>
                </a:cubicBezTo>
                <a:lnTo>
                  <a:pt x="190500" y="95250"/>
                </a:lnTo>
                <a:cubicBezTo>
                  <a:pt x="190500" y="147820"/>
                  <a:pt x="147820" y="190500"/>
                  <a:pt x="95250" y="190500"/>
                </a:cubicBezTo>
                <a:lnTo>
                  <a:pt x="95250" y="190500"/>
                </a:lnTo>
                <a:cubicBezTo>
                  <a:pt x="42680" y="190500"/>
                  <a:pt x="0" y="147820"/>
                  <a:pt x="0" y="95250"/>
                </a:cubicBezTo>
                <a:lnTo>
                  <a:pt x="0" y="95250"/>
                </a:lnTo>
                <a:cubicBezTo>
                  <a:pt x="0" y="42680"/>
                  <a:pt x="42680" y="0"/>
                  <a:pt x="95250" y="0"/>
                </a:cubicBezTo>
                <a:close/>
              </a:path>
            </a:pathLst>
          </a:custGeom>
          <a:solidFill>
            <a:srgbClr val="3B8D99"/>
          </a:solidFill>
          <a:ln/>
        </p:spPr>
        <p:txBody>
          <a:bodyPr/>
          <a:lstStyle/>
          <a:p>
            <a:endParaRPr lang="ru-RU"/>
          </a:p>
        </p:txBody>
      </p:sp>
      <p:sp>
        <p:nvSpPr>
          <p:cNvPr id="47" name="Shape 44"/>
          <p:cNvSpPr/>
          <p:nvPr/>
        </p:nvSpPr>
        <p:spPr>
          <a:xfrm>
            <a:off x="7545504" y="4323292"/>
            <a:ext cx="83344" cy="95250"/>
          </a:xfrm>
          <a:custGeom>
            <a:avLst/>
            <a:gdLst/>
            <a:ahLst/>
            <a:cxnLst/>
            <a:rect l="l" t="t" r="r" b="b"/>
            <a:pathLst>
              <a:path w="83344" h="95250">
                <a:moveTo>
                  <a:pt x="80888" y="13041"/>
                </a:moveTo>
                <a:cubicBezTo>
                  <a:pt x="83548" y="14976"/>
                  <a:pt x="84144" y="18697"/>
                  <a:pt x="82209" y="21357"/>
                </a:cubicBezTo>
                <a:lnTo>
                  <a:pt x="34584" y="86841"/>
                </a:lnTo>
                <a:cubicBezTo>
                  <a:pt x="33561" y="88255"/>
                  <a:pt x="31979" y="89129"/>
                  <a:pt x="30231" y="89278"/>
                </a:cubicBezTo>
                <a:cubicBezTo>
                  <a:pt x="28482" y="89427"/>
                  <a:pt x="26789" y="88776"/>
                  <a:pt x="25561" y="87548"/>
                </a:cubicBezTo>
                <a:lnTo>
                  <a:pt x="1749" y="63736"/>
                </a:lnTo>
                <a:cubicBezTo>
                  <a:pt x="-577" y="61410"/>
                  <a:pt x="-577" y="57634"/>
                  <a:pt x="1749" y="55308"/>
                </a:cubicBezTo>
                <a:cubicBezTo>
                  <a:pt x="4074" y="52983"/>
                  <a:pt x="7851" y="52983"/>
                  <a:pt x="10176" y="55308"/>
                </a:cubicBezTo>
                <a:lnTo>
                  <a:pt x="29059" y="74191"/>
                </a:lnTo>
                <a:lnTo>
                  <a:pt x="72591" y="14343"/>
                </a:lnTo>
                <a:cubicBezTo>
                  <a:pt x="74526" y="11683"/>
                  <a:pt x="78246" y="11088"/>
                  <a:pt x="80907" y="13022"/>
                </a:cubicBezTo>
                <a:close/>
              </a:path>
            </a:pathLst>
          </a:custGeom>
          <a:solidFill>
            <a:srgbClr val="FFFFFF"/>
          </a:solidFill>
          <a:ln/>
        </p:spPr>
        <p:txBody>
          <a:bodyPr/>
          <a:lstStyle/>
          <a:p>
            <a:endParaRPr lang="ru-RU"/>
          </a:p>
        </p:txBody>
      </p:sp>
      <p:sp>
        <p:nvSpPr>
          <p:cNvPr id="48" name="Text 45"/>
          <p:cNvSpPr/>
          <p:nvPr/>
        </p:nvSpPr>
        <p:spPr>
          <a:xfrm>
            <a:off x="7785613" y="4279416"/>
            <a:ext cx="4090459" cy="195792"/>
          </a:xfrm>
          <a:prstGeom prst="rect">
            <a:avLst/>
          </a:prstGeom>
          <a:noFill/>
          <a:ln/>
        </p:spPr>
        <p:txBody>
          <a:bodyPr wrap="square" lIns="0" tIns="0" rIns="0" bIns="0" rtlCol="0" anchor="ctr"/>
          <a:lstStyle/>
          <a:p>
            <a:pPr>
              <a:lnSpc>
                <a:spcPct val="120000"/>
              </a:lnSpc>
            </a:pPr>
            <a:r>
              <a:rPr lang="en-US" sz="1200" b="1" dirty="0">
                <a:solidFill>
                  <a:srgbClr val="1A3A52"/>
                </a:solidFill>
                <a:latin typeface="Quattrocento Sans" pitchFamily="34" charset="0"/>
                <a:ea typeface="Quattrocento Sans" pitchFamily="34" charset="-122"/>
                <a:cs typeface="Quattrocento Sans" pitchFamily="34" charset="-120"/>
              </a:rPr>
              <a:t>SNP Detection:</a:t>
            </a:r>
            <a:r>
              <a:rPr lang="en-US" sz="1200" dirty="0">
                <a:solidFill>
                  <a:srgbClr val="1E293B"/>
                </a:solidFill>
                <a:latin typeface="Quattrocento Sans" pitchFamily="34" charset="0"/>
                <a:ea typeface="Quattrocento Sans" pitchFamily="34" charset="-122"/>
                <a:cs typeface="Quattrocento Sans" pitchFamily="34" charset="-120"/>
              </a:rPr>
              <a:t> Algorithm enables precise SNP allele detection</a:t>
            </a:r>
            <a:endParaRPr lang="en-US" sz="1200" dirty="0"/>
          </a:p>
        </p:txBody>
      </p:sp>
      <p:sp>
        <p:nvSpPr>
          <p:cNvPr id="49" name="Shape 46"/>
          <p:cNvSpPr/>
          <p:nvPr/>
        </p:nvSpPr>
        <p:spPr>
          <a:xfrm>
            <a:off x="7491925" y="4577292"/>
            <a:ext cx="190500" cy="190500"/>
          </a:xfrm>
          <a:custGeom>
            <a:avLst/>
            <a:gdLst/>
            <a:ahLst/>
            <a:cxnLst/>
            <a:rect l="l" t="t" r="r" b="b"/>
            <a:pathLst>
              <a:path w="190500" h="190500">
                <a:moveTo>
                  <a:pt x="95250" y="0"/>
                </a:moveTo>
                <a:lnTo>
                  <a:pt x="95250" y="0"/>
                </a:lnTo>
                <a:cubicBezTo>
                  <a:pt x="147820" y="0"/>
                  <a:pt x="190500" y="42680"/>
                  <a:pt x="190500" y="95250"/>
                </a:cubicBezTo>
                <a:lnTo>
                  <a:pt x="190500" y="95250"/>
                </a:lnTo>
                <a:cubicBezTo>
                  <a:pt x="190500" y="147820"/>
                  <a:pt x="147820" y="190500"/>
                  <a:pt x="95250" y="190500"/>
                </a:cubicBezTo>
                <a:lnTo>
                  <a:pt x="95250" y="190500"/>
                </a:lnTo>
                <a:cubicBezTo>
                  <a:pt x="42680" y="190500"/>
                  <a:pt x="0" y="147820"/>
                  <a:pt x="0" y="95250"/>
                </a:cubicBezTo>
                <a:lnTo>
                  <a:pt x="0" y="95250"/>
                </a:lnTo>
                <a:cubicBezTo>
                  <a:pt x="0" y="42680"/>
                  <a:pt x="42680" y="0"/>
                  <a:pt x="95250" y="0"/>
                </a:cubicBezTo>
                <a:close/>
              </a:path>
            </a:pathLst>
          </a:custGeom>
          <a:solidFill>
            <a:srgbClr val="3B8D99"/>
          </a:solidFill>
          <a:ln/>
        </p:spPr>
        <p:txBody>
          <a:bodyPr/>
          <a:lstStyle/>
          <a:p>
            <a:endParaRPr lang="ru-RU"/>
          </a:p>
        </p:txBody>
      </p:sp>
      <p:sp>
        <p:nvSpPr>
          <p:cNvPr id="50" name="Shape 47"/>
          <p:cNvSpPr/>
          <p:nvPr/>
        </p:nvSpPr>
        <p:spPr>
          <a:xfrm>
            <a:off x="7545504" y="4624917"/>
            <a:ext cx="83344" cy="95250"/>
          </a:xfrm>
          <a:custGeom>
            <a:avLst/>
            <a:gdLst/>
            <a:ahLst/>
            <a:cxnLst/>
            <a:rect l="l" t="t" r="r" b="b"/>
            <a:pathLst>
              <a:path w="83344" h="95250">
                <a:moveTo>
                  <a:pt x="80888" y="13041"/>
                </a:moveTo>
                <a:cubicBezTo>
                  <a:pt x="83548" y="14976"/>
                  <a:pt x="84144" y="18697"/>
                  <a:pt x="82209" y="21357"/>
                </a:cubicBezTo>
                <a:lnTo>
                  <a:pt x="34584" y="86841"/>
                </a:lnTo>
                <a:cubicBezTo>
                  <a:pt x="33561" y="88255"/>
                  <a:pt x="31979" y="89129"/>
                  <a:pt x="30231" y="89278"/>
                </a:cubicBezTo>
                <a:cubicBezTo>
                  <a:pt x="28482" y="89427"/>
                  <a:pt x="26789" y="88776"/>
                  <a:pt x="25561" y="87548"/>
                </a:cubicBezTo>
                <a:lnTo>
                  <a:pt x="1749" y="63736"/>
                </a:lnTo>
                <a:cubicBezTo>
                  <a:pt x="-577" y="61410"/>
                  <a:pt x="-577" y="57634"/>
                  <a:pt x="1749" y="55308"/>
                </a:cubicBezTo>
                <a:cubicBezTo>
                  <a:pt x="4074" y="52983"/>
                  <a:pt x="7851" y="52983"/>
                  <a:pt x="10176" y="55308"/>
                </a:cubicBezTo>
                <a:lnTo>
                  <a:pt x="29059" y="74191"/>
                </a:lnTo>
                <a:lnTo>
                  <a:pt x="72591" y="14343"/>
                </a:lnTo>
                <a:cubicBezTo>
                  <a:pt x="74526" y="11683"/>
                  <a:pt x="78246" y="11088"/>
                  <a:pt x="80907" y="13022"/>
                </a:cubicBezTo>
                <a:close/>
              </a:path>
            </a:pathLst>
          </a:custGeom>
          <a:solidFill>
            <a:srgbClr val="FFFFFF"/>
          </a:solidFill>
          <a:ln/>
        </p:spPr>
        <p:txBody>
          <a:bodyPr/>
          <a:lstStyle/>
          <a:p>
            <a:endParaRPr lang="ru-RU"/>
          </a:p>
        </p:txBody>
      </p:sp>
      <p:sp>
        <p:nvSpPr>
          <p:cNvPr id="51" name="Text 48"/>
          <p:cNvSpPr/>
          <p:nvPr/>
        </p:nvSpPr>
        <p:spPr>
          <a:xfrm>
            <a:off x="7796196" y="4632343"/>
            <a:ext cx="3670613" cy="50709"/>
          </a:xfrm>
          <a:prstGeom prst="rect">
            <a:avLst/>
          </a:prstGeom>
          <a:noFill/>
          <a:ln/>
        </p:spPr>
        <p:txBody>
          <a:bodyPr wrap="square" lIns="0" tIns="0" rIns="0" bIns="0" rtlCol="0" anchor="ctr"/>
          <a:lstStyle/>
          <a:p>
            <a:pPr>
              <a:lnSpc>
                <a:spcPct val="120000"/>
              </a:lnSpc>
            </a:pPr>
            <a:r>
              <a:rPr lang="en-US" sz="1200" b="1" dirty="0">
                <a:solidFill>
                  <a:srgbClr val="1A3A52"/>
                </a:solidFill>
                <a:latin typeface="Quattrocento Sans" pitchFamily="34" charset="0"/>
                <a:ea typeface="Quattrocento Sans" pitchFamily="34" charset="-122"/>
                <a:cs typeface="Quattrocento Sans" pitchFamily="34" charset="-120"/>
              </a:rPr>
              <a:t>Risk Calculation:</a:t>
            </a:r>
            <a:r>
              <a:rPr lang="en-US" sz="1200" dirty="0">
                <a:solidFill>
                  <a:srgbClr val="1E293B"/>
                </a:solidFill>
                <a:latin typeface="Quattrocento Sans" pitchFamily="34" charset="0"/>
                <a:ea typeface="Quattrocento Sans" pitchFamily="34" charset="-122"/>
                <a:cs typeface="Quattrocento Sans" pitchFamily="34" charset="-120"/>
              </a:rPr>
              <a:t> Accurate genetic risk stratification</a:t>
            </a:r>
            <a:endParaRPr lang="en-US" sz="1200" dirty="0"/>
          </a:p>
        </p:txBody>
      </p:sp>
      <p:sp>
        <p:nvSpPr>
          <p:cNvPr id="52" name="Shape 49"/>
          <p:cNvSpPr/>
          <p:nvPr/>
        </p:nvSpPr>
        <p:spPr>
          <a:xfrm>
            <a:off x="7491925" y="4878917"/>
            <a:ext cx="190500" cy="190500"/>
          </a:xfrm>
          <a:custGeom>
            <a:avLst/>
            <a:gdLst/>
            <a:ahLst/>
            <a:cxnLst/>
            <a:rect l="l" t="t" r="r" b="b"/>
            <a:pathLst>
              <a:path w="190500" h="190500">
                <a:moveTo>
                  <a:pt x="95250" y="0"/>
                </a:moveTo>
                <a:lnTo>
                  <a:pt x="95250" y="0"/>
                </a:lnTo>
                <a:cubicBezTo>
                  <a:pt x="147820" y="0"/>
                  <a:pt x="190500" y="42680"/>
                  <a:pt x="190500" y="95250"/>
                </a:cubicBezTo>
                <a:lnTo>
                  <a:pt x="190500" y="95250"/>
                </a:lnTo>
                <a:cubicBezTo>
                  <a:pt x="190500" y="147820"/>
                  <a:pt x="147820" y="190500"/>
                  <a:pt x="95250" y="190500"/>
                </a:cubicBezTo>
                <a:lnTo>
                  <a:pt x="95250" y="190500"/>
                </a:lnTo>
                <a:cubicBezTo>
                  <a:pt x="42680" y="190500"/>
                  <a:pt x="0" y="147820"/>
                  <a:pt x="0" y="95250"/>
                </a:cubicBezTo>
                <a:lnTo>
                  <a:pt x="0" y="95250"/>
                </a:lnTo>
                <a:cubicBezTo>
                  <a:pt x="0" y="42680"/>
                  <a:pt x="42680" y="0"/>
                  <a:pt x="95250" y="0"/>
                </a:cubicBezTo>
                <a:close/>
              </a:path>
            </a:pathLst>
          </a:custGeom>
          <a:solidFill>
            <a:srgbClr val="3B8D99"/>
          </a:solidFill>
          <a:ln/>
        </p:spPr>
        <p:txBody>
          <a:bodyPr/>
          <a:lstStyle/>
          <a:p>
            <a:endParaRPr lang="ru-RU"/>
          </a:p>
        </p:txBody>
      </p:sp>
      <p:sp>
        <p:nvSpPr>
          <p:cNvPr id="53" name="Shape 50"/>
          <p:cNvSpPr/>
          <p:nvPr/>
        </p:nvSpPr>
        <p:spPr>
          <a:xfrm>
            <a:off x="7545504" y="4926542"/>
            <a:ext cx="83344" cy="95250"/>
          </a:xfrm>
          <a:custGeom>
            <a:avLst/>
            <a:gdLst/>
            <a:ahLst/>
            <a:cxnLst/>
            <a:rect l="l" t="t" r="r" b="b"/>
            <a:pathLst>
              <a:path w="83344" h="95250">
                <a:moveTo>
                  <a:pt x="80888" y="13041"/>
                </a:moveTo>
                <a:cubicBezTo>
                  <a:pt x="83548" y="14976"/>
                  <a:pt x="84144" y="18697"/>
                  <a:pt x="82209" y="21357"/>
                </a:cubicBezTo>
                <a:lnTo>
                  <a:pt x="34584" y="86841"/>
                </a:lnTo>
                <a:cubicBezTo>
                  <a:pt x="33561" y="88255"/>
                  <a:pt x="31979" y="89129"/>
                  <a:pt x="30231" y="89278"/>
                </a:cubicBezTo>
                <a:cubicBezTo>
                  <a:pt x="28482" y="89427"/>
                  <a:pt x="26789" y="88776"/>
                  <a:pt x="25561" y="87548"/>
                </a:cubicBezTo>
                <a:lnTo>
                  <a:pt x="1749" y="63736"/>
                </a:lnTo>
                <a:cubicBezTo>
                  <a:pt x="-577" y="61410"/>
                  <a:pt x="-577" y="57634"/>
                  <a:pt x="1749" y="55308"/>
                </a:cubicBezTo>
                <a:cubicBezTo>
                  <a:pt x="4074" y="52983"/>
                  <a:pt x="7851" y="52983"/>
                  <a:pt x="10176" y="55308"/>
                </a:cubicBezTo>
                <a:lnTo>
                  <a:pt x="29059" y="74191"/>
                </a:lnTo>
                <a:lnTo>
                  <a:pt x="72591" y="14343"/>
                </a:lnTo>
                <a:cubicBezTo>
                  <a:pt x="74526" y="11683"/>
                  <a:pt x="78246" y="11088"/>
                  <a:pt x="80907" y="13022"/>
                </a:cubicBezTo>
                <a:close/>
              </a:path>
            </a:pathLst>
          </a:custGeom>
          <a:solidFill>
            <a:srgbClr val="FFFFFF"/>
          </a:solidFill>
          <a:ln/>
        </p:spPr>
        <p:txBody>
          <a:bodyPr/>
          <a:lstStyle/>
          <a:p>
            <a:endParaRPr lang="ru-RU"/>
          </a:p>
        </p:txBody>
      </p:sp>
      <p:sp>
        <p:nvSpPr>
          <p:cNvPr id="54" name="Text 51"/>
          <p:cNvSpPr/>
          <p:nvPr/>
        </p:nvSpPr>
        <p:spPr>
          <a:xfrm>
            <a:off x="7803803" y="4893111"/>
            <a:ext cx="4090459" cy="173520"/>
          </a:xfrm>
          <a:prstGeom prst="rect">
            <a:avLst/>
          </a:prstGeom>
          <a:noFill/>
          <a:ln/>
        </p:spPr>
        <p:txBody>
          <a:bodyPr wrap="square" lIns="0" tIns="0" rIns="0" bIns="0" rtlCol="0" anchor="ctr"/>
          <a:lstStyle/>
          <a:p>
            <a:pPr>
              <a:lnSpc>
                <a:spcPct val="120000"/>
              </a:lnSpc>
            </a:pPr>
            <a:r>
              <a:rPr lang="en-US" sz="1200" b="1" dirty="0">
                <a:solidFill>
                  <a:srgbClr val="1A3A52"/>
                </a:solidFill>
                <a:latin typeface="Quattrocento Sans" pitchFamily="34" charset="0"/>
                <a:ea typeface="Quattrocento Sans" pitchFamily="34" charset="-122"/>
                <a:cs typeface="Quattrocento Sans" pitchFamily="34" charset="-120"/>
              </a:rPr>
              <a:t>Targeted Monitoring:</a:t>
            </a:r>
            <a:r>
              <a:rPr lang="en-US" sz="1200" dirty="0">
                <a:solidFill>
                  <a:srgbClr val="1E293B"/>
                </a:solidFill>
                <a:latin typeface="Quattrocento Sans" pitchFamily="34" charset="0"/>
                <a:ea typeface="Quattrocento Sans" pitchFamily="34" charset="-122"/>
                <a:cs typeface="Quattrocento Sans" pitchFamily="34" charset="-120"/>
              </a:rPr>
              <a:t> Personalized patient surveillance</a:t>
            </a:r>
            <a:endParaRPr lang="en-US" sz="1200" dirty="0"/>
          </a:p>
        </p:txBody>
      </p:sp>
      <p:sp>
        <p:nvSpPr>
          <p:cNvPr id="55" name="Shape 52"/>
          <p:cNvSpPr/>
          <p:nvPr/>
        </p:nvSpPr>
        <p:spPr>
          <a:xfrm>
            <a:off x="7491925" y="5180542"/>
            <a:ext cx="190500" cy="190500"/>
          </a:xfrm>
          <a:custGeom>
            <a:avLst/>
            <a:gdLst/>
            <a:ahLst/>
            <a:cxnLst/>
            <a:rect l="l" t="t" r="r" b="b"/>
            <a:pathLst>
              <a:path w="190500" h="190500">
                <a:moveTo>
                  <a:pt x="95250" y="0"/>
                </a:moveTo>
                <a:lnTo>
                  <a:pt x="95250" y="0"/>
                </a:lnTo>
                <a:cubicBezTo>
                  <a:pt x="147820" y="0"/>
                  <a:pt x="190500" y="42680"/>
                  <a:pt x="190500" y="95250"/>
                </a:cubicBezTo>
                <a:lnTo>
                  <a:pt x="190500" y="95250"/>
                </a:lnTo>
                <a:cubicBezTo>
                  <a:pt x="190500" y="147820"/>
                  <a:pt x="147820" y="190500"/>
                  <a:pt x="95250" y="190500"/>
                </a:cubicBezTo>
                <a:lnTo>
                  <a:pt x="95250" y="190500"/>
                </a:lnTo>
                <a:cubicBezTo>
                  <a:pt x="42680" y="190500"/>
                  <a:pt x="0" y="147820"/>
                  <a:pt x="0" y="95250"/>
                </a:cubicBezTo>
                <a:lnTo>
                  <a:pt x="0" y="95250"/>
                </a:lnTo>
                <a:cubicBezTo>
                  <a:pt x="0" y="42680"/>
                  <a:pt x="42680" y="0"/>
                  <a:pt x="95250" y="0"/>
                </a:cubicBezTo>
                <a:close/>
              </a:path>
            </a:pathLst>
          </a:custGeom>
          <a:solidFill>
            <a:srgbClr val="D95D5D"/>
          </a:solidFill>
          <a:ln/>
        </p:spPr>
        <p:txBody>
          <a:bodyPr/>
          <a:lstStyle/>
          <a:p>
            <a:endParaRPr lang="ru-RU"/>
          </a:p>
        </p:txBody>
      </p:sp>
      <p:sp>
        <p:nvSpPr>
          <p:cNvPr id="56" name="Shape 53"/>
          <p:cNvSpPr/>
          <p:nvPr/>
        </p:nvSpPr>
        <p:spPr>
          <a:xfrm>
            <a:off x="7533597" y="5228167"/>
            <a:ext cx="107156" cy="95250"/>
          </a:xfrm>
          <a:custGeom>
            <a:avLst/>
            <a:gdLst/>
            <a:ahLst/>
            <a:cxnLst/>
            <a:rect l="l" t="t" r="r" b="b"/>
            <a:pathLst>
              <a:path w="107156" h="95250">
                <a:moveTo>
                  <a:pt x="57578" y="-3516"/>
                </a:moveTo>
                <a:cubicBezTo>
                  <a:pt x="56815" y="-5004"/>
                  <a:pt x="55271" y="-5953"/>
                  <a:pt x="53597" y="-5953"/>
                </a:cubicBezTo>
                <a:cubicBezTo>
                  <a:pt x="51922" y="-5953"/>
                  <a:pt x="50378" y="-5004"/>
                  <a:pt x="49616" y="-3516"/>
                </a:cubicBezTo>
                <a:lnTo>
                  <a:pt x="35923" y="23310"/>
                </a:lnTo>
                <a:lnTo>
                  <a:pt x="6176" y="28035"/>
                </a:lnTo>
                <a:cubicBezTo>
                  <a:pt x="4521" y="28296"/>
                  <a:pt x="3144" y="29468"/>
                  <a:pt x="2623" y="31068"/>
                </a:cubicBezTo>
                <a:cubicBezTo>
                  <a:pt x="2102" y="32668"/>
                  <a:pt x="2530" y="34417"/>
                  <a:pt x="3702" y="35607"/>
                </a:cubicBezTo>
                <a:lnTo>
                  <a:pt x="24985" y="56908"/>
                </a:lnTo>
                <a:lnTo>
                  <a:pt x="20296" y="86655"/>
                </a:lnTo>
                <a:cubicBezTo>
                  <a:pt x="20036" y="88311"/>
                  <a:pt x="20724" y="89985"/>
                  <a:pt x="22082" y="90971"/>
                </a:cubicBezTo>
                <a:cubicBezTo>
                  <a:pt x="23440" y="91957"/>
                  <a:pt x="25226" y="92106"/>
                  <a:pt x="26733" y="91343"/>
                </a:cubicBezTo>
                <a:lnTo>
                  <a:pt x="53597" y="77688"/>
                </a:lnTo>
                <a:lnTo>
                  <a:pt x="80442" y="91343"/>
                </a:lnTo>
                <a:cubicBezTo>
                  <a:pt x="81930" y="92106"/>
                  <a:pt x="83734" y="91957"/>
                  <a:pt x="85092" y="90971"/>
                </a:cubicBezTo>
                <a:cubicBezTo>
                  <a:pt x="86451" y="89985"/>
                  <a:pt x="87139" y="88329"/>
                  <a:pt x="86878" y="86655"/>
                </a:cubicBezTo>
                <a:lnTo>
                  <a:pt x="82172" y="56908"/>
                </a:lnTo>
                <a:lnTo>
                  <a:pt x="103454" y="35607"/>
                </a:lnTo>
                <a:cubicBezTo>
                  <a:pt x="104645" y="34417"/>
                  <a:pt x="105054" y="32668"/>
                  <a:pt x="104533" y="31068"/>
                </a:cubicBezTo>
                <a:cubicBezTo>
                  <a:pt x="104012" y="29468"/>
                  <a:pt x="102654" y="28296"/>
                  <a:pt x="100980" y="28035"/>
                </a:cubicBezTo>
                <a:lnTo>
                  <a:pt x="71251" y="23310"/>
                </a:lnTo>
                <a:lnTo>
                  <a:pt x="57578" y="-3516"/>
                </a:lnTo>
                <a:close/>
              </a:path>
            </a:pathLst>
          </a:custGeom>
          <a:solidFill>
            <a:srgbClr val="FFFFFF"/>
          </a:solidFill>
          <a:ln/>
        </p:spPr>
        <p:txBody>
          <a:bodyPr/>
          <a:lstStyle/>
          <a:p>
            <a:endParaRPr lang="ru-RU"/>
          </a:p>
        </p:txBody>
      </p:sp>
      <p:sp>
        <p:nvSpPr>
          <p:cNvPr id="57" name="Text 54"/>
          <p:cNvSpPr/>
          <p:nvPr/>
        </p:nvSpPr>
        <p:spPr>
          <a:xfrm>
            <a:off x="7771968" y="5260815"/>
            <a:ext cx="3968749" cy="46727"/>
          </a:xfrm>
          <a:prstGeom prst="rect">
            <a:avLst/>
          </a:prstGeom>
          <a:noFill/>
          <a:ln/>
        </p:spPr>
        <p:txBody>
          <a:bodyPr wrap="square" lIns="0" tIns="0" rIns="0" bIns="0" rtlCol="0" anchor="ctr"/>
          <a:lstStyle/>
          <a:p>
            <a:pPr>
              <a:lnSpc>
                <a:spcPct val="120000"/>
              </a:lnSpc>
            </a:pPr>
            <a:r>
              <a:rPr lang="en-US" sz="1200" b="1" dirty="0">
                <a:solidFill>
                  <a:srgbClr val="D95D5D"/>
                </a:solidFill>
                <a:latin typeface="Quattrocento Sans" pitchFamily="34" charset="0"/>
                <a:ea typeface="Quattrocento Sans" pitchFamily="34" charset="-122"/>
                <a:cs typeface="Quattrocento Sans" pitchFamily="34" charset="-120"/>
              </a:rPr>
              <a:t>Enhanced Screening:</a:t>
            </a:r>
            <a:r>
              <a:rPr lang="en-US" sz="1200" dirty="0">
                <a:solidFill>
                  <a:srgbClr val="1E293B"/>
                </a:solidFill>
                <a:latin typeface="Quattrocento Sans" pitchFamily="34" charset="0"/>
                <a:ea typeface="Quattrocento Sans" pitchFamily="34" charset="-122"/>
                <a:cs typeface="Quattrocento Sans" pitchFamily="34" charset="-120"/>
              </a:rPr>
              <a:t> Early HSIL detection in HPV+ women</a:t>
            </a:r>
            <a:endParaRPr lang="en-US" sz="1200" dirty="0"/>
          </a:p>
        </p:txBody>
      </p:sp>
      <p:sp>
        <p:nvSpPr>
          <p:cNvPr id="58" name="Shape 55"/>
          <p:cNvSpPr/>
          <p:nvPr/>
        </p:nvSpPr>
        <p:spPr>
          <a:xfrm>
            <a:off x="7338713" y="5805653"/>
            <a:ext cx="4730406" cy="608542"/>
          </a:xfrm>
          <a:custGeom>
            <a:avLst/>
            <a:gdLst/>
            <a:ahLst/>
            <a:cxnLst/>
            <a:rect l="l" t="t" r="r" b="b"/>
            <a:pathLst>
              <a:path w="4537604" h="608542">
                <a:moveTo>
                  <a:pt x="95249" y="0"/>
                </a:moveTo>
                <a:lnTo>
                  <a:pt x="4442355" y="0"/>
                </a:lnTo>
                <a:cubicBezTo>
                  <a:pt x="4494960" y="0"/>
                  <a:pt x="4537604" y="42644"/>
                  <a:pt x="4537604" y="95249"/>
                </a:cubicBezTo>
                <a:lnTo>
                  <a:pt x="4537604" y="513293"/>
                </a:lnTo>
                <a:cubicBezTo>
                  <a:pt x="4537604" y="565897"/>
                  <a:pt x="4494960" y="608542"/>
                  <a:pt x="4442355" y="608542"/>
                </a:cubicBezTo>
                <a:lnTo>
                  <a:pt x="95249" y="608542"/>
                </a:lnTo>
                <a:cubicBezTo>
                  <a:pt x="42680" y="608542"/>
                  <a:pt x="0" y="565862"/>
                  <a:pt x="0" y="513293"/>
                </a:cubicBezTo>
                <a:lnTo>
                  <a:pt x="0" y="95249"/>
                </a:lnTo>
                <a:cubicBezTo>
                  <a:pt x="0" y="42644"/>
                  <a:pt x="42644" y="0"/>
                  <a:pt x="95249" y="0"/>
                </a:cubicBezTo>
                <a:close/>
              </a:path>
            </a:pathLst>
          </a:custGeom>
          <a:solidFill>
            <a:srgbClr val="D95D5D">
              <a:alpha val="10196"/>
            </a:srgbClr>
          </a:solidFill>
          <a:ln w="8467">
            <a:solidFill>
              <a:srgbClr val="D95D5D">
                <a:alpha val="30196"/>
              </a:srgbClr>
            </a:solidFill>
            <a:prstDash val="solid"/>
          </a:ln>
        </p:spPr>
        <p:txBody>
          <a:bodyPr/>
          <a:lstStyle/>
          <a:p>
            <a:endParaRPr lang="ru-RU"/>
          </a:p>
        </p:txBody>
      </p:sp>
      <p:sp>
        <p:nvSpPr>
          <p:cNvPr id="59" name="Shape 56"/>
          <p:cNvSpPr/>
          <p:nvPr/>
        </p:nvSpPr>
        <p:spPr>
          <a:xfrm>
            <a:off x="7408829" y="5946458"/>
            <a:ext cx="297409" cy="248708"/>
          </a:xfrm>
          <a:custGeom>
            <a:avLst/>
            <a:gdLst/>
            <a:ahLst/>
            <a:cxnLst/>
            <a:rect l="l" t="t" r="r" b="b"/>
            <a:pathLst>
              <a:path w="190500" h="190500">
                <a:moveTo>
                  <a:pt x="95250" y="0"/>
                </a:moveTo>
                <a:cubicBezTo>
                  <a:pt x="96962" y="0"/>
                  <a:pt x="98673" y="372"/>
                  <a:pt x="100236" y="1079"/>
                </a:cubicBezTo>
                <a:lnTo>
                  <a:pt x="170334" y="30807"/>
                </a:lnTo>
                <a:cubicBezTo>
                  <a:pt x="178519" y="34268"/>
                  <a:pt x="184621" y="42342"/>
                  <a:pt x="184584" y="52090"/>
                </a:cubicBezTo>
                <a:cubicBezTo>
                  <a:pt x="184398" y="88999"/>
                  <a:pt x="169218" y="156530"/>
                  <a:pt x="105110" y="187226"/>
                </a:cubicBezTo>
                <a:cubicBezTo>
                  <a:pt x="98896" y="190202"/>
                  <a:pt x="91678" y="190202"/>
                  <a:pt x="85465" y="187226"/>
                </a:cubicBezTo>
                <a:cubicBezTo>
                  <a:pt x="21320" y="156530"/>
                  <a:pt x="6176" y="88999"/>
                  <a:pt x="5990" y="52090"/>
                </a:cubicBezTo>
                <a:cubicBezTo>
                  <a:pt x="5953" y="42342"/>
                  <a:pt x="12055" y="34268"/>
                  <a:pt x="20241" y="30807"/>
                </a:cubicBezTo>
                <a:lnTo>
                  <a:pt x="90301" y="1079"/>
                </a:lnTo>
                <a:cubicBezTo>
                  <a:pt x="91864" y="372"/>
                  <a:pt x="93538" y="0"/>
                  <a:pt x="95250" y="0"/>
                </a:cubicBezTo>
                <a:close/>
                <a:moveTo>
                  <a:pt x="95250" y="24854"/>
                </a:moveTo>
                <a:lnTo>
                  <a:pt x="95250" y="165534"/>
                </a:lnTo>
                <a:cubicBezTo>
                  <a:pt x="146596" y="140680"/>
                  <a:pt x="160400" y="85613"/>
                  <a:pt x="160734" y="52648"/>
                </a:cubicBezTo>
                <a:lnTo>
                  <a:pt x="95250" y="24892"/>
                </a:lnTo>
                <a:lnTo>
                  <a:pt x="95250" y="24892"/>
                </a:lnTo>
                <a:close/>
              </a:path>
            </a:pathLst>
          </a:custGeom>
          <a:solidFill>
            <a:srgbClr val="D95D5D"/>
          </a:solidFill>
          <a:ln/>
        </p:spPr>
        <p:txBody>
          <a:bodyPr/>
          <a:lstStyle/>
          <a:p>
            <a:endParaRPr lang="ru-RU"/>
          </a:p>
        </p:txBody>
      </p:sp>
      <p:sp>
        <p:nvSpPr>
          <p:cNvPr id="60" name="Text 57"/>
          <p:cNvSpPr/>
          <p:nvPr/>
        </p:nvSpPr>
        <p:spPr>
          <a:xfrm>
            <a:off x="7793550" y="5935928"/>
            <a:ext cx="2571750" cy="190500"/>
          </a:xfrm>
          <a:prstGeom prst="rect">
            <a:avLst/>
          </a:prstGeom>
          <a:noFill/>
          <a:ln/>
        </p:spPr>
        <p:txBody>
          <a:bodyPr wrap="square" lIns="0" tIns="0" rIns="0" bIns="0" rtlCol="0" anchor="ctr"/>
          <a:lstStyle/>
          <a:p>
            <a:pPr>
              <a:lnSpc>
                <a:spcPct val="130000"/>
              </a:lnSpc>
            </a:pPr>
            <a:r>
              <a:rPr lang="en-US" sz="1400" b="1" dirty="0">
                <a:solidFill>
                  <a:srgbClr val="1A3A52"/>
                </a:solidFill>
                <a:latin typeface="Quattrocento Sans" pitchFamily="34" charset="0"/>
                <a:ea typeface="Quattrocento Sans" pitchFamily="34" charset="-122"/>
                <a:cs typeface="Quattrocento Sans" pitchFamily="34" charset="-120"/>
              </a:rPr>
              <a:t>Risk-Stratified Preventive Care</a:t>
            </a:r>
            <a:endParaRPr lang="en-US" sz="1400" dirty="0"/>
          </a:p>
        </p:txBody>
      </p:sp>
      <p:sp>
        <p:nvSpPr>
          <p:cNvPr id="61" name="Text 58"/>
          <p:cNvSpPr/>
          <p:nvPr/>
        </p:nvSpPr>
        <p:spPr>
          <a:xfrm>
            <a:off x="7785613" y="6194654"/>
            <a:ext cx="3756529" cy="114512"/>
          </a:xfrm>
          <a:prstGeom prst="rect">
            <a:avLst/>
          </a:prstGeom>
          <a:noFill/>
          <a:ln/>
        </p:spPr>
        <p:txBody>
          <a:bodyPr wrap="square" lIns="0" tIns="0" rIns="0" bIns="0" rtlCol="0" anchor="ctr"/>
          <a:lstStyle/>
          <a:p>
            <a:pPr>
              <a:lnSpc>
                <a:spcPct val="120000"/>
              </a:lnSpc>
            </a:pPr>
            <a:r>
              <a:rPr lang="en-US" sz="1200" dirty="0">
                <a:solidFill>
                  <a:srgbClr val="1E293B">
                    <a:alpha val="70000"/>
                  </a:srgbClr>
                </a:solidFill>
                <a:latin typeface="Quattrocento Sans" pitchFamily="34" charset="0"/>
                <a:ea typeface="Quattrocento Sans" pitchFamily="34" charset="-122"/>
                <a:cs typeface="Quattrocento Sans" pitchFamily="34" charset="-120"/>
              </a:rPr>
              <a:t>Personalized approach to cervical cancer prevention</a:t>
            </a:r>
            <a:endParaRPr lang="en-US" sz="1200" dirty="0"/>
          </a:p>
        </p:txBody>
      </p:sp>
      <p:pic>
        <p:nvPicPr>
          <p:cNvPr id="62" name="Записанный звук">
            <a:hlinkClick r:id="" action="ppaction://media"/>
            <a:extLst>
              <a:ext uri="{FF2B5EF4-FFF2-40B4-BE49-F238E27FC236}">
                <a16:creationId xmlns:a16="http://schemas.microsoft.com/office/drawing/2014/main" id="{60B75CED-A7E9-AC73-A330-3BBF8D527E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190327337"/>
      </p:ext>
    </p:extLst>
  </p:cSld>
  <p:clrMapOvr>
    <a:masterClrMapping/>
  </p:clrMapOvr>
  <p:transition advTm="6882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829" fill="hold"/>
                                        <p:tgtEl>
                                          <p:spTgt spid="6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A"/>
        </a:solidFill>
        <a:effectLst/>
      </p:bgPr>
    </p:bg>
    <p:spTree>
      <p:nvGrpSpPr>
        <p:cNvPr id="1" name=""/>
        <p:cNvGrpSpPr/>
        <p:nvPr/>
      </p:nvGrpSpPr>
      <p:grpSpPr>
        <a:xfrm>
          <a:off x="0" y="0"/>
          <a:ext cx="0" cy="0"/>
          <a:chOff x="0" y="0"/>
          <a:chExt cx="0" cy="0"/>
        </a:xfrm>
      </p:grpSpPr>
      <p:sp>
        <p:nvSpPr>
          <p:cNvPr id="2" name="Shape 0"/>
          <p:cNvSpPr/>
          <p:nvPr/>
        </p:nvSpPr>
        <p:spPr>
          <a:xfrm>
            <a:off x="377461" y="434080"/>
            <a:ext cx="452954" cy="452954"/>
          </a:xfrm>
          <a:custGeom>
            <a:avLst/>
            <a:gdLst/>
            <a:ahLst/>
            <a:cxnLst/>
            <a:rect l="l" t="t" r="r" b="b"/>
            <a:pathLst>
              <a:path w="452954" h="452954">
                <a:moveTo>
                  <a:pt x="113238" y="0"/>
                </a:moveTo>
                <a:lnTo>
                  <a:pt x="339715" y="0"/>
                </a:lnTo>
                <a:cubicBezTo>
                  <a:pt x="402213" y="0"/>
                  <a:pt x="452954" y="50740"/>
                  <a:pt x="452954" y="113238"/>
                </a:cubicBezTo>
                <a:lnTo>
                  <a:pt x="452954" y="339715"/>
                </a:lnTo>
                <a:cubicBezTo>
                  <a:pt x="452954" y="402213"/>
                  <a:pt x="402213" y="452954"/>
                  <a:pt x="339715" y="452954"/>
                </a:cubicBezTo>
                <a:lnTo>
                  <a:pt x="113238" y="452954"/>
                </a:lnTo>
                <a:cubicBezTo>
                  <a:pt x="50740" y="452954"/>
                  <a:pt x="0" y="402213"/>
                  <a:pt x="0" y="339715"/>
                </a:cubicBezTo>
                <a:lnTo>
                  <a:pt x="0" y="113238"/>
                </a:lnTo>
                <a:cubicBezTo>
                  <a:pt x="0" y="50740"/>
                  <a:pt x="50740" y="0"/>
                  <a:pt x="113238" y="0"/>
                </a:cubicBezTo>
                <a:close/>
              </a:path>
            </a:pathLst>
          </a:custGeom>
          <a:solidFill>
            <a:srgbClr val="1A3A52"/>
          </a:solidFill>
          <a:ln/>
        </p:spPr>
        <p:txBody>
          <a:bodyPr/>
          <a:lstStyle/>
          <a:p>
            <a:endParaRPr lang="ru-RU"/>
          </a:p>
        </p:txBody>
      </p:sp>
      <p:sp>
        <p:nvSpPr>
          <p:cNvPr id="3" name="Text 1"/>
          <p:cNvSpPr/>
          <p:nvPr/>
        </p:nvSpPr>
        <p:spPr>
          <a:xfrm>
            <a:off x="465831" y="509573"/>
            <a:ext cx="386898" cy="301969"/>
          </a:xfrm>
          <a:prstGeom prst="rect">
            <a:avLst/>
          </a:prstGeom>
          <a:noFill/>
          <a:ln/>
        </p:spPr>
        <p:txBody>
          <a:bodyPr wrap="square" lIns="0" tIns="0" rIns="0" bIns="0" rtlCol="0" anchor="ctr"/>
          <a:lstStyle/>
          <a:p>
            <a:pPr>
              <a:lnSpc>
                <a:spcPct val="110000"/>
              </a:lnSpc>
            </a:pPr>
            <a:r>
              <a:rPr lang="en-US" sz="1783" b="1" dirty="0">
                <a:solidFill>
                  <a:srgbClr val="FFFFFF"/>
                </a:solidFill>
                <a:latin typeface="Liter" pitchFamily="34" charset="0"/>
                <a:ea typeface="Liter" pitchFamily="34" charset="-122"/>
                <a:cs typeface="Liter" pitchFamily="34" charset="-120"/>
              </a:rPr>
              <a:t>04</a:t>
            </a:r>
            <a:endParaRPr lang="en-US" sz="1600" dirty="0"/>
          </a:p>
        </p:txBody>
      </p:sp>
      <p:sp>
        <p:nvSpPr>
          <p:cNvPr id="4" name="Text 2"/>
          <p:cNvSpPr/>
          <p:nvPr/>
        </p:nvSpPr>
        <p:spPr>
          <a:xfrm>
            <a:off x="943653" y="377461"/>
            <a:ext cx="4454043" cy="188731"/>
          </a:xfrm>
          <a:prstGeom prst="rect">
            <a:avLst/>
          </a:prstGeom>
          <a:noFill/>
          <a:ln/>
        </p:spPr>
        <p:txBody>
          <a:bodyPr wrap="square" lIns="0" tIns="0" rIns="0" bIns="0" rtlCol="0" anchor="ctr"/>
          <a:lstStyle/>
          <a:p>
            <a:pPr>
              <a:lnSpc>
                <a:spcPct val="120000"/>
              </a:lnSpc>
            </a:pPr>
            <a:endParaRPr lang="en-US" sz="1600" dirty="0"/>
          </a:p>
        </p:txBody>
      </p:sp>
      <p:sp>
        <p:nvSpPr>
          <p:cNvPr id="5" name="Text 3"/>
          <p:cNvSpPr/>
          <p:nvPr/>
        </p:nvSpPr>
        <p:spPr>
          <a:xfrm>
            <a:off x="928801" y="519599"/>
            <a:ext cx="4557845" cy="377461"/>
          </a:xfrm>
          <a:prstGeom prst="rect">
            <a:avLst/>
          </a:prstGeom>
          <a:noFill/>
          <a:ln/>
        </p:spPr>
        <p:txBody>
          <a:bodyPr wrap="square" lIns="0" tIns="0" rIns="0" bIns="0" rtlCol="0" anchor="ctr"/>
          <a:lstStyle/>
          <a:p>
            <a:pPr>
              <a:lnSpc>
                <a:spcPct val="90000"/>
              </a:lnSpc>
            </a:pPr>
            <a:r>
              <a:rPr lang="en-US" sz="2675" b="1" dirty="0">
                <a:solidFill>
                  <a:srgbClr val="1A3A52"/>
                </a:solidFill>
                <a:latin typeface="Liter" pitchFamily="34" charset="0"/>
                <a:ea typeface="Liter" pitchFamily="34" charset="-122"/>
                <a:cs typeface="Liter" pitchFamily="34" charset="-120"/>
              </a:rPr>
              <a:t>Research team</a:t>
            </a:r>
            <a:endParaRPr lang="en-US" sz="1600" dirty="0"/>
          </a:p>
        </p:txBody>
      </p:sp>
      <p:sp>
        <p:nvSpPr>
          <p:cNvPr id="9" name="Shape 7"/>
          <p:cNvSpPr/>
          <p:nvPr/>
        </p:nvSpPr>
        <p:spPr>
          <a:xfrm>
            <a:off x="274982" y="1125286"/>
            <a:ext cx="11429444" cy="5268454"/>
          </a:xfrm>
          <a:custGeom>
            <a:avLst/>
            <a:gdLst/>
            <a:ahLst/>
            <a:cxnLst/>
            <a:rect l="l" t="t" r="r" b="b"/>
            <a:pathLst>
              <a:path w="5621028" h="2573028">
                <a:moveTo>
                  <a:pt x="113239" y="0"/>
                </a:moveTo>
                <a:lnTo>
                  <a:pt x="5507789" y="0"/>
                </a:lnTo>
                <a:cubicBezTo>
                  <a:pt x="5570329" y="0"/>
                  <a:pt x="5621028" y="50699"/>
                  <a:pt x="5621028" y="113239"/>
                </a:cubicBezTo>
                <a:lnTo>
                  <a:pt x="5621028" y="2459789"/>
                </a:lnTo>
                <a:cubicBezTo>
                  <a:pt x="5621028" y="2522329"/>
                  <a:pt x="5570329" y="2573028"/>
                  <a:pt x="5507789" y="2573028"/>
                </a:cubicBezTo>
                <a:lnTo>
                  <a:pt x="113239" y="2573028"/>
                </a:lnTo>
                <a:cubicBezTo>
                  <a:pt x="50699" y="2573028"/>
                  <a:pt x="0" y="2522329"/>
                  <a:pt x="0" y="2459789"/>
                </a:cubicBezTo>
                <a:lnTo>
                  <a:pt x="0" y="113239"/>
                </a:lnTo>
                <a:cubicBezTo>
                  <a:pt x="0" y="50741"/>
                  <a:pt x="50741" y="0"/>
                  <a:pt x="113239" y="0"/>
                </a:cubicBezTo>
                <a:close/>
              </a:path>
            </a:pathLst>
          </a:custGeom>
          <a:solidFill>
            <a:srgbClr val="FFFFFF"/>
          </a:solidFill>
          <a:ln w="8467">
            <a:solidFill>
              <a:srgbClr val="F3F4F6"/>
            </a:solidFill>
            <a:prstDash val="solid"/>
          </a:ln>
          <a:effectLst>
            <a:outerShdw blurRad="28310" dist="9437" dir="5400000" algn="bl" rotWithShape="0">
              <a:srgbClr val="000000">
                <a:alpha val="10196"/>
              </a:srgbClr>
            </a:outerShdw>
          </a:effectLst>
        </p:spPr>
        <p:txBody>
          <a:bodyPr/>
          <a:lstStyle/>
          <a:p>
            <a:r>
              <a:rPr lang="en-US" sz="1800">
                <a:solidFill>
                  <a:schemeClr val="bg1"/>
                </a:solidFill>
                <a:effectLst/>
                <a:latin typeface="Quattrocento Sans" panose="020B0604020202020204" charset="0"/>
                <a:ea typeface="Calibri" panose="020F0502020204030204" pitchFamily="34" charset="0"/>
                <a:cs typeface="Times New Roman" panose="02020603050405020304" pitchFamily="18" charset="0"/>
              </a:rPr>
              <a:t>Mikhail Vinokurov</a:t>
            </a:r>
            <a:endParaRPr lang="ru-RU"/>
          </a:p>
        </p:txBody>
      </p:sp>
      <p:sp>
        <p:nvSpPr>
          <p:cNvPr id="12" name="Text 10"/>
          <p:cNvSpPr/>
          <p:nvPr/>
        </p:nvSpPr>
        <p:spPr>
          <a:xfrm>
            <a:off x="1148907" y="5529808"/>
            <a:ext cx="2786441" cy="244563"/>
          </a:xfrm>
          <a:prstGeom prst="rect">
            <a:avLst/>
          </a:prstGeom>
          <a:noFill/>
          <a:ln/>
        </p:spPr>
        <p:txBody>
          <a:bodyPr wrap="square" lIns="0" tIns="0" rIns="0" bIns="0" rtlCol="0" anchor="ctr"/>
          <a:lstStyle/>
          <a:p>
            <a:pPr>
              <a:lnSpc>
                <a:spcPct val="120000"/>
              </a:lnSpc>
            </a:pPr>
            <a:endParaRPr lang="en-US" sz="2000" dirty="0"/>
          </a:p>
        </p:txBody>
      </p:sp>
      <p:sp>
        <p:nvSpPr>
          <p:cNvPr id="13" name="Shape 11"/>
          <p:cNvSpPr/>
          <p:nvPr/>
        </p:nvSpPr>
        <p:spPr>
          <a:xfrm>
            <a:off x="1717977" y="1885338"/>
            <a:ext cx="462551" cy="477647"/>
          </a:xfrm>
          <a:custGeom>
            <a:avLst/>
            <a:gdLst/>
            <a:ahLst/>
            <a:cxnLst/>
            <a:rect l="l" t="t" r="r" b="b"/>
            <a:pathLst>
              <a:path w="264223" h="264223">
                <a:moveTo>
                  <a:pt x="132111" y="0"/>
                </a:moveTo>
                <a:lnTo>
                  <a:pt x="132111" y="0"/>
                </a:lnTo>
                <a:cubicBezTo>
                  <a:pt x="205075" y="0"/>
                  <a:pt x="264223" y="59148"/>
                  <a:pt x="264223" y="132111"/>
                </a:cubicBezTo>
                <a:lnTo>
                  <a:pt x="264223" y="132111"/>
                </a:lnTo>
                <a:cubicBezTo>
                  <a:pt x="264223" y="205075"/>
                  <a:pt x="205075" y="264223"/>
                  <a:pt x="132111" y="264223"/>
                </a:cubicBezTo>
                <a:lnTo>
                  <a:pt x="132111" y="264223"/>
                </a:lnTo>
                <a:cubicBezTo>
                  <a:pt x="59148" y="264223"/>
                  <a:pt x="0" y="205075"/>
                  <a:pt x="0" y="132111"/>
                </a:cubicBezTo>
                <a:lnTo>
                  <a:pt x="0" y="132111"/>
                </a:lnTo>
                <a:cubicBezTo>
                  <a:pt x="0" y="59148"/>
                  <a:pt x="59148" y="0"/>
                  <a:pt x="132111" y="0"/>
                </a:cubicBezTo>
                <a:close/>
              </a:path>
            </a:pathLst>
          </a:custGeom>
          <a:solidFill>
            <a:srgbClr val="3B8D99"/>
          </a:solidFill>
          <a:ln/>
        </p:spPr>
        <p:txBody>
          <a:bodyPr/>
          <a:lstStyle/>
          <a:p>
            <a:endParaRPr lang="ru-RU"/>
          </a:p>
        </p:txBody>
      </p:sp>
      <p:sp>
        <p:nvSpPr>
          <p:cNvPr id="14" name="Text 12"/>
          <p:cNvSpPr/>
          <p:nvPr/>
        </p:nvSpPr>
        <p:spPr>
          <a:xfrm>
            <a:off x="1892862" y="1994628"/>
            <a:ext cx="103802" cy="188731"/>
          </a:xfrm>
          <a:prstGeom prst="rect">
            <a:avLst/>
          </a:prstGeom>
          <a:noFill/>
          <a:ln/>
        </p:spPr>
        <p:txBody>
          <a:bodyPr wrap="square" lIns="0" tIns="0" rIns="0" bIns="0" rtlCol="0" anchor="ctr"/>
          <a:lstStyle/>
          <a:p>
            <a:pPr>
              <a:lnSpc>
                <a:spcPct val="120000"/>
              </a:lnSpc>
            </a:pPr>
            <a:r>
              <a:rPr lang="en-US" sz="2800" b="1" dirty="0">
                <a:solidFill>
                  <a:schemeClr val="bg1"/>
                </a:solidFill>
                <a:latin typeface="Quattrocento Sans" pitchFamily="34" charset="0"/>
                <a:ea typeface="Quattrocento Sans" pitchFamily="34" charset="-122"/>
                <a:cs typeface="Quattrocento Sans" pitchFamily="34" charset="-120"/>
              </a:rPr>
              <a:t>1</a:t>
            </a:r>
            <a:endParaRPr lang="en-US" sz="4800" dirty="0">
              <a:solidFill>
                <a:schemeClr val="bg1"/>
              </a:solidFill>
            </a:endParaRPr>
          </a:p>
        </p:txBody>
      </p:sp>
      <p:sp>
        <p:nvSpPr>
          <p:cNvPr id="15" name="Text 13"/>
          <p:cNvSpPr/>
          <p:nvPr/>
        </p:nvSpPr>
        <p:spPr>
          <a:xfrm>
            <a:off x="1486028" y="1958177"/>
            <a:ext cx="4935307" cy="226477"/>
          </a:xfrm>
          <a:prstGeom prst="rect">
            <a:avLst/>
          </a:prstGeom>
          <a:noFill/>
          <a:ln/>
        </p:spPr>
        <p:txBody>
          <a:bodyPr wrap="square" lIns="0" tIns="0" rIns="0" bIns="0" rtlCol="0" anchor="ctr"/>
          <a:lstStyle/>
          <a:p>
            <a:pPr>
              <a:lnSpc>
                <a:spcPct val="120000"/>
              </a:lnSpc>
            </a:pPr>
            <a:endParaRPr lang="en-US" sz="1600" dirty="0"/>
          </a:p>
        </p:txBody>
      </p:sp>
      <p:sp>
        <p:nvSpPr>
          <p:cNvPr id="16" name="Text 14"/>
          <p:cNvSpPr/>
          <p:nvPr/>
        </p:nvSpPr>
        <p:spPr>
          <a:xfrm>
            <a:off x="959381" y="2279522"/>
            <a:ext cx="4925870" cy="377461"/>
          </a:xfrm>
          <a:prstGeom prst="rect">
            <a:avLst/>
          </a:prstGeom>
          <a:noFill/>
          <a:ln/>
        </p:spPr>
        <p:txBody>
          <a:bodyPr wrap="square" lIns="0" tIns="0" rIns="0" bIns="0" rtlCol="0" anchor="ctr"/>
          <a:lstStyle/>
          <a:p>
            <a:pPr>
              <a:lnSpc>
                <a:spcPct val="120000"/>
              </a:lnSpc>
            </a:pPr>
            <a:endParaRPr lang="en-US" sz="1400" dirty="0"/>
          </a:p>
        </p:txBody>
      </p:sp>
      <p:sp>
        <p:nvSpPr>
          <p:cNvPr id="18" name="Text 16"/>
          <p:cNvSpPr/>
          <p:nvPr/>
        </p:nvSpPr>
        <p:spPr>
          <a:xfrm>
            <a:off x="4257009" y="1602322"/>
            <a:ext cx="93049" cy="146579"/>
          </a:xfrm>
          <a:prstGeom prst="rect">
            <a:avLst/>
          </a:prstGeom>
          <a:noFill/>
          <a:ln/>
        </p:spPr>
        <p:txBody>
          <a:bodyPr wrap="square" lIns="0" tIns="0" rIns="0" bIns="0" rtlCol="0" anchor="ctr"/>
          <a:lstStyle/>
          <a:p>
            <a:pPr>
              <a:lnSpc>
                <a:spcPct val="120000"/>
              </a:lnSpc>
            </a:pPr>
            <a:endParaRPr lang="en-US" sz="7200" dirty="0">
              <a:solidFill>
                <a:srgbClr val="1A3A52"/>
              </a:solidFill>
            </a:endParaRPr>
          </a:p>
        </p:txBody>
      </p:sp>
      <p:sp>
        <p:nvSpPr>
          <p:cNvPr id="19" name="Text 17"/>
          <p:cNvSpPr/>
          <p:nvPr/>
        </p:nvSpPr>
        <p:spPr>
          <a:xfrm>
            <a:off x="949944" y="2686267"/>
            <a:ext cx="3708557" cy="226477"/>
          </a:xfrm>
          <a:prstGeom prst="rect">
            <a:avLst/>
          </a:prstGeom>
          <a:noFill/>
          <a:ln/>
        </p:spPr>
        <p:txBody>
          <a:bodyPr wrap="square" lIns="0" tIns="0" rIns="0" bIns="0" rtlCol="0" anchor="ctr"/>
          <a:lstStyle/>
          <a:p>
            <a:pPr>
              <a:lnSpc>
                <a:spcPct val="120000"/>
              </a:lnSpc>
            </a:pPr>
            <a:endParaRPr lang="en-US" sz="1600" dirty="0"/>
          </a:p>
        </p:txBody>
      </p:sp>
      <p:sp>
        <p:nvSpPr>
          <p:cNvPr id="20" name="Text 18"/>
          <p:cNvSpPr/>
          <p:nvPr/>
        </p:nvSpPr>
        <p:spPr>
          <a:xfrm>
            <a:off x="959381" y="2943859"/>
            <a:ext cx="4824623" cy="240296"/>
          </a:xfrm>
          <a:prstGeom prst="rect">
            <a:avLst/>
          </a:prstGeom>
          <a:noFill/>
          <a:ln/>
        </p:spPr>
        <p:txBody>
          <a:bodyPr wrap="square" lIns="0" tIns="0" rIns="0" bIns="0" rtlCol="0" anchor="ctr"/>
          <a:lstStyle/>
          <a:p>
            <a:pPr>
              <a:lnSpc>
                <a:spcPct val="120000"/>
              </a:lnSpc>
            </a:pPr>
            <a:endParaRPr lang="en-US" sz="1400" dirty="0"/>
          </a:p>
        </p:txBody>
      </p:sp>
      <p:sp>
        <p:nvSpPr>
          <p:cNvPr id="22" name="Text 20"/>
          <p:cNvSpPr/>
          <p:nvPr/>
        </p:nvSpPr>
        <p:spPr>
          <a:xfrm>
            <a:off x="848756" y="4369587"/>
            <a:ext cx="141548" cy="188731"/>
          </a:xfrm>
          <a:prstGeom prst="rect">
            <a:avLst/>
          </a:prstGeom>
          <a:noFill/>
          <a:ln/>
        </p:spPr>
        <p:txBody>
          <a:bodyPr wrap="square" lIns="0" tIns="0" rIns="0" bIns="0" rtlCol="0" anchor="ctr"/>
          <a:lstStyle/>
          <a:p>
            <a:pPr>
              <a:lnSpc>
                <a:spcPct val="120000"/>
              </a:lnSpc>
            </a:pPr>
            <a:endParaRPr lang="en-US" sz="5400" dirty="0">
              <a:solidFill>
                <a:srgbClr val="1A3A52"/>
              </a:solidFill>
            </a:endParaRPr>
          </a:p>
        </p:txBody>
      </p:sp>
      <p:sp>
        <p:nvSpPr>
          <p:cNvPr id="23" name="Text 21"/>
          <p:cNvSpPr/>
          <p:nvPr/>
        </p:nvSpPr>
        <p:spPr>
          <a:xfrm>
            <a:off x="949944" y="3214713"/>
            <a:ext cx="2547864" cy="226477"/>
          </a:xfrm>
          <a:prstGeom prst="rect">
            <a:avLst/>
          </a:prstGeom>
          <a:noFill/>
          <a:ln/>
        </p:spPr>
        <p:txBody>
          <a:bodyPr wrap="square" lIns="0" tIns="0" rIns="0" bIns="0" rtlCol="0" anchor="ctr"/>
          <a:lstStyle/>
          <a:p>
            <a:pPr>
              <a:lnSpc>
                <a:spcPct val="120000"/>
              </a:lnSpc>
            </a:pPr>
            <a:endParaRPr lang="en-US" sz="1600" dirty="0"/>
          </a:p>
        </p:txBody>
      </p:sp>
      <p:sp>
        <p:nvSpPr>
          <p:cNvPr id="24" name="Text 22"/>
          <p:cNvSpPr/>
          <p:nvPr/>
        </p:nvSpPr>
        <p:spPr>
          <a:xfrm>
            <a:off x="959381" y="3469489"/>
            <a:ext cx="3429739" cy="215219"/>
          </a:xfrm>
          <a:prstGeom prst="rect">
            <a:avLst/>
          </a:prstGeom>
          <a:noFill/>
          <a:ln/>
        </p:spPr>
        <p:txBody>
          <a:bodyPr wrap="square" lIns="0" tIns="0" rIns="0" bIns="0" rtlCol="0" anchor="ctr"/>
          <a:lstStyle/>
          <a:p>
            <a:pPr>
              <a:lnSpc>
                <a:spcPct val="120000"/>
              </a:lnSpc>
            </a:pPr>
            <a:endParaRPr lang="en-US" sz="1400" dirty="0"/>
          </a:p>
        </p:txBody>
      </p:sp>
      <p:sp>
        <p:nvSpPr>
          <p:cNvPr id="28" name="Text 26"/>
          <p:cNvSpPr/>
          <p:nvPr/>
        </p:nvSpPr>
        <p:spPr>
          <a:xfrm>
            <a:off x="1063183" y="4227567"/>
            <a:ext cx="1660830" cy="264223"/>
          </a:xfrm>
          <a:prstGeom prst="rect">
            <a:avLst/>
          </a:prstGeom>
          <a:noFill/>
          <a:ln/>
        </p:spPr>
        <p:txBody>
          <a:bodyPr wrap="square" lIns="0" tIns="0" rIns="0" bIns="0" rtlCol="0" anchor="ctr"/>
          <a:lstStyle/>
          <a:p>
            <a:pPr>
              <a:lnSpc>
                <a:spcPct val="120000"/>
              </a:lnSpc>
            </a:pPr>
            <a:endParaRPr lang="en-US" sz="1600" dirty="0"/>
          </a:p>
        </p:txBody>
      </p:sp>
      <p:sp>
        <p:nvSpPr>
          <p:cNvPr id="30" name="Text 28"/>
          <p:cNvSpPr/>
          <p:nvPr/>
        </p:nvSpPr>
        <p:spPr>
          <a:xfrm>
            <a:off x="723468" y="4850378"/>
            <a:ext cx="2302514" cy="188731"/>
          </a:xfrm>
          <a:prstGeom prst="rect">
            <a:avLst/>
          </a:prstGeom>
          <a:noFill/>
          <a:ln/>
        </p:spPr>
        <p:txBody>
          <a:bodyPr wrap="square" lIns="0" tIns="0" rIns="0" bIns="0" rtlCol="0" anchor="ctr"/>
          <a:lstStyle/>
          <a:p>
            <a:pPr>
              <a:lnSpc>
                <a:spcPct val="120000"/>
              </a:lnSpc>
            </a:pPr>
            <a:endParaRPr lang="en-US" sz="1600" dirty="0"/>
          </a:p>
        </p:txBody>
      </p:sp>
      <p:sp>
        <p:nvSpPr>
          <p:cNvPr id="31" name="Text 29"/>
          <p:cNvSpPr/>
          <p:nvPr/>
        </p:nvSpPr>
        <p:spPr>
          <a:xfrm>
            <a:off x="723468" y="5076854"/>
            <a:ext cx="2321387" cy="264223"/>
          </a:xfrm>
          <a:prstGeom prst="rect">
            <a:avLst/>
          </a:prstGeom>
          <a:noFill/>
          <a:ln/>
        </p:spPr>
        <p:txBody>
          <a:bodyPr wrap="square" lIns="0" tIns="0" rIns="0" bIns="0" rtlCol="0" anchor="ctr"/>
          <a:lstStyle/>
          <a:p>
            <a:pPr>
              <a:lnSpc>
                <a:spcPct val="130000"/>
              </a:lnSpc>
            </a:pPr>
            <a:endParaRPr lang="en-US" sz="1600" dirty="0"/>
          </a:p>
        </p:txBody>
      </p:sp>
      <p:sp>
        <p:nvSpPr>
          <p:cNvPr id="33" name="Text 31"/>
          <p:cNvSpPr/>
          <p:nvPr/>
        </p:nvSpPr>
        <p:spPr>
          <a:xfrm>
            <a:off x="3417008" y="4850378"/>
            <a:ext cx="2302514" cy="188731"/>
          </a:xfrm>
          <a:prstGeom prst="rect">
            <a:avLst/>
          </a:prstGeom>
          <a:noFill/>
          <a:ln/>
        </p:spPr>
        <p:txBody>
          <a:bodyPr wrap="square" lIns="0" tIns="0" rIns="0" bIns="0" rtlCol="0" anchor="ctr"/>
          <a:lstStyle/>
          <a:p>
            <a:pPr>
              <a:lnSpc>
                <a:spcPct val="120000"/>
              </a:lnSpc>
            </a:pPr>
            <a:endParaRPr lang="en-US" sz="1600" dirty="0"/>
          </a:p>
        </p:txBody>
      </p:sp>
      <p:sp>
        <p:nvSpPr>
          <p:cNvPr id="34" name="Text 32"/>
          <p:cNvSpPr/>
          <p:nvPr/>
        </p:nvSpPr>
        <p:spPr>
          <a:xfrm>
            <a:off x="3417008" y="5076854"/>
            <a:ext cx="2321387" cy="264223"/>
          </a:xfrm>
          <a:prstGeom prst="rect">
            <a:avLst/>
          </a:prstGeom>
          <a:noFill/>
          <a:ln/>
        </p:spPr>
        <p:txBody>
          <a:bodyPr wrap="square" lIns="0" tIns="0" rIns="0" bIns="0" rtlCol="0" anchor="ctr"/>
          <a:lstStyle/>
          <a:p>
            <a:pPr>
              <a:lnSpc>
                <a:spcPct val="130000"/>
              </a:lnSpc>
            </a:pPr>
            <a:endParaRPr lang="en-US" sz="1600" dirty="0"/>
          </a:p>
        </p:txBody>
      </p:sp>
      <p:sp>
        <p:nvSpPr>
          <p:cNvPr id="35" name="Text 33"/>
          <p:cNvSpPr/>
          <p:nvPr/>
        </p:nvSpPr>
        <p:spPr>
          <a:xfrm>
            <a:off x="572483" y="5605300"/>
            <a:ext cx="5303331" cy="188731"/>
          </a:xfrm>
          <a:prstGeom prst="rect">
            <a:avLst/>
          </a:prstGeom>
          <a:noFill/>
          <a:ln/>
        </p:spPr>
        <p:txBody>
          <a:bodyPr wrap="square" lIns="0" tIns="0" rIns="0" bIns="0" rtlCol="0" anchor="ctr"/>
          <a:lstStyle/>
          <a:p>
            <a:pPr>
              <a:lnSpc>
                <a:spcPct val="120000"/>
              </a:lnSpc>
            </a:pPr>
            <a:endParaRPr lang="en-US" sz="1600" dirty="0"/>
          </a:p>
        </p:txBody>
      </p:sp>
      <p:sp>
        <p:nvSpPr>
          <p:cNvPr id="39" name="Text 37"/>
          <p:cNvSpPr/>
          <p:nvPr/>
        </p:nvSpPr>
        <p:spPr>
          <a:xfrm>
            <a:off x="6933258" y="2563966"/>
            <a:ext cx="1972235" cy="264223"/>
          </a:xfrm>
          <a:prstGeom prst="rect">
            <a:avLst/>
          </a:prstGeom>
          <a:noFill/>
          <a:ln/>
        </p:spPr>
        <p:txBody>
          <a:bodyPr wrap="square" lIns="0" tIns="0" rIns="0" bIns="0" rtlCol="0" anchor="ctr"/>
          <a:lstStyle/>
          <a:p>
            <a:pPr>
              <a:lnSpc>
                <a:spcPct val="120000"/>
              </a:lnSpc>
            </a:pPr>
            <a:endParaRPr lang="en-US" sz="2000" dirty="0"/>
          </a:p>
        </p:txBody>
      </p:sp>
      <p:sp>
        <p:nvSpPr>
          <p:cNvPr id="40" name="Text 38"/>
          <p:cNvSpPr/>
          <p:nvPr/>
        </p:nvSpPr>
        <p:spPr>
          <a:xfrm>
            <a:off x="7049558" y="3114055"/>
            <a:ext cx="5303331" cy="377461"/>
          </a:xfrm>
          <a:prstGeom prst="rect">
            <a:avLst/>
          </a:prstGeom>
          <a:noFill/>
          <a:ln/>
        </p:spPr>
        <p:txBody>
          <a:bodyPr wrap="square" lIns="0" tIns="0" rIns="0" bIns="0" rtlCol="0" anchor="ctr"/>
          <a:lstStyle/>
          <a:p>
            <a:pPr>
              <a:lnSpc>
                <a:spcPct val="120000"/>
              </a:lnSpc>
            </a:pPr>
            <a:endParaRPr lang="en-US" sz="1400" dirty="0"/>
          </a:p>
        </p:txBody>
      </p:sp>
      <p:sp>
        <p:nvSpPr>
          <p:cNvPr id="46" name="Text 44"/>
          <p:cNvSpPr/>
          <p:nvPr/>
        </p:nvSpPr>
        <p:spPr>
          <a:xfrm>
            <a:off x="6484783" y="3275129"/>
            <a:ext cx="2274204" cy="301969"/>
          </a:xfrm>
          <a:prstGeom prst="rect">
            <a:avLst/>
          </a:prstGeom>
          <a:noFill/>
          <a:ln/>
        </p:spPr>
        <p:txBody>
          <a:bodyPr wrap="square" lIns="0" tIns="0" rIns="0" bIns="0" rtlCol="0" anchor="ctr"/>
          <a:lstStyle/>
          <a:p>
            <a:pPr>
              <a:lnSpc>
                <a:spcPct val="120000"/>
              </a:lnSpc>
            </a:pPr>
            <a:r>
              <a:rPr lang="en-US" sz="1600" b="1">
                <a:solidFill>
                  <a:srgbClr val="FFFFFF"/>
                </a:solidFill>
                <a:latin typeface="Quattrocento Sans" pitchFamily="34" charset="0"/>
                <a:ea typeface="Quattrocento Sans" pitchFamily="34" charset="-122"/>
                <a:cs typeface="Quattrocento Sans" pitchFamily="34" charset="-120"/>
              </a:rPr>
              <a:t>2</a:t>
            </a:r>
            <a:endParaRPr lang="en-US" sz="2800" dirty="0"/>
          </a:p>
        </p:txBody>
      </p:sp>
      <p:sp>
        <p:nvSpPr>
          <p:cNvPr id="49" name="Text 47"/>
          <p:cNvSpPr/>
          <p:nvPr/>
        </p:nvSpPr>
        <p:spPr>
          <a:xfrm>
            <a:off x="9530601" y="4318567"/>
            <a:ext cx="490700" cy="264223"/>
          </a:xfrm>
          <a:prstGeom prst="rect">
            <a:avLst/>
          </a:prstGeom>
          <a:noFill/>
          <a:ln/>
        </p:spPr>
        <p:txBody>
          <a:bodyPr wrap="square" lIns="0" tIns="0" rIns="0" bIns="0" rtlCol="0" anchor="ctr"/>
          <a:lstStyle/>
          <a:p>
            <a:pPr>
              <a:lnSpc>
                <a:spcPct val="130000"/>
              </a:lnSpc>
            </a:pPr>
            <a:endParaRPr lang="en-US" sz="1600" dirty="0"/>
          </a:p>
        </p:txBody>
      </p:sp>
      <p:sp>
        <p:nvSpPr>
          <p:cNvPr id="51" name="Text 49"/>
          <p:cNvSpPr/>
          <p:nvPr/>
        </p:nvSpPr>
        <p:spPr>
          <a:xfrm>
            <a:off x="10719170" y="4359678"/>
            <a:ext cx="556755" cy="264223"/>
          </a:xfrm>
          <a:prstGeom prst="rect">
            <a:avLst/>
          </a:prstGeom>
          <a:noFill/>
          <a:ln/>
        </p:spPr>
        <p:txBody>
          <a:bodyPr wrap="square" lIns="75492" tIns="37746" rIns="75492" bIns="37746" rtlCol="0" anchor="ctr"/>
          <a:lstStyle/>
          <a:p>
            <a:pPr>
              <a:lnSpc>
                <a:spcPct val="120000"/>
              </a:lnSpc>
            </a:pPr>
            <a:endParaRPr lang="en-US" sz="1600" dirty="0"/>
          </a:p>
        </p:txBody>
      </p:sp>
      <p:sp>
        <p:nvSpPr>
          <p:cNvPr id="52" name="Text 50"/>
          <p:cNvSpPr/>
          <p:nvPr/>
        </p:nvSpPr>
        <p:spPr>
          <a:xfrm>
            <a:off x="9250849" y="2988236"/>
            <a:ext cx="2274204" cy="150985"/>
          </a:xfrm>
          <a:prstGeom prst="rect">
            <a:avLst/>
          </a:prstGeom>
          <a:noFill/>
          <a:ln/>
        </p:spPr>
        <p:txBody>
          <a:bodyPr wrap="square" lIns="0" tIns="0" rIns="0" bIns="0" rtlCol="0" anchor="ctr"/>
          <a:lstStyle/>
          <a:p>
            <a:pPr>
              <a:lnSpc>
                <a:spcPct val="110000"/>
              </a:lnSpc>
            </a:pPr>
            <a:endParaRPr lang="en-US" sz="1600" dirty="0"/>
          </a:p>
        </p:txBody>
      </p:sp>
      <p:sp>
        <p:nvSpPr>
          <p:cNvPr id="58" name="Text 56"/>
          <p:cNvSpPr/>
          <p:nvPr/>
        </p:nvSpPr>
        <p:spPr>
          <a:xfrm>
            <a:off x="5645171" y="3853221"/>
            <a:ext cx="2274204" cy="150985"/>
          </a:xfrm>
          <a:prstGeom prst="rect">
            <a:avLst/>
          </a:prstGeom>
          <a:noFill/>
          <a:ln/>
        </p:spPr>
        <p:txBody>
          <a:bodyPr wrap="square" lIns="0" tIns="0" rIns="0" bIns="0" rtlCol="0" anchor="ctr"/>
          <a:lstStyle/>
          <a:p>
            <a:pPr>
              <a:lnSpc>
                <a:spcPct val="110000"/>
              </a:lnSpc>
            </a:pPr>
            <a:endParaRPr lang="en-US" sz="1600" dirty="0"/>
          </a:p>
        </p:txBody>
      </p:sp>
      <p:sp>
        <p:nvSpPr>
          <p:cNvPr id="63" name="Text 61"/>
          <p:cNvSpPr/>
          <p:nvPr/>
        </p:nvSpPr>
        <p:spPr>
          <a:xfrm>
            <a:off x="10678738" y="5468491"/>
            <a:ext cx="556755" cy="264223"/>
          </a:xfrm>
          <a:prstGeom prst="rect">
            <a:avLst/>
          </a:prstGeom>
          <a:noFill/>
          <a:ln/>
        </p:spPr>
        <p:txBody>
          <a:bodyPr wrap="square" lIns="75492" tIns="37746" rIns="75492" bIns="37746" rtlCol="0" anchor="ctr"/>
          <a:lstStyle/>
          <a:p>
            <a:pPr>
              <a:lnSpc>
                <a:spcPct val="120000"/>
              </a:lnSpc>
            </a:pPr>
            <a:endParaRPr lang="en-US" sz="1600" dirty="0"/>
          </a:p>
        </p:txBody>
      </p:sp>
      <p:sp>
        <p:nvSpPr>
          <p:cNvPr id="64" name="Text 62"/>
          <p:cNvSpPr/>
          <p:nvPr/>
        </p:nvSpPr>
        <p:spPr>
          <a:xfrm>
            <a:off x="9250849" y="4045128"/>
            <a:ext cx="2274204" cy="150985"/>
          </a:xfrm>
          <a:prstGeom prst="rect">
            <a:avLst/>
          </a:prstGeom>
          <a:noFill/>
          <a:ln/>
        </p:spPr>
        <p:txBody>
          <a:bodyPr wrap="square" lIns="0" tIns="0" rIns="0" bIns="0" rtlCol="0" anchor="ctr"/>
          <a:lstStyle/>
          <a:p>
            <a:pPr>
              <a:lnSpc>
                <a:spcPct val="110000"/>
              </a:lnSpc>
            </a:pPr>
            <a:endParaRPr lang="en-US" sz="1600" dirty="0"/>
          </a:p>
        </p:txBody>
      </p:sp>
      <p:sp>
        <p:nvSpPr>
          <p:cNvPr id="65" name="Shape 63"/>
          <p:cNvSpPr/>
          <p:nvPr/>
        </p:nvSpPr>
        <p:spPr>
          <a:xfrm>
            <a:off x="995812" y="5076853"/>
            <a:ext cx="2049043" cy="1144619"/>
          </a:xfrm>
          <a:custGeom>
            <a:avLst/>
            <a:gdLst/>
            <a:ahLst/>
            <a:cxnLst/>
            <a:rect l="l" t="t" r="r" b="b"/>
            <a:pathLst>
              <a:path w="5237276" h="528446">
                <a:moveTo>
                  <a:pt x="75494" y="0"/>
                </a:moveTo>
                <a:lnTo>
                  <a:pt x="5161782" y="0"/>
                </a:lnTo>
                <a:cubicBezTo>
                  <a:pt x="5203476" y="0"/>
                  <a:pt x="5237276" y="33800"/>
                  <a:pt x="5237276" y="75494"/>
                </a:cubicBezTo>
                <a:lnTo>
                  <a:pt x="5237276" y="452952"/>
                </a:lnTo>
                <a:cubicBezTo>
                  <a:pt x="5237276" y="494646"/>
                  <a:pt x="5203476" y="528446"/>
                  <a:pt x="5161782" y="528446"/>
                </a:cubicBezTo>
                <a:lnTo>
                  <a:pt x="75494" y="528446"/>
                </a:lnTo>
                <a:cubicBezTo>
                  <a:pt x="33828" y="528446"/>
                  <a:pt x="0" y="494618"/>
                  <a:pt x="0" y="452952"/>
                </a:cubicBezTo>
                <a:lnTo>
                  <a:pt x="0" y="75494"/>
                </a:lnTo>
                <a:cubicBezTo>
                  <a:pt x="0" y="33828"/>
                  <a:pt x="33828" y="0"/>
                  <a:pt x="75494" y="0"/>
                </a:cubicBezTo>
                <a:close/>
              </a:path>
            </a:pathLst>
          </a:custGeom>
          <a:solidFill>
            <a:srgbClr val="1A3A52">
              <a:alpha val="5098"/>
            </a:srgbClr>
          </a:solidFill>
          <a:ln/>
        </p:spPr>
        <p:txBody>
          <a:bodyPr/>
          <a:lstStyle/>
          <a:p>
            <a:pPr algn="ctr"/>
            <a:r>
              <a:rPr lang="en-US" sz="1800" b="1" dirty="0">
                <a:solidFill>
                  <a:srgbClr val="1A3A52"/>
                </a:solidFill>
                <a:effectLst/>
                <a:latin typeface="Quattrocento Sans" panose="020B0604020202020204" charset="0"/>
                <a:ea typeface="Calibri" panose="020F0502020204030204" pitchFamily="34" charset="0"/>
                <a:cs typeface="Times New Roman" panose="02020603050405020304" pitchFamily="18" charset="0"/>
              </a:rPr>
              <a:t>Anastasia </a:t>
            </a:r>
            <a:r>
              <a:rPr lang="en-US" sz="1800" b="1" dirty="0" err="1">
                <a:solidFill>
                  <a:srgbClr val="1A3A52"/>
                </a:solidFill>
                <a:effectLst/>
                <a:latin typeface="Quattrocento Sans" panose="020B0604020202020204" charset="0"/>
                <a:ea typeface="Calibri" panose="020F0502020204030204" pitchFamily="34" charset="0"/>
                <a:cs typeface="Times New Roman" panose="02020603050405020304" pitchFamily="18" charset="0"/>
              </a:rPr>
              <a:t>Minaeva</a:t>
            </a:r>
            <a:endParaRPr lang="ru-RU" b="1" dirty="0">
              <a:solidFill>
                <a:srgbClr val="1A3A52"/>
              </a:solidFill>
            </a:endParaRPr>
          </a:p>
        </p:txBody>
      </p:sp>
      <p:sp>
        <p:nvSpPr>
          <p:cNvPr id="66" name="Text 64"/>
          <p:cNvSpPr/>
          <p:nvPr/>
        </p:nvSpPr>
        <p:spPr>
          <a:xfrm>
            <a:off x="6355222" y="4893349"/>
            <a:ext cx="1708062" cy="275142"/>
          </a:xfrm>
          <a:prstGeom prst="rect">
            <a:avLst/>
          </a:prstGeom>
          <a:noFill/>
          <a:ln/>
        </p:spPr>
        <p:txBody>
          <a:bodyPr wrap="square" lIns="0" tIns="0" rIns="0" bIns="0" rtlCol="0" anchor="ctr"/>
          <a:lstStyle/>
          <a:p>
            <a:pPr>
              <a:lnSpc>
                <a:spcPct val="120000"/>
              </a:lnSpc>
            </a:pPr>
            <a:endParaRPr lang="en-US" sz="1600" dirty="0"/>
          </a:p>
        </p:txBody>
      </p:sp>
      <p:sp>
        <p:nvSpPr>
          <p:cNvPr id="67" name="Text 65"/>
          <p:cNvSpPr/>
          <p:nvPr/>
        </p:nvSpPr>
        <p:spPr>
          <a:xfrm>
            <a:off x="10889953" y="6086628"/>
            <a:ext cx="635100" cy="301969"/>
          </a:xfrm>
          <a:prstGeom prst="rect">
            <a:avLst/>
          </a:prstGeom>
          <a:noFill/>
          <a:ln/>
        </p:spPr>
        <p:txBody>
          <a:bodyPr wrap="square" lIns="0" tIns="0" rIns="0" bIns="0" rtlCol="0" anchor="ctr"/>
          <a:lstStyle/>
          <a:p>
            <a:pPr>
              <a:lnSpc>
                <a:spcPct val="110000"/>
              </a:lnSpc>
            </a:pPr>
            <a:endParaRPr lang="en-US" sz="1600" dirty="0"/>
          </a:p>
        </p:txBody>
      </p:sp>
      <p:sp>
        <p:nvSpPr>
          <p:cNvPr id="70" name="Text 68"/>
          <p:cNvSpPr/>
          <p:nvPr/>
        </p:nvSpPr>
        <p:spPr>
          <a:xfrm>
            <a:off x="962526" y="6291022"/>
            <a:ext cx="7162328" cy="188731"/>
          </a:xfrm>
          <a:prstGeom prst="rect">
            <a:avLst/>
          </a:prstGeom>
          <a:noFill/>
          <a:ln/>
        </p:spPr>
        <p:txBody>
          <a:bodyPr wrap="square" lIns="0" tIns="0" rIns="0" bIns="0" rtlCol="0" anchor="ctr"/>
          <a:lstStyle/>
          <a:p>
            <a:pPr>
              <a:lnSpc>
                <a:spcPct val="120000"/>
              </a:lnSpc>
            </a:pPr>
            <a:endParaRPr lang="en-US" sz="1600" dirty="0"/>
          </a:p>
        </p:txBody>
      </p:sp>
      <p:sp>
        <p:nvSpPr>
          <p:cNvPr id="71" name="Text 69"/>
          <p:cNvSpPr/>
          <p:nvPr/>
        </p:nvSpPr>
        <p:spPr>
          <a:xfrm>
            <a:off x="962526" y="6479753"/>
            <a:ext cx="7171765" cy="226477"/>
          </a:xfrm>
          <a:prstGeom prst="rect">
            <a:avLst/>
          </a:prstGeom>
          <a:noFill/>
          <a:ln/>
        </p:spPr>
        <p:txBody>
          <a:bodyPr wrap="square" lIns="0" tIns="0" rIns="0" bIns="0" rtlCol="0" anchor="ctr"/>
          <a:lstStyle/>
          <a:p>
            <a:pPr>
              <a:lnSpc>
                <a:spcPct val="120000"/>
              </a:lnSpc>
            </a:pPr>
            <a:endParaRPr lang="en-US" sz="1600" dirty="0"/>
          </a:p>
        </p:txBody>
      </p:sp>
      <p:sp>
        <p:nvSpPr>
          <p:cNvPr id="78" name="TextBox 77">
            <a:extLst>
              <a:ext uri="{FF2B5EF4-FFF2-40B4-BE49-F238E27FC236}">
                <a16:creationId xmlns:a16="http://schemas.microsoft.com/office/drawing/2014/main" id="{214B4F1D-B16D-4E24-B7D5-6A3F67C6AA37}"/>
              </a:ext>
            </a:extLst>
          </p:cNvPr>
          <p:cNvSpPr txBox="1"/>
          <p:nvPr/>
        </p:nvSpPr>
        <p:spPr>
          <a:xfrm>
            <a:off x="6746995" y="1558351"/>
            <a:ext cx="5007707" cy="646331"/>
          </a:xfrm>
          <a:prstGeom prst="rect">
            <a:avLst/>
          </a:prstGeom>
          <a:noFill/>
        </p:spPr>
        <p:txBody>
          <a:bodyPr wrap="square">
            <a:spAutoFit/>
          </a:bodyPr>
          <a:lstStyle/>
          <a:p>
            <a:endParaRPr lang="ru-RU" dirty="0"/>
          </a:p>
          <a:p>
            <a:endParaRPr lang="en-US" dirty="0"/>
          </a:p>
        </p:txBody>
      </p:sp>
      <p:pic>
        <p:nvPicPr>
          <p:cNvPr id="47" name="Рисунок 46">
            <a:extLst>
              <a:ext uri="{FF2B5EF4-FFF2-40B4-BE49-F238E27FC236}">
                <a16:creationId xmlns:a16="http://schemas.microsoft.com/office/drawing/2014/main" id="{9A7D7BC3-B059-4ED9-9CA5-C8DCED67A5B2}"/>
              </a:ext>
            </a:extLst>
          </p:cNvPr>
          <p:cNvPicPr>
            <a:picLocks noChangeAspect="1"/>
          </p:cNvPicPr>
          <p:nvPr/>
        </p:nvPicPr>
        <p:blipFill>
          <a:blip r:embed="rId5"/>
          <a:stretch>
            <a:fillRect/>
          </a:stretch>
        </p:blipFill>
        <p:spPr>
          <a:xfrm>
            <a:off x="6527836" y="2627117"/>
            <a:ext cx="2343302" cy="2343302"/>
          </a:xfrm>
          <a:prstGeom prst="ellipse">
            <a:avLst/>
          </a:prstGeom>
          <a:ln>
            <a:noFill/>
          </a:ln>
          <a:effectLst>
            <a:softEdge rad="112500"/>
          </a:effectLst>
        </p:spPr>
      </p:pic>
      <p:pic>
        <p:nvPicPr>
          <p:cNvPr id="68" name="Рисунок 67">
            <a:extLst>
              <a:ext uri="{FF2B5EF4-FFF2-40B4-BE49-F238E27FC236}">
                <a16:creationId xmlns:a16="http://schemas.microsoft.com/office/drawing/2014/main" id="{F55C94B5-A97B-49A0-8CF2-8A8411808CE7}"/>
              </a:ext>
            </a:extLst>
          </p:cNvPr>
          <p:cNvPicPr>
            <a:picLocks noChangeAspect="1"/>
          </p:cNvPicPr>
          <p:nvPr/>
        </p:nvPicPr>
        <p:blipFill rotWithShape="1">
          <a:blip r:embed="rId6"/>
          <a:srcRect l="20922" r="4737"/>
          <a:stretch/>
        </p:blipFill>
        <p:spPr>
          <a:xfrm>
            <a:off x="9164408" y="2519997"/>
            <a:ext cx="2360645" cy="2386543"/>
          </a:xfrm>
          <a:prstGeom prst="ellipse">
            <a:avLst/>
          </a:prstGeom>
          <a:ln>
            <a:noFill/>
          </a:ln>
          <a:effectLst>
            <a:softEdge rad="112500"/>
          </a:effectLst>
        </p:spPr>
      </p:pic>
      <p:pic>
        <p:nvPicPr>
          <p:cNvPr id="84" name="Рисунок 83">
            <a:extLst>
              <a:ext uri="{FF2B5EF4-FFF2-40B4-BE49-F238E27FC236}">
                <a16:creationId xmlns:a16="http://schemas.microsoft.com/office/drawing/2014/main" id="{0B8897E6-CBCE-419F-B526-D5CB7DCB77F7}"/>
              </a:ext>
            </a:extLst>
          </p:cNvPr>
          <p:cNvPicPr>
            <a:picLocks noChangeAspect="1"/>
          </p:cNvPicPr>
          <p:nvPr/>
        </p:nvPicPr>
        <p:blipFill>
          <a:blip r:embed="rId7"/>
          <a:stretch>
            <a:fillRect/>
          </a:stretch>
        </p:blipFill>
        <p:spPr>
          <a:xfrm>
            <a:off x="3807012" y="2597992"/>
            <a:ext cx="2182692" cy="2372427"/>
          </a:xfrm>
          <a:prstGeom prst="ellipse">
            <a:avLst/>
          </a:prstGeom>
          <a:ln>
            <a:noFill/>
          </a:ln>
          <a:effectLst>
            <a:softEdge rad="112500"/>
          </a:effectLst>
        </p:spPr>
      </p:pic>
      <p:pic>
        <p:nvPicPr>
          <p:cNvPr id="86" name="Рисунок 85">
            <a:extLst>
              <a:ext uri="{FF2B5EF4-FFF2-40B4-BE49-F238E27FC236}">
                <a16:creationId xmlns:a16="http://schemas.microsoft.com/office/drawing/2014/main" id="{6830D0FF-5BC4-464A-9539-53E19DC60365}"/>
              </a:ext>
            </a:extLst>
          </p:cNvPr>
          <p:cNvPicPr>
            <a:picLocks noChangeAspect="1"/>
          </p:cNvPicPr>
          <p:nvPr/>
        </p:nvPicPr>
        <p:blipFill rotWithShape="1">
          <a:blip r:embed="rId8"/>
          <a:srcRect l="16396" r="20858" b="57502"/>
          <a:stretch/>
        </p:blipFill>
        <p:spPr>
          <a:xfrm>
            <a:off x="799409" y="2489537"/>
            <a:ext cx="2342430" cy="2380748"/>
          </a:xfrm>
          <a:prstGeom prst="ellipse">
            <a:avLst/>
          </a:prstGeom>
          <a:ln>
            <a:noFill/>
          </a:ln>
          <a:effectLst>
            <a:softEdge rad="112500"/>
          </a:effectLst>
        </p:spPr>
      </p:pic>
      <p:pic>
        <p:nvPicPr>
          <p:cNvPr id="88" name="Рисунок 87">
            <a:extLst>
              <a:ext uri="{FF2B5EF4-FFF2-40B4-BE49-F238E27FC236}">
                <a16:creationId xmlns:a16="http://schemas.microsoft.com/office/drawing/2014/main" id="{1D21365F-EECA-485A-897D-F0E3F6BC9DE7}"/>
              </a:ext>
            </a:extLst>
          </p:cNvPr>
          <p:cNvPicPr>
            <a:picLocks noChangeAspect="1"/>
          </p:cNvPicPr>
          <p:nvPr/>
        </p:nvPicPr>
        <p:blipFill>
          <a:blip r:embed="rId9"/>
          <a:stretch>
            <a:fillRect/>
          </a:stretch>
        </p:blipFill>
        <p:spPr>
          <a:xfrm>
            <a:off x="4731366" y="1879398"/>
            <a:ext cx="463336" cy="481626"/>
          </a:xfrm>
          <a:prstGeom prst="rect">
            <a:avLst/>
          </a:prstGeom>
        </p:spPr>
      </p:pic>
      <p:pic>
        <p:nvPicPr>
          <p:cNvPr id="90" name="Рисунок 89">
            <a:extLst>
              <a:ext uri="{FF2B5EF4-FFF2-40B4-BE49-F238E27FC236}">
                <a16:creationId xmlns:a16="http://schemas.microsoft.com/office/drawing/2014/main" id="{CF2DB20D-9D05-4F11-9737-422B6A1BC748}"/>
              </a:ext>
            </a:extLst>
          </p:cNvPr>
          <p:cNvPicPr>
            <a:picLocks noChangeAspect="1"/>
          </p:cNvPicPr>
          <p:nvPr/>
        </p:nvPicPr>
        <p:blipFill>
          <a:blip r:embed="rId9"/>
          <a:stretch>
            <a:fillRect/>
          </a:stretch>
        </p:blipFill>
        <p:spPr>
          <a:xfrm>
            <a:off x="7417891" y="1912708"/>
            <a:ext cx="463336" cy="481626"/>
          </a:xfrm>
          <a:prstGeom prst="rect">
            <a:avLst/>
          </a:prstGeom>
        </p:spPr>
      </p:pic>
      <p:pic>
        <p:nvPicPr>
          <p:cNvPr id="91" name="Рисунок 90">
            <a:extLst>
              <a:ext uri="{FF2B5EF4-FFF2-40B4-BE49-F238E27FC236}">
                <a16:creationId xmlns:a16="http://schemas.microsoft.com/office/drawing/2014/main" id="{CB2AD8F5-3E34-4DF9-97E9-03E8283684E1}"/>
              </a:ext>
            </a:extLst>
          </p:cNvPr>
          <p:cNvPicPr>
            <a:picLocks noChangeAspect="1"/>
          </p:cNvPicPr>
          <p:nvPr/>
        </p:nvPicPr>
        <p:blipFill>
          <a:blip r:embed="rId9"/>
          <a:stretch>
            <a:fillRect/>
          </a:stretch>
        </p:blipFill>
        <p:spPr>
          <a:xfrm>
            <a:off x="10166004" y="1934826"/>
            <a:ext cx="463336" cy="481626"/>
          </a:xfrm>
          <a:prstGeom prst="rect">
            <a:avLst/>
          </a:prstGeom>
        </p:spPr>
      </p:pic>
      <p:sp>
        <p:nvSpPr>
          <p:cNvPr id="93" name="TextBox 92">
            <a:extLst>
              <a:ext uri="{FF2B5EF4-FFF2-40B4-BE49-F238E27FC236}">
                <a16:creationId xmlns:a16="http://schemas.microsoft.com/office/drawing/2014/main" id="{2BA4541D-2CEB-4835-B816-61E82CF12A93}"/>
              </a:ext>
            </a:extLst>
          </p:cNvPr>
          <p:cNvSpPr txBox="1"/>
          <p:nvPr/>
        </p:nvSpPr>
        <p:spPr>
          <a:xfrm>
            <a:off x="4790359" y="1801964"/>
            <a:ext cx="900764" cy="579774"/>
          </a:xfrm>
          <a:prstGeom prst="rect">
            <a:avLst/>
          </a:prstGeom>
          <a:noFill/>
        </p:spPr>
        <p:txBody>
          <a:bodyPr wrap="square">
            <a:spAutoFit/>
          </a:bodyPr>
          <a:lstStyle/>
          <a:p>
            <a:pPr>
              <a:lnSpc>
                <a:spcPct val="120000"/>
              </a:lnSpc>
            </a:pPr>
            <a:r>
              <a:rPr lang="en-US" sz="2800" b="1" dirty="0">
                <a:solidFill>
                  <a:schemeClr val="bg1"/>
                </a:solidFill>
                <a:latin typeface="Quattrocento Sans" pitchFamily="34" charset="0"/>
                <a:ea typeface="Quattrocento Sans" pitchFamily="34" charset="-122"/>
                <a:cs typeface="Quattrocento Sans" pitchFamily="34" charset="-120"/>
              </a:rPr>
              <a:t>2</a:t>
            </a:r>
            <a:endParaRPr lang="en-US" sz="2800" dirty="0">
              <a:solidFill>
                <a:schemeClr val="bg1"/>
              </a:solidFill>
            </a:endParaRPr>
          </a:p>
        </p:txBody>
      </p:sp>
      <p:sp>
        <p:nvSpPr>
          <p:cNvPr id="95" name="TextBox 94">
            <a:extLst>
              <a:ext uri="{FF2B5EF4-FFF2-40B4-BE49-F238E27FC236}">
                <a16:creationId xmlns:a16="http://schemas.microsoft.com/office/drawing/2014/main" id="{232579CE-6087-4826-9268-C53D3F7FDFD7}"/>
              </a:ext>
            </a:extLst>
          </p:cNvPr>
          <p:cNvSpPr txBox="1"/>
          <p:nvPr/>
        </p:nvSpPr>
        <p:spPr>
          <a:xfrm>
            <a:off x="7454775" y="1828023"/>
            <a:ext cx="693328" cy="579774"/>
          </a:xfrm>
          <a:prstGeom prst="rect">
            <a:avLst/>
          </a:prstGeom>
          <a:noFill/>
        </p:spPr>
        <p:txBody>
          <a:bodyPr wrap="square">
            <a:spAutoFit/>
          </a:bodyPr>
          <a:lstStyle/>
          <a:p>
            <a:pPr>
              <a:lnSpc>
                <a:spcPct val="120000"/>
              </a:lnSpc>
            </a:pPr>
            <a:r>
              <a:rPr lang="en-US" sz="2800" b="1" dirty="0">
                <a:solidFill>
                  <a:schemeClr val="bg1"/>
                </a:solidFill>
                <a:latin typeface="Quattrocento Sans" pitchFamily="34" charset="0"/>
                <a:ea typeface="Quattrocento Sans" pitchFamily="34" charset="-122"/>
                <a:cs typeface="Quattrocento Sans" pitchFamily="34" charset="-120"/>
              </a:rPr>
              <a:t>3</a:t>
            </a:r>
            <a:endParaRPr lang="en-US" sz="2800" dirty="0">
              <a:solidFill>
                <a:schemeClr val="bg1"/>
              </a:solidFill>
            </a:endParaRPr>
          </a:p>
        </p:txBody>
      </p:sp>
      <p:sp>
        <p:nvSpPr>
          <p:cNvPr id="97" name="TextBox 96">
            <a:extLst>
              <a:ext uri="{FF2B5EF4-FFF2-40B4-BE49-F238E27FC236}">
                <a16:creationId xmlns:a16="http://schemas.microsoft.com/office/drawing/2014/main" id="{260775DC-08F0-40D8-B0F0-1024E1C086C9}"/>
              </a:ext>
            </a:extLst>
          </p:cNvPr>
          <p:cNvSpPr txBox="1"/>
          <p:nvPr/>
        </p:nvSpPr>
        <p:spPr>
          <a:xfrm>
            <a:off x="10207574" y="1840707"/>
            <a:ext cx="7033490" cy="579774"/>
          </a:xfrm>
          <a:prstGeom prst="rect">
            <a:avLst/>
          </a:prstGeom>
          <a:noFill/>
        </p:spPr>
        <p:txBody>
          <a:bodyPr wrap="square">
            <a:spAutoFit/>
          </a:bodyPr>
          <a:lstStyle/>
          <a:p>
            <a:pPr>
              <a:lnSpc>
                <a:spcPct val="120000"/>
              </a:lnSpc>
            </a:pPr>
            <a:r>
              <a:rPr lang="en-US" sz="2800" b="1" dirty="0">
                <a:solidFill>
                  <a:schemeClr val="bg1"/>
                </a:solidFill>
                <a:latin typeface="Quattrocento Sans" pitchFamily="34" charset="0"/>
              </a:rPr>
              <a:t>4</a:t>
            </a:r>
            <a:endParaRPr lang="en-US" sz="2800" dirty="0">
              <a:solidFill>
                <a:schemeClr val="bg1"/>
              </a:solidFill>
            </a:endParaRPr>
          </a:p>
        </p:txBody>
      </p:sp>
      <p:sp>
        <p:nvSpPr>
          <p:cNvPr id="98" name="Shape 63">
            <a:extLst>
              <a:ext uri="{FF2B5EF4-FFF2-40B4-BE49-F238E27FC236}">
                <a16:creationId xmlns:a16="http://schemas.microsoft.com/office/drawing/2014/main" id="{0E447B12-D05C-4F30-B64D-E1A00210F9C8}"/>
              </a:ext>
            </a:extLst>
          </p:cNvPr>
          <p:cNvSpPr/>
          <p:nvPr/>
        </p:nvSpPr>
        <p:spPr>
          <a:xfrm>
            <a:off x="3838920" y="5081029"/>
            <a:ext cx="2049043" cy="1144619"/>
          </a:xfrm>
          <a:custGeom>
            <a:avLst/>
            <a:gdLst/>
            <a:ahLst/>
            <a:cxnLst/>
            <a:rect l="l" t="t" r="r" b="b"/>
            <a:pathLst>
              <a:path w="5237276" h="528446">
                <a:moveTo>
                  <a:pt x="75494" y="0"/>
                </a:moveTo>
                <a:lnTo>
                  <a:pt x="5161782" y="0"/>
                </a:lnTo>
                <a:cubicBezTo>
                  <a:pt x="5203476" y="0"/>
                  <a:pt x="5237276" y="33800"/>
                  <a:pt x="5237276" y="75494"/>
                </a:cubicBezTo>
                <a:lnTo>
                  <a:pt x="5237276" y="452952"/>
                </a:lnTo>
                <a:cubicBezTo>
                  <a:pt x="5237276" y="494646"/>
                  <a:pt x="5203476" y="528446"/>
                  <a:pt x="5161782" y="528446"/>
                </a:cubicBezTo>
                <a:lnTo>
                  <a:pt x="75494" y="528446"/>
                </a:lnTo>
                <a:cubicBezTo>
                  <a:pt x="33828" y="528446"/>
                  <a:pt x="0" y="494618"/>
                  <a:pt x="0" y="452952"/>
                </a:cubicBezTo>
                <a:lnTo>
                  <a:pt x="0" y="75494"/>
                </a:lnTo>
                <a:cubicBezTo>
                  <a:pt x="0" y="33828"/>
                  <a:pt x="33828" y="0"/>
                  <a:pt x="75494" y="0"/>
                </a:cubicBezTo>
                <a:close/>
              </a:path>
            </a:pathLst>
          </a:custGeom>
          <a:solidFill>
            <a:srgbClr val="1A3A52">
              <a:alpha val="5098"/>
            </a:srgbClr>
          </a:solidFill>
          <a:ln/>
        </p:spPr>
        <p:txBody>
          <a:bodyPr/>
          <a:lstStyle/>
          <a:p>
            <a:pPr algn="ctr"/>
            <a:r>
              <a:rPr lang="en-US" sz="1800" b="1" dirty="0">
                <a:solidFill>
                  <a:srgbClr val="1A3A52"/>
                </a:solidFill>
                <a:effectLst/>
                <a:latin typeface="Quattrocento Sans" panose="020B0604020202020204" charset="0"/>
                <a:ea typeface="Calibri" panose="020F0502020204030204" pitchFamily="34" charset="0"/>
                <a:cs typeface="Times New Roman" panose="02020603050405020304" pitchFamily="18" charset="0"/>
              </a:rPr>
              <a:t>Mikhail Vinokurov</a:t>
            </a:r>
            <a:endParaRPr lang="ru-RU" b="1" dirty="0">
              <a:solidFill>
                <a:srgbClr val="1A3A52"/>
              </a:solidFill>
            </a:endParaRPr>
          </a:p>
        </p:txBody>
      </p:sp>
      <p:sp>
        <p:nvSpPr>
          <p:cNvPr id="99" name="Shape 63">
            <a:extLst>
              <a:ext uri="{FF2B5EF4-FFF2-40B4-BE49-F238E27FC236}">
                <a16:creationId xmlns:a16="http://schemas.microsoft.com/office/drawing/2014/main" id="{4F49D8F2-9157-4CA1-AAB1-B8E0A5F871AD}"/>
              </a:ext>
            </a:extLst>
          </p:cNvPr>
          <p:cNvSpPr/>
          <p:nvPr/>
        </p:nvSpPr>
        <p:spPr>
          <a:xfrm>
            <a:off x="6709944" y="5100138"/>
            <a:ext cx="2049043" cy="1125510"/>
          </a:xfrm>
          <a:custGeom>
            <a:avLst/>
            <a:gdLst/>
            <a:ahLst/>
            <a:cxnLst/>
            <a:rect l="l" t="t" r="r" b="b"/>
            <a:pathLst>
              <a:path w="5237276" h="528446">
                <a:moveTo>
                  <a:pt x="75494" y="0"/>
                </a:moveTo>
                <a:lnTo>
                  <a:pt x="5161782" y="0"/>
                </a:lnTo>
                <a:cubicBezTo>
                  <a:pt x="5203476" y="0"/>
                  <a:pt x="5237276" y="33800"/>
                  <a:pt x="5237276" y="75494"/>
                </a:cubicBezTo>
                <a:lnTo>
                  <a:pt x="5237276" y="452952"/>
                </a:lnTo>
                <a:cubicBezTo>
                  <a:pt x="5237276" y="494646"/>
                  <a:pt x="5203476" y="528446"/>
                  <a:pt x="5161782" y="528446"/>
                </a:cubicBezTo>
                <a:lnTo>
                  <a:pt x="75494" y="528446"/>
                </a:lnTo>
                <a:cubicBezTo>
                  <a:pt x="33828" y="528446"/>
                  <a:pt x="0" y="494618"/>
                  <a:pt x="0" y="452952"/>
                </a:cubicBezTo>
                <a:lnTo>
                  <a:pt x="0" y="75494"/>
                </a:lnTo>
                <a:cubicBezTo>
                  <a:pt x="0" y="33828"/>
                  <a:pt x="33828" y="0"/>
                  <a:pt x="75494" y="0"/>
                </a:cubicBezTo>
                <a:close/>
              </a:path>
            </a:pathLst>
          </a:custGeom>
          <a:solidFill>
            <a:srgbClr val="1A3A52">
              <a:alpha val="5098"/>
            </a:srgbClr>
          </a:solidFill>
          <a:ln/>
        </p:spPr>
        <p:txBody>
          <a:bodyPr/>
          <a:lstStyle/>
          <a:p>
            <a:pPr algn="ctr"/>
            <a:r>
              <a:rPr lang="en-US" sz="1800" b="1" dirty="0">
                <a:solidFill>
                  <a:srgbClr val="1A3A52"/>
                </a:solidFill>
                <a:effectLst/>
                <a:latin typeface="Quattrocento Sans" panose="020B0604020202020204" charset="0"/>
                <a:ea typeface="Calibri" panose="020F0502020204030204" pitchFamily="34" charset="0"/>
                <a:cs typeface="Times New Roman" panose="02020603050405020304" pitchFamily="18" charset="0"/>
              </a:rPr>
              <a:t>Gulnara </a:t>
            </a:r>
            <a:r>
              <a:rPr lang="en-US" sz="1800" b="1" dirty="0" err="1">
                <a:solidFill>
                  <a:srgbClr val="1A3A52"/>
                </a:solidFill>
                <a:effectLst/>
                <a:latin typeface="Quattrocento Sans" panose="020B0604020202020204" charset="0"/>
                <a:ea typeface="Calibri" panose="020F0502020204030204" pitchFamily="34" charset="0"/>
                <a:cs typeface="Times New Roman" panose="02020603050405020304" pitchFamily="18" charset="0"/>
              </a:rPr>
              <a:t>Leshkina</a:t>
            </a:r>
            <a:endParaRPr lang="ru-RU" b="1" dirty="0">
              <a:solidFill>
                <a:srgbClr val="1A3A52"/>
              </a:solidFill>
            </a:endParaRPr>
          </a:p>
        </p:txBody>
      </p:sp>
      <p:sp>
        <p:nvSpPr>
          <p:cNvPr id="100" name="Shape 63">
            <a:extLst>
              <a:ext uri="{FF2B5EF4-FFF2-40B4-BE49-F238E27FC236}">
                <a16:creationId xmlns:a16="http://schemas.microsoft.com/office/drawing/2014/main" id="{E6A50174-227E-4C1F-BACB-45D6754021B8}"/>
              </a:ext>
            </a:extLst>
          </p:cNvPr>
          <p:cNvSpPr/>
          <p:nvPr/>
        </p:nvSpPr>
        <p:spPr>
          <a:xfrm>
            <a:off x="9530601" y="5081028"/>
            <a:ext cx="1973892" cy="1117017"/>
          </a:xfrm>
          <a:custGeom>
            <a:avLst/>
            <a:gdLst/>
            <a:ahLst/>
            <a:cxnLst/>
            <a:rect l="l" t="t" r="r" b="b"/>
            <a:pathLst>
              <a:path w="5237276" h="528446">
                <a:moveTo>
                  <a:pt x="75494" y="0"/>
                </a:moveTo>
                <a:lnTo>
                  <a:pt x="5161782" y="0"/>
                </a:lnTo>
                <a:cubicBezTo>
                  <a:pt x="5203476" y="0"/>
                  <a:pt x="5237276" y="33800"/>
                  <a:pt x="5237276" y="75494"/>
                </a:cubicBezTo>
                <a:lnTo>
                  <a:pt x="5237276" y="452952"/>
                </a:lnTo>
                <a:cubicBezTo>
                  <a:pt x="5237276" y="494646"/>
                  <a:pt x="5203476" y="528446"/>
                  <a:pt x="5161782" y="528446"/>
                </a:cubicBezTo>
                <a:lnTo>
                  <a:pt x="75494" y="528446"/>
                </a:lnTo>
                <a:cubicBezTo>
                  <a:pt x="33828" y="528446"/>
                  <a:pt x="0" y="494618"/>
                  <a:pt x="0" y="452952"/>
                </a:cubicBezTo>
                <a:lnTo>
                  <a:pt x="0" y="75494"/>
                </a:lnTo>
                <a:cubicBezTo>
                  <a:pt x="0" y="33828"/>
                  <a:pt x="33828" y="0"/>
                  <a:pt x="75494" y="0"/>
                </a:cubicBezTo>
                <a:close/>
              </a:path>
            </a:pathLst>
          </a:custGeom>
          <a:solidFill>
            <a:srgbClr val="1A3A52">
              <a:alpha val="5098"/>
            </a:srgbClr>
          </a:solidFill>
          <a:ln/>
        </p:spPr>
        <p:txBody>
          <a:bodyPr/>
          <a:lstStyle/>
          <a:p>
            <a:pPr algn="ctr"/>
            <a:r>
              <a:rPr lang="en-US" sz="1800" b="1" dirty="0" err="1">
                <a:solidFill>
                  <a:srgbClr val="1A3A52"/>
                </a:solidFill>
                <a:effectLst/>
                <a:latin typeface="Quattrocento Sans" panose="020B0604020202020204" charset="0"/>
                <a:ea typeface="Calibri" panose="020F0502020204030204" pitchFamily="34" charset="0"/>
                <a:cs typeface="Times New Roman" panose="02020603050405020304" pitchFamily="18" charset="0"/>
              </a:rPr>
              <a:t>Anastasiia</a:t>
            </a:r>
            <a:r>
              <a:rPr lang="en-US" sz="1800" b="1" dirty="0">
                <a:solidFill>
                  <a:srgbClr val="1A3A52"/>
                </a:solidFill>
                <a:effectLst/>
                <a:latin typeface="Quattrocento Sans" panose="020B0604020202020204" charset="0"/>
                <a:ea typeface="Calibri" panose="020F0502020204030204" pitchFamily="34" charset="0"/>
                <a:cs typeface="Times New Roman" panose="02020603050405020304" pitchFamily="18" charset="0"/>
              </a:rPr>
              <a:t> Efimova</a:t>
            </a:r>
            <a:endParaRPr lang="ru-RU" b="1" dirty="0">
              <a:solidFill>
                <a:srgbClr val="1A3A52"/>
              </a:solidFill>
            </a:endParaRPr>
          </a:p>
        </p:txBody>
      </p:sp>
      <p:pic>
        <p:nvPicPr>
          <p:cNvPr id="101" name="Рисунок 100">
            <a:extLst>
              <a:ext uri="{FF2B5EF4-FFF2-40B4-BE49-F238E27FC236}">
                <a16:creationId xmlns:a16="http://schemas.microsoft.com/office/drawing/2014/main" id="{C4605315-C8C4-4A5E-9FA2-7E05AAB8C30A}"/>
              </a:ext>
            </a:extLst>
          </p:cNvPr>
          <p:cNvPicPr>
            <a:picLocks noChangeAspect="1"/>
          </p:cNvPicPr>
          <p:nvPr/>
        </p:nvPicPr>
        <p:blipFill>
          <a:blip r:embed="rId10">
            <a:duotone>
              <a:prstClr val="black"/>
              <a:schemeClr val="accent1">
                <a:tint val="45000"/>
                <a:satMod val="400000"/>
              </a:schemeClr>
            </a:duotone>
          </a:blip>
          <a:stretch>
            <a:fillRect/>
          </a:stretch>
        </p:blipFill>
        <p:spPr>
          <a:xfrm>
            <a:off x="1070073" y="5577343"/>
            <a:ext cx="1237582" cy="372765"/>
          </a:xfrm>
          <a:prstGeom prst="rect">
            <a:avLst/>
          </a:prstGeom>
        </p:spPr>
      </p:pic>
      <p:pic>
        <p:nvPicPr>
          <p:cNvPr id="102" name="Рисунок 101">
            <a:extLst>
              <a:ext uri="{FF2B5EF4-FFF2-40B4-BE49-F238E27FC236}">
                <a16:creationId xmlns:a16="http://schemas.microsoft.com/office/drawing/2014/main" id="{2BA072C2-4A95-48A3-B632-AF1D45B99749}"/>
              </a:ext>
            </a:extLst>
          </p:cNvPr>
          <p:cNvPicPr>
            <a:picLocks noChangeAspect="1"/>
          </p:cNvPicPr>
          <p:nvPr/>
        </p:nvPicPr>
        <p:blipFill>
          <a:blip r:embed="rId10">
            <a:duotone>
              <a:prstClr val="black"/>
              <a:schemeClr val="accent1">
                <a:tint val="45000"/>
                <a:satMod val="400000"/>
              </a:schemeClr>
            </a:duotone>
          </a:blip>
          <a:stretch>
            <a:fillRect/>
          </a:stretch>
        </p:blipFill>
        <p:spPr>
          <a:xfrm>
            <a:off x="9540903" y="5585052"/>
            <a:ext cx="1257080" cy="378638"/>
          </a:xfrm>
          <a:prstGeom prst="rect">
            <a:avLst/>
          </a:prstGeom>
        </p:spPr>
      </p:pic>
      <p:pic>
        <p:nvPicPr>
          <p:cNvPr id="103" name="Рисунок 102">
            <a:extLst>
              <a:ext uri="{FF2B5EF4-FFF2-40B4-BE49-F238E27FC236}">
                <a16:creationId xmlns:a16="http://schemas.microsoft.com/office/drawing/2014/main" id="{5DB37358-605F-4F44-B3B8-55E4D1FF4656}"/>
              </a:ext>
            </a:extLst>
          </p:cNvPr>
          <p:cNvPicPr>
            <a:picLocks noChangeAspect="1"/>
          </p:cNvPicPr>
          <p:nvPr/>
        </p:nvPicPr>
        <p:blipFill>
          <a:blip r:embed="rId11"/>
          <a:stretch>
            <a:fillRect/>
          </a:stretch>
        </p:blipFill>
        <p:spPr>
          <a:xfrm>
            <a:off x="2413523" y="5536434"/>
            <a:ext cx="445620" cy="4456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4" name="Рисунок 103">
            <a:extLst>
              <a:ext uri="{FF2B5EF4-FFF2-40B4-BE49-F238E27FC236}">
                <a16:creationId xmlns:a16="http://schemas.microsoft.com/office/drawing/2014/main" id="{C31CE918-D5B4-41AB-BB61-4B5FDFE59F9B}"/>
              </a:ext>
            </a:extLst>
          </p:cNvPr>
          <p:cNvPicPr>
            <a:picLocks noChangeAspect="1"/>
          </p:cNvPicPr>
          <p:nvPr/>
        </p:nvPicPr>
        <p:blipFill>
          <a:blip r:embed="rId11"/>
          <a:stretch>
            <a:fillRect/>
          </a:stretch>
        </p:blipFill>
        <p:spPr>
          <a:xfrm>
            <a:off x="10925115" y="5529808"/>
            <a:ext cx="452246" cy="4522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5" name="Рисунок 104">
            <a:extLst>
              <a:ext uri="{FF2B5EF4-FFF2-40B4-BE49-F238E27FC236}">
                <a16:creationId xmlns:a16="http://schemas.microsoft.com/office/drawing/2014/main" id="{CC0D73ED-31D3-4E9E-A87C-38D1EB6BBD0F}"/>
              </a:ext>
            </a:extLst>
          </p:cNvPr>
          <p:cNvPicPr>
            <a:picLocks noChangeAspect="1"/>
          </p:cNvPicPr>
          <p:nvPr/>
        </p:nvPicPr>
        <p:blipFill>
          <a:blip r:embed="rId12">
            <a:extLst>
              <a:ext uri="{BEBA8EAE-BF5A-486C-A8C5-ECC9F3942E4B}">
                <a14:imgProps xmlns:a14="http://schemas.microsoft.com/office/drawing/2010/main">
                  <a14:imgLayer r:embed="rId13">
                    <a14:imgEffect>
                      <a14:saturation sat="200000"/>
                    </a14:imgEffect>
                  </a14:imgLayer>
                </a14:imgProps>
              </a:ext>
            </a:extLst>
          </a:blip>
          <a:stretch>
            <a:fillRect/>
          </a:stretch>
        </p:blipFill>
        <p:spPr>
          <a:xfrm>
            <a:off x="4014182" y="5545729"/>
            <a:ext cx="1781419" cy="5188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6" name="Рисунок 105">
            <a:extLst>
              <a:ext uri="{FF2B5EF4-FFF2-40B4-BE49-F238E27FC236}">
                <a16:creationId xmlns:a16="http://schemas.microsoft.com/office/drawing/2014/main" id="{BAD30802-0E7B-45C9-94E8-B9568A8AC500}"/>
              </a:ext>
            </a:extLst>
          </p:cNvPr>
          <p:cNvPicPr>
            <a:picLocks noChangeAspect="1"/>
          </p:cNvPicPr>
          <p:nvPr/>
        </p:nvPicPr>
        <p:blipFill>
          <a:blip r:embed="rId12">
            <a:extLst>
              <a:ext uri="{BEBA8EAE-BF5A-486C-A8C5-ECC9F3942E4B}">
                <a14:imgProps xmlns:a14="http://schemas.microsoft.com/office/drawing/2010/main">
                  <a14:imgLayer r:embed="rId13">
                    <a14:imgEffect>
                      <a14:saturation sat="200000"/>
                    </a14:imgEffect>
                  </a14:imgLayer>
                </a14:imgProps>
              </a:ext>
            </a:extLst>
          </a:blip>
          <a:stretch>
            <a:fillRect/>
          </a:stretch>
        </p:blipFill>
        <p:spPr>
          <a:xfrm>
            <a:off x="6795815" y="5536434"/>
            <a:ext cx="1857247" cy="5408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3">
            <a:extLst>
              <a:ext uri="{FF2B5EF4-FFF2-40B4-BE49-F238E27FC236}">
                <a16:creationId xmlns:a16="http://schemas.microsoft.com/office/drawing/2014/main" id="{B606C364-064A-BE24-D4D3-780DC67A4455}"/>
              </a:ext>
            </a:extLst>
          </p:cNvPr>
          <p:cNvSpPr/>
          <p:nvPr/>
        </p:nvSpPr>
        <p:spPr>
          <a:xfrm>
            <a:off x="2307655" y="1196934"/>
            <a:ext cx="7472945" cy="963010"/>
          </a:xfrm>
          <a:prstGeom prst="rect">
            <a:avLst/>
          </a:prstGeom>
          <a:noFill/>
          <a:ln/>
        </p:spPr>
        <p:txBody>
          <a:bodyPr wrap="square" lIns="0" tIns="0" rIns="0" bIns="0" rtlCol="0" anchor="ctr"/>
          <a:lstStyle/>
          <a:p>
            <a:pPr>
              <a:lnSpc>
                <a:spcPct val="90000"/>
              </a:lnSpc>
            </a:pPr>
            <a:r>
              <a:rPr lang="en-US" sz="4400" b="1" dirty="0">
                <a:solidFill>
                  <a:srgbClr val="1A3A52"/>
                </a:solidFill>
                <a:latin typeface="Liter" pitchFamily="34" charset="0"/>
              </a:rPr>
              <a:t>Subscribe   @gynecologicum</a:t>
            </a:r>
            <a:endParaRPr lang="en-US" sz="4400" dirty="0"/>
          </a:p>
        </p:txBody>
      </p:sp>
      <p:pic>
        <p:nvPicPr>
          <p:cNvPr id="8" name="Рисунок 7">
            <a:extLst>
              <a:ext uri="{FF2B5EF4-FFF2-40B4-BE49-F238E27FC236}">
                <a16:creationId xmlns:a16="http://schemas.microsoft.com/office/drawing/2014/main" id="{FCA4D137-C777-BDA6-0FC7-1DE03566F625}"/>
              </a:ext>
            </a:extLst>
          </p:cNvPr>
          <p:cNvPicPr>
            <a:picLocks noChangeAspect="1"/>
          </p:cNvPicPr>
          <p:nvPr/>
        </p:nvPicPr>
        <p:blipFill>
          <a:blip r:embed="rId14"/>
          <a:srcRect t="26655" b="24636"/>
          <a:stretch>
            <a:fillRect/>
          </a:stretch>
        </p:blipFill>
        <p:spPr>
          <a:xfrm>
            <a:off x="9530601" y="139394"/>
            <a:ext cx="2141871" cy="1043287"/>
          </a:xfrm>
          <a:prstGeom prst="rect">
            <a:avLst/>
          </a:prstGeom>
        </p:spPr>
      </p:pic>
      <p:pic>
        <p:nvPicPr>
          <p:cNvPr id="10" name="Записанный звук">
            <a:hlinkClick r:id="" action="ppaction://media"/>
            <a:extLst>
              <a:ext uri="{FF2B5EF4-FFF2-40B4-BE49-F238E27FC236}">
                <a16:creationId xmlns:a16="http://schemas.microsoft.com/office/drawing/2014/main" id="{A2C35204-3E0F-A075-396E-862CE2092D58}"/>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768245893"/>
      </p:ext>
    </p:extLst>
  </p:cSld>
  <p:clrMapOvr>
    <a:masterClrMapping/>
  </p:clrMapOvr>
  <p:transition advTm="1640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6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Тема Office 2013–2022">
  <a:themeElements>
    <a:clrScheme name="Тема 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748</TotalTime>
  <Words>741</Words>
  <Application>Microsoft Office PowerPoint</Application>
  <PresentationFormat>Широкоэкранный</PresentationFormat>
  <Paragraphs>137</Paragraphs>
  <Slides>4</Slides>
  <Notes>4</Notes>
  <HiddenSlides>0</HiddenSlides>
  <MMClips>4</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vt:i4>
      </vt:variant>
    </vt:vector>
  </HeadingPairs>
  <TitlesOfParts>
    <vt:vector size="12" baseType="lpstr">
      <vt:lpstr>Quattrocento Sans</vt:lpstr>
      <vt:lpstr>Arial</vt:lpstr>
      <vt:lpstr>微软雅黑</vt:lpstr>
      <vt:lpstr>Liter</vt:lpstr>
      <vt:lpstr>Times New Roman</vt:lpstr>
      <vt:lpstr>Calibri Light</vt:lpstr>
      <vt:lpstr>Calibri</vt:lpstr>
      <vt:lpstr>Тема Office 2013–2022</vt:lpstr>
      <vt:lpstr>Презентация PowerPoint</vt:lpstr>
      <vt:lpstr>Презентация PowerPoint</vt:lpstr>
      <vt:lpstr>Презентация PowerPoint</vt:lpstr>
      <vt:lpstr>Презентация PowerPoint</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Determining the Genetic Risk for Cervical Cancer</dc:title>
  <dc:subject>Determining the Genetic Risk for Cervical Cancer</dc:subject>
  <dc:creator>Kimi</dc:creator>
  <cp:lastModifiedBy>MINAEVA Anastasia</cp:lastModifiedBy>
  <cp:revision>16</cp:revision>
  <dcterms:created xsi:type="dcterms:W3CDTF">2026-04-12T10:30:05Z</dcterms:created>
  <dcterms:modified xsi:type="dcterms:W3CDTF">2026-04-27T17:27:03Z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{"Label":"Determining the Genetic Risk for Cervical Cancer","ContentProducer":"001191110108MACG2KBH8F10000","ProduceID":"19d80f99-2c42-8858-8000-000003517867","ReservedCode1":"","ContentPropagator":"001191110108MACG2KBH8F20000","PropagateID":"19d80f99-2c42-8858-8000-000003517867","ReservedCode2":""}</vt:lpwstr>
  </property>
</Properties>
</file>