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05613" cy="9944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58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9730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534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99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mailto:christian.balamou@depistagecanceraura.fr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11700" y="7997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en-GB" b="1" dirty="0">
                <a:solidFill>
                  <a:srgbClr val="002060"/>
                </a:solidFill>
              </a:rPr>
              <a:t>Geographic inequalities from High-Grade Cervical Intraepithelial Lesions to Cervical Cancer in Isère, France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53C5F2-419B-053F-51EE-DDC4A01F2868}"/>
              </a:ext>
            </a:extLst>
          </p:cNvPr>
          <p:cNvSpPr txBox="1"/>
          <p:nvPr/>
        </p:nvSpPr>
        <p:spPr>
          <a:xfrm>
            <a:off x="2118600" y="2118445"/>
            <a:ext cx="4906800" cy="327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C. Balamou</a:t>
            </a:r>
            <a:r>
              <a:rPr lang="fr-FR" sz="14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1,2</a:t>
            </a:r>
            <a:r>
              <a:rPr lang="fr-FR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C.M. Rodrigue</a:t>
            </a:r>
            <a:r>
              <a:rPr lang="fr-FR" sz="14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fr-FR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K. Zysman</a:t>
            </a:r>
            <a:r>
              <a:rPr lang="fr-FR" sz="14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fr-FR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A. Seigneurin</a:t>
            </a:r>
            <a:r>
              <a:rPr lang="fr-FR" sz="1400" b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4,5</a:t>
            </a:r>
            <a:endParaRPr lang="fr-FR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11BBF8C6-D6F6-E3D9-5AC6-3C89C13E8038}"/>
              </a:ext>
            </a:extLst>
          </p:cNvPr>
          <p:cNvSpPr txBox="1">
            <a:spLocks/>
          </p:cNvSpPr>
          <p:nvPr/>
        </p:nvSpPr>
        <p:spPr>
          <a:xfrm>
            <a:off x="108000" y="3030768"/>
            <a:ext cx="8971199" cy="459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91426" rIns="91426" bIns="91426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1100" baseline="30000" dirty="0"/>
              <a:t>1</a:t>
            </a:r>
            <a:r>
              <a:rPr lang="fr-FR" sz="1100" dirty="0"/>
              <a:t>CRCDC AuRA, Site de l’Ain - Bourg-en-Bresse (France). </a:t>
            </a:r>
            <a:r>
              <a:rPr lang="fr-FR" sz="1100" baseline="30000" dirty="0"/>
              <a:t>2</a:t>
            </a:r>
            <a:r>
              <a:rPr lang="fr-FR" sz="1100" dirty="0"/>
              <a:t>Translational Innovation in Medicine and </a:t>
            </a:r>
            <a:r>
              <a:rPr lang="fr-FR" sz="1100" dirty="0" err="1"/>
              <a:t>Complexity</a:t>
            </a:r>
            <a:r>
              <a:rPr lang="fr-FR" sz="1100" dirty="0"/>
              <a:t> / Recherche Translationnelle et Innovation en Médecine et Complexité, UMR 5525 – Laboratoire 1043049, Domaine de la Merci, 38706 La Tronche (France). </a:t>
            </a:r>
          </a:p>
          <a:p>
            <a:pPr algn="ctr"/>
            <a:r>
              <a:rPr lang="fr-FR" sz="1100" baseline="30000" dirty="0"/>
              <a:t>3</a:t>
            </a:r>
            <a:r>
              <a:rPr lang="fr-FR" sz="1100" dirty="0"/>
              <a:t>CRCDC AuRA, Site de l’Isère - Meylan (France). </a:t>
            </a:r>
            <a:r>
              <a:rPr lang="fr-FR" sz="1100" baseline="30000" dirty="0"/>
              <a:t>4</a:t>
            </a:r>
            <a:r>
              <a:rPr lang="fr-FR" sz="1100" dirty="0"/>
              <a:t>Univ. Grenoble Alpes, CNRS, TIMC, CHU Grenoble Alpes, 38000 Grenoble (France). </a:t>
            </a:r>
            <a:r>
              <a:rPr lang="fr-FR" sz="1100" baseline="30000" dirty="0"/>
              <a:t>5</a:t>
            </a:r>
            <a:r>
              <a:rPr lang="fr-FR" sz="1100" dirty="0"/>
              <a:t>Registre du Cancer de l’Isère, Centre Hospitalier Universitaire de Grenoble, BP 217, Pavillon E, 38043 Grenoble Cedex 9, (France).</a:t>
            </a:r>
          </a:p>
          <a:p>
            <a:pPr algn="ctr"/>
            <a:r>
              <a:rPr lang="en-US" sz="1100" b="1" dirty="0"/>
              <a:t>Contact</a:t>
            </a:r>
            <a:r>
              <a:rPr lang="en-US" sz="1100" dirty="0"/>
              <a:t>: </a:t>
            </a:r>
            <a:r>
              <a:rPr lang="en-US" sz="1100" dirty="0">
                <a:hlinkClick r:id="rId6"/>
              </a:rPr>
              <a:t>christian.balamou@depistagecanceraura.fr</a:t>
            </a:r>
            <a:r>
              <a:rPr lang="en-US" sz="1100" dirty="0"/>
              <a:t>  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1833A5F7-F4B1-78D3-770C-F37478413A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5"/>
    </mc:Choice>
    <mc:Fallback>
      <p:transition spd="slow" advTm="14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0400" y="682625"/>
            <a:ext cx="8870400" cy="4460875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indent="0">
              <a:buNone/>
            </a:pPr>
            <a:r>
              <a:rPr lang="en-GB" b="1" dirty="0">
                <a:solidFill>
                  <a:srgbClr val="C00000"/>
                </a:solidFill>
              </a:rPr>
              <a:t>Objective</a:t>
            </a:r>
            <a:endParaRPr lang="fr-FR" dirty="0">
              <a:solidFill>
                <a:srgbClr val="C00000"/>
              </a:solidFill>
            </a:endParaRPr>
          </a:p>
          <a:p>
            <a:pPr marL="114300" indent="0" algn="just">
              <a:buNone/>
            </a:pPr>
            <a:r>
              <a:rPr lang="en-GB" sz="1600" dirty="0">
                <a:solidFill>
                  <a:schemeClr val="tx1"/>
                </a:solidFill>
              </a:rPr>
              <a:t>This study identifies and describes geospatial clusters of high-grade cervical intraepithelial lesions (HSIL: including high-grade squamous intraepithelial lesions and adenocarcinoma in situ) and incident cervical cancer (ICC).</a:t>
            </a:r>
            <a:endParaRPr lang="fr-FR" sz="16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fr-FR" sz="5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Methods</a:t>
            </a:r>
            <a:endParaRPr lang="fr-F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en-GB" sz="1600" dirty="0">
                <a:solidFill>
                  <a:schemeClr val="tx1"/>
                </a:solidFill>
              </a:rPr>
              <a:t>This population-based cross-sectional study used HSIL data from the </a:t>
            </a:r>
            <a:r>
              <a:rPr lang="en-GB" sz="1600" dirty="0" err="1">
                <a:solidFill>
                  <a:schemeClr val="tx1"/>
                </a:solidFill>
              </a:rPr>
              <a:t>french</a:t>
            </a:r>
            <a:r>
              <a:rPr lang="en-GB" sz="1600" dirty="0">
                <a:solidFill>
                  <a:schemeClr val="tx1"/>
                </a:solidFill>
              </a:rPr>
              <a:t> cervical cancer screening program in Isère, a </a:t>
            </a:r>
            <a:r>
              <a:rPr lang="en-GB" sz="1600" dirty="0" err="1">
                <a:solidFill>
                  <a:schemeClr val="tx1"/>
                </a:solidFill>
              </a:rPr>
              <a:t>french</a:t>
            </a:r>
            <a:r>
              <a:rPr lang="en-GB" sz="1600" dirty="0">
                <a:solidFill>
                  <a:schemeClr val="tx1"/>
                </a:solidFill>
              </a:rPr>
              <a:t> department and ICC data from the Isère Cancer Registry. </a:t>
            </a:r>
          </a:p>
          <a:p>
            <a:pPr marL="114300" indent="0" algn="just">
              <a:buNone/>
            </a:pPr>
            <a:r>
              <a:rPr lang="en-GB" sz="1600" dirty="0">
                <a:solidFill>
                  <a:schemeClr val="tx1"/>
                </a:solidFill>
              </a:rPr>
              <a:t>The analysis included women aged 25 to 65 years and diagnosed between 01/01/2010 and 12/31/2018. Cases were municipality-level geocoded. </a:t>
            </a:r>
          </a:p>
          <a:p>
            <a:pPr marL="114300" indent="0" algn="just">
              <a:buNone/>
            </a:pPr>
            <a:r>
              <a:rPr lang="en-GB" sz="1600" dirty="0">
                <a:solidFill>
                  <a:schemeClr val="tx1"/>
                </a:solidFill>
              </a:rPr>
              <a:t>A Poisson probability-based model using </a:t>
            </a:r>
            <a:r>
              <a:rPr lang="en-GB" sz="1600" dirty="0" err="1">
                <a:solidFill>
                  <a:schemeClr val="tx1"/>
                </a:solidFill>
              </a:rPr>
              <a:t>SaTScan</a:t>
            </a:r>
            <a:r>
              <a:rPr lang="en-GB" sz="1600" dirty="0">
                <a:solidFill>
                  <a:schemeClr val="tx1"/>
                </a:solidFill>
              </a:rPr>
              <a:t> purely spatial scan statistics was</a:t>
            </a:r>
            <a:r>
              <a:rPr lang="en-GB" sz="1600" dirty="0">
                <a:solidFill>
                  <a:schemeClr val="bg1"/>
                </a:solidFill>
              </a:rPr>
              <a:t>,,,,,, ,,,, </a:t>
            </a:r>
            <a:r>
              <a:rPr lang="en-GB" sz="1600" dirty="0">
                <a:solidFill>
                  <a:schemeClr val="tx1"/>
                </a:solidFill>
              </a:rPr>
              <a:t>performed to identify geographic clusters of higher (hot spots) or lower (cold spots) than</a:t>
            </a:r>
            <a:r>
              <a:rPr lang="en-GB" sz="1600" dirty="0">
                <a:solidFill>
                  <a:schemeClr val="bg1"/>
                </a:solidFill>
              </a:rPr>
              <a:t>,,,,,, ,,,, </a:t>
            </a:r>
            <a:r>
              <a:rPr lang="en-GB" sz="1600" dirty="0">
                <a:solidFill>
                  <a:schemeClr val="tx1"/>
                </a:solidFill>
              </a:rPr>
              <a:t>expected proportions of cases and adjusted for age and date of diagnosis.</a:t>
            </a:r>
          </a:p>
          <a:p>
            <a:pPr marL="11430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Proportions were compared using the chi-square test and Fisher’s exact test, while</a:t>
            </a:r>
            <a:r>
              <a:rPr lang="en-US" sz="1600" dirty="0">
                <a:solidFill>
                  <a:schemeClr val="bg1"/>
                </a:solidFill>
              </a:rPr>
              <a:t>,,,,,,,,,,,,,,,,,, </a:t>
            </a:r>
            <a:r>
              <a:rPr lang="en-US" sz="1600" dirty="0">
                <a:solidFill>
                  <a:schemeClr val="tx1"/>
                </a:solidFill>
              </a:rPr>
              <a:t>      medians were compared using the Wilcoxon</a:t>
            </a:r>
            <a:r>
              <a:rPr lang="en-GB" sz="1600" dirty="0">
                <a:solidFill>
                  <a:schemeClr val="tx1"/>
                </a:solidFill>
              </a:rPr>
              <a:t>-</a:t>
            </a:r>
            <a:r>
              <a:rPr lang="en-US" sz="1600" dirty="0">
                <a:solidFill>
                  <a:schemeClr val="tx1"/>
                </a:solidFill>
              </a:rPr>
              <a:t>Mann</a:t>
            </a:r>
            <a:r>
              <a:rPr lang="en-GB" sz="1600" dirty="0">
                <a:solidFill>
                  <a:schemeClr val="tx1"/>
                </a:solidFill>
              </a:rPr>
              <a:t>-</a:t>
            </a:r>
            <a:r>
              <a:rPr lang="en-US" sz="1600" dirty="0">
                <a:solidFill>
                  <a:schemeClr val="tx1"/>
                </a:solidFill>
              </a:rPr>
              <a:t>Whitney test. Statistical significance      </a:t>
            </a:r>
            <a:r>
              <a:rPr lang="en-US" sz="1600" dirty="0">
                <a:solidFill>
                  <a:schemeClr val="bg1"/>
                </a:solidFill>
              </a:rPr>
              <a:t>,,,,,</a:t>
            </a:r>
            <a:r>
              <a:rPr lang="en-US" sz="1600" dirty="0">
                <a:solidFill>
                  <a:schemeClr val="tx1"/>
                </a:solidFill>
              </a:rPr>
              <a:t>      was defined as p≤ 0.05.</a:t>
            </a:r>
            <a:endParaRPr lang="fr-FR"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27A565-FCC2-BBAA-D368-5BEF3B58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" y="109925"/>
            <a:ext cx="8738700" cy="572700"/>
          </a:xfrm>
        </p:spPr>
        <p:txBody>
          <a:bodyPr>
            <a:normAutofit/>
          </a:bodyPr>
          <a:lstStyle/>
          <a:p>
            <a:pPr algn="ctr"/>
            <a:r>
              <a:rPr lang="fr-FR" sz="2200" b="1" dirty="0">
                <a:solidFill>
                  <a:srgbClr val="002060"/>
                </a:solidFill>
              </a:rPr>
              <a:t> Objective and </a:t>
            </a:r>
            <a:r>
              <a:rPr lang="fr-FR" sz="2200" b="1" dirty="0" err="1">
                <a:solidFill>
                  <a:srgbClr val="002060"/>
                </a:solidFill>
              </a:rPr>
              <a:t>Study</a:t>
            </a:r>
            <a:r>
              <a:rPr lang="fr-FR" sz="2200" b="1" dirty="0">
                <a:solidFill>
                  <a:srgbClr val="002060"/>
                </a:solidFill>
              </a:rPr>
              <a:t> design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4E976B3-41FF-0EFF-BBBE-364C0818A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55"/>
    </mc:Choice>
    <mc:Fallback>
      <p:transition spd="slow" advTm="29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A57D6CB-17BE-1C36-6B8F-212C59D994FC}"/>
              </a:ext>
            </a:extLst>
          </p:cNvPr>
          <p:cNvSpPr txBox="1">
            <a:spLocks/>
          </p:cNvSpPr>
          <p:nvPr/>
        </p:nvSpPr>
        <p:spPr>
          <a:xfrm>
            <a:off x="50400" y="109925"/>
            <a:ext cx="8738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2200" b="1" dirty="0">
                <a:solidFill>
                  <a:srgbClr val="002060"/>
                </a:solidFill>
              </a:rPr>
              <a:t> </a:t>
            </a:r>
            <a:r>
              <a:rPr lang="en-US" sz="2200" b="1" dirty="0">
                <a:solidFill>
                  <a:srgbClr val="002060"/>
                </a:solidFill>
              </a:rPr>
              <a:t>Clusters of HSIL and cervical cancer</a:t>
            </a:r>
            <a:endParaRPr lang="fr-FR" sz="2200" b="1" dirty="0">
              <a:solidFill>
                <a:srgbClr val="002060"/>
              </a:solidFill>
            </a:endParaRPr>
          </a:p>
        </p:txBody>
      </p:sp>
      <p:sp>
        <p:nvSpPr>
          <p:cNvPr id="5" name="Google Shape;60;p14">
            <a:extLst>
              <a:ext uri="{FF2B5EF4-FFF2-40B4-BE49-F238E27FC236}">
                <a16:creationId xmlns:a16="http://schemas.microsoft.com/office/drawing/2014/main" id="{0736FD9B-2F1E-CFA1-163C-7D32C06CDA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06400" y="792000"/>
            <a:ext cx="3758400" cy="4219975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>
              <a:buNone/>
            </a:pPr>
            <a:r>
              <a:rPr lang="en-US" sz="1500" dirty="0">
                <a:solidFill>
                  <a:schemeClr val="tx1"/>
                </a:solidFill>
              </a:rPr>
              <a:t>Among the 3,060 women with HSIL, spatial analysis identified two statistically significant clusters of HSIL: one hot spot in the West-</a:t>
            </a:r>
            <a:r>
              <a:rPr lang="en-US" sz="1500" dirty="0" err="1">
                <a:solidFill>
                  <a:schemeClr val="tx1"/>
                </a:solidFill>
              </a:rPr>
              <a:t>centre</a:t>
            </a:r>
            <a:r>
              <a:rPr lang="en-US" sz="1500" dirty="0">
                <a:solidFill>
                  <a:schemeClr val="tx1"/>
                </a:solidFill>
              </a:rPr>
              <a:t> (181 women (5.9%)) and one cold spot in the North (190 women (6.2%)).</a:t>
            </a:r>
          </a:p>
          <a:p>
            <a:pPr marL="114300" indent="0" algn="just">
              <a:buNone/>
            </a:pPr>
            <a:r>
              <a:rPr lang="en-US" sz="1500" dirty="0">
                <a:solidFill>
                  <a:schemeClr val="tx1"/>
                </a:solidFill>
              </a:rPr>
              <a:t>Among the 287 women with ICC, two statistically significant clusters of ICC were identified: one hot spot in the North (120 women (41.8%)) and one cold spot in the Southeast (18 women (6.3%)).</a:t>
            </a:r>
          </a:p>
          <a:p>
            <a:pPr marL="11430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ICC hot spot merges with the HSIL </a:t>
            </a:r>
            <a:r>
              <a:rPr lang="en-US" sz="1500" dirty="0">
                <a:solidFill>
                  <a:schemeClr val="bg1"/>
                </a:solidFill>
              </a:rPr>
              <a:t>,  </a:t>
            </a:r>
            <a:r>
              <a:rPr lang="en-US" sz="1500" dirty="0">
                <a:solidFill>
                  <a:schemeClr val="tx1"/>
                </a:solidFill>
              </a:rPr>
              <a:t>cold spot.</a:t>
            </a:r>
            <a:endParaRPr sz="1500" dirty="0">
              <a:solidFill>
                <a:schemeClr val="tx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6437E6E-63B1-7833-E162-7565DC14962D}"/>
              </a:ext>
            </a:extLst>
          </p:cNvPr>
          <p:cNvGrpSpPr/>
          <p:nvPr/>
        </p:nvGrpSpPr>
        <p:grpSpPr>
          <a:xfrm>
            <a:off x="188830" y="612775"/>
            <a:ext cx="5273870" cy="4456021"/>
            <a:chOff x="-70370" y="627175"/>
            <a:chExt cx="5273870" cy="4456021"/>
          </a:xfrm>
        </p:grpSpPr>
        <p:sp>
          <p:nvSpPr>
            <p:cNvPr id="11" name="Zone de texte 1">
              <a:extLst>
                <a:ext uri="{FF2B5EF4-FFF2-40B4-BE49-F238E27FC236}">
                  <a16:creationId xmlns:a16="http://schemas.microsoft.com/office/drawing/2014/main" id="{C1A9E123-2648-1576-6B4F-087760303552}"/>
                </a:ext>
              </a:extLst>
            </p:cNvPr>
            <p:cNvSpPr txBox="1"/>
            <p:nvPr/>
          </p:nvSpPr>
          <p:spPr>
            <a:xfrm>
              <a:off x="-66900" y="2855238"/>
              <a:ext cx="5085300" cy="321332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000" b="1" kern="100" dirty="0"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Geographic </a:t>
              </a:r>
              <a:r>
                <a:rPr lang="en-US" sz="1000" b="1" kern="100" dirty="0">
                  <a:solidFill>
                    <a:srgbClr val="002060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Cold Spots of Cervical Cancer </a:t>
              </a:r>
              <a:r>
                <a:rPr lang="en-US" sz="1000" b="1" kern="100" dirty="0"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versus </a:t>
              </a:r>
              <a:r>
                <a:rPr lang="en-US" sz="1000" b="1" kern="100" dirty="0">
                  <a:solidFill>
                    <a:srgbClr val="C00000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Hot Spots of HSIL </a:t>
              </a:r>
              <a:endParaRPr lang="fr-FR" sz="1000" kern="100" dirty="0">
                <a:solidFill>
                  <a:srgbClr val="C0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 </a:t>
              </a:r>
              <a:endParaRPr lang="fr-FR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b="1" kern="100" dirty="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 </a:t>
              </a:r>
              <a:endParaRPr lang="fr-FR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Zone de texte 1">
              <a:extLst>
                <a:ext uri="{FF2B5EF4-FFF2-40B4-BE49-F238E27FC236}">
                  <a16:creationId xmlns:a16="http://schemas.microsoft.com/office/drawing/2014/main" id="{8E0DC4EC-A448-113C-70A0-3E47A4BEAFCE}"/>
                </a:ext>
              </a:extLst>
            </p:cNvPr>
            <p:cNvSpPr txBox="1"/>
            <p:nvPr/>
          </p:nvSpPr>
          <p:spPr>
            <a:xfrm>
              <a:off x="-70370" y="627175"/>
              <a:ext cx="5273870" cy="321332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000" b="1" kern="100" dirty="0"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Geographic </a:t>
              </a:r>
              <a:r>
                <a:rPr lang="en-US" sz="1000" b="1" kern="100" dirty="0">
                  <a:solidFill>
                    <a:srgbClr val="C00000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Hot Spots of Cervical Cancer </a:t>
              </a:r>
              <a:r>
                <a:rPr lang="en-US" sz="1000" b="1" kern="100" dirty="0"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versus </a:t>
              </a:r>
              <a:r>
                <a:rPr lang="en-US" sz="1000" b="1" kern="100" dirty="0">
                  <a:solidFill>
                    <a:srgbClr val="002060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Cold Spots of </a:t>
              </a:r>
              <a:r>
                <a:rPr lang="en-US" sz="1000" b="1" kern="100" dirty="0">
                  <a:solidFill>
                    <a:srgbClr val="002060"/>
                  </a:solidFill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HSIL</a:t>
              </a:r>
              <a:endParaRPr lang="fr-FR" sz="1000" kern="100" dirty="0">
                <a:solidFill>
                  <a:srgbClr val="00206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 </a:t>
              </a:r>
              <a:endParaRPr lang="fr-FR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b="1" kern="100" dirty="0"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 </a:t>
              </a:r>
              <a:endParaRPr lang="fr-FR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6B169F5-122D-5A98-0CB0-6145EE956F25}"/>
                </a:ext>
              </a:extLst>
            </p:cNvPr>
            <p:cNvGrpSpPr/>
            <p:nvPr/>
          </p:nvGrpSpPr>
          <p:grpSpPr>
            <a:xfrm>
              <a:off x="19865" y="851115"/>
              <a:ext cx="4998535" cy="4232081"/>
              <a:chOff x="19865" y="857246"/>
              <a:chExt cx="5273870" cy="4489482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95C64A6C-64BB-8CCF-EE22-F1EEBB346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865" y="857246"/>
                <a:ext cx="5273870" cy="210164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D1803B6A-1D07-CD2A-7924-0593F957CA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65" y="3224252"/>
                <a:ext cx="5273870" cy="212247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D47A8722-623E-FD8C-0384-6DD3A2A61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5412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198"/>
    </mc:Choice>
    <mc:Fallback>
      <p:transition spd="slow" advTm="66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763" x="5846763" y="4975225"/>
          <p14:tracePt t="11770" x="5824538" y="4852988"/>
          <p14:tracePt t="11782" x="5813425" y="4786313"/>
          <p14:tracePt t="11800" x="5802313" y="4618038"/>
          <p14:tracePt t="11816" x="5802313" y="4529138"/>
          <p14:tracePt t="11833" x="5791200" y="4506913"/>
          <p14:tracePt t="11849" x="5791200" y="4460875"/>
          <p14:tracePt t="11866" x="5791200" y="4438650"/>
          <p14:tracePt t="11882" x="5791200" y="4405313"/>
          <p14:tracePt t="11899" x="5791200" y="4394200"/>
          <p14:tracePt t="11916" x="5791200" y="4371975"/>
          <p14:tracePt t="11932" x="5791200" y="4349750"/>
          <p14:tracePt t="11950" x="5791200" y="4327525"/>
          <p14:tracePt t="11966" x="5791200" y="4316413"/>
          <p14:tracePt t="11982" x="5791200" y="4283075"/>
          <p14:tracePt t="12000" x="5791200" y="4249738"/>
          <p14:tracePt t="12016" x="5791200" y="4225925"/>
          <p14:tracePt t="12020" x="5791200" y="4214813"/>
          <p14:tracePt t="12032" x="5791200" y="4192588"/>
          <p14:tracePt t="12049" x="5767388" y="4148138"/>
          <p14:tracePt t="12066" x="5745163" y="4092575"/>
          <p14:tracePt t="12082" x="5700713" y="4081463"/>
          <p14:tracePt t="12099" x="5656263" y="4048125"/>
          <p14:tracePt t="12101" x="5600700" y="4014788"/>
          <p14:tracePt t="12116" x="5499100" y="4003675"/>
          <p14:tracePt t="12133" x="5399088" y="4003675"/>
          <p14:tracePt t="12149" x="5310188" y="3992563"/>
          <p14:tracePt t="12166" x="5208588" y="3992563"/>
          <p14:tracePt t="12183" x="5141913" y="3979863"/>
          <p14:tracePt t="12199" x="5075238" y="3979863"/>
          <p14:tracePt t="12216" x="5041900" y="3979863"/>
          <p14:tracePt t="12233" x="5030788" y="3979863"/>
          <p14:tracePt t="12250" x="5019675" y="3979863"/>
          <p14:tracePt t="12252" x="5008563" y="3979863"/>
          <p14:tracePt t="12266" x="4997450" y="3979863"/>
          <p14:tracePt t="12283" x="4973638" y="3979863"/>
          <p14:tracePt t="12318" x="4973638" y="3968750"/>
          <p14:tracePt t="12326" x="4973638" y="3957638"/>
          <p14:tracePt t="12333" x="4973638" y="3946525"/>
          <p14:tracePt t="12349" x="4962525" y="3902075"/>
          <p14:tracePt t="12365" x="4951413" y="3868738"/>
          <p14:tracePt t="12382" x="4929188" y="3824288"/>
          <p14:tracePt t="12398" x="4884738" y="3768725"/>
          <p14:tracePt t="12416" x="4851400" y="3700463"/>
          <p14:tracePt t="12433" x="4851400" y="3667125"/>
          <p14:tracePt t="12449" x="4829175" y="3644900"/>
          <p14:tracePt t="12466" x="4806950" y="3633788"/>
          <p14:tracePt t="12483" x="4751388" y="3622675"/>
          <p14:tracePt t="12499" x="4705350" y="3622675"/>
          <p14:tracePt t="12516" x="4616450" y="3611563"/>
          <p14:tracePt t="12533" x="4572000" y="3611563"/>
          <p14:tracePt t="12551" x="4560888" y="3611563"/>
          <p14:tracePt t="12602" x="4538663" y="3611563"/>
          <p14:tracePt t="12610" x="4516438" y="3611563"/>
          <p14:tracePt t="12617" x="4505325" y="3611563"/>
          <p14:tracePt t="12633" x="4425950" y="3633788"/>
          <p14:tracePt t="12649" x="4370388" y="3644900"/>
          <p14:tracePt t="12666" x="4292600" y="3667125"/>
          <p14:tracePt t="12683" x="4102100" y="3746500"/>
          <p14:tracePt t="12698" x="4035425" y="3779838"/>
          <p14:tracePt t="12715" x="3979863" y="3813175"/>
          <p14:tracePt t="12732" x="3935413" y="3846513"/>
          <p14:tracePt t="12749" x="3889375" y="3879850"/>
          <p14:tracePt t="12765" x="3878263" y="3890963"/>
          <p14:tracePt t="12783" x="3867150" y="3968750"/>
          <p14:tracePt t="12799" x="3844925" y="4025900"/>
          <p14:tracePt t="12816" x="3822700" y="4081463"/>
          <p14:tracePt t="12832" x="3789363" y="4114800"/>
          <p14:tracePt t="12850" x="3767138" y="4159250"/>
          <p14:tracePt t="12865" x="3767138" y="4203700"/>
          <p14:tracePt t="12883" x="3767138" y="4249738"/>
          <p14:tracePt t="12899" x="3800475" y="4338638"/>
          <p14:tracePt t="12915" x="3856038" y="4371975"/>
          <p14:tracePt t="12918" x="3878263" y="4416425"/>
          <p14:tracePt t="12933" x="3935413" y="4460875"/>
          <p14:tracePt t="12949" x="4013200" y="4494213"/>
          <p14:tracePt t="12965" x="4090988" y="4518025"/>
          <p14:tracePt t="12983" x="4157663" y="4540250"/>
          <p14:tracePt t="13000" x="4259263" y="4551363"/>
          <p14:tracePt t="13016" x="4348163" y="4573588"/>
          <p14:tracePt t="13032" x="4381500" y="4573588"/>
          <p14:tracePt t="13049" x="4449763" y="4595813"/>
          <p14:tracePt t="13066" x="4549775" y="4629150"/>
          <p14:tracePt t="13068" x="4583113" y="4629150"/>
          <p14:tracePt t="13083" x="4672013" y="4640263"/>
          <p14:tracePt t="13099" x="4762500" y="4640263"/>
          <p14:tracePt t="13116" x="4829175" y="4640263"/>
          <p14:tracePt t="13132" x="4862513" y="4640263"/>
          <p14:tracePt t="13150" x="4918075" y="4640263"/>
          <p14:tracePt t="13166" x="4973638" y="4595813"/>
          <p14:tracePt t="13182" x="5019675" y="4529138"/>
          <p14:tracePt t="13198" x="5041900" y="4427538"/>
          <p14:tracePt t="13215" x="5041900" y="4305300"/>
          <p14:tracePt t="13218" x="5041900" y="4271963"/>
          <p14:tracePt t="13232" x="5041900" y="4137025"/>
          <p14:tracePt t="13251" x="5041900" y="4037013"/>
          <p14:tracePt t="13266" x="5041900" y="3935413"/>
          <p14:tracePt t="13283" x="5041900" y="3846513"/>
          <p14:tracePt t="13300" x="4986338" y="3711575"/>
          <p14:tracePt t="13315" x="4929188" y="3611563"/>
          <p14:tracePt t="13333" x="4884738" y="3533775"/>
          <p14:tracePt t="13349" x="4851400" y="3478213"/>
          <p14:tracePt t="13366" x="4818063" y="3443288"/>
          <p14:tracePt t="13368" x="4818063" y="3432175"/>
          <p14:tracePt t="13382" x="4806950" y="3421063"/>
          <p14:tracePt t="13384" x="4773613" y="3409950"/>
          <p14:tracePt t="13399" x="4694238" y="3387725"/>
          <p14:tracePt t="13415" x="4627563" y="3376613"/>
          <p14:tracePt t="13433" x="4594225" y="3376613"/>
          <p14:tracePt t="13450" x="4572000" y="3376613"/>
          <p14:tracePt t="13466" x="4527550" y="3398838"/>
          <p14:tracePt t="13482" x="4494213" y="3432175"/>
          <p14:tracePt t="13499" x="4370388" y="3500438"/>
          <p14:tracePt t="13515" x="4314825" y="3567113"/>
          <p14:tracePt t="13517" x="4292600" y="3600450"/>
          <p14:tracePt t="13533" x="4259263" y="3633788"/>
          <p14:tracePt t="13552" x="4248150" y="3689350"/>
          <p14:tracePt t="13568" x="4248150" y="3711575"/>
          <p14:tracePt t="13583" x="4248150" y="3757613"/>
          <p14:tracePt t="13585" x="4248150" y="3768725"/>
          <p14:tracePt t="13602" x="4248150" y="3813175"/>
          <p14:tracePt t="13616" x="4248150" y="3846513"/>
          <p14:tracePt t="13632" x="4248150" y="3857625"/>
          <p14:tracePt t="13649" x="4248150" y="3868738"/>
          <p14:tracePt t="13670" x="4248150" y="3890963"/>
          <p14:tracePt t="13706" x="4248150" y="3902075"/>
          <p14:tracePt t="14478" x="4259263" y="3868738"/>
          <p14:tracePt t="14480" x="4292600" y="3768725"/>
          <p14:tracePt t="14485" x="4325938" y="3735388"/>
          <p14:tracePt t="14501" x="4414838" y="3611563"/>
          <p14:tracePt t="14516" x="4471988" y="3522663"/>
          <p14:tracePt t="14532" x="4516438" y="3478213"/>
          <p14:tracePt t="14550" x="4549775" y="3409950"/>
          <p14:tracePt t="14554" x="4572000" y="3387725"/>
          <p14:tracePt t="14565" x="4583113" y="3376613"/>
          <p14:tracePt t="14567" x="4605338" y="3354388"/>
          <p14:tracePt t="14584" x="4672013" y="3287713"/>
          <p14:tracePt t="14599" x="4751388" y="3221038"/>
          <p14:tracePt t="14615" x="4840288" y="3141663"/>
          <p14:tracePt t="14633" x="4906963" y="3063875"/>
          <p14:tracePt t="14650" x="4940300" y="2974975"/>
          <p14:tracePt t="14665" x="4997450" y="2873375"/>
          <p14:tracePt t="14683" x="5030788" y="2784475"/>
          <p14:tracePt t="14699" x="5030788" y="2671763"/>
          <p14:tracePt t="14716" x="5030788" y="2593975"/>
          <p14:tracePt t="14718" x="5041900" y="2549525"/>
          <p14:tracePt t="14733" x="5064125" y="2471738"/>
          <p14:tracePt t="14749" x="5064125" y="2414588"/>
          <p14:tracePt t="14765" x="5064125" y="2347913"/>
          <p14:tracePt t="14783" x="5041900" y="2259013"/>
          <p14:tracePt t="14798" x="5008563" y="2179638"/>
          <p14:tracePt t="14816" x="4951413" y="2012950"/>
          <p14:tracePt t="14833" x="4940300" y="1922463"/>
          <p14:tracePt t="14849" x="4940300" y="1811338"/>
          <p14:tracePt t="14867" x="4929188" y="1654175"/>
          <p14:tracePt t="14883" x="4929188" y="1565275"/>
          <p14:tracePt t="14899" x="4918075" y="1487488"/>
          <p14:tracePt t="14916" x="4906963" y="1397000"/>
          <p14:tracePt t="14933" x="4895850" y="1341438"/>
          <p14:tracePt t="14949" x="4895850" y="1263650"/>
          <p14:tracePt t="14951" x="4873625" y="1230313"/>
          <p14:tracePt t="14965" x="4873625" y="1163638"/>
          <p14:tracePt t="14982" x="4873625" y="1106488"/>
          <p14:tracePt t="14999" x="4873625" y="1039813"/>
          <p14:tracePt t="15016" x="4851400" y="995363"/>
          <p14:tracePt t="15018" x="4851400" y="984250"/>
          <p14:tracePt t="15033" x="4840288" y="984250"/>
          <p14:tracePt t="15050" x="4840288" y="973138"/>
          <p14:tracePt t="15065" x="4829175" y="962025"/>
          <p14:tracePt t="15093" x="4818063" y="928688"/>
          <p14:tracePt t="15101" x="4806950" y="917575"/>
          <p14:tracePt t="15115" x="4784725" y="849313"/>
          <p14:tracePt t="15133" x="4773613" y="771525"/>
          <p14:tracePt t="15149" x="4705350" y="715963"/>
          <p14:tracePt t="15152" x="4683125" y="704850"/>
          <p14:tracePt t="15168" x="4638675" y="649288"/>
          <p14:tracePt t="15184" x="4583113" y="636588"/>
          <p14:tracePt t="15199" x="4460875" y="614363"/>
          <p14:tracePt t="15215" x="4337050" y="603250"/>
          <p14:tracePt t="15233" x="4270375" y="603250"/>
          <p14:tracePt t="15236" x="4225925" y="603250"/>
          <p14:tracePt t="15250" x="4157663" y="603250"/>
          <p14:tracePt t="15266" x="4113213" y="603250"/>
          <p14:tracePt t="15282" x="4068763" y="603250"/>
          <p14:tracePt t="15299" x="4024313" y="592138"/>
          <p14:tracePt t="15315" x="4013200" y="592138"/>
          <p14:tracePt t="15318" x="4002088" y="592138"/>
          <p14:tracePt t="15333" x="3990975" y="592138"/>
          <p14:tracePt t="15350" x="3979863" y="592138"/>
          <p14:tracePt t="15370" x="3946525" y="592138"/>
          <p14:tracePt t="15383" x="3935413" y="603250"/>
          <p14:tracePt t="15399" x="3913188" y="671513"/>
          <p14:tracePt t="15416" x="3856038" y="749300"/>
          <p14:tracePt t="15432" x="3822700" y="793750"/>
          <p14:tracePt t="15449" x="3789363" y="827088"/>
          <p14:tracePt t="15466" x="3756025" y="849313"/>
          <p14:tracePt t="15467" x="3744913" y="860425"/>
          <p14:tracePt t="15482" x="3733800" y="871538"/>
          <p14:tracePt t="15499" x="3733800" y="882650"/>
          <p14:tracePt t="15516" x="3700463" y="906463"/>
          <p14:tracePt t="15533" x="3689350" y="928688"/>
          <p14:tracePt t="15536" x="3667125" y="939800"/>
          <p14:tracePt t="15550" x="3621088" y="950913"/>
          <p14:tracePt t="15566" x="3565525" y="995363"/>
          <p14:tracePt t="15583" x="3509963" y="1062038"/>
          <p14:tracePt t="15599" x="3465513" y="1106488"/>
          <p14:tracePt t="15602" x="3465513" y="1117600"/>
          <p14:tracePt t="15616" x="3465513" y="1128713"/>
          <p14:tracePt t="15632" x="3454400" y="1163638"/>
          <p14:tracePt t="15649" x="3454400" y="1208088"/>
          <p14:tracePt t="15665" x="3454400" y="1241425"/>
          <p14:tracePt t="15683" x="3454400" y="1285875"/>
          <p14:tracePt t="15685" x="3498850" y="1308100"/>
          <p14:tracePt t="15700" x="3532188" y="1330325"/>
          <p14:tracePt t="15715" x="3554413" y="1352550"/>
          <p14:tracePt t="15717" x="3576638" y="1363663"/>
          <p14:tracePt t="15733" x="3609975" y="1374775"/>
          <p14:tracePt t="15749" x="3656013" y="1385888"/>
          <p14:tracePt t="15766" x="3744913" y="1420813"/>
          <p14:tracePt t="15767" x="3767138" y="1420813"/>
          <p14:tracePt t="15782" x="3800475" y="1431925"/>
          <p14:tracePt t="15799" x="3946525" y="1476375"/>
          <p14:tracePt t="15815" x="3979863" y="1487488"/>
          <p14:tracePt t="15832" x="4057650" y="1509713"/>
          <p14:tracePt t="15850" x="4157663" y="1509713"/>
          <p14:tracePt t="15865" x="4203700" y="1509713"/>
          <p14:tracePt t="15882" x="4270375" y="1520825"/>
          <p14:tracePt t="15899" x="4348163" y="1520825"/>
          <p14:tracePt t="15916" x="4403725" y="1498600"/>
          <p14:tracePt t="15932" x="4449763" y="1487488"/>
          <p14:tracePt t="15933" x="4460875" y="1465263"/>
          <p14:tracePt t="15949" x="4494213" y="1443038"/>
          <p14:tracePt t="15965" x="4516438" y="1443038"/>
          <p14:tracePt t="16068" x="4516438" y="1420813"/>
          <p14:tracePt t="16075" x="4516438" y="1408113"/>
          <p14:tracePt t="16083" x="4516438" y="1397000"/>
          <p14:tracePt t="16099" x="4516438" y="1374775"/>
          <p14:tracePt t="16115" x="4516438" y="1319213"/>
          <p14:tracePt t="16132" x="4494213" y="1219200"/>
          <p14:tracePt t="16150" x="4449763" y="1128713"/>
          <p14:tracePt t="16166" x="4438650" y="1084263"/>
          <p14:tracePt t="16183" x="4425950" y="1050925"/>
          <p14:tracePt t="16198" x="4425950" y="1006475"/>
          <p14:tracePt t="16216" x="4414838" y="950913"/>
          <p14:tracePt t="16217" x="4403725" y="928688"/>
          <p14:tracePt t="16233" x="4392613" y="860425"/>
          <p14:tracePt t="16248" x="4381500" y="771525"/>
          <p14:tracePt t="16265" x="4381500" y="693738"/>
          <p14:tracePt t="16282" x="4381500" y="682625"/>
          <p14:tracePt t="16322" x="4381500" y="693738"/>
          <p14:tracePt t="16330" x="4381500" y="704850"/>
          <p14:tracePt t="16338" x="4381500" y="715963"/>
          <p14:tracePt t="16349" x="4381500" y="749300"/>
          <p14:tracePt t="16365" x="4381500" y="771525"/>
          <p14:tracePt t="16383" x="4381500" y="782638"/>
          <p14:tracePt t="16399" x="4381500" y="815975"/>
          <p14:tracePt t="16416" x="4381500" y="849313"/>
          <p14:tracePt t="16432" x="4381500" y="860425"/>
          <p14:tracePt t="16449" x="4381500" y="906463"/>
          <p14:tracePt t="16451" x="4381500" y="928688"/>
          <p14:tracePt t="16466" x="4370388" y="973138"/>
          <p14:tracePt t="16483" x="4370388" y="995363"/>
          <p14:tracePt t="16631" x="4370388" y="984250"/>
          <p14:tracePt t="16638" x="4370388" y="939800"/>
          <p14:tracePt t="16648" x="4337050" y="882650"/>
          <p14:tracePt t="16665" x="4270375" y="804863"/>
          <p14:tracePt t="16683" x="4057650" y="682625"/>
          <p14:tracePt t="16698" x="3844925" y="614363"/>
          <p14:tracePt t="16715" x="3598863" y="592138"/>
          <p14:tracePt t="16732" x="3197225" y="592138"/>
          <p14:tracePt t="16748" x="2705100" y="592138"/>
          <p14:tracePt t="16765" x="1833563" y="558800"/>
          <p14:tracePt t="16783" x="1408113" y="558800"/>
          <p14:tracePt t="16799" x="893763" y="558800"/>
          <p14:tracePt t="16815" x="436563" y="558800"/>
          <p14:tracePt t="16818" x="190500" y="558800"/>
          <p14:tracePt t="25046" x="179388" y="2571750"/>
          <p14:tracePt t="25053" x="190500" y="2538413"/>
          <p14:tracePt t="25066" x="201613" y="2527300"/>
          <p14:tracePt t="25067" x="212725" y="2493963"/>
          <p14:tracePt t="25083" x="246063" y="2403475"/>
          <p14:tracePt t="25099" x="279400" y="2359025"/>
          <p14:tracePt t="25115" x="323850" y="2292350"/>
          <p14:tracePt t="25133" x="334963" y="2270125"/>
          <p14:tracePt t="25135" x="334963" y="2225675"/>
          <p14:tracePt t="25148" x="334963" y="2192338"/>
          <p14:tracePt t="25166" x="334963" y="2179638"/>
          <p14:tracePt t="25182" x="334963" y="2168525"/>
          <p14:tracePt t="25225" x="346075" y="2168525"/>
          <p14:tracePt t="25233" x="357188" y="2168525"/>
          <p14:tracePt t="25240" x="368300" y="2157413"/>
          <p14:tracePt t="25249" x="368300" y="2146300"/>
          <p14:tracePt t="25331" x="390525" y="2146300"/>
          <p14:tracePt t="25339" x="401638" y="2146300"/>
          <p14:tracePt t="25349" x="425450" y="2146300"/>
          <p14:tracePt t="25365" x="458788" y="2146300"/>
          <p14:tracePt t="25367" x="481013" y="2146300"/>
          <p14:tracePt t="25383" x="525463" y="2146300"/>
          <p14:tracePt t="25398" x="558800" y="2146300"/>
          <p14:tracePt t="25415" x="592138" y="2146300"/>
          <p14:tracePt t="25432" x="614363" y="2146300"/>
          <p14:tracePt t="25435" x="636588" y="2146300"/>
          <p14:tracePt t="25448" x="658813" y="2146300"/>
          <p14:tracePt t="25465" x="727075" y="2146300"/>
          <p14:tracePt t="25483" x="771525" y="2135188"/>
          <p14:tracePt t="25499" x="782638" y="2124075"/>
          <p14:tracePt t="25515" x="804863" y="2124075"/>
          <p14:tracePt t="25518" x="815975" y="2124075"/>
          <p14:tracePt t="25533" x="860425" y="2124075"/>
          <p14:tracePt t="25550" x="915988" y="2124075"/>
          <p14:tracePt t="25566" x="973138" y="2124075"/>
          <p14:tracePt t="25582" x="1062038" y="2124075"/>
          <p14:tracePt t="25599" x="1128713" y="2124075"/>
          <p14:tracePt t="25602" x="1173163" y="2124075"/>
          <p14:tracePt t="25616" x="1206500" y="2124075"/>
          <p14:tracePt t="25633" x="1252538" y="2124075"/>
          <p14:tracePt t="25650" x="1285875" y="2124075"/>
          <p14:tracePt t="25666" x="1319213" y="2112963"/>
          <p14:tracePt t="25668" x="1352550" y="2101850"/>
          <p14:tracePt t="25683" x="1374775" y="2101850"/>
          <p14:tracePt t="25699" x="1419225" y="2079625"/>
          <p14:tracePt t="25716" x="1452563" y="2057400"/>
          <p14:tracePt t="25720" x="1463675" y="2046288"/>
          <p14:tracePt t="25732" x="1474788" y="2046288"/>
          <p14:tracePt t="25752" x="1498600" y="2035175"/>
          <p14:tracePt t="25766" x="1509713" y="2024063"/>
          <p14:tracePt t="25784" x="1543050" y="2012950"/>
          <p14:tracePt t="25804" x="1565275" y="2012950"/>
          <p14:tracePt t="25816" x="1576388" y="2012950"/>
          <p14:tracePt t="25849" x="1609725" y="2012950"/>
          <p14:tracePt t="25855" x="1620838" y="2012950"/>
          <p14:tracePt t="25865" x="1698625" y="1990725"/>
          <p14:tracePt t="25882" x="1731963" y="1979613"/>
          <p14:tracePt t="25885" x="1755775" y="1968500"/>
          <p14:tracePt t="25916" x="1766888" y="1968500"/>
          <p14:tracePt t="25923" x="1778000" y="1968500"/>
          <p14:tracePt t="25938" x="1789113" y="1957388"/>
          <p14:tracePt t="25949" x="1800225" y="1957388"/>
          <p14:tracePt t="25966" x="1822450" y="1946275"/>
          <p14:tracePt t="25967" x="1822450" y="1935163"/>
          <p14:tracePt t="25983" x="1833563" y="1900238"/>
          <p14:tracePt t="26013" x="1844675" y="1889125"/>
          <p14:tracePt t="26020" x="1855788" y="1889125"/>
          <p14:tracePt t="26051" x="1866900" y="1889125"/>
          <p14:tracePt t="26073" x="1889125" y="1889125"/>
          <p14:tracePt t="26103" x="1911350" y="1866900"/>
          <p14:tracePt t="26111" x="1911350" y="1855788"/>
          <p14:tracePt t="26117" x="1922463" y="1855788"/>
          <p14:tracePt t="26132" x="1944688" y="1844675"/>
          <p14:tracePt t="26148" x="1944688" y="1822450"/>
          <p14:tracePt t="26166" x="1966913" y="1789113"/>
          <p14:tracePt t="26182" x="1978025" y="1778000"/>
          <p14:tracePt t="26185" x="1978025" y="1755775"/>
          <p14:tracePt t="26200" x="1989138" y="1700213"/>
          <p14:tracePt t="26215" x="2000250" y="1609725"/>
          <p14:tracePt t="26232" x="2011363" y="1420813"/>
          <p14:tracePt t="26249" x="2011363" y="1274763"/>
          <p14:tracePt t="26266" x="2011363" y="1230313"/>
          <p14:tracePt t="26268" x="2011363" y="1219200"/>
          <p14:tracePt t="26283" x="2011363" y="1208088"/>
          <p14:tracePt t="26299" x="2011363" y="1196975"/>
          <p14:tracePt t="26315" x="2011363" y="1163638"/>
          <p14:tracePt t="26333" x="2011363" y="1117600"/>
          <p14:tracePt t="26335" x="2011363" y="1095375"/>
          <p14:tracePt t="26349" x="2000250" y="1050925"/>
          <p14:tracePt t="26365" x="1989138" y="1050925"/>
          <p14:tracePt t="26478" x="1966913" y="1117600"/>
          <p14:tracePt t="26485" x="1955800" y="1163638"/>
          <p14:tracePt t="26499" x="1955800" y="1219200"/>
          <p14:tracePt t="26516" x="1955800" y="1352550"/>
          <p14:tracePt t="26532" x="1955800" y="1420813"/>
          <p14:tracePt t="26549" x="1955800" y="1498600"/>
          <p14:tracePt t="26566" x="1933575" y="1531938"/>
          <p14:tracePt t="26569" x="1933575" y="1554163"/>
          <p14:tracePt t="26584" x="1922463" y="1576388"/>
          <p14:tracePt t="26599" x="1922463" y="1609725"/>
          <p14:tracePt t="26615" x="1922463" y="1654175"/>
          <p14:tracePt t="26632" x="1922463" y="1677988"/>
          <p14:tracePt t="26648" x="1922463" y="1689100"/>
          <p14:tracePt t="26665" x="1900238" y="1711325"/>
          <p14:tracePt t="26682" x="1889125" y="1722438"/>
          <p14:tracePt t="26699" x="1866900" y="1744663"/>
          <p14:tracePt t="26715" x="1844675" y="1744663"/>
          <p14:tracePt t="26732" x="1833563" y="1744663"/>
          <p14:tracePt t="26749" x="1811338" y="1744663"/>
          <p14:tracePt t="26765" x="1778000" y="1744663"/>
          <p14:tracePt t="26783" x="1731963" y="1744663"/>
          <p14:tracePt t="26786" x="1709738" y="1733550"/>
          <p14:tracePt t="26800" x="1643063" y="1733550"/>
          <p14:tracePt t="26816" x="1587500" y="1733550"/>
          <p14:tracePt t="26832" x="1531938" y="1733550"/>
          <p14:tracePt t="26849" x="1498600" y="1733550"/>
          <p14:tracePt t="26874" x="1498600" y="1722438"/>
          <p14:tracePt t="26883" x="1498600" y="1711325"/>
          <p14:tracePt t="26899" x="1487488" y="1689100"/>
          <p14:tracePt t="26916" x="1463675" y="1643063"/>
          <p14:tracePt t="26932" x="1430338" y="1609725"/>
          <p14:tracePt t="26948" x="1374775" y="1554163"/>
          <p14:tracePt t="26965" x="1330325" y="1476375"/>
          <p14:tracePt t="26983" x="1308100" y="1465263"/>
          <p14:tracePt t="27000" x="1308100" y="1431925"/>
          <p14:tracePt t="27016" x="1308100" y="1420813"/>
          <p14:tracePt t="27041" x="1308100" y="1397000"/>
          <p14:tracePt t="27055" x="1308100" y="1385888"/>
          <p14:tracePt t="27066" x="1319213" y="1385888"/>
          <p14:tracePt t="27086" x="1330325" y="1374775"/>
          <p14:tracePt t="27098" x="1341438" y="1363663"/>
          <p14:tracePt t="27116" x="1352550" y="1341438"/>
          <p14:tracePt t="27133" x="1352550" y="1319213"/>
          <p14:tracePt t="27149" x="1363663" y="1308100"/>
          <p14:tracePt t="27258" x="1363663" y="1319213"/>
          <p14:tracePt t="27273" x="1363663" y="1330325"/>
          <p14:tracePt t="27280" x="1363663" y="1341438"/>
          <p14:tracePt t="27287" x="1363663" y="1363663"/>
          <p14:tracePt t="27298" x="1363663" y="1374775"/>
          <p14:tracePt t="27315" x="1363663" y="1397000"/>
          <p14:tracePt t="27333" x="1363663" y="1431925"/>
          <p14:tracePt t="27349" x="1363663" y="1443038"/>
          <p14:tracePt t="27365" x="1363663" y="1454150"/>
          <p14:tracePt t="27543" x="1330325" y="1520825"/>
          <p14:tracePt t="27550" x="1319213" y="1554163"/>
          <p14:tracePt t="27557" x="1285875" y="1609725"/>
          <p14:tracePt t="27565" x="1274763" y="1665288"/>
          <p14:tracePt t="27583" x="1263650" y="1800225"/>
          <p14:tracePt t="27598" x="1252538" y="1946275"/>
          <p14:tracePt t="27615" x="1230313" y="2112963"/>
          <p14:tracePt t="27633" x="1230313" y="2359025"/>
          <p14:tracePt t="27649" x="1274763" y="2571750"/>
          <p14:tracePt t="27665" x="1352550" y="2773363"/>
          <p14:tracePt t="27683" x="1509713" y="3008313"/>
          <p14:tracePt t="27686" x="1554163" y="3086100"/>
          <p14:tracePt t="27699" x="1598613" y="3152775"/>
          <p14:tracePt t="27716" x="1789113" y="3387725"/>
          <p14:tracePt t="27732" x="1911350" y="3511550"/>
          <p14:tracePt t="27749" x="1989138" y="3578225"/>
          <p14:tracePt t="27765" x="2057400" y="3656013"/>
          <p14:tracePt t="27783" x="2090738" y="3722688"/>
          <p14:tracePt t="27800" x="2090738" y="3746500"/>
          <p14:tracePt t="27816" x="2101850" y="3824288"/>
          <p14:tracePt t="27832" x="2101850" y="3913188"/>
          <p14:tracePt t="27848" x="2101850" y="3992563"/>
          <p14:tracePt t="27866" x="2101850" y="4114800"/>
          <p14:tracePt t="27883" x="2090738" y="4170363"/>
          <p14:tracePt t="27899" x="2057400" y="4249738"/>
          <p14:tracePt t="27916" x="2046288" y="4338638"/>
          <p14:tracePt t="27917" x="2035175" y="4360863"/>
          <p14:tracePt t="27932" x="2011363" y="4416425"/>
          <p14:tracePt t="27949" x="1989138" y="4438650"/>
          <p14:tracePt t="27965" x="1978025" y="4460875"/>
          <p14:tracePt t="28255" x="1966913" y="4460875"/>
          <p14:tracePt t="28277" x="1955800" y="4460875"/>
          <p14:tracePt t="28286" x="1955800" y="4449763"/>
          <p14:tracePt t="28413" x="1955800" y="4416425"/>
          <p14:tracePt t="28428" x="1955800" y="4405313"/>
          <p14:tracePt t="28435" x="1955800" y="4394200"/>
          <p14:tracePt t="29268" x="1911350" y="4394200"/>
          <p14:tracePt t="29275" x="1900238" y="4394200"/>
          <p14:tracePt t="29283" x="1866900" y="4394200"/>
          <p14:tracePt t="29299" x="1844675" y="4394200"/>
          <p14:tracePt t="29315" x="1811338" y="4394200"/>
          <p14:tracePt t="29333" x="1755775" y="4394200"/>
          <p14:tracePt t="29336" x="1743075" y="4383088"/>
          <p14:tracePt t="29486" x="1731963" y="4383088"/>
          <p14:tracePt t="29493" x="1720850" y="4383088"/>
          <p14:tracePt t="29500" x="1665288" y="4405313"/>
          <p14:tracePt t="29516" x="1654175" y="4416425"/>
          <p14:tracePt t="29583" x="1665288" y="4438650"/>
          <p14:tracePt t="29590" x="1676400" y="4449763"/>
          <p14:tracePt t="29599" x="1687513" y="4449763"/>
          <p14:tracePt t="29616" x="1731963" y="4449763"/>
          <p14:tracePt t="29632" x="1778000" y="4483100"/>
          <p14:tracePt t="29650" x="1811338" y="4483100"/>
          <p14:tracePt t="29665" x="1833563" y="4494213"/>
          <p14:tracePt t="29682" x="1844675" y="4518025"/>
          <p14:tracePt t="29699" x="1866900" y="4529138"/>
          <p14:tracePt t="29715" x="1889125" y="4562475"/>
          <p14:tracePt t="29717" x="1900238" y="4562475"/>
          <p14:tracePt t="29733" x="1944688" y="4595813"/>
          <p14:tracePt t="29749" x="1966913" y="4618038"/>
          <p14:tracePt t="29766" x="1989138" y="4629150"/>
          <p14:tracePt t="29782" x="2024063" y="4662488"/>
          <p14:tracePt t="29800" x="2079625" y="4718050"/>
          <p14:tracePt t="29816" x="2146300" y="4775200"/>
          <p14:tracePt t="29832" x="2235200" y="4841875"/>
          <p14:tracePt t="29848" x="2268538" y="4852988"/>
          <p14:tracePt t="29867" x="2279650" y="4864100"/>
          <p14:tracePt t="29883" x="2303463" y="4886325"/>
          <p14:tracePt t="29899" x="2325688" y="4897438"/>
          <p14:tracePt t="29916" x="2336800" y="4908550"/>
          <p14:tracePt t="29951" x="2347913" y="4908550"/>
          <p14:tracePt t="29965" x="2370138" y="4908550"/>
          <p14:tracePt t="29973" x="2381250" y="4908550"/>
          <p14:tracePt t="29989" x="2403475" y="4908550"/>
          <p14:tracePt t="29999" x="2414588" y="4908550"/>
          <p14:tracePt t="30018" x="2425700" y="4897438"/>
          <p14:tracePt t="30033" x="2436813" y="4897438"/>
          <p14:tracePt t="30400" x="2403475" y="4897438"/>
          <p14:tracePt t="30408" x="2370138" y="4897438"/>
          <p14:tracePt t="30416" x="2303463" y="4897438"/>
          <p14:tracePt t="30432" x="2112963" y="4930775"/>
          <p14:tracePt t="30449" x="1911350" y="4941888"/>
          <p14:tracePt t="30465" x="1766888" y="4941888"/>
          <p14:tracePt t="30467" x="1720850" y="4941888"/>
          <p14:tracePt t="30482" x="1554163" y="4975225"/>
          <p14:tracePt t="30498" x="1397000" y="4986338"/>
          <p14:tracePt t="30515" x="1128713" y="5008563"/>
          <p14:tracePt t="30532" x="525463" y="5043488"/>
          <p14:tracePt t="38290" x="312738" y="2203450"/>
          <p14:tracePt t="38299" x="693738" y="2247900"/>
          <p14:tracePt t="38315" x="1028700" y="2247900"/>
          <p14:tracePt t="38332" x="1150938" y="2247900"/>
          <p14:tracePt t="38349" x="1162050" y="2247900"/>
          <p14:tracePt t="38425" x="1162050" y="2236788"/>
          <p14:tracePt t="38433" x="1162050" y="2225675"/>
          <p14:tracePt t="38440" x="1162050" y="2203450"/>
          <p14:tracePt t="38449" x="1173163" y="2179638"/>
          <p14:tracePt t="38465" x="1184275" y="2124075"/>
          <p14:tracePt t="38483" x="1252538" y="2046288"/>
          <p14:tracePt t="38499" x="1285875" y="1990725"/>
          <p14:tracePt t="38501" x="1296988" y="1968500"/>
          <p14:tracePt t="38516" x="1308100" y="1935163"/>
          <p14:tracePt t="38532" x="1308100" y="1911350"/>
          <p14:tracePt t="38549" x="1319213" y="1900238"/>
          <p14:tracePt t="38568" x="1319213" y="1889125"/>
          <p14:tracePt t="38583" x="1319213" y="1878013"/>
          <p14:tracePt t="38599" x="1341438" y="1855788"/>
          <p14:tracePt t="38615" x="1374775" y="1822450"/>
          <p14:tracePt t="38631" x="1374775" y="1778000"/>
          <p14:tracePt t="38650" x="1385888" y="1744663"/>
          <p14:tracePt t="38665" x="1385888" y="1733550"/>
          <p14:tracePt t="38748" x="1385888" y="1722438"/>
          <p14:tracePt t="38756" x="1385888" y="1711325"/>
          <p14:tracePt t="38766" x="1385888" y="1689100"/>
          <p14:tracePt t="38782" x="1385888" y="1654175"/>
          <p14:tracePt t="38800" x="1385888" y="1598613"/>
          <p14:tracePt t="38816" x="1385888" y="1587500"/>
          <p14:tracePt t="38833" x="1385888" y="1576388"/>
          <p14:tracePt t="38883" x="1374775" y="1576388"/>
          <p14:tracePt t="38905" x="1363663" y="1576388"/>
          <p14:tracePt t="38995" x="1363663" y="1609725"/>
          <p14:tracePt t="38997" x="1363663" y="1620838"/>
          <p14:tracePt t="39002" x="1374775" y="1665288"/>
          <p14:tracePt t="39015" x="1397000" y="1677988"/>
          <p14:tracePt t="39017" x="1419225" y="1711325"/>
          <p14:tracePt t="39033" x="1487488" y="1789113"/>
          <p14:tracePt t="39048" x="1587500" y="1866900"/>
          <p14:tracePt t="39065" x="1643063" y="1900238"/>
          <p14:tracePt t="39082" x="1698625" y="1911350"/>
          <p14:tracePt t="39100" x="1743075" y="1922463"/>
          <p14:tracePt t="39115" x="1766888" y="1935163"/>
          <p14:tracePt t="39132" x="1800225" y="1935163"/>
          <p14:tracePt t="39148" x="1833563" y="1935163"/>
          <p14:tracePt t="39165" x="1878013" y="1935163"/>
          <p14:tracePt t="39167" x="1900238" y="1935163"/>
          <p14:tracePt t="39182" x="1922463" y="1935163"/>
          <p14:tracePt t="39199" x="1933575" y="1935163"/>
          <p14:tracePt t="39221" x="1944688" y="1935163"/>
          <p14:tracePt t="39234" x="1966913" y="1935163"/>
          <p14:tracePt t="39258" x="2011363" y="1935163"/>
          <p14:tracePt t="39265" x="2035175" y="1935163"/>
          <p14:tracePt t="39284" x="2046288" y="1935163"/>
          <p14:tracePt t="39287" x="2068513" y="1935163"/>
          <p14:tracePt t="39310" x="2079625" y="1922463"/>
          <p14:tracePt t="39317" x="2090738" y="1911350"/>
          <p14:tracePt t="39331" x="2101850" y="1900238"/>
          <p14:tracePt t="39349" x="2168525" y="1711325"/>
          <p14:tracePt t="39365" x="2190750" y="1620838"/>
          <p14:tracePt t="39383" x="2190750" y="1565275"/>
          <p14:tracePt t="39385" x="2190750" y="1543050"/>
          <p14:tracePt t="39398" x="2201863" y="1520825"/>
          <p14:tracePt t="39415" x="2224088" y="1454150"/>
          <p14:tracePt t="39432" x="2235200" y="1408113"/>
          <p14:tracePt t="39448" x="2235200" y="1385888"/>
          <p14:tracePt t="39465" x="2235200" y="1363663"/>
          <p14:tracePt t="39482" x="2235200" y="1330325"/>
          <p14:tracePt t="39603" x="2235200" y="1319213"/>
          <p14:tracePt t="39617" x="2235200" y="1308100"/>
          <p14:tracePt t="39686" x="2235200" y="1319213"/>
          <p14:tracePt t="39692" x="2235200" y="1330325"/>
          <p14:tracePt t="39707" x="2235200" y="1341438"/>
          <p14:tracePt t="39737" x="2235200" y="1352550"/>
          <p14:tracePt t="39752" x="2235200" y="1363663"/>
          <p14:tracePt t="39767" x="2235200" y="1374775"/>
          <p14:tracePt t="39775" x="2235200" y="1397000"/>
          <p14:tracePt t="39782" x="2235200" y="1408113"/>
          <p14:tracePt t="39799" x="2235200" y="1431925"/>
          <p14:tracePt t="39815" x="2235200" y="1443038"/>
          <p14:tracePt t="39895" x="2235200" y="1454150"/>
          <p14:tracePt t="39903" x="2224088" y="1454150"/>
          <p14:tracePt t="39917" x="2212975" y="1476375"/>
          <p14:tracePt t="39934" x="2201863" y="1509713"/>
          <p14:tracePt t="39948" x="2201863" y="1520825"/>
          <p14:tracePt t="39977" x="2201863" y="1531938"/>
          <p14:tracePt t="39992" x="2190750" y="1531938"/>
          <p14:tracePt t="39999" x="2190750" y="1543050"/>
          <p14:tracePt t="40015" x="2179638" y="1565275"/>
          <p14:tracePt t="40033" x="2179638" y="1587500"/>
          <p14:tracePt t="40049" x="2146300" y="1598613"/>
          <p14:tracePt t="40065" x="2135188" y="1631950"/>
          <p14:tracePt t="40082" x="2101850" y="1665288"/>
          <p14:tracePt t="40083" x="2079625" y="1689100"/>
          <p14:tracePt t="40098" x="2057400" y="1700213"/>
          <p14:tracePt t="40115" x="2024063" y="1733550"/>
          <p14:tracePt t="40133" x="2011363" y="1733550"/>
          <p14:tracePt t="40135" x="2000250" y="1733550"/>
          <p14:tracePt t="40188" x="1978025" y="1733550"/>
          <p14:tracePt t="40204" x="1933575" y="1722438"/>
          <p14:tracePt t="40210" x="1900238" y="1711325"/>
          <p14:tracePt t="40217" x="1866900" y="1711325"/>
          <p14:tracePt t="40232" x="1844675" y="1700213"/>
          <p14:tracePt t="40233" x="1822450" y="1689100"/>
          <p14:tracePt t="40248" x="1766888" y="1677988"/>
          <p14:tracePt t="40265" x="1755775" y="1665288"/>
          <p14:tracePt t="40308" x="1743075" y="1654175"/>
          <p14:tracePt t="40315" x="1731963" y="1654175"/>
          <p14:tracePt t="40322" x="1720850" y="1654175"/>
          <p14:tracePt t="40332" x="1720850" y="1643063"/>
          <p14:tracePt t="40348" x="1709738" y="1620838"/>
          <p14:tracePt t="40365" x="1698625" y="1609725"/>
          <p14:tracePt t="40368" x="1698625" y="1598613"/>
          <p14:tracePt t="40405" x="1698625" y="1587500"/>
          <p14:tracePt t="41104" x="1709738" y="1587500"/>
          <p14:tracePt t="41117" x="1720850" y="1587500"/>
          <p14:tracePt t="41156" x="1731963" y="1587500"/>
          <p14:tracePt t="41162" x="1743075" y="1587500"/>
          <p14:tracePt t="41185" x="1755775" y="1587500"/>
          <p14:tracePt t="41223" x="1766888" y="1587500"/>
          <p14:tracePt t="41230" x="1778000" y="1587500"/>
          <p14:tracePt t="41238" x="1789113" y="1587500"/>
          <p14:tracePt t="41267" x="1800225" y="1587500"/>
          <p14:tracePt t="41320" x="1811338" y="1587500"/>
          <p14:tracePt t="41328" x="1822450" y="1587500"/>
          <p14:tracePt t="41357" x="1833563" y="1587500"/>
          <p14:tracePt t="41372" x="1844675" y="1587500"/>
          <p14:tracePt t="41696" x="1855788" y="1587500"/>
          <p14:tracePt t="41718" x="1866900" y="1587500"/>
          <p14:tracePt t="41733" x="1878013" y="1587500"/>
          <p14:tracePt t="41740" x="1889125" y="1587500"/>
          <p14:tracePt t="41935" x="1900238" y="1576388"/>
          <p14:tracePt t="42093" x="1911350" y="1576388"/>
          <p14:tracePt t="42103" x="1922463" y="1576388"/>
          <p14:tracePt t="42137" x="1933575" y="1576388"/>
          <p14:tracePt t="43022" x="1944688" y="1576388"/>
          <p14:tracePt t="43032" x="1955800" y="1576388"/>
          <p14:tracePt t="43045" x="1978025" y="1576388"/>
          <p14:tracePt t="43068" x="1978025" y="1587500"/>
          <p14:tracePt t="43075" x="1989138" y="1587500"/>
          <p14:tracePt t="43083" x="2011363" y="1598613"/>
          <p14:tracePt t="43099" x="2035175" y="1609725"/>
          <p14:tracePt t="43115" x="2068513" y="1620838"/>
          <p14:tracePt t="43131" x="2101850" y="1631950"/>
          <p14:tracePt t="43148" x="2124075" y="1654175"/>
          <p14:tracePt t="43165" x="2168525" y="1665288"/>
          <p14:tracePt t="43217" x="2179638" y="1665288"/>
          <p14:tracePt t="43255" x="2190750" y="1665288"/>
          <p14:tracePt t="43270" x="2212975" y="1665288"/>
          <p14:tracePt t="43276" x="2224088" y="1665288"/>
          <p14:tracePt t="43284" x="2235200" y="1665288"/>
          <p14:tracePt t="43299" x="2279650" y="1665288"/>
          <p14:tracePt t="43315" x="2325688" y="1654175"/>
          <p14:tracePt t="43332" x="2381250" y="1643063"/>
          <p14:tracePt t="43349" x="2425700" y="1631950"/>
          <p14:tracePt t="43366" x="2492375" y="1609725"/>
          <p14:tracePt t="43382" x="2582863" y="1565275"/>
          <p14:tracePt t="43398" x="2660650" y="1531938"/>
          <p14:tracePt t="43417" x="2794000" y="1454150"/>
          <p14:tracePt t="43419" x="2840038" y="1397000"/>
          <p14:tracePt t="43432" x="2884488" y="1363663"/>
          <p14:tracePt t="43450" x="3017838" y="1208088"/>
          <p14:tracePt t="43466" x="3108325" y="1095375"/>
          <p14:tracePt t="43482" x="3163888" y="1050925"/>
          <p14:tracePt t="43500" x="3230563" y="1006475"/>
          <p14:tracePt t="43517" x="3263900" y="995363"/>
          <p14:tracePt t="43520" x="3308350" y="962025"/>
          <p14:tracePt t="43534" x="3352800" y="917575"/>
          <p14:tracePt t="43549" x="3443288" y="838200"/>
          <p14:tracePt t="43566" x="3521075" y="782638"/>
          <p14:tracePt t="43569" x="3543300" y="760413"/>
          <p14:tracePt t="43583" x="3587750" y="738188"/>
          <p14:tracePt t="43585" x="3621088" y="715963"/>
          <p14:tracePt t="43600" x="3678238" y="671513"/>
          <p14:tracePt t="43615" x="3744913" y="649288"/>
          <p14:tracePt t="43632" x="3800475" y="625475"/>
          <p14:tracePt t="43649" x="3844925" y="603250"/>
          <p14:tracePt t="43665" x="3856038" y="603250"/>
          <p14:tracePt t="43750" x="3856038" y="614363"/>
          <p14:tracePt t="43757" x="3844925" y="614363"/>
          <p14:tracePt t="43766" x="3844925" y="636588"/>
          <p14:tracePt t="43782" x="3844925" y="649288"/>
          <p14:tracePt t="43799" x="3844925" y="671513"/>
          <p14:tracePt t="43815" x="3844925" y="693738"/>
          <p14:tracePt t="43832" x="3844925" y="715963"/>
          <p14:tracePt t="43893" x="3856038" y="715963"/>
          <p14:tracePt t="43899" x="3878263" y="715963"/>
          <p14:tracePt t="43907" x="3889375" y="715963"/>
          <p14:tracePt t="43930" x="3902075" y="715963"/>
          <p14:tracePt t="43974" x="3913188" y="715963"/>
          <p14:tracePt t="43983" x="3924300" y="727075"/>
          <p14:tracePt t="43989" x="3935413" y="738188"/>
          <p14:tracePt t="43998" x="3946525" y="749300"/>
          <p14:tracePt t="44015" x="3968750" y="793750"/>
          <p14:tracePt t="44032" x="4002088" y="827088"/>
          <p14:tracePt t="44034" x="4013200" y="849313"/>
          <p14:tracePt t="44050" x="4046538" y="893763"/>
          <p14:tracePt t="44066" x="4068763" y="939800"/>
          <p14:tracePt t="44081" x="4090988" y="973138"/>
          <p14:tracePt t="44098" x="4113213" y="1006475"/>
          <p14:tracePt t="44115" x="4124325" y="1017588"/>
          <p14:tracePt t="44313" x="4135438" y="1017588"/>
          <p14:tracePt t="44327" x="4181475" y="1017588"/>
          <p14:tracePt t="44335" x="4181475" y="1006475"/>
          <p14:tracePt t="44350" x="4203700" y="995363"/>
          <p14:tracePt t="44365" x="4203700" y="984250"/>
          <p14:tracePt t="44417" x="4214813" y="984250"/>
          <p14:tracePt t="44440" x="4225925" y="984250"/>
          <p14:tracePt t="44462" x="4237038" y="984250"/>
          <p14:tracePt t="44469" x="4248150" y="984250"/>
          <p14:tracePt t="44485" x="4270375" y="995363"/>
          <p14:tracePt t="44499" x="4292600" y="1028700"/>
          <p14:tracePt t="44515" x="4325938" y="1073150"/>
          <p14:tracePt t="44533" x="4337050" y="1106488"/>
          <p14:tracePt t="44549" x="4359275" y="1163638"/>
          <p14:tracePt t="44565" x="4381500" y="1230313"/>
          <p14:tracePt t="44581" x="4381500" y="1263650"/>
          <p14:tracePt t="44599" x="4392613" y="1308100"/>
          <p14:tracePt t="44615" x="4403725" y="1352550"/>
          <p14:tracePt t="44633" x="4403725" y="1363663"/>
          <p14:tracePt t="44649" x="4403725" y="1385888"/>
          <p14:tracePt t="44666" x="4403725" y="1397000"/>
          <p14:tracePt t="44682" x="4403725" y="1408113"/>
          <p14:tracePt t="44703" x="4403725" y="1420813"/>
          <p14:tracePt t="44717" x="4403725" y="1431925"/>
          <p14:tracePt t="44734" x="4403725" y="1443038"/>
          <p14:tracePt t="46069" x="4403725" y="1385888"/>
          <p14:tracePt t="46075" x="4403725" y="1352550"/>
          <p14:tracePt t="46084" x="4381500" y="1274763"/>
          <p14:tracePt t="46099" x="4337050" y="1196975"/>
          <p14:tracePt t="46116" x="4325938" y="1139825"/>
          <p14:tracePt t="46132" x="4303713" y="1106488"/>
          <p14:tracePt t="46150" x="4303713" y="1095375"/>
          <p14:tracePt t="46331" x="4281488" y="1117600"/>
          <p14:tracePt t="46345" x="4270375" y="1128713"/>
          <p14:tracePt t="46359" x="4270375" y="1139825"/>
          <p14:tracePt t="46376" x="4270375" y="1150938"/>
          <p14:tracePt t="46383" x="4270375" y="1163638"/>
          <p14:tracePt t="46398" x="4270375" y="1174750"/>
          <p14:tracePt t="46415" x="4270375" y="1185863"/>
          <p14:tracePt t="46432" x="4270375" y="1196975"/>
          <p14:tracePt t="46533" x="4259263" y="1150938"/>
          <p14:tracePt t="46539" x="4248150" y="1106488"/>
          <p14:tracePt t="46548" x="4214813" y="1050925"/>
          <p14:tracePt t="46565" x="4146550" y="950913"/>
          <p14:tracePt t="46582" x="4079875" y="860425"/>
          <p14:tracePt t="46585" x="4057650" y="838200"/>
          <p14:tracePt t="46599" x="4035425" y="793750"/>
          <p14:tracePt t="46600" x="4035425" y="771525"/>
          <p14:tracePt t="46615" x="4013200" y="749300"/>
          <p14:tracePt t="46632" x="4002088" y="715963"/>
          <p14:tracePt t="46648" x="3990975" y="682625"/>
          <p14:tracePt t="46666" x="3979863" y="649288"/>
          <p14:tracePt t="46668" x="3979863" y="625475"/>
          <p14:tracePt t="46681" x="3957638" y="603250"/>
          <p14:tracePt t="46698" x="3946525" y="581025"/>
          <p14:tracePt t="46715" x="3924300" y="558800"/>
          <p14:tracePt t="46732" x="3889375" y="536575"/>
          <p14:tracePt t="46748" x="3856038" y="514350"/>
          <p14:tracePt t="46750" x="3856038" y="503238"/>
          <p14:tracePt t="46765" x="3822700" y="469900"/>
          <p14:tracePt t="46782" x="3778250" y="458788"/>
          <p14:tracePt t="46798" x="3733800" y="447675"/>
          <p14:tracePt t="46815" x="3689350" y="447675"/>
          <p14:tracePt t="46817" x="3678238" y="447675"/>
          <p14:tracePt t="46833" x="3633788" y="447675"/>
          <p14:tracePt t="46849" x="3587750" y="447675"/>
          <p14:tracePt t="46865" x="3432175" y="536575"/>
          <p14:tracePt t="46882" x="3330575" y="603250"/>
          <p14:tracePt t="46898" x="3219450" y="671513"/>
          <p14:tracePt t="46915" x="3108325" y="738188"/>
          <p14:tracePt t="46932" x="3028950" y="782638"/>
          <p14:tracePt t="46949" x="2995613" y="793750"/>
          <p14:tracePt t="46965" x="2951163" y="815975"/>
          <p14:tracePt t="46967" x="2928938" y="849313"/>
          <p14:tracePt t="46982" x="2895600" y="860425"/>
          <p14:tracePt t="46984" x="2862263" y="871538"/>
          <p14:tracePt t="46998" x="2805113" y="917575"/>
          <p14:tracePt t="47015" x="2705100" y="973138"/>
          <p14:tracePt t="47032" x="2571750" y="1017588"/>
          <p14:tracePt t="47049" x="2425700" y="1073150"/>
          <p14:tracePt t="47066" x="2359025" y="1095375"/>
          <p14:tracePt t="47082" x="2257425" y="1106488"/>
          <p14:tracePt t="47098" x="2179638" y="1128713"/>
          <p14:tracePt t="47115" x="2146300" y="1150938"/>
          <p14:tracePt t="47117" x="2135188" y="1163638"/>
          <p14:tracePt t="47192" x="2112963" y="1174750"/>
          <p14:tracePt t="47201" x="2090738" y="1185863"/>
          <p14:tracePt t="47208" x="2079625" y="1196975"/>
          <p14:tracePt t="47215" x="2057400" y="1196975"/>
          <p14:tracePt t="47233" x="2035175" y="1208088"/>
          <p14:tracePt t="47252" x="2024063" y="1208088"/>
          <p14:tracePt t="47396" x="2068513" y="1150938"/>
          <p14:tracePt t="47403" x="2112963" y="1128713"/>
          <p14:tracePt t="47416" x="2135188" y="1106488"/>
          <p14:tracePt t="47418" x="2157413" y="1084263"/>
          <p14:tracePt t="47432" x="2246313" y="1017588"/>
          <p14:tracePt t="47449" x="2359025" y="962025"/>
          <p14:tracePt t="47466" x="2403475" y="950913"/>
          <p14:tracePt t="47482" x="2525713" y="882650"/>
          <p14:tracePt t="47499" x="2682875" y="849313"/>
          <p14:tracePt t="47515" x="2805113" y="838200"/>
          <p14:tracePt t="47532" x="2906713" y="838200"/>
          <p14:tracePt t="47548" x="3040063" y="838200"/>
          <p14:tracePt t="47566" x="3141663" y="838200"/>
          <p14:tracePt t="47581" x="3319463" y="838200"/>
          <p14:tracePt t="47598" x="3443288" y="860425"/>
          <p14:tracePt t="47616" x="3487738" y="871538"/>
          <p14:tracePt t="47633" x="3509963" y="882650"/>
          <p14:tracePt t="47635" x="3509963" y="893763"/>
          <p14:tracePt t="47648" x="3509963" y="906463"/>
          <p14:tracePt t="47664" x="3565525" y="950913"/>
          <p14:tracePt t="47682" x="3587750" y="973138"/>
          <p14:tracePt t="47698" x="3621088" y="984250"/>
          <p14:tracePt t="47715" x="3633788" y="984250"/>
          <p14:tracePt t="47733" x="3644900" y="995363"/>
          <p14:tracePt t="47748" x="3667125" y="1039813"/>
          <p14:tracePt t="47765" x="3678238" y="1050925"/>
          <p14:tracePt t="47785" x="3689350" y="1062038"/>
          <p14:tracePt t="47798" x="3700463" y="1073150"/>
          <p14:tracePt t="47986" x="3700463" y="1062038"/>
          <p14:tracePt t="47995" x="3700463" y="1050925"/>
          <p14:tracePt t="48002" x="3700463" y="1039813"/>
          <p14:tracePt t="48015" x="3689350" y="1028700"/>
          <p14:tracePt t="48031" x="3667125" y="1006475"/>
          <p14:tracePt t="48034" x="3644900" y="973138"/>
          <p14:tracePt t="48049" x="3633788" y="973138"/>
          <p14:tracePt t="48065" x="3609975" y="950913"/>
          <p14:tracePt t="48082" x="3598863" y="939800"/>
          <p14:tracePt t="48099" x="3532188" y="906463"/>
          <p14:tracePt t="48116" x="3465513" y="860425"/>
          <p14:tracePt t="48132" x="3421063" y="849313"/>
          <p14:tracePt t="48149" x="3352800" y="815975"/>
          <p14:tracePt t="48166" x="3297238" y="804863"/>
          <p14:tracePt t="48168" x="3252788" y="793750"/>
          <p14:tracePt t="48182" x="3208338" y="793750"/>
          <p14:tracePt t="48198" x="3163888" y="793750"/>
          <p14:tracePt t="48215" x="3097213" y="793750"/>
          <p14:tracePt t="48233" x="3051175" y="793750"/>
          <p14:tracePt t="48235" x="2995613" y="793750"/>
          <p14:tracePt t="48248" x="2984500" y="793750"/>
          <p14:tracePt t="48250" x="2940050" y="793750"/>
          <p14:tracePt t="48265" x="2851150" y="793750"/>
          <p14:tracePt t="48281" x="2749550" y="827088"/>
          <p14:tracePt t="48298" x="2693988" y="838200"/>
          <p14:tracePt t="48315" x="2660650" y="849313"/>
          <p14:tracePt t="48317" x="2627313" y="860425"/>
          <p14:tracePt t="48332" x="2593975" y="871538"/>
          <p14:tracePt t="48348" x="2571750" y="871538"/>
          <p14:tracePt t="48365" x="2436813" y="917575"/>
          <p14:tracePt t="48381" x="2370138" y="950913"/>
          <p14:tracePt t="48399" x="2201863" y="1028700"/>
          <p14:tracePt t="48415" x="2090738" y="1106488"/>
          <p14:tracePt t="48433" x="2000250" y="1163638"/>
          <p14:tracePt t="48448" x="1878013" y="1241425"/>
          <p14:tracePt t="48466" x="1833563" y="1263650"/>
          <p14:tracePt t="48467" x="1822450" y="1274763"/>
          <p14:tracePt t="48482" x="1800225" y="1296988"/>
          <p14:tracePt t="48498" x="1789113" y="1308100"/>
          <p14:tracePt t="48515" x="1778000" y="1319213"/>
          <p14:tracePt t="48587" x="1755775" y="1330325"/>
          <p14:tracePt t="48594" x="1731963" y="1341438"/>
          <p14:tracePt t="48731" x="1731963" y="1330325"/>
          <p14:tracePt t="48739" x="1743075" y="1330325"/>
          <p14:tracePt t="48749" x="1743075" y="1319213"/>
          <p14:tracePt t="48765" x="1755775" y="1308100"/>
          <p14:tracePt t="48785" x="1755775" y="1296988"/>
          <p14:tracePt t="48799" x="1766888" y="1285875"/>
          <p14:tracePt t="48829" x="1766888" y="1274763"/>
          <p14:tracePt t="49128" x="1587500" y="1241425"/>
          <p14:tracePt t="49135" x="1408113" y="1185863"/>
          <p14:tracePt t="49148" x="1230313" y="1139825"/>
          <p14:tracePt t="49165" x="425450" y="939800"/>
          <p14:tracePt t="52968" x="122238" y="4740275"/>
          <p14:tracePt t="52982" x="357188" y="4819650"/>
          <p14:tracePt t="52998" x="569913" y="4886325"/>
          <p14:tracePt t="53015" x="715963" y="4930775"/>
          <p14:tracePt t="53032" x="827088" y="4964113"/>
          <p14:tracePt t="53048" x="915988" y="5008563"/>
          <p14:tracePt t="53051" x="950913" y="5008563"/>
          <p14:tracePt t="53065" x="1028700" y="5021263"/>
          <p14:tracePt t="53082" x="1050925" y="5021263"/>
          <p14:tracePt t="53099" x="1062038" y="5021263"/>
          <p14:tracePt t="53102" x="1084263" y="5021263"/>
          <p14:tracePt t="53115" x="1117600" y="5021263"/>
          <p14:tracePt t="53117" x="1150938" y="5021263"/>
          <p14:tracePt t="53133" x="1206500" y="5021263"/>
          <p14:tracePt t="53149" x="1296988" y="5021263"/>
          <p14:tracePt t="53165" x="1419225" y="5021263"/>
          <p14:tracePt t="53181" x="1520825" y="5021263"/>
          <p14:tracePt t="53199" x="1709738" y="5021263"/>
          <p14:tracePt t="53216" x="1800225" y="4986338"/>
          <p14:tracePt t="53232" x="1911350" y="4964113"/>
          <p14:tracePt t="53248" x="1966913" y="4941888"/>
          <p14:tracePt t="53267" x="2011363" y="4897438"/>
          <p14:tracePt t="53282" x="2035175" y="4886325"/>
          <p14:tracePt t="53299" x="2057400" y="4841875"/>
          <p14:tracePt t="53315" x="2057400" y="4819650"/>
          <p14:tracePt t="53332" x="2079625" y="4751388"/>
          <p14:tracePt t="53334" x="2079625" y="4740275"/>
          <p14:tracePt t="53349" x="2079625" y="4673600"/>
          <p14:tracePt t="53366" x="2079625" y="4640263"/>
          <p14:tracePt t="53382" x="2079625" y="4595813"/>
          <p14:tracePt t="53399" x="2068513" y="4573588"/>
          <p14:tracePt t="53417" x="2057400" y="4573588"/>
          <p14:tracePt t="53433" x="2046288" y="4573588"/>
          <p14:tracePt t="53449" x="2035175" y="4573588"/>
          <p14:tracePt t="53465" x="2024063" y="4573588"/>
          <p14:tracePt t="53482" x="2011363" y="4573588"/>
          <p14:tracePt t="53499" x="1989138" y="4595813"/>
          <p14:tracePt t="53516" x="1978025" y="4606925"/>
          <p14:tracePt t="53532" x="1955800" y="4629150"/>
          <p14:tracePt t="53549" x="1944688" y="4662488"/>
          <p14:tracePt t="53567" x="1944688" y="4729163"/>
          <p14:tracePt t="53583" x="1944688" y="4764088"/>
          <p14:tracePt t="53600" x="1944688" y="4808538"/>
          <p14:tracePt t="53615" x="1955800" y="4841875"/>
          <p14:tracePt t="53632" x="1989138" y="4852988"/>
          <p14:tracePt t="53635" x="2000250" y="4864100"/>
          <p14:tracePt t="53648" x="2024063" y="4875213"/>
          <p14:tracePt t="53650" x="2035175" y="4886325"/>
          <p14:tracePt t="53665" x="2090738" y="4908550"/>
          <p14:tracePt t="53681" x="2146300" y="4919663"/>
          <p14:tracePt t="53698" x="2190750" y="4930775"/>
          <p14:tracePt t="53715" x="2224088" y="4930775"/>
          <p14:tracePt t="53718" x="2268538" y="4953000"/>
          <p14:tracePt t="53734" x="2325688" y="4953000"/>
          <p14:tracePt t="53749" x="2359025" y="4953000"/>
          <p14:tracePt t="53776" x="2381250" y="4953000"/>
          <p14:tracePt t="53784" x="2392363" y="4953000"/>
          <p14:tracePt t="53807" x="2403475" y="4953000"/>
          <p14:tracePt t="53815" x="2414588" y="4953000"/>
          <p14:tracePt t="53832" x="2425700" y="4953000"/>
          <p14:tracePt t="53848" x="2436813" y="4953000"/>
          <p14:tracePt t="53866" x="2459038" y="4930775"/>
          <p14:tracePt t="53868" x="2470150" y="4919663"/>
          <p14:tracePt t="53882" x="2492375" y="4897438"/>
          <p14:tracePt t="53898" x="2514600" y="4875213"/>
          <p14:tracePt t="53915" x="2514600" y="4864100"/>
          <p14:tracePt t="53932" x="2514600" y="4852988"/>
          <p14:tracePt t="53949" x="2525713" y="4852988"/>
          <p14:tracePt t="53966" x="2536825" y="4852988"/>
          <p14:tracePt t="53982" x="2547938" y="4841875"/>
          <p14:tracePt t="53998" x="2547938" y="4830763"/>
          <p14:tracePt t="54015" x="2560638" y="4819650"/>
          <p14:tracePt t="54033" x="2571750" y="4808538"/>
          <p14:tracePt t="54048" x="2571750" y="4797425"/>
          <p14:tracePt t="54250" x="2571750" y="4808538"/>
          <p14:tracePt t="54258" x="2571750" y="4819650"/>
          <p14:tracePt t="54280" x="2571750" y="4830763"/>
          <p14:tracePt t="54295" x="2571750" y="4841875"/>
          <p14:tracePt t="54332" x="2571750" y="4852988"/>
          <p14:tracePt t="54362" x="2571750" y="4864100"/>
          <p14:tracePt t="54406" x="2571750" y="4875213"/>
          <p14:tracePt t="54414" x="2560638" y="4875213"/>
          <p14:tracePt t="54429" x="2547938" y="4886325"/>
          <p14:tracePt t="54436" x="2536825" y="4886325"/>
          <p14:tracePt t="54451" x="2525713" y="4897438"/>
          <p14:tracePt t="54475" x="2514600" y="4908550"/>
          <p14:tracePt t="54483" x="2503488" y="4908550"/>
          <p14:tracePt t="54498" x="2481263" y="4908550"/>
          <p14:tracePt t="54516" x="2470150" y="4908550"/>
          <p14:tracePt t="54532" x="2459038" y="4919663"/>
          <p14:tracePt t="54548" x="2414588" y="4919663"/>
          <p14:tracePt t="54550" x="2392363" y="4919663"/>
          <p14:tracePt t="54565" x="2347913" y="4919663"/>
          <p14:tracePt t="54582" x="2303463" y="4919663"/>
          <p14:tracePt t="54599" x="2292350" y="4919663"/>
          <p14:tracePt t="54615" x="2279650" y="4919663"/>
          <p14:tracePt t="54662" x="2268538" y="4908550"/>
          <p14:tracePt t="54669" x="2257425" y="4908550"/>
          <p14:tracePt t="54682" x="2235200" y="4897438"/>
          <p14:tracePt t="54699" x="2201863" y="4864100"/>
          <p14:tracePt t="54715" x="2190750" y="4841875"/>
          <p14:tracePt t="54732" x="2179638" y="4841875"/>
          <p14:tracePt t="54750" x="2179638" y="4830763"/>
          <p14:tracePt t="54767" x="2168525" y="4830763"/>
          <p14:tracePt t="54789" x="2157413" y="4819650"/>
          <p14:tracePt t="54805" x="2157413" y="4808538"/>
          <p14:tracePt t="54828" x="2157413" y="4797425"/>
          <p14:tracePt t="58960" x="2179638" y="4797425"/>
          <p14:tracePt t="58974" x="2190750" y="4797425"/>
          <p14:tracePt t="58983" x="2201863" y="4797425"/>
          <p14:tracePt t="58999" x="2235200" y="4808538"/>
          <p14:tracePt t="59015" x="2268538" y="4841875"/>
          <p14:tracePt t="59032" x="2303463" y="4841875"/>
          <p14:tracePt t="59049" x="2359025" y="4886325"/>
          <p14:tracePt t="59066" x="2414588" y="4919663"/>
          <p14:tracePt t="59081" x="2470150" y="4941888"/>
          <p14:tracePt t="59099" x="2547938" y="4997450"/>
          <p14:tracePt t="59101" x="2605088" y="5008563"/>
          <p14:tracePt t="59115" x="2660650" y="5032375"/>
          <p14:tracePt t="59117" x="2693988" y="5043488"/>
          <p14:tracePt t="59133" x="2794000" y="5043488"/>
          <p14:tracePt t="59148" x="2884488" y="5054600"/>
          <p14:tracePt t="59165" x="2951163" y="5054600"/>
          <p14:tracePt t="59182" x="3017838" y="5076825"/>
          <p14:tracePt t="59198" x="3062288" y="5076825"/>
          <p14:tracePt t="59216" x="3141663" y="5110163"/>
          <p14:tracePt t="59231" x="3208338" y="5110163"/>
          <p14:tracePt t="59248" x="3286125" y="5110163"/>
          <p14:tracePt t="59265" x="3308350" y="5110163"/>
          <p14:tracePt t="59267" x="3330575" y="5110163"/>
          <p14:tracePt t="59283" x="3365500" y="5110163"/>
          <p14:tracePt t="59298" x="3387725" y="5110163"/>
          <p14:tracePt t="59315" x="3409950" y="5110163"/>
          <p14:tracePt t="59332" x="3432175" y="5110163"/>
          <p14:tracePt t="59349" x="3498850" y="5110163"/>
          <p14:tracePt t="59365" x="3565525" y="5110163"/>
          <p14:tracePt t="59381" x="3621088" y="5110163"/>
          <p14:tracePt t="59398" x="3633788" y="5110163"/>
          <p14:tracePt t="59424" x="3644900" y="5110163"/>
          <p14:tracePt t="59439" x="3656013" y="5110163"/>
          <p14:tracePt t="59448" x="3667125" y="5110163"/>
          <p14:tracePt t="59465" x="3700463" y="5087938"/>
          <p14:tracePt t="59482" x="3744913" y="5076825"/>
          <p14:tracePt t="59498" x="3767138" y="5076825"/>
          <p14:tracePt t="59521" x="3778250" y="5076825"/>
          <p14:tracePt t="59532" x="3789363" y="5076825"/>
          <p14:tracePt t="59549" x="3833813" y="5065713"/>
          <p14:tracePt t="59565" x="3856038" y="5054600"/>
          <p14:tracePt t="59567" x="3878263" y="5054600"/>
          <p14:tracePt t="59582" x="3924300" y="5043488"/>
          <p14:tracePt t="59598" x="3968750" y="5032375"/>
          <p14:tracePt t="59616" x="4013200" y="4997450"/>
          <p14:tracePt t="59631" x="4046538" y="4986338"/>
          <p14:tracePt t="59648" x="4057650" y="4986338"/>
          <p14:tracePt t="59694" x="4079875" y="4986338"/>
          <p14:tracePt t="59733" x="4090988" y="4986338"/>
          <p14:tracePt t="59739" x="4113213" y="4986338"/>
          <p14:tracePt t="59754" x="4135438" y="4986338"/>
          <p14:tracePt t="59765" x="4170363" y="4986338"/>
          <p14:tracePt t="59781" x="4225925" y="4986338"/>
          <p14:tracePt t="59799" x="4281488" y="4986338"/>
          <p14:tracePt t="59800" x="4325938" y="4986338"/>
          <p14:tracePt t="59815" x="4370388" y="4986338"/>
          <p14:tracePt t="59832" x="4381500" y="4986338"/>
          <p14:tracePt t="60041" x="4381500" y="4975225"/>
          <p14:tracePt t="60048" x="4381500" y="4964113"/>
          <p14:tracePt t="60054" x="4392613" y="4953000"/>
          <p14:tracePt t="60078" x="4403725" y="4953000"/>
          <p14:tracePt t="60092" x="4414838" y="4941888"/>
          <p14:tracePt t="60115" x="4425950" y="4930775"/>
          <p14:tracePt t="60182" x="4438650" y="4930775"/>
          <p14:tracePt t="60655" x="4449763" y="4930775"/>
          <p14:tracePt t="60722" x="4460875" y="4930775"/>
          <p14:tracePt t="60752" x="4471988" y="4930775"/>
          <p14:tracePt t="60782" x="4494213" y="4930775"/>
          <p14:tracePt t="60790" x="4505325" y="4930775"/>
          <p14:tracePt t="60805" x="4527550" y="4930775"/>
          <p14:tracePt t="60826" x="4538663" y="4930775"/>
          <p14:tracePt t="60835" x="4549775" y="4930775"/>
          <p14:tracePt t="60849" x="4583113" y="4930775"/>
          <p14:tracePt t="60865" x="4605338" y="4930775"/>
          <p14:tracePt t="60882" x="4616450" y="4930775"/>
          <p14:tracePt t="60899" x="4638675" y="4930775"/>
          <p14:tracePt t="60915" x="4649788" y="4930775"/>
          <p14:tracePt t="60917" x="4660900" y="4930775"/>
          <p14:tracePt t="60932" x="4672013" y="4930775"/>
          <p14:tracePt t="60949" x="4705350" y="4930775"/>
          <p14:tracePt t="60965" x="4729163" y="4930775"/>
          <p14:tracePt t="60982" x="4740275" y="4930775"/>
          <p14:tracePt t="60985" x="4751388" y="4930775"/>
          <p14:tracePt t="61000" x="4784725" y="4930775"/>
          <p14:tracePt t="61014" x="4806950" y="4930775"/>
          <p14:tracePt t="61033" x="4818063" y="4930775"/>
          <p14:tracePt t="61059" x="4829175" y="4930775"/>
          <p14:tracePt t="61090" x="4851400" y="4930775"/>
          <p14:tracePt t="61096" x="4862513" y="4930775"/>
          <p14:tracePt t="61112" x="4873625" y="4930775"/>
          <p14:tracePt t="61119" x="4884738" y="4930775"/>
          <p14:tracePt t="61157" x="4895850" y="4930775"/>
          <p14:tracePt t="61165" x="4906963" y="4930775"/>
          <p14:tracePt t="61180" x="4918075" y="4930775"/>
          <p14:tracePt t="61186" x="4940300" y="4930775"/>
          <p14:tracePt t="61199" x="4951413" y="4930775"/>
          <p14:tracePt t="61215" x="4973638" y="4930775"/>
          <p14:tracePt t="61232" x="4997450" y="4930775"/>
          <p14:tracePt t="61233" x="5019675" y="4930775"/>
          <p14:tracePt t="61248" x="5053013" y="4908550"/>
          <p14:tracePt t="61265" x="5086350" y="4897438"/>
          <p14:tracePt t="61282" x="5119688" y="4875213"/>
          <p14:tracePt t="61300" x="5141913" y="4864100"/>
          <p14:tracePt t="61315" x="5175250" y="4841875"/>
          <p14:tracePt t="61332" x="5197475" y="4808538"/>
          <p14:tracePt t="61349" x="5208588" y="4797425"/>
          <p14:tracePt t="61365" x="5230813" y="4764088"/>
          <p14:tracePt t="61367" x="5241925" y="4764088"/>
          <p14:tracePt t="61381" x="5241925" y="4751388"/>
          <p14:tracePt t="61383" x="5241925" y="4740275"/>
          <p14:tracePt t="61399" x="5265738" y="4706938"/>
          <p14:tracePt t="61415" x="5265738" y="4684713"/>
          <p14:tracePt t="61432" x="5276850" y="4651375"/>
          <p14:tracePt t="61448" x="5299075" y="4618038"/>
          <p14:tracePt t="61465" x="5310188" y="4562475"/>
          <p14:tracePt t="61482" x="5310188" y="4540250"/>
          <p14:tracePt t="61498" x="5321300" y="4494213"/>
          <p14:tracePt t="61515" x="5321300" y="4449763"/>
          <p14:tracePt t="61517" x="5321300" y="4427538"/>
          <p14:tracePt t="61533" x="5321300" y="4383088"/>
          <p14:tracePt t="61548" x="5310188" y="4338638"/>
          <p14:tracePt t="61566" x="5299075" y="4327525"/>
          <p14:tracePt t="61581" x="5276850" y="4316413"/>
          <p14:tracePt t="61599" x="5254625" y="4283075"/>
          <p14:tracePt t="61615" x="5230813" y="4271963"/>
          <p14:tracePt t="61632" x="5219700" y="4249738"/>
          <p14:tracePt t="61648" x="5197475" y="4225925"/>
          <p14:tracePt t="61665" x="5164138" y="4214813"/>
          <p14:tracePt t="61683" x="5130800" y="4181475"/>
          <p14:tracePt t="61698" x="5119688" y="4159250"/>
          <p14:tracePt t="61715" x="5075238" y="4114800"/>
          <p14:tracePt t="61731" x="5075238" y="4092575"/>
          <p14:tracePt t="61749" x="5053013" y="4059238"/>
          <p14:tracePt t="61765" x="5019675" y="4037013"/>
          <p14:tracePt t="61782" x="5008563" y="4014788"/>
          <p14:tracePt t="61799" x="4997450" y="3992563"/>
          <p14:tracePt t="61815" x="4986338" y="3979863"/>
          <p14:tracePt t="61817" x="4973638" y="3979863"/>
          <p14:tracePt t="61833" x="4962525" y="3968750"/>
          <p14:tracePt t="61849" x="4940300" y="3935413"/>
          <p14:tracePt t="61865" x="4906963" y="3913188"/>
          <p14:tracePt t="61881" x="4895850" y="3890963"/>
          <p14:tracePt t="61899" x="4862513" y="3868738"/>
          <p14:tracePt t="61916" x="4829175" y="3857625"/>
          <p14:tracePt t="61932" x="4795838" y="3835400"/>
          <p14:tracePt t="61948" x="4784725" y="3835400"/>
          <p14:tracePt t="61967" x="4740275" y="3824288"/>
          <p14:tracePt t="61983" x="4694238" y="3824288"/>
          <p14:tracePt t="61999" x="4627563" y="3846513"/>
          <p14:tracePt t="62015" x="4549775" y="3879850"/>
          <p14:tracePt t="62032" x="4505325" y="3913188"/>
          <p14:tracePt t="62048" x="4449763" y="3935413"/>
          <p14:tracePt t="62065" x="4392613" y="3946525"/>
          <p14:tracePt t="62083" x="4348163" y="3968750"/>
          <p14:tracePt t="62098" x="4314825" y="3992563"/>
          <p14:tracePt t="62115" x="4281488" y="4014788"/>
          <p14:tracePt t="62117" x="4270375" y="4025900"/>
          <p14:tracePt t="62131" x="4237038" y="4048125"/>
          <p14:tracePt t="62148" x="4203700" y="4092575"/>
          <p14:tracePt t="62165" x="4170363" y="4125913"/>
          <p14:tracePt t="62182" x="4146550" y="4159250"/>
          <p14:tracePt t="62184" x="4124325" y="4181475"/>
          <p14:tracePt t="62199" x="4113213" y="4203700"/>
          <p14:tracePt t="62200" x="4068763" y="4249738"/>
          <p14:tracePt t="62216" x="4024313" y="4294188"/>
          <p14:tracePt t="62232" x="3968750" y="4349750"/>
          <p14:tracePt t="62249" x="3946525" y="4394200"/>
          <p14:tracePt t="62265" x="3946525" y="4416425"/>
          <p14:tracePt t="62281" x="3946525" y="4427538"/>
          <p14:tracePt t="62298" x="3946525" y="4460875"/>
          <p14:tracePt t="62315" x="3946525" y="4494213"/>
          <p14:tracePt t="62332" x="3946525" y="4573588"/>
          <p14:tracePt t="62334" x="3946525" y="4584700"/>
          <p14:tracePt t="62348" x="3946525" y="4595813"/>
          <p14:tracePt t="62350" x="3946525" y="4651375"/>
          <p14:tracePt t="62365" x="3946525" y="4695825"/>
          <p14:tracePt t="62382" x="3946525" y="4718050"/>
          <p14:tracePt t="62399" x="3968750" y="4729163"/>
          <p14:tracePt t="62415" x="3979863" y="4740275"/>
          <p14:tracePt t="62432" x="3990975" y="4751388"/>
          <p14:tracePt t="62448" x="4013200" y="4751388"/>
          <p14:tracePt t="62465" x="4035425" y="4751388"/>
          <p14:tracePt t="62481" x="4068763" y="4775200"/>
          <p14:tracePt t="62499" x="4146550" y="4775200"/>
          <p14:tracePt t="62515" x="4170363" y="4786313"/>
          <p14:tracePt t="62531" x="4203700" y="4797425"/>
          <p14:tracePt t="62548" x="4248150" y="4819650"/>
          <p14:tracePt t="62565" x="4292600" y="4830763"/>
          <p14:tracePt t="62567" x="4325938" y="4841875"/>
          <p14:tracePt t="62581" x="4348163" y="4841875"/>
          <p14:tracePt t="62583" x="4381500" y="4864100"/>
          <p14:tracePt t="62598" x="4449763" y="4875213"/>
          <p14:tracePt t="62616" x="4494213" y="4875213"/>
          <p14:tracePt t="62632" x="4549775" y="4875213"/>
          <p14:tracePt t="62649" x="4616450" y="4875213"/>
          <p14:tracePt t="62664" x="4660900" y="4852988"/>
          <p14:tracePt t="62681" x="4694238" y="4819650"/>
          <p14:tracePt t="62698" x="4729163" y="4819650"/>
          <p14:tracePt t="62715" x="4751388" y="4819650"/>
          <p14:tracePt t="62733" x="4751388" y="4808538"/>
          <p14:tracePt t="62748" x="4773613" y="4808538"/>
          <p14:tracePt t="62765" x="4784725" y="4797425"/>
          <p14:tracePt t="62782" x="4818063" y="4797425"/>
          <p14:tracePt t="62798" x="4829175" y="4775200"/>
          <p14:tracePt t="62800" x="4851400" y="4751388"/>
          <p14:tracePt t="62815" x="4862513" y="4729163"/>
          <p14:tracePt t="62832" x="4884738" y="4695825"/>
          <p14:tracePt t="62849" x="4929188" y="4651375"/>
          <p14:tracePt t="62866" x="4929188" y="4618038"/>
          <p14:tracePt t="62867" x="4940300" y="4595813"/>
          <p14:tracePt t="62882" x="4962525" y="4562475"/>
          <p14:tracePt t="62898" x="4962525" y="4540250"/>
          <p14:tracePt t="62942" x="4962525" y="4529138"/>
          <p14:tracePt t="62996" x="4962525" y="4506913"/>
          <p14:tracePt t="63010" x="4962525" y="4494213"/>
          <p14:tracePt t="63017" x="4962525" y="4483100"/>
          <p14:tracePt t="63033" x="4962525" y="4471988"/>
          <p14:tracePt t="63048" x="4973638" y="4438650"/>
          <p14:tracePt t="63065" x="4973638" y="4405313"/>
          <p14:tracePt t="63081" x="4973638" y="4360863"/>
          <p14:tracePt t="63098" x="4973638" y="4338638"/>
          <p14:tracePt t="63101" x="4973638" y="4305300"/>
          <p14:tracePt t="63115" x="4986338" y="4271963"/>
          <p14:tracePt t="63131" x="4997450" y="4225925"/>
          <p14:tracePt t="63148" x="5008563" y="4159250"/>
          <p14:tracePt t="63165" x="5008563" y="4114800"/>
          <p14:tracePt t="63168" x="5019675" y="4081463"/>
          <p14:tracePt t="63182" x="5019675" y="4037013"/>
          <p14:tracePt t="63199" x="5019675" y="4003675"/>
          <p14:tracePt t="63216" x="5019675" y="3957638"/>
          <p14:tracePt t="63232" x="5019675" y="3924300"/>
          <p14:tracePt t="63249" x="5019675" y="3890963"/>
          <p14:tracePt t="63265" x="5019675" y="3857625"/>
          <p14:tracePt t="63282" x="5019675" y="3824288"/>
          <p14:tracePt t="63298" x="5008563" y="3813175"/>
          <p14:tracePt t="63315" x="4997450" y="3802063"/>
          <p14:tracePt t="63318" x="4997450" y="3790950"/>
          <p14:tracePt t="63331" x="4997450" y="3779838"/>
          <p14:tracePt t="63350" x="4986338" y="3746500"/>
          <p14:tracePt t="63365" x="4973638" y="3722688"/>
          <p14:tracePt t="63382" x="4973638" y="3700463"/>
          <p14:tracePt t="63384" x="4962525" y="3689350"/>
          <p14:tracePt t="63399" x="4951413" y="3678238"/>
          <p14:tracePt t="63415" x="4929188" y="3667125"/>
          <p14:tracePt t="63433" x="4929188" y="3656013"/>
          <p14:tracePt t="63467" x="4918075" y="3656013"/>
          <p14:tracePt t="63474" x="4906963" y="3656013"/>
          <p14:tracePt t="63483" x="4895850" y="3644900"/>
          <p14:tracePt t="63499" x="4884738" y="3633788"/>
          <p14:tracePt t="63515" x="4873625" y="3622675"/>
          <p14:tracePt t="63532" x="4862513" y="3622675"/>
          <p14:tracePt t="63551" x="4840288" y="3611563"/>
          <p14:tracePt t="63565" x="4829175" y="3611563"/>
          <p14:tracePt t="63582" x="4762500" y="3611563"/>
          <p14:tracePt t="63599" x="4740275" y="3611563"/>
          <p14:tracePt t="63615" x="4672013" y="3633788"/>
          <p14:tracePt t="63617" x="4649788" y="3656013"/>
          <p14:tracePt t="63633" x="4538663" y="3722688"/>
          <p14:tracePt t="63649" x="4460875" y="3779838"/>
          <p14:tracePt t="63666" x="4414838" y="3813175"/>
          <p14:tracePt t="63682" x="4392613" y="3824288"/>
          <p14:tracePt t="63699" x="4381500" y="3835400"/>
          <p14:tracePt t="63738" x="4370388" y="3846513"/>
          <p14:tracePt t="64802" x="4359275" y="3846513"/>
          <p14:tracePt t="64809" x="4348163" y="3846513"/>
          <p14:tracePt t="64817" x="4325938" y="3857625"/>
          <p14:tracePt t="64832" x="4270375" y="3924300"/>
          <p14:tracePt t="64849" x="4124325" y="4092575"/>
          <p14:tracePt t="64865" x="3968750" y="4294188"/>
          <p14:tracePt t="64883" x="3789363" y="4629150"/>
          <p14:tracePt t="64886" x="3733800" y="4740275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139368-C02D-50CB-A8F9-36366474F03F}"/>
              </a:ext>
            </a:extLst>
          </p:cNvPr>
          <p:cNvSpPr txBox="1">
            <a:spLocks/>
          </p:cNvSpPr>
          <p:nvPr/>
        </p:nvSpPr>
        <p:spPr>
          <a:xfrm>
            <a:off x="50400" y="109925"/>
            <a:ext cx="8738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2200" b="1" dirty="0">
                <a:solidFill>
                  <a:srgbClr val="002060"/>
                </a:solidFill>
              </a:rPr>
              <a:t> </a:t>
            </a:r>
            <a:r>
              <a:rPr lang="en-US" sz="2200" b="1" dirty="0">
                <a:solidFill>
                  <a:srgbClr val="002060"/>
                </a:solidFill>
              </a:rPr>
              <a:t>Characteristics of HSIL clusters </a:t>
            </a:r>
            <a:endParaRPr lang="fr-FR" sz="22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0C70A93-B82B-2FEC-2E41-5C59B2CEA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809754"/>
              </p:ext>
            </p:extLst>
          </p:nvPr>
        </p:nvGraphicFramePr>
        <p:xfrm>
          <a:off x="88501" y="612000"/>
          <a:ext cx="5261099" cy="4524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0699">
                  <a:extLst>
                    <a:ext uri="{9D8B030D-6E8A-4147-A177-3AD203B41FA5}">
                      <a16:colId xmlns:a16="http://schemas.microsoft.com/office/drawing/2014/main" val="987874006"/>
                    </a:ext>
                  </a:extLst>
                </a:gridCol>
                <a:gridCol w="1036800">
                  <a:extLst>
                    <a:ext uri="{9D8B030D-6E8A-4147-A177-3AD203B41FA5}">
                      <a16:colId xmlns:a16="http://schemas.microsoft.com/office/drawing/2014/main" val="1099827191"/>
                    </a:ext>
                  </a:extLst>
                </a:gridCol>
                <a:gridCol w="1036800">
                  <a:extLst>
                    <a:ext uri="{9D8B030D-6E8A-4147-A177-3AD203B41FA5}">
                      <a16:colId xmlns:a16="http://schemas.microsoft.com/office/drawing/2014/main" val="425740670"/>
                    </a:ext>
                  </a:extLst>
                </a:gridCol>
                <a:gridCol w="1036800">
                  <a:extLst>
                    <a:ext uri="{9D8B030D-6E8A-4147-A177-3AD203B41FA5}">
                      <a16:colId xmlns:a16="http://schemas.microsoft.com/office/drawing/2014/main" val="1285498753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Variables</a:t>
                      </a:r>
                      <a:endParaRPr lang="fr-FR" sz="900" b="1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Hot spots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N = 181</a:t>
                      </a:r>
                      <a:endParaRPr lang="fr-FR" sz="900" b="1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Cold spots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N = 190</a:t>
                      </a:r>
                      <a:endParaRPr lang="fr-FR" sz="900" b="1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p-value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+mn-lt"/>
                        </a:rPr>
                        <a:t>Hot vs Cold</a:t>
                      </a:r>
                      <a:endParaRPr lang="fr-FR" sz="900" b="1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52982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Age (median)</a:t>
                      </a:r>
                      <a:endParaRPr lang="fr-FR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38 (31 - 46)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36 (30 - 42)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0.04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758261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fr-FR" sz="9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Types of positive </a:t>
                      </a:r>
                      <a:r>
                        <a:rPr lang="fr-FR" sz="9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smears</a:t>
                      </a:r>
                      <a:endParaRPr lang="fr-FR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&lt; 0.001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696093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HSIL cytology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43,1% (78/181)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23,7% (45/190)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944954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ASC-H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4,4%   (8/181)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21,6% (41/190)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377242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ASC-US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27,6% (50/181)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24,2% (46/190)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79781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LSIL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23,2% (42/181)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29,4% (56/190)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 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792479"/>
                  </a:ext>
                </a:extLst>
              </a:tr>
              <a:tr h="279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    Atypical glandular cells – </a:t>
                      </a:r>
                      <a:endParaRPr lang="fr-FR" sz="90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    Adenocarcinoma in situ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1,7%   (3/181)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1,1%   (2/190)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77147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Smear collectors</a:t>
                      </a:r>
                      <a:endParaRPr lang="fr-FR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&lt; 0.001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155190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General physicians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17,2%   (31/180)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29,3%   (55/188)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516201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</a:t>
                      </a:r>
                      <a:r>
                        <a:rPr lang="fr-FR" sz="900" dirty="0" err="1">
                          <a:effectLst/>
                          <a:latin typeface="+mn-lt"/>
                        </a:rPr>
                        <a:t>Gynaecologists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81,7% (147/180)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64,9% (122/188)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605754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    </a:t>
                      </a:r>
                      <a:r>
                        <a:rPr lang="fr-FR" sz="900">
                          <a:effectLst/>
                          <a:latin typeface="+mn-lt"/>
                        </a:rPr>
                        <a:t>Midwives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1,1%     (2/180)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5,8%   (11/188)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26234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    Missing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1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519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French municipalities classification*</a:t>
                      </a:r>
                      <a:endParaRPr lang="fr-FR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&lt; 0.001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711628"/>
                  </a:ext>
                </a:extLst>
              </a:tr>
              <a:tr h="279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Municipalities generally favored in </a:t>
                      </a: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    terms of accessibility to health care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100% (181/181)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88,4% (168/190)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362700"/>
                  </a:ext>
                </a:extLst>
              </a:tr>
              <a:tr h="279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Municipalities with poor </a:t>
                      </a: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    accessibility to health care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-  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11,6%   (22/190)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025143"/>
                  </a:ext>
                </a:extLst>
              </a:tr>
              <a:tr h="279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Municipalities limited access to specific  </a:t>
                      </a: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    types of health care professionals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-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-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179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French Deprivation Index**</a:t>
                      </a:r>
                      <a:endParaRPr lang="fr-FR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&lt; 0.001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842414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Quintile-1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20,5%   (37/181)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12,1% (23/190)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 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900298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Quintile-2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19,3%   (35/181)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21,6% (41/190)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462644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Quintile-3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effectLst/>
                          <a:latin typeface="+mn-lt"/>
                        </a:rPr>
                        <a:t>60,2% (109/181)</a:t>
                      </a:r>
                      <a:endParaRPr lang="fr-FR" sz="9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20,5% (39/190)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200460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Quintile-4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-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21,6% (41/190)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34667"/>
                  </a:ext>
                </a:extLst>
              </a:tr>
              <a:tr h="1396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   Quintile-5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-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24,2% (46/190)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+mn-lt"/>
                        </a:rPr>
                        <a:t> </a:t>
                      </a: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119920"/>
                  </a:ext>
                </a:extLst>
              </a:tr>
              <a:tr h="13964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7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*French municipalities classification was used to describe and analyze medical deserts in primary care (Bonal et al., 2024).</a:t>
                      </a: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sz="7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**The French Deprivation Index (</a:t>
                      </a:r>
                      <a:r>
                        <a:rPr lang="en-US" sz="700" dirty="0" err="1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FDep</a:t>
                      </a:r>
                      <a:r>
                        <a:rPr lang="en-US" sz="7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 was developed to provide a geographic indicator of social disadvantage specifically tailored for population-based health studies in France (Rey et al., 2009). Quintile-1 representing the least deprived population and Quintile-5 representing the most deprived population.</a:t>
                      </a:r>
                      <a:endParaRPr lang="fr-FR" sz="7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buNone/>
                      </a:pP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fr-FR" sz="9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265" marR="122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702376"/>
                  </a:ext>
                </a:extLst>
              </a:tr>
            </a:tbl>
          </a:graphicData>
        </a:graphic>
      </p:graphicFrame>
      <p:sp>
        <p:nvSpPr>
          <p:cNvPr id="10" name="Google Shape;60;p14">
            <a:extLst>
              <a:ext uri="{FF2B5EF4-FFF2-40B4-BE49-F238E27FC236}">
                <a16:creationId xmlns:a16="http://schemas.microsoft.com/office/drawing/2014/main" id="{4EC46F34-A732-0994-A120-47E7797A1F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92000" y="525600"/>
            <a:ext cx="3938400" cy="4219975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Hot spots of HSIL are characterized by: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Municipalities generally favored in terms of accessibility to health care, though mitigated in some cases by high needs or a declining supply (100% of cases).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Easier access to gynecologists and specialists (81.7% of cases). </a:t>
            </a:r>
          </a:p>
          <a:p>
            <a:pPr marL="11430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In contrast, cold spots are significantly     (p &lt; 0.001) more likely to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Municipalities with poor accessibility  to healthcare.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most socioeconomically disadvantaged quintiles</a:t>
            </a:r>
            <a:r>
              <a:rPr lang="en-US" sz="1500" dirty="0">
                <a:solidFill>
                  <a:schemeClr val="bg1"/>
                </a:solidFill>
              </a:rPr>
              <a:t> ,,,,,,,,, </a:t>
            </a:r>
            <a:r>
              <a:rPr lang="en-US" sz="1500" dirty="0">
                <a:solidFill>
                  <a:schemeClr val="tx1"/>
                </a:solidFill>
              </a:rPr>
              <a:t>(quintiles 4 and 5).</a:t>
            </a:r>
          </a:p>
          <a:p>
            <a:pPr marL="114300" indent="0">
              <a:buNone/>
            </a:pPr>
            <a:endParaRPr sz="1500" dirty="0">
              <a:solidFill>
                <a:schemeClr val="tx1"/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F792C0B-D90E-01B3-6607-B92A979709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78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49"/>
    </mc:Choice>
    <mc:Fallback>
      <p:transition spd="slow" advTm="45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786" x="1900238" y="5065713"/>
          <p14:tracePt t="12795" x="1922463" y="5043488"/>
          <p14:tracePt t="12807" x="1933575" y="5032375"/>
          <p14:tracePt t="12809" x="1955800" y="5008563"/>
          <p14:tracePt t="12824" x="1989138" y="4975225"/>
          <p14:tracePt t="12841" x="2035175" y="4941888"/>
          <p14:tracePt t="12856" x="2135188" y="4875213"/>
          <p14:tracePt t="12873" x="2190750" y="4830763"/>
          <p14:tracePt t="12889" x="2257425" y="4775200"/>
          <p14:tracePt t="12907" x="2347913" y="4729163"/>
          <p14:tracePt t="12924" x="2459038" y="4684713"/>
          <p14:tracePt t="12940" x="2582863" y="4651375"/>
          <p14:tracePt t="12957" x="2716213" y="4573588"/>
          <p14:tracePt t="12960" x="2771775" y="4529138"/>
          <p14:tracePt t="12975" x="2951163" y="4383088"/>
          <p14:tracePt t="12990" x="3062288" y="4260850"/>
          <p14:tracePt t="13008" x="3141663" y="4137025"/>
          <p14:tracePt t="13013" x="3152775" y="4092575"/>
          <p14:tracePt t="13024" x="3175000" y="4059238"/>
          <p14:tracePt t="13027" x="3175000" y="4037013"/>
          <p14:tracePt t="13040" x="3197225" y="4014788"/>
          <p14:tracePt t="13043" x="3197225" y="4003675"/>
          <p14:tracePt t="13056" x="3208338" y="3979863"/>
          <p14:tracePt t="13074" x="3208338" y="3968750"/>
          <p14:tracePt t="13089" x="3230563" y="3913188"/>
          <p14:tracePt t="13107" x="3241675" y="3824288"/>
          <p14:tracePt t="13125" x="3252788" y="3722688"/>
          <p14:tracePt t="13140" x="3252788" y="3689350"/>
          <p14:tracePt t="13157" x="3252788" y="3667125"/>
          <p14:tracePt t="13173" x="3252788" y="3656013"/>
          <p14:tracePt t="13190" x="3241675" y="3644900"/>
          <p14:tracePt t="13207" x="3230563" y="3644900"/>
          <p14:tracePt t="13229" x="3230563" y="3633788"/>
          <p14:tracePt t="13239" x="3230563" y="3622675"/>
          <p14:tracePt t="13257" x="3230563" y="3611563"/>
          <p14:tracePt t="13260" x="3219450" y="3600450"/>
          <p14:tracePt t="13274" x="3197225" y="3589338"/>
          <p14:tracePt t="13290" x="3197225" y="3578225"/>
          <p14:tracePt t="13307" x="3163888" y="3567113"/>
          <p14:tracePt t="13324" x="3152775" y="3556000"/>
          <p14:tracePt t="13327" x="3130550" y="3544888"/>
          <p14:tracePt t="13339" x="3119438" y="3544888"/>
          <p14:tracePt t="13357" x="3097213" y="3522663"/>
          <p14:tracePt t="13374" x="3073400" y="3511550"/>
          <p14:tracePt t="13391" x="3040063" y="3511550"/>
          <p14:tracePt t="13407" x="3028950" y="3511550"/>
          <p14:tracePt t="13410" x="3017838" y="3511550"/>
          <p14:tracePt t="13425" x="2973388" y="3500438"/>
          <p14:tracePt t="13441" x="2940050" y="3489325"/>
          <p14:tracePt t="13457" x="2906713" y="3465513"/>
          <p14:tracePt t="13474" x="2895600" y="3454400"/>
          <p14:tracePt t="13489" x="2884488" y="3454400"/>
          <p14:tracePt t="13521" x="2873375" y="3454400"/>
          <p14:tracePt t="13530" x="2862263" y="3454400"/>
          <p14:tracePt t="13539" x="2851150" y="3454400"/>
          <p14:tracePt t="13557" x="2828925" y="3454400"/>
          <p14:tracePt t="13573" x="2805113" y="3454400"/>
          <p14:tracePt t="13590" x="2771775" y="3454400"/>
          <p14:tracePt t="13607" x="2749550" y="3443288"/>
          <p14:tracePt t="13624" x="2738438" y="3443288"/>
          <p14:tracePt t="13641" x="2727325" y="3432175"/>
          <p14:tracePt t="13658" x="2716213" y="3432175"/>
          <p14:tracePt t="13673" x="2705100" y="3432175"/>
          <p14:tracePt t="13690" x="2705100" y="3421063"/>
          <p14:tracePt t="13707" x="2705100" y="3398838"/>
          <p14:tracePt t="13709" x="2705100" y="3387725"/>
          <p14:tracePt t="13724" x="2705100" y="3365500"/>
          <p14:tracePt t="13740" x="2705100" y="3343275"/>
          <p14:tracePt t="13756" x="2705100" y="3298825"/>
          <p14:tracePt t="13773" x="2705100" y="3276600"/>
          <p14:tracePt t="13789" x="2705100" y="3243263"/>
          <p14:tracePt t="13807" x="2705100" y="3221038"/>
          <p14:tracePt t="14144" x="2716213" y="3208338"/>
          <p14:tracePt t="14160" x="2727325" y="3197225"/>
          <p14:tracePt t="14182" x="2738438" y="3186113"/>
          <p14:tracePt t="14227" x="2727325" y="3186113"/>
          <p14:tracePt t="14257" x="2716213" y="3186113"/>
          <p14:tracePt t="14271" x="2705100" y="3186113"/>
          <p14:tracePt t="14287" x="2693988" y="3186113"/>
          <p14:tracePt t="14309" x="2682875" y="3186113"/>
          <p14:tracePt t="14317" x="2671763" y="3186113"/>
          <p14:tracePt t="14354" x="2660650" y="3186113"/>
          <p14:tracePt t="25113" x="2995613" y="3376613"/>
          <p14:tracePt t="25117" x="3230563" y="3511550"/>
          <p14:tracePt t="25121" x="3330575" y="3567113"/>
          <p14:tracePt t="25123" x="3365500" y="3589338"/>
          <p14:tracePt t="25132" x="3376613" y="3589338"/>
          <p14:tracePt t="25184" x="3409950" y="3589338"/>
          <p14:tracePt t="25191" x="3454400" y="3611563"/>
          <p14:tracePt t="25208" x="3509963" y="3656013"/>
          <p14:tracePt t="25223" x="3598863" y="3689350"/>
          <p14:tracePt t="25239" x="3711575" y="3746500"/>
          <p14:tracePt t="25256" x="3778250" y="3790950"/>
          <p14:tracePt t="25275" x="3878263" y="3846513"/>
          <p14:tracePt t="25291" x="3946525" y="3868738"/>
          <p14:tracePt t="25306" x="4024313" y="3879850"/>
          <p14:tracePt t="25322" x="4146550" y="3913188"/>
          <p14:tracePt t="25339" x="4270375" y="3935413"/>
          <p14:tracePt t="25341" x="4314825" y="3946525"/>
          <p14:tracePt t="25357" x="4425950" y="3992563"/>
          <p14:tracePt t="25372" x="4505325" y="4003675"/>
          <p14:tracePt t="25390" x="4538663" y="4037013"/>
          <p14:tracePt t="25407" x="4549775" y="4037013"/>
          <p14:tracePt t="25500" x="4538663" y="4037013"/>
          <p14:tracePt t="25501" x="4527550" y="4025900"/>
          <p14:tracePt t="25505" x="4483100" y="4003675"/>
          <p14:tracePt t="25522" x="4381500" y="3924300"/>
          <p14:tracePt t="25539" x="4248150" y="3846513"/>
          <p14:tracePt t="25556" x="4113213" y="3768725"/>
          <p14:tracePt t="25573" x="3968750" y="3678238"/>
          <p14:tracePt t="25590" x="3935413" y="3678238"/>
          <p14:tracePt t="25785" x="3924300" y="3656013"/>
          <p14:tracePt t="25793" x="3913188" y="3656013"/>
          <p14:tracePt t="25808" x="3913188" y="3633788"/>
          <p14:tracePt t="25860" x="3913188" y="3622675"/>
          <p14:tracePt t="26100" x="3913188" y="3567113"/>
          <p14:tracePt t="26108" x="3913188" y="3544888"/>
          <p14:tracePt t="26122" x="3913188" y="3511550"/>
          <p14:tracePt t="26140" x="3913188" y="3489325"/>
          <p14:tracePt t="26156" x="3913188" y="3478213"/>
          <p14:tracePt t="26864" x="3902075" y="3478213"/>
          <p14:tracePt t="26866" x="3889375" y="3489325"/>
          <p14:tracePt t="26880" x="3889375" y="3500438"/>
          <p14:tracePt t="26887" x="3878263" y="3511550"/>
          <p14:tracePt t="26925" x="3878263" y="3544888"/>
          <p14:tracePt t="26939" x="3878263" y="3556000"/>
          <p14:tracePt t="26946" x="3878263" y="3567113"/>
          <p14:tracePt t="26957" x="3878263" y="3578225"/>
          <p14:tracePt t="26973" x="3878263" y="3589338"/>
          <p14:tracePt t="26990" x="3878263" y="3600450"/>
          <p14:tracePt t="26992" x="3878263" y="3611563"/>
          <p14:tracePt t="27036" x="3867150" y="3644900"/>
          <p14:tracePt t="27044" x="3856038" y="3644900"/>
          <p14:tracePt t="27056" x="3844925" y="3644900"/>
          <p14:tracePt t="27072" x="3822700" y="3667125"/>
          <p14:tracePt t="27089" x="3811588" y="3667125"/>
          <p14:tracePt t="27150" x="3789363" y="3667125"/>
          <p14:tracePt t="27157" x="3778250" y="3667125"/>
          <p14:tracePt t="27164" x="3767138" y="3667125"/>
          <p14:tracePt t="27173" x="3756025" y="3667125"/>
          <p14:tracePt t="27190" x="3744913" y="3667125"/>
          <p14:tracePt t="27208" x="3733800" y="3667125"/>
          <p14:tracePt t="27209" x="3722688" y="3667125"/>
          <p14:tracePt t="41325" x="3935413" y="3779838"/>
          <p14:tracePt t="41329" x="4248150" y="4014788"/>
          <p14:tracePt t="41332" x="4381500" y="4081463"/>
          <p14:tracePt t="41341" x="4425950" y="4092575"/>
          <p14:tracePt t="41356" x="4605338" y="4170363"/>
          <p14:tracePt t="41372" x="4795838" y="4214813"/>
          <p14:tracePt t="41389" x="4918075" y="4260850"/>
          <p14:tracePt t="41406" x="4940300" y="4283075"/>
          <p14:tracePt t="41437" x="4940300" y="4294188"/>
          <p14:tracePt t="41443" x="4940300" y="4316413"/>
          <p14:tracePt t="41456" x="4973638" y="4349750"/>
          <p14:tracePt t="41472" x="5030788" y="4471988"/>
          <p14:tracePt t="41490" x="5186363" y="4718050"/>
          <p14:tracePt t="41506" x="5276850" y="4797425"/>
          <p14:tracePt t="41524" x="5343525" y="4864100"/>
          <p14:tracePt t="41540" x="5421313" y="4919663"/>
          <p14:tracePt t="41542" x="5432425" y="4919663"/>
          <p14:tracePt t="41633" x="5421313" y="4953000"/>
          <p14:tracePt t="41640" x="5387975" y="4953000"/>
          <p14:tracePt t="41657" x="5332413" y="4953000"/>
          <p14:tracePt t="41672" x="5241925" y="4953000"/>
          <p14:tracePt t="41690" x="5119688" y="4964113"/>
          <p14:tracePt t="41706" x="5075238" y="4986338"/>
          <p14:tracePt t="41707" x="5053013" y="4986338"/>
          <p14:tracePt t="41722" x="5041900" y="4997450"/>
          <p14:tracePt t="41740" x="5041900" y="5008563"/>
          <p14:tracePt t="41790" x="5041900" y="4986338"/>
          <p14:tracePt t="41796" x="5041900" y="4975225"/>
          <p14:tracePt t="41806" x="5030788" y="4919663"/>
          <p14:tracePt t="41823" x="4997450" y="4830763"/>
          <p14:tracePt t="41840" x="4973638" y="4695825"/>
          <p14:tracePt t="41842" x="4962525" y="4662488"/>
          <p14:tracePt t="41856" x="4962525" y="4618038"/>
          <p14:tracePt t="41872" x="4962525" y="4573588"/>
          <p14:tracePt t="41890" x="4962525" y="4551363"/>
          <p14:tracePt t="42008" x="4962525" y="4529138"/>
          <p14:tracePt t="42097" x="4929188" y="4551363"/>
          <p14:tracePt t="42104" x="4884738" y="4573588"/>
          <p14:tracePt t="42111" x="4873625" y="4595813"/>
          <p14:tracePt t="42122" x="4840288" y="4629150"/>
          <p14:tracePt t="42139" x="4784725" y="4695825"/>
          <p14:tracePt t="42157" x="4729163" y="4775200"/>
          <p14:tracePt t="42173" x="4660900" y="4841875"/>
          <p14:tracePt t="42190" x="4627563" y="4875213"/>
          <p14:tracePt t="42206" x="4616450" y="4897438"/>
          <p14:tracePt t="42223" x="4605338" y="4908550"/>
          <p14:tracePt t="42262" x="4572000" y="4908550"/>
          <p14:tracePt t="42269" x="4549775" y="4897438"/>
          <p14:tracePt t="42276" x="4538663" y="4897438"/>
          <p14:tracePt t="42289" x="4516438" y="4886325"/>
          <p14:tracePt t="42291" x="4505325" y="4864100"/>
          <p14:tracePt t="42306" x="4494213" y="4841875"/>
          <p14:tracePt t="42308" x="4483100" y="4819650"/>
          <p14:tracePt t="42322" x="4471988" y="4786313"/>
          <p14:tracePt t="42339" x="4471988" y="4729163"/>
          <p14:tracePt t="42356" x="4471988" y="4662488"/>
          <p14:tracePt t="42373" x="4471988" y="4573588"/>
          <p14:tracePt t="42375" x="4471988" y="4551363"/>
          <p14:tracePt t="42390" x="4494213" y="4471988"/>
          <p14:tracePt t="42406" x="4516438" y="4427538"/>
          <p14:tracePt t="42423" x="4516438" y="4416425"/>
          <p14:tracePt t="42439" x="4516438" y="4405313"/>
          <p14:tracePt t="42591" x="4516438" y="4449763"/>
          <p14:tracePt t="42599" x="4516438" y="4483100"/>
          <p14:tracePt t="42607" x="4505325" y="4518025"/>
          <p14:tracePt t="42622" x="4460875" y="4595813"/>
          <p14:tracePt t="42640" x="4403725" y="4695825"/>
          <p14:tracePt t="42656" x="4381500" y="4751388"/>
          <p14:tracePt t="42673" x="4359275" y="4797425"/>
          <p14:tracePt t="42677" x="4359275" y="4808538"/>
          <p14:tracePt t="42690" x="4348163" y="4808538"/>
          <p14:tracePt t="42787" x="4348163" y="4775200"/>
          <p14:tracePt t="42795" x="4359275" y="4729163"/>
          <p14:tracePt t="42807" x="4381500" y="4695825"/>
          <p14:tracePt t="42822" x="4414838" y="4606925"/>
          <p14:tracePt t="42840" x="4438650" y="4506913"/>
          <p14:tracePt t="42856" x="4460875" y="4438650"/>
          <p14:tracePt t="42873" x="4505325" y="4371975"/>
          <p14:tracePt t="42889" x="4527550" y="4316413"/>
          <p14:tracePt t="42907" x="4549775" y="4260850"/>
          <p14:tracePt t="42923" x="4549775" y="4249738"/>
          <p14:tracePt t="43042" x="4549775" y="4260850"/>
          <p14:tracePt t="43049" x="4549775" y="4271963"/>
          <p14:tracePt t="43058" x="4549775" y="4283075"/>
          <p14:tracePt t="43072" x="4549775" y="4305300"/>
          <p14:tracePt t="43090" x="4538663" y="4371975"/>
          <p14:tracePt t="43106" x="4527550" y="4438650"/>
          <p14:tracePt t="43124" x="4483100" y="4551363"/>
          <p14:tracePt t="43140" x="4460875" y="4606925"/>
          <p14:tracePt t="43156" x="4438650" y="4684713"/>
          <p14:tracePt t="43544" x="4438650" y="4695825"/>
          <p14:tracePt t="43551" x="4449763" y="4706938"/>
          <p14:tracePt t="43560" x="4449763" y="4718050"/>
          <p14:tracePt t="43574" x="4449763" y="4786313"/>
          <p14:tracePt t="43589" x="4449763" y="4808538"/>
          <p14:tracePt t="43591" x="4449763" y="4841875"/>
          <p14:tracePt t="43606" x="4403725" y="4964113"/>
          <p14:tracePt t="43623" x="4337050" y="5043488"/>
          <p14:tracePt t="43639" x="4259263" y="51101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BFF53F-1964-0D3D-2D2D-6B22B97756DB}"/>
              </a:ext>
            </a:extLst>
          </p:cNvPr>
          <p:cNvSpPr txBox="1">
            <a:spLocks/>
          </p:cNvSpPr>
          <p:nvPr/>
        </p:nvSpPr>
        <p:spPr>
          <a:xfrm>
            <a:off x="50400" y="426725"/>
            <a:ext cx="8738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2200" b="1" dirty="0">
                <a:solidFill>
                  <a:srgbClr val="002060"/>
                </a:solidFill>
              </a:rPr>
              <a:t> </a:t>
            </a:r>
            <a:r>
              <a:rPr lang="en-US" sz="2200" b="1" dirty="0">
                <a:solidFill>
                  <a:srgbClr val="002060"/>
                </a:solidFill>
              </a:rPr>
              <a:t>Take home message</a:t>
            </a:r>
            <a:endParaRPr lang="fr-FR" sz="2200" b="1" dirty="0">
              <a:solidFill>
                <a:srgbClr val="002060"/>
              </a:solidFill>
            </a:endParaRPr>
          </a:p>
        </p:txBody>
      </p:sp>
      <p:sp>
        <p:nvSpPr>
          <p:cNvPr id="9" name="Google Shape;60;p14">
            <a:extLst>
              <a:ext uri="{FF2B5EF4-FFF2-40B4-BE49-F238E27FC236}">
                <a16:creationId xmlns:a16="http://schemas.microsoft.com/office/drawing/2014/main" id="{380DEE13-E9E8-7B81-25F9-ABF9F8E31E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400" y="1404000"/>
            <a:ext cx="8870400" cy="289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Geographic-level comparisons reveal a high cancers screening disparity in Isère and that ICC hot spot merges with the HSIL cold spot.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Lower detection rates of HSIL seems to be linked to cancer detection in a specific area.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Our findings suggest that HSIL cold spot territory may be of specific attention as women still die from progressing HSIL that escape follow-up care.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275744C-33B7-9C80-831A-257DC3336F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331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87"/>
    </mc:Choice>
    <mc:Fallback>
      <p:transition spd="slow" advTm="23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Microsoft Office PowerPoint</Application>
  <PresentationFormat>Affichage à l'écran (16:9)</PresentationFormat>
  <Paragraphs>136</Paragraphs>
  <Slides>5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Simple Light</vt:lpstr>
      <vt:lpstr>Geographic inequalities from High-Grade Cervical Intraepithelial Lesions to Cervical Cancer in Isère, France</vt:lpstr>
      <vt:lpstr> Objective and Study design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Christian Balamou</cp:lastModifiedBy>
  <cp:revision>21</cp:revision>
  <cp:lastPrinted>2026-04-24T13:43:02Z</cp:lastPrinted>
  <dcterms:modified xsi:type="dcterms:W3CDTF">2026-05-02T09:19:50Z</dcterms:modified>
</cp:coreProperties>
</file>