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1" autoAdjust="0"/>
    <p:restoredTop sz="94660"/>
  </p:normalViewPr>
  <p:slideViewPr>
    <p:cSldViewPr snapToGrid="0">
      <p:cViewPr varScale="1">
        <p:scale>
          <a:sx n="194" d="100"/>
          <a:sy n="194" d="100"/>
        </p:scale>
        <p:origin x="20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5AD8CD-20E6-A24D-85B2-36940FD95266}" type="doc">
      <dgm:prSet loTypeId="urn:microsoft.com/office/officeart/2005/8/layout/process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0A0988C2-966B-1D42-8075-6C0CDB103B5B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HR-HPV+ 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5DC732-8D8B-174F-9778-ED8DCA6172AB}" type="parTrans" cxnId="{1E4043B8-796A-F646-B98E-CD609474311E}">
      <dgm:prSet/>
      <dgm:spPr/>
      <dgm:t>
        <a:bodyPr/>
        <a:lstStyle/>
        <a:p>
          <a:endParaRPr lang="zh-CN" altLang="en-US"/>
        </a:p>
      </dgm:t>
    </dgm:pt>
    <dgm:pt modelId="{D06532B8-6687-7B4A-9BC7-8FA97C235749}" type="sibTrans" cxnId="{1E4043B8-796A-F646-B98E-CD609474311E}">
      <dgm:prSet/>
      <dgm:spPr/>
      <dgm:t>
        <a:bodyPr/>
        <a:lstStyle/>
        <a:p>
          <a:endParaRPr lang="zh-CN" altLang="en-US"/>
        </a:p>
      </dgm:t>
    </dgm:pt>
    <dgm:pt modelId="{CC86187C-967D-034F-BED9-821CD7C5AF4C}">
      <dgm:prSet custT="1"/>
      <dgm:spPr>
        <a:solidFill>
          <a:srgbClr val="545297"/>
        </a:solidFill>
      </dgm:spPr>
      <dgm:t>
        <a:bodyPr/>
        <a:lstStyle/>
        <a:p>
          <a:r>
            <a:rPr lang="en" sz="1200" dirty="0">
              <a:latin typeface="Arial" panose="020B0604020202020204" pitchFamily="34" charset="0"/>
              <a:cs typeface="Arial" panose="020B0604020202020204" pitchFamily="34" charset="0"/>
            </a:rPr>
            <a:t>High sensitivity</a:t>
          </a:r>
          <a:br>
            <a:rPr lang="en" sz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" sz="1200" dirty="0">
              <a:latin typeface="Arial" panose="020B0604020202020204" pitchFamily="34" charset="0"/>
              <a:cs typeface="Arial" panose="020B0604020202020204" pitchFamily="34" charset="0"/>
            </a:rPr>
            <a:t>but low </a:t>
          </a:r>
          <a:r>
            <a:rPr lang="en" sz="1200" dirty="0" err="1">
              <a:latin typeface="Arial" panose="020B0604020202020204" pitchFamily="34" charset="0"/>
              <a:cs typeface="Arial" panose="020B0604020202020204" pitchFamily="34" charset="0"/>
            </a:rPr>
            <a:t>specificit</a:t>
          </a:r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y 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06E87A-07D0-9746-87C0-74E15828248E}" type="parTrans" cxnId="{58833BBD-D63F-BB4A-B68E-4101860DE1A9}">
      <dgm:prSet/>
      <dgm:spPr/>
      <dgm:t>
        <a:bodyPr/>
        <a:lstStyle/>
        <a:p>
          <a:endParaRPr lang="zh-CN" altLang="en-US"/>
        </a:p>
      </dgm:t>
    </dgm:pt>
    <dgm:pt modelId="{96885E38-5228-EA48-B21A-151AD4CC4191}" type="sibTrans" cxnId="{58833BBD-D63F-BB4A-B68E-4101860DE1A9}">
      <dgm:prSet/>
      <dgm:spPr/>
      <dgm:t>
        <a:bodyPr/>
        <a:lstStyle/>
        <a:p>
          <a:endParaRPr lang="zh-CN" altLang="en-US"/>
        </a:p>
      </dgm:t>
    </dgm:pt>
    <dgm:pt modelId="{5285404F-2B92-2A45-8EC8-5C79A9A36F33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Over-referral to colposcopy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3FA810-67AF-F143-A7EE-E32A67ABA3CE}" type="parTrans" cxnId="{1B9CF28A-3D56-0E4F-9A5A-51D166835D0A}">
      <dgm:prSet/>
      <dgm:spPr/>
      <dgm:t>
        <a:bodyPr/>
        <a:lstStyle/>
        <a:p>
          <a:endParaRPr lang="zh-CN" altLang="en-US"/>
        </a:p>
      </dgm:t>
    </dgm:pt>
    <dgm:pt modelId="{347479A1-8B75-3945-AA1B-AC80900F3CB8}" type="sibTrans" cxnId="{1B9CF28A-3D56-0E4F-9A5A-51D166835D0A}">
      <dgm:prSet/>
      <dgm:spPr/>
      <dgm:t>
        <a:bodyPr/>
        <a:lstStyle/>
        <a:p>
          <a:endParaRPr lang="zh-CN" altLang="en-US"/>
        </a:p>
      </dgm:t>
    </dgm:pt>
    <dgm:pt modelId="{778B8EDE-7CD7-EA4C-8B95-1B50E4FBF9BD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Need effective triage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ABC143-D848-C54E-949E-02298092EF05}" type="sibTrans" cxnId="{7630A15C-5E9E-8842-BC3C-0F62F2FDA561}">
      <dgm:prSet/>
      <dgm:spPr/>
      <dgm:t>
        <a:bodyPr/>
        <a:lstStyle/>
        <a:p>
          <a:endParaRPr lang="zh-CN" altLang="en-US"/>
        </a:p>
      </dgm:t>
    </dgm:pt>
    <dgm:pt modelId="{093E4C99-97EB-1F4F-8D04-6AA4633109AB}" type="parTrans" cxnId="{7630A15C-5E9E-8842-BC3C-0F62F2FDA561}">
      <dgm:prSet/>
      <dgm:spPr/>
      <dgm:t>
        <a:bodyPr/>
        <a:lstStyle/>
        <a:p>
          <a:endParaRPr lang="zh-CN" altLang="en-US"/>
        </a:p>
      </dgm:t>
    </dgm:pt>
    <dgm:pt modelId="{713F3791-3262-A742-B09B-0454C093FA83}" type="pres">
      <dgm:prSet presAssocID="{045AD8CD-20E6-A24D-85B2-36940FD95266}" presName="linearFlow" presStyleCnt="0">
        <dgm:presLayoutVars>
          <dgm:resizeHandles val="exact"/>
        </dgm:presLayoutVars>
      </dgm:prSet>
      <dgm:spPr/>
    </dgm:pt>
    <dgm:pt modelId="{D997CBF2-7B1F-EB40-B02E-94639FBF968A}" type="pres">
      <dgm:prSet presAssocID="{0A0988C2-966B-1D42-8075-6C0CDB103B5B}" presName="node" presStyleLbl="node1" presStyleIdx="0" presStyleCnt="4" custScaleX="99993" custScaleY="99738">
        <dgm:presLayoutVars>
          <dgm:bulletEnabled val="1"/>
        </dgm:presLayoutVars>
      </dgm:prSet>
      <dgm:spPr/>
    </dgm:pt>
    <dgm:pt modelId="{6A7B3E40-5C95-424D-B6BB-2FDB559D5885}" type="pres">
      <dgm:prSet presAssocID="{D06532B8-6687-7B4A-9BC7-8FA97C235749}" presName="sibTrans" presStyleLbl="sibTrans2D1" presStyleIdx="0" presStyleCnt="3"/>
      <dgm:spPr/>
    </dgm:pt>
    <dgm:pt modelId="{47AC5899-9661-0B4C-A5F5-F1C699120D94}" type="pres">
      <dgm:prSet presAssocID="{D06532B8-6687-7B4A-9BC7-8FA97C235749}" presName="connectorText" presStyleLbl="sibTrans2D1" presStyleIdx="0" presStyleCnt="3"/>
      <dgm:spPr/>
    </dgm:pt>
    <dgm:pt modelId="{49AC1142-14B3-A24B-AFA1-4089E512D2D1}" type="pres">
      <dgm:prSet presAssocID="{CC86187C-967D-034F-BED9-821CD7C5AF4C}" presName="node" presStyleLbl="node1" presStyleIdx="1" presStyleCnt="4">
        <dgm:presLayoutVars>
          <dgm:bulletEnabled val="1"/>
        </dgm:presLayoutVars>
      </dgm:prSet>
      <dgm:spPr/>
    </dgm:pt>
    <dgm:pt modelId="{0400B161-455A-6E45-8578-4F015883BD72}" type="pres">
      <dgm:prSet presAssocID="{96885E38-5228-EA48-B21A-151AD4CC4191}" presName="sibTrans" presStyleLbl="sibTrans2D1" presStyleIdx="1" presStyleCnt="3"/>
      <dgm:spPr/>
    </dgm:pt>
    <dgm:pt modelId="{499C598A-2232-904F-90F9-B4452E242602}" type="pres">
      <dgm:prSet presAssocID="{96885E38-5228-EA48-B21A-151AD4CC4191}" presName="connectorText" presStyleLbl="sibTrans2D1" presStyleIdx="1" presStyleCnt="3"/>
      <dgm:spPr/>
    </dgm:pt>
    <dgm:pt modelId="{F4B2BAF9-0839-D648-845C-0FB2E192B2D4}" type="pres">
      <dgm:prSet presAssocID="{5285404F-2B92-2A45-8EC8-5C79A9A36F33}" presName="node" presStyleLbl="node1" presStyleIdx="2" presStyleCnt="4">
        <dgm:presLayoutVars>
          <dgm:bulletEnabled val="1"/>
        </dgm:presLayoutVars>
      </dgm:prSet>
      <dgm:spPr/>
    </dgm:pt>
    <dgm:pt modelId="{A413F663-A27D-B04E-A660-414E3E4840BB}" type="pres">
      <dgm:prSet presAssocID="{347479A1-8B75-3945-AA1B-AC80900F3CB8}" presName="sibTrans" presStyleLbl="sibTrans2D1" presStyleIdx="2" presStyleCnt="3"/>
      <dgm:spPr/>
    </dgm:pt>
    <dgm:pt modelId="{4363FBBB-A6A0-3B41-8B34-17396869AB55}" type="pres">
      <dgm:prSet presAssocID="{347479A1-8B75-3945-AA1B-AC80900F3CB8}" presName="connectorText" presStyleLbl="sibTrans2D1" presStyleIdx="2" presStyleCnt="3"/>
      <dgm:spPr/>
    </dgm:pt>
    <dgm:pt modelId="{DBA7A762-AF32-C14C-8D6A-2D65C7504FC6}" type="pres">
      <dgm:prSet presAssocID="{778B8EDE-7CD7-EA4C-8B95-1B50E4FBF9BD}" presName="node" presStyleLbl="node1" presStyleIdx="3" presStyleCnt="4">
        <dgm:presLayoutVars>
          <dgm:bulletEnabled val="1"/>
        </dgm:presLayoutVars>
      </dgm:prSet>
      <dgm:spPr/>
    </dgm:pt>
  </dgm:ptLst>
  <dgm:cxnLst>
    <dgm:cxn modelId="{ECEBFB0A-227D-3041-931B-368B11DA215B}" type="presOf" srcId="{D06532B8-6687-7B4A-9BC7-8FA97C235749}" destId="{6A7B3E40-5C95-424D-B6BB-2FDB559D5885}" srcOrd="0" destOrd="0" presId="urn:microsoft.com/office/officeart/2005/8/layout/process2"/>
    <dgm:cxn modelId="{07BC2F2F-C685-BD43-BC38-727C68E12E8A}" type="presOf" srcId="{778B8EDE-7CD7-EA4C-8B95-1B50E4FBF9BD}" destId="{DBA7A762-AF32-C14C-8D6A-2D65C7504FC6}" srcOrd="0" destOrd="0" presId="urn:microsoft.com/office/officeart/2005/8/layout/process2"/>
    <dgm:cxn modelId="{4FFD5E40-6B97-CA4D-928C-187905827353}" type="presOf" srcId="{96885E38-5228-EA48-B21A-151AD4CC4191}" destId="{0400B161-455A-6E45-8578-4F015883BD72}" srcOrd="0" destOrd="0" presId="urn:microsoft.com/office/officeart/2005/8/layout/process2"/>
    <dgm:cxn modelId="{46147853-4C5D-2643-895A-B75D54113B79}" type="presOf" srcId="{5285404F-2B92-2A45-8EC8-5C79A9A36F33}" destId="{F4B2BAF9-0839-D648-845C-0FB2E192B2D4}" srcOrd="0" destOrd="0" presId="urn:microsoft.com/office/officeart/2005/8/layout/process2"/>
    <dgm:cxn modelId="{7630A15C-5E9E-8842-BC3C-0F62F2FDA561}" srcId="{045AD8CD-20E6-A24D-85B2-36940FD95266}" destId="{778B8EDE-7CD7-EA4C-8B95-1B50E4FBF9BD}" srcOrd="3" destOrd="0" parTransId="{093E4C99-97EB-1F4F-8D04-6AA4633109AB}" sibTransId="{3CABC143-D848-C54E-949E-02298092EF05}"/>
    <dgm:cxn modelId="{1B9CF28A-3D56-0E4F-9A5A-51D166835D0A}" srcId="{045AD8CD-20E6-A24D-85B2-36940FD95266}" destId="{5285404F-2B92-2A45-8EC8-5C79A9A36F33}" srcOrd="2" destOrd="0" parTransId="{F93FA810-67AF-F143-A7EE-E32A67ABA3CE}" sibTransId="{347479A1-8B75-3945-AA1B-AC80900F3CB8}"/>
    <dgm:cxn modelId="{53235797-99D0-CB4C-A6BB-A374B2960C41}" type="presOf" srcId="{96885E38-5228-EA48-B21A-151AD4CC4191}" destId="{499C598A-2232-904F-90F9-B4452E242602}" srcOrd="1" destOrd="0" presId="urn:microsoft.com/office/officeart/2005/8/layout/process2"/>
    <dgm:cxn modelId="{7588E599-32CC-1A4E-B6DE-818CAAA1A319}" type="presOf" srcId="{045AD8CD-20E6-A24D-85B2-36940FD95266}" destId="{713F3791-3262-A742-B09B-0454C093FA83}" srcOrd="0" destOrd="0" presId="urn:microsoft.com/office/officeart/2005/8/layout/process2"/>
    <dgm:cxn modelId="{F641959C-D2D8-2148-A5F4-B5FA3CA22202}" type="presOf" srcId="{347479A1-8B75-3945-AA1B-AC80900F3CB8}" destId="{A413F663-A27D-B04E-A660-414E3E4840BB}" srcOrd="0" destOrd="0" presId="urn:microsoft.com/office/officeart/2005/8/layout/process2"/>
    <dgm:cxn modelId="{F71E02A6-9926-8D49-8615-D0642A724477}" type="presOf" srcId="{D06532B8-6687-7B4A-9BC7-8FA97C235749}" destId="{47AC5899-9661-0B4C-A5F5-F1C699120D94}" srcOrd="1" destOrd="0" presId="urn:microsoft.com/office/officeart/2005/8/layout/process2"/>
    <dgm:cxn modelId="{92C86CA6-DEEE-BA48-BC55-6C838F5A055E}" type="presOf" srcId="{CC86187C-967D-034F-BED9-821CD7C5AF4C}" destId="{49AC1142-14B3-A24B-AFA1-4089E512D2D1}" srcOrd="0" destOrd="0" presId="urn:microsoft.com/office/officeart/2005/8/layout/process2"/>
    <dgm:cxn modelId="{C13E68AA-8F96-2642-8C89-04DAD19B1F2E}" type="presOf" srcId="{347479A1-8B75-3945-AA1B-AC80900F3CB8}" destId="{4363FBBB-A6A0-3B41-8B34-17396869AB55}" srcOrd="1" destOrd="0" presId="urn:microsoft.com/office/officeart/2005/8/layout/process2"/>
    <dgm:cxn modelId="{1E4043B8-796A-F646-B98E-CD609474311E}" srcId="{045AD8CD-20E6-A24D-85B2-36940FD95266}" destId="{0A0988C2-966B-1D42-8075-6C0CDB103B5B}" srcOrd="0" destOrd="0" parTransId="{2E5DC732-8D8B-174F-9778-ED8DCA6172AB}" sibTransId="{D06532B8-6687-7B4A-9BC7-8FA97C235749}"/>
    <dgm:cxn modelId="{58833BBD-D63F-BB4A-B68E-4101860DE1A9}" srcId="{045AD8CD-20E6-A24D-85B2-36940FD95266}" destId="{CC86187C-967D-034F-BED9-821CD7C5AF4C}" srcOrd="1" destOrd="0" parTransId="{EF06E87A-07D0-9746-87C0-74E15828248E}" sibTransId="{96885E38-5228-EA48-B21A-151AD4CC4191}"/>
    <dgm:cxn modelId="{4F8B54CF-2135-AC47-AAFD-5EF91D13B798}" type="presOf" srcId="{0A0988C2-966B-1D42-8075-6C0CDB103B5B}" destId="{D997CBF2-7B1F-EB40-B02E-94639FBF968A}" srcOrd="0" destOrd="0" presId="urn:microsoft.com/office/officeart/2005/8/layout/process2"/>
    <dgm:cxn modelId="{BBEBBFA5-F40A-F143-A566-C2BFAA4D0E85}" type="presParOf" srcId="{713F3791-3262-A742-B09B-0454C093FA83}" destId="{D997CBF2-7B1F-EB40-B02E-94639FBF968A}" srcOrd="0" destOrd="0" presId="urn:microsoft.com/office/officeart/2005/8/layout/process2"/>
    <dgm:cxn modelId="{63CFB959-DB8F-F84C-8384-11BF75CCE54E}" type="presParOf" srcId="{713F3791-3262-A742-B09B-0454C093FA83}" destId="{6A7B3E40-5C95-424D-B6BB-2FDB559D5885}" srcOrd="1" destOrd="0" presId="urn:microsoft.com/office/officeart/2005/8/layout/process2"/>
    <dgm:cxn modelId="{AE5F2737-9000-BD4A-913A-2C94BC660FD2}" type="presParOf" srcId="{6A7B3E40-5C95-424D-B6BB-2FDB559D5885}" destId="{47AC5899-9661-0B4C-A5F5-F1C699120D94}" srcOrd="0" destOrd="0" presId="urn:microsoft.com/office/officeart/2005/8/layout/process2"/>
    <dgm:cxn modelId="{916617FB-079F-6F4E-A233-F72940CE3CB6}" type="presParOf" srcId="{713F3791-3262-A742-B09B-0454C093FA83}" destId="{49AC1142-14B3-A24B-AFA1-4089E512D2D1}" srcOrd="2" destOrd="0" presId="urn:microsoft.com/office/officeart/2005/8/layout/process2"/>
    <dgm:cxn modelId="{62695A16-B853-1C49-A155-E8B807DA3EFD}" type="presParOf" srcId="{713F3791-3262-A742-B09B-0454C093FA83}" destId="{0400B161-455A-6E45-8578-4F015883BD72}" srcOrd="3" destOrd="0" presId="urn:microsoft.com/office/officeart/2005/8/layout/process2"/>
    <dgm:cxn modelId="{1FD617D3-0750-A749-892B-A153F50055FC}" type="presParOf" srcId="{0400B161-455A-6E45-8578-4F015883BD72}" destId="{499C598A-2232-904F-90F9-B4452E242602}" srcOrd="0" destOrd="0" presId="urn:microsoft.com/office/officeart/2005/8/layout/process2"/>
    <dgm:cxn modelId="{4A475451-88AB-DB4C-9221-14DB1CDD6352}" type="presParOf" srcId="{713F3791-3262-A742-B09B-0454C093FA83}" destId="{F4B2BAF9-0839-D648-845C-0FB2E192B2D4}" srcOrd="4" destOrd="0" presId="urn:microsoft.com/office/officeart/2005/8/layout/process2"/>
    <dgm:cxn modelId="{70D2C736-4177-8A49-8D10-1A51F2A0EFF3}" type="presParOf" srcId="{713F3791-3262-A742-B09B-0454C093FA83}" destId="{A413F663-A27D-B04E-A660-414E3E4840BB}" srcOrd="5" destOrd="0" presId="urn:microsoft.com/office/officeart/2005/8/layout/process2"/>
    <dgm:cxn modelId="{CA8CA21D-4512-6148-893A-3238BA4B5B39}" type="presParOf" srcId="{A413F663-A27D-B04E-A660-414E3E4840BB}" destId="{4363FBBB-A6A0-3B41-8B34-17396869AB55}" srcOrd="0" destOrd="0" presId="urn:microsoft.com/office/officeart/2005/8/layout/process2"/>
    <dgm:cxn modelId="{1F408114-A123-0240-BD4F-0A46F51ADDCC}" type="presParOf" srcId="{713F3791-3262-A742-B09B-0454C093FA83}" destId="{DBA7A762-AF32-C14C-8D6A-2D65C7504FC6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D5FC95-ACDD-C246-B941-CC073AA5117E}" type="doc">
      <dgm:prSet loTypeId="urn:microsoft.com/office/officeart/2005/8/layout/process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B7A4AC1-B3A1-5245-B737-6AD02F562CC9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HR-HPV positive women (</a:t>
          </a:r>
          <a:r>
            <a:rPr kumimoji="1" lang="en-US" sz="1200" i="1" dirty="0">
              <a:latin typeface="Arial" panose="020B0604020202020204" pitchFamily="34" charset="0"/>
              <a:cs typeface="Arial" panose="020B0604020202020204" pitchFamily="34" charset="0"/>
            </a:rPr>
            <a:t>n</a:t>
          </a:r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=244)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EAAD3E-B0B7-F249-910A-E214CBDFB1BC}" type="parTrans" cxnId="{7BB9F79B-2831-BE41-8EFE-85ED7AE87D7A}">
      <dgm:prSet/>
      <dgm:spPr/>
      <dgm:t>
        <a:bodyPr/>
        <a:lstStyle/>
        <a:p>
          <a:endParaRPr lang="zh-CN" altLang="en-US"/>
        </a:p>
      </dgm:t>
    </dgm:pt>
    <dgm:pt modelId="{9FA876E0-BA2E-3442-9FBC-7C948A675E56}" type="sibTrans" cxnId="{7BB9F79B-2831-BE41-8EFE-85ED7AE87D7A}">
      <dgm:prSet/>
      <dgm:spPr/>
      <dgm:t>
        <a:bodyPr/>
        <a:lstStyle/>
        <a:p>
          <a:endParaRPr lang="zh-CN" altLang="en-US"/>
        </a:p>
      </dgm:t>
    </dgm:pt>
    <dgm:pt modelId="{4EEED121-823E-BA4B-B967-60322C6741C2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E7 POCT + TCT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C70910-D763-ED44-806F-AFF9512F2198}" type="parTrans" cxnId="{2A1DA23A-43B3-7341-B4D7-AC8471568B12}">
      <dgm:prSet/>
      <dgm:spPr/>
      <dgm:t>
        <a:bodyPr/>
        <a:lstStyle/>
        <a:p>
          <a:endParaRPr lang="zh-CN" altLang="en-US"/>
        </a:p>
      </dgm:t>
    </dgm:pt>
    <dgm:pt modelId="{0F541290-F8E7-284E-A7C3-DD1F617E70F0}" type="sibTrans" cxnId="{2A1DA23A-43B3-7341-B4D7-AC8471568B12}">
      <dgm:prSet/>
      <dgm:spPr/>
      <dgm:t>
        <a:bodyPr/>
        <a:lstStyle/>
        <a:p>
          <a:endParaRPr lang="zh-CN" altLang="en-US"/>
        </a:p>
      </dgm:t>
    </dgm:pt>
    <dgm:pt modelId="{E6839DB6-5156-5C49-9C43-2B00313E9A67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Colposcopy &amp; biopsy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9CD571-1BF2-F64C-A104-0C19C1A60BF9}" type="parTrans" cxnId="{5E0F894D-B331-CB48-9B59-8BC11DE204B3}">
      <dgm:prSet/>
      <dgm:spPr/>
      <dgm:t>
        <a:bodyPr/>
        <a:lstStyle/>
        <a:p>
          <a:endParaRPr lang="zh-CN" altLang="en-US"/>
        </a:p>
      </dgm:t>
    </dgm:pt>
    <dgm:pt modelId="{D2C828E4-A5FC-B245-AEFD-B8B0F33BB8D7}" type="sibTrans" cxnId="{5E0F894D-B331-CB48-9B59-8BC11DE204B3}">
      <dgm:prSet/>
      <dgm:spPr/>
      <dgm:t>
        <a:bodyPr/>
        <a:lstStyle/>
        <a:p>
          <a:endParaRPr lang="zh-CN" altLang="en-US"/>
        </a:p>
      </dgm:t>
    </dgm:pt>
    <dgm:pt modelId="{C90C3460-8934-0445-8B33-3EFDDDAD6C7E}">
      <dgm:prSet custT="1"/>
      <dgm:spPr>
        <a:solidFill>
          <a:srgbClr val="545297"/>
        </a:solidFill>
      </dgm:spPr>
      <dgm:t>
        <a:bodyPr/>
        <a:lstStyle/>
        <a:p>
          <a:r>
            <a:rPr kumimoji="1" lang="en-US" sz="1200" dirty="0">
              <a:latin typeface="Arial" panose="020B0604020202020204" pitchFamily="34" charset="0"/>
              <a:cs typeface="Arial" panose="020B0604020202020204" pitchFamily="34" charset="0"/>
            </a:rPr>
            <a:t>Histopathology HSIL+</a:t>
          </a:r>
          <a:endParaRPr lang="zh-CN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A7EEA0-7DBE-484C-A647-5AF277809629}" type="parTrans" cxnId="{BB104C5D-5149-004A-80C7-9C36D9414C13}">
      <dgm:prSet/>
      <dgm:spPr/>
      <dgm:t>
        <a:bodyPr/>
        <a:lstStyle/>
        <a:p>
          <a:endParaRPr lang="zh-CN" altLang="en-US"/>
        </a:p>
      </dgm:t>
    </dgm:pt>
    <dgm:pt modelId="{051C9B40-45E7-DE4F-9708-94BDD7C3E354}" type="sibTrans" cxnId="{BB104C5D-5149-004A-80C7-9C36D9414C13}">
      <dgm:prSet/>
      <dgm:spPr/>
      <dgm:t>
        <a:bodyPr/>
        <a:lstStyle/>
        <a:p>
          <a:endParaRPr lang="zh-CN" altLang="en-US"/>
        </a:p>
      </dgm:t>
    </dgm:pt>
    <dgm:pt modelId="{6BCB1000-D1A5-4349-AD7C-C19E2AB821A4}" type="pres">
      <dgm:prSet presAssocID="{EDD5FC95-ACDD-C246-B941-CC073AA5117E}" presName="linearFlow" presStyleCnt="0">
        <dgm:presLayoutVars>
          <dgm:resizeHandles val="exact"/>
        </dgm:presLayoutVars>
      </dgm:prSet>
      <dgm:spPr/>
    </dgm:pt>
    <dgm:pt modelId="{6B288ED0-CC51-B448-ACE2-AAEB86CD5383}" type="pres">
      <dgm:prSet presAssocID="{1B7A4AC1-B3A1-5245-B737-6AD02F562CC9}" presName="node" presStyleLbl="node1" presStyleIdx="0" presStyleCnt="4" custScaleX="100931">
        <dgm:presLayoutVars>
          <dgm:bulletEnabled val="1"/>
        </dgm:presLayoutVars>
      </dgm:prSet>
      <dgm:spPr/>
    </dgm:pt>
    <dgm:pt modelId="{AB6D716B-B6F5-9E45-ABAA-04B414EF7F35}" type="pres">
      <dgm:prSet presAssocID="{9FA876E0-BA2E-3442-9FBC-7C948A675E56}" presName="sibTrans" presStyleLbl="sibTrans2D1" presStyleIdx="0" presStyleCnt="3"/>
      <dgm:spPr/>
    </dgm:pt>
    <dgm:pt modelId="{50248AEB-8C11-7245-ACF3-60320E1CDAA1}" type="pres">
      <dgm:prSet presAssocID="{9FA876E0-BA2E-3442-9FBC-7C948A675E56}" presName="connectorText" presStyleLbl="sibTrans2D1" presStyleIdx="0" presStyleCnt="3"/>
      <dgm:spPr/>
    </dgm:pt>
    <dgm:pt modelId="{55939EAF-3E88-F14D-9ABB-2E97B5FB01A4}" type="pres">
      <dgm:prSet presAssocID="{4EEED121-823E-BA4B-B967-60322C6741C2}" presName="node" presStyleLbl="node1" presStyleIdx="1" presStyleCnt="4">
        <dgm:presLayoutVars>
          <dgm:bulletEnabled val="1"/>
        </dgm:presLayoutVars>
      </dgm:prSet>
      <dgm:spPr/>
    </dgm:pt>
    <dgm:pt modelId="{529B24F9-CD14-6449-94D9-413F8A8043FE}" type="pres">
      <dgm:prSet presAssocID="{0F541290-F8E7-284E-A7C3-DD1F617E70F0}" presName="sibTrans" presStyleLbl="sibTrans2D1" presStyleIdx="1" presStyleCnt="3"/>
      <dgm:spPr/>
    </dgm:pt>
    <dgm:pt modelId="{9B2887D4-15AB-EB42-944E-4C2969042AB9}" type="pres">
      <dgm:prSet presAssocID="{0F541290-F8E7-284E-A7C3-DD1F617E70F0}" presName="connectorText" presStyleLbl="sibTrans2D1" presStyleIdx="1" presStyleCnt="3"/>
      <dgm:spPr/>
    </dgm:pt>
    <dgm:pt modelId="{6E2D3EC0-0119-B04C-BFE5-B7337352EF42}" type="pres">
      <dgm:prSet presAssocID="{E6839DB6-5156-5C49-9C43-2B00313E9A67}" presName="node" presStyleLbl="node1" presStyleIdx="2" presStyleCnt="4">
        <dgm:presLayoutVars>
          <dgm:bulletEnabled val="1"/>
        </dgm:presLayoutVars>
      </dgm:prSet>
      <dgm:spPr/>
    </dgm:pt>
    <dgm:pt modelId="{F06FFDCC-124D-ED4D-88CB-3B1DE5FB839E}" type="pres">
      <dgm:prSet presAssocID="{D2C828E4-A5FC-B245-AEFD-B8B0F33BB8D7}" presName="sibTrans" presStyleLbl="sibTrans2D1" presStyleIdx="2" presStyleCnt="3"/>
      <dgm:spPr/>
    </dgm:pt>
    <dgm:pt modelId="{4C3141BE-1815-9D48-B4A5-ABC5043F436D}" type="pres">
      <dgm:prSet presAssocID="{D2C828E4-A5FC-B245-AEFD-B8B0F33BB8D7}" presName="connectorText" presStyleLbl="sibTrans2D1" presStyleIdx="2" presStyleCnt="3"/>
      <dgm:spPr/>
    </dgm:pt>
    <dgm:pt modelId="{D61D2E25-FC72-E94B-9CA8-C5FDCAF02819}" type="pres">
      <dgm:prSet presAssocID="{C90C3460-8934-0445-8B33-3EFDDDAD6C7E}" presName="node" presStyleLbl="node1" presStyleIdx="3" presStyleCnt="4">
        <dgm:presLayoutVars>
          <dgm:bulletEnabled val="1"/>
        </dgm:presLayoutVars>
      </dgm:prSet>
      <dgm:spPr/>
    </dgm:pt>
  </dgm:ptLst>
  <dgm:cxnLst>
    <dgm:cxn modelId="{E977FA20-D0AB-8142-B4B6-68D647A9F924}" type="presOf" srcId="{1B7A4AC1-B3A1-5245-B737-6AD02F562CC9}" destId="{6B288ED0-CC51-B448-ACE2-AAEB86CD5383}" srcOrd="0" destOrd="0" presId="urn:microsoft.com/office/officeart/2005/8/layout/process2"/>
    <dgm:cxn modelId="{19153F22-4686-3349-9873-4E5120DA7512}" type="presOf" srcId="{C90C3460-8934-0445-8B33-3EFDDDAD6C7E}" destId="{D61D2E25-FC72-E94B-9CA8-C5FDCAF02819}" srcOrd="0" destOrd="0" presId="urn:microsoft.com/office/officeart/2005/8/layout/process2"/>
    <dgm:cxn modelId="{2A1DA23A-43B3-7341-B4D7-AC8471568B12}" srcId="{EDD5FC95-ACDD-C246-B941-CC073AA5117E}" destId="{4EEED121-823E-BA4B-B967-60322C6741C2}" srcOrd="1" destOrd="0" parTransId="{26C70910-D763-ED44-806F-AFF9512F2198}" sibTransId="{0F541290-F8E7-284E-A7C3-DD1F617E70F0}"/>
    <dgm:cxn modelId="{FFC3543C-61FB-2E40-AB87-1EA9DEC2F1DC}" type="presOf" srcId="{0F541290-F8E7-284E-A7C3-DD1F617E70F0}" destId="{529B24F9-CD14-6449-94D9-413F8A8043FE}" srcOrd="0" destOrd="0" presId="urn:microsoft.com/office/officeart/2005/8/layout/process2"/>
    <dgm:cxn modelId="{5E0F894D-B331-CB48-9B59-8BC11DE204B3}" srcId="{EDD5FC95-ACDD-C246-B941-CC073AA5117E}" destId="{E6839DB6-5156-5C49-9C43-2B00313E9A67}" srcOrd="2" destOrd="0" parTransId="{EE9CD571-1BF2-F64C-A104-0C19C1A60BF9}" sibTransId="{D2C828E4-A5FC-B245-AEFD-B8B0F33BB8D7}"/>
    <dgm:cxn modelId="{D6E22D52-D173-4E46-89D6-6BC6DEBA4EC7}" type="presOf" srcId="{D2C828E4-A5FC-B245-AEFD-B8B0F33BB8D7}" destId="{F06FFDCC-124D-ED4D-88CB-3B1DE5FB839E}" srcOrd="0" destOrd="0" presId="urn:microsoft.com/office/officeart/2005/8/layout/process2"/>
    <dgm:cxn modelId="{BB104C5D-5149-004A-80C7-9C36D9414C13}" srcId="{EDD5FC95-ACDD-C246-B941-CC073AA5117E}" destId="{C90C3460-8934-0445-8B33-3EFDDDAD6C7E}" srcOrd="3" destOrd="0" parTransId="{0FA7EEA0-7DBE-484C-A647-5AF277809629}" sibTransId="{051C9B40-45E7-DE4F-9708-94BDD7C3E354}"/>
    <dgm:cxn modelId="{0B4E5C73-9A91-6747-B404-FC36FDE4DF54}" type="presOf" srcId="{D2C828E4-A5FC-B245-AEFD-B8B0F33BB8D7}" destId="{4C3141BE-1815-9D48-B4A5-ABC5043F436D}" srcOrd="1" destOrd="0" presId="urn:microsoft.com/office/officeart/2005/8/layout/process2"/>
    <dgm:cxn modelId="{E0EB2D93-5FA2-5A43-A05F-67888C97C5C2}" type="presOf" srcId="{9FA876E0-BA2E-3442-9FBC-7C948A675E56}" destId="{50248AEB-8C11-7245-ACF3-60320E1CDAA1}" srcOrd="1" destOrd="0" presId="urn:microsoft.com/office/officeart/2005/8/layout/process2"/>
    <dgm:cxn modelId="{7BB9F79B-2831-BE41-8EFE-85ED7AE87D7A}" srcId="{EDD5FC95-ACDD-C246-B941-CC073AA5117E}" destId="{1B7A4AC1-B3A1-5245-B737-6AD02F562CC9}" srcOrd="0" destOrd="0" parTransId="{4BEAAD3E-B0B7-F249-910A-E214CBDFB1BC}" sibTransId="{9FA876E0-BA2E-3442-9FBC-7C948A675E56}"/>
    <dgm:cxn modelId="{ED3C7ACA-C666-D341-8115-CA048B49E3F9}" type="presOf" srcId="{E6839DB6-5156-5C49-9C43-2B00313E9A67}" destId="{6E2D3EC0-0119-B04C-BFE5-B7337352EF42}" srcOrd="0" destOrd="0" presId="urn:microsoft.com/office/officeart/2005/8/layout/process2"/>
    <dgm:cxn modelId="{14E207CC-8082-1F44-9546-C00A376BF9B1}" type="presOf" srcId="{4EEED121-823E-BA4B-B967-60322C6741C2}" destId="{55939EAF-3E88-F14D-9ABB-2E97B5FB01A4}" srcOrd="0" destOrd="0" presId="urn:microsoft.com/office/officeart/2005/8/layout/process2"/>
    <dgm:cxn modelId="{C882D0CF-6C8C-C443-A850-768EB6CA3B45}" type="presOf" srcId="{9FA876E0-BA2E-3442-9FBC-7C948A675E56}" destId="{AB6D716B-B6F5-9E45-ABAA-04B414EF7F35}" srcOrd="0" destOrd="0" presId="urn:microsoft.com/office/officeart/2005/8/layout/process2"/>
    <dgm:cxn modelId="{88012BF8-0F53-6F4E-80CD-CB62059E48DA}" type="presOf" srcId="{0F541290-F8E7-284E-A7C3-DD1F617E70F0}" destId="{9B2887D4-15AB-EB42-944E-4C2969042AB9}" srcOrd="1" destOrd="0" presId="urn:microsoft.com/office/officeart/2005/8/layout/process2"/>
    <dgm:cxn modelId="{F2DAF4FE-8EF7-AE4D-ABCA-236391692DF7}" type="presOf" srcId="{EDD5FC95-ACDD-C246-B941-CC073AA5117E}" destId="{6BCB1000-D1A5-4349-AD7C-C19E2AB821A4}" srcOrd="0" destOrd="0" presId="urn:microsoft.com/office/officeart/2005/8/layout/process2"/>
    <dgm:cxn modelId="{65121A9A-F53C-9E48-A233-602427874973}" type="presParOf" srcId="{6BCB1000-D1A5-4349-AD7C-C19E2AB821A4}" destId="{6B288ED0-CC51-B448-ACE2-AAEB86CD5383}" srcOrd="0" destOrd="0" presId="urn:microsoft.com/office/officeart/2005/8/layout/process2"/>
    <dgm:cxn modelId="{8E3E5CEB-62A6-1844-8631-E96C47B5DF09}" type="presParOf" srcId="{6BCB1000-D1A5-4349-AD7C-C19E2AB821A4}" destId="{AB6D716B-B6F5-9E45-ABAA-04B414EF7F35}" srcOrd="1" destOrd="0" presId="urn:microsoft.com/office/officeart/2005/8/layout/process2"/>
    <dgm:cxn modelId="{0DD31832-19F1-5047-8065-C58751557240}" type="presParOf" srcId="{AB6D716B-B6F5-9E45-ABAA-04B414EF7F35}" destId="{50248AEB-8C11-7245-ACF3-60320E1CDAA1}" srcOrd="0" destOrd="0" presId="urn:microsoft.com/office/officeart/2005/8/layout/process2"/>
    <dgm:cxn modelId="{76A7573C-B5C5-0245-A09A-461DF3B564AF}" type="presParOf" srcId="{6BCB1000-D1A5-4349-AD7C-C19E2AB821A4}" destId="{55939EAF-3E88-F14D-9ABB-2E97B5FB01A4}" srcOrd="2" destOrd="0" presId="urn:microsoft.com/office/officeart/2005/8/layout/process2"/>
    <dgm:cxn modelId="{1D9C546D-6C75-8046-BEFA-040445FDAFC4}" type="presParOf" srcId="{6BCB1000-D1A5-4349-AD7C-C19E2AB821A4}" destId="{529B24F9-CD14-6449-94D9-413F8A8043FE}" srcOrd="3" destOrd="0" presId="urn:microsoft.com/office/officeart/2005/8/layout/process2"/>
    <dgm:cxn modelId="{4548419D-50D2-CC4E-9B31-B0F4D4EE55EB}" type="presParOf" srcId="{529B24F9-CD14-6449-94D9-413F8A8043FE}" destId="{9B2887D4-15AB-EB42-944E-4C2969042AB9}" srcOrd="0" destOrd="0" presId="urn:microsoft.com/office/officeart/2005/8/layout/process2"/>
    <dgm:cxn modelId="{9A79DB48-3E24-B94E-9A8E-43ED2B333B86}" type="presParOf" srcId="{6BCB1000-D1A5-4349-AD7C-C19E2AB821A4}" destId="{6E2D3EC0-0119-B04C-BFE5-B7337352EF42}" srcOrd="4" destOrd="0" presId="urn:microsoft.com/office/officeart/2005/8/layout/process2"/>
    <dgm:cxn modelId="{2B733110-305E-4240-901E-302C5B756AE1}" type="presParOf" srcId="{6BCB1000-D1A5-4349-AD7C-C19E2AB821A4}" destId="{F06FFDCC-124D-ED4D-88CB-3B1DE5FB839E}" srcOrd="5" destOrd="0" presId="urn:microsoft.com/office/officeart/2005/8/layout/process2"/>
    <dgm:cxn modelId="{C5505EC5-63F7-C544-84DB-E96424BB7468}" type="presParOf" srcId="{F06FFDCC-124D-ED4D-88CB-3B1DE5FB839E}" destId="{4C3141BE-1815-9D48-B4A5-ABC5043F436D}" srcOrd="0" destOrd="0" presId="urn:microsoft.com/office/officeart/2005/8/layout/process2"/>
    <dgm:cxn modelId="{F6C7E083-90D9-E445-9840-4E1632CF8655}" type="presParOf" srcId="{6BCB1000-D1A5-4349-AD7C-C19E2AB821A4}" destId="{D61D2E25-FC72-E94B-9CA8-C5FDCAF02819}" srcOrd="6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7CBF2-7B1F-EB40-B02E-94639FBF968A}">
      <dsp:nvSpPr>
        <dsp:cNvPr id="0" name=""/>
        <dsp:cNvSpPr/>
      </dsp:nvSpPr>
      <dsp:spPr>
        <a:xfrm>
          <a:off x="780669" y="171"/>
          <a:ext cx="1330502" cy="564727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HR-HPV+ 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7209" y="16711"/>
        <a:ext cx="1297422" cy="531647"/>
      </dsp:txXfrm>
    </dsp:sp>
    <dsp:sp modelId="{6A7B3E40-5C95-424D-B6BB-2FDB559D5885}">
      <dsp:nvSpPr>
        <dsp:cNvPr id="0" name=""/>
        <dsp:cNvSpPr/>
      </dsp:nvSpPr>
      <dsp:spPr>
        <a:xfrm rot="5400000">
          <a:off x="1339756" y="579054"/>
          <a:ext cx="212329" cy="254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 rot="-5400000">
        <a:off x="1369483" y="600287"/>
        <a:ext cx="152876" cy="148630"/>
      </dsp:txXfrm>
    </dsp:sp>
    <dsp:sp modelId="{49AC1142-14B3-A24B-AFA1-4089E512D2D1}">
      <dsp:nvSpPr>
        <dsp:cNvPr id="0" name=""/>
        <dsp:cNvSpPr/>
      </dsp:nvSpPr>
      <dsp:spPr>
        <a:xfrm>
          <a:off x="780622" y="848004"/>
          <a:ext cx="1330596" cy="566211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200" kern="1200" dirty="0">
              <a:latin typeface="Arial" panose="020B0604020202020204" pitchFamily="34" charset="0"/>
              <a:cs typeface="Arial" panose="020B0604020202020204" pitchFamily="34" charset="0"/>
            </a:rPr>
            <a:t>High sensitivity</a:t>
          </a:r>
          <a:br>
            <a:rPr lang="en" sz="12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" sz="1200" kern="1200" dirty="0">
              <a:latin typeface="Arial" panose="020B0604020202020204" pitchFamily="34" charset="0"/>
              <a:cs typeface="Arial" panose="020B0604020202020204" pitchFamily="34" charset="0"/>
            </a:rPr>
            <a:t>but low </a:t>
          </a:r>
          <a:r>
            <a:rPr lang="en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specificit</a:t>
          </a: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y 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7206" y="864588"/>
        <a:ext cx="1297428" cy="533043"/>
      </dsp:txXfrm>
    </dsp:sp>
    <dsp:sp modelId="{0400B161-455A-6E45-8578-4F015883BD72}">
      <dsp:nvSpPr>
        <dsp:cNvPr id="0" name=""/>
        <dsp:cNvSpPr/>
      </dsp:nvSpPr>
      <dsp:spPr>
        <a:xfrm rot="5400000">
          <a:off x="1339756" y="1428371"/>
          <a:ext cx="212329" cy="254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 rot="-5400000">
        <a:off x="1369483" y="1449604"/>
        <a:ext cx="152876" cy="148630"/>
      </dsp:txXfrm>
    </dsp:sp>
    <dsp:sp modelId="{F4B2BAF9-0839-D648-845C-0FB2E192B2D4}">
      <dsp:nvSpPr>
        <dsp:cNvPr id="0" name=""/>
        <dsp:cNvSpPr/>
      </dsp:nvSpPr>
      <dsp:spPr>
        <a:xfrm>
          <a:off x="780622" y="1697321"/>
          <a:ext cx="1330596" cy="566211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Over-referral to colposcopy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7206" y="1713905"/>
        <a:ext cx="1297428" cy="533043"/>
      </dsp:txXfrm>
    </dsp:sp>
    <dsp:sp modelId="{A413F663-A27D-B04E-A660-414E3E4840BB}">
      <dsp:nvSpPr>
        <dsp:cNvPr id="0" name=""/>
        <dsp:cNvSpPr/>
      </dsp:nvSpPr>
      <dsp:spPr>
        <a:xfrm rot="5400000">
          <a:off x="1339756" y="2277687"/>
          <a:ext cx="212329" cy="254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 rot="-5400000">
        <a:off x="1369483" y="2298920"/>
        <a:ext cx="152876" cy="148630"/>
      </dsp:txXfrm>
    </dsp:sp>
    <dsp:sp modelId="{DBA7A762-AF32-C14C-8D6A-2D65C7504FC6}">
      <dsp:nvSpPr>
        <dsp:cNvPr id="0" name=""/>
        <dsp:cNvSpPr/>
      </dsp:nvSpPr>
      <dsp:spPr>
        <a:xfrm>
          <a:off x="780622" y="2546638"/>
          <a:ext cx="1330596" cy="566211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Need effective triage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7206" y="2563222"/>
        <a:ext cx="1297428" cy="533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88ED0-CC51-B448-ACE2-AAEB86CD5383}">
      <dsp:nvSpPr>
        <dsp:cNvPr id="0" name=""/>
        <dsp:cNvSpPr/>
      </dsp:nvSpPr>
      <dsp:spPr>
        <a:xfrm>
          <a:off x="810414" y="1611"/>
          <a:ext cx="1296875" cy="599376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HR-HPV positive women (</a:t>
          </a:r>
          <a:r>
            <a:rPr kumimoji="1" lang="en-US" sz="1200" i="1" kern="1200" dirty="0">
              <a:latin typeface="Arial" panose="020B0604020202020204" pitchFamily="34" charset="0"/>
              <a:cs typeface="Arial" panose="020B0604020202020204" pitchFamily="34" charset="0"/>
            </a:rPr>
            <a:t>n</a:t>
          </a: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=244)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7969" y="19166"/>
        <a:ext cx="1261765" cy="564266"/>
      </dsp:txXfrm>
    </dsp:sp>
    <dsp:sp modelId="{AB6D716B-B6F5-9E45-ABAA-04B414EF7F35}">
      <dsp:nvSpPr>
        <dsp:cNvPr id="0" name=""/>
        <dsp:cNvSpPr/>
      </dsp:nvSpPr>
      <dsp:spPr>
        <a:xfrm rot="5400000">
          <a:off x="1346468" y="615971"/>
          <a:ext cx="224766" cy="269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 rot="-5400000">
        <a:off x="1377936" y="638447"/>
        <a:ext cx="161831" cy="157336"/>
      </dsp:txXfrm>
    </dsp:sp>
    <dsp:sp modelId="{55939EAF-3E88-F14D-9ABB-2E97B5FB01A4}">
      <dsp:nvSpPr>
        <dsp:cNvPr id="0" name=""/>
        <dsp:cNvSpPr/>
      </dsp:nvSpPr>
      <dsp:spPr>
        <a:xfrm>
          <a:off x="816395" y="900675"/>
          <a:ext cx="1284912" cy="599376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E7 POCT + TCT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3950" y="918230"/>
        <a:ext cx="1249802" cy="564266"/>
      </dsp:txXfrm>
    </dsp:sp>
    <dsp:sp modelId="{529B24F9-CD14-6449-94D9-413F8A8043FE}">
      <dsp:nvSpPr>
        <dsp:cNvPr id="0" name=""/>
        <dsp:cNvSpPr/>
      </dsp:nvSpPr>
      <dsp:spPr>
        <a:xfrm rot="5400000">
          <a:off x="1346468" y="1515035"/>
          <a:ext cx="224766" cy="269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 rot="-5400000">
        <a:off x="1377936" y="1537511"/>
        <a:ext cx="161831" cy="157336"/>
      </dsp:txXfrm>
    </dsp:sp>
    <dsp:sp modelId="{6E2D3EC0-0119-B04C-BFE5-B7337352EF42}">
      <dsp:nvSpPr>
        <dsp:cNvPr id="0" name=""/>
        <dsp:cNvSpPr/>
      </dsp:nvSpPr>
      <dsp:spPr>
        <a:xfrm>
          <a:off x="816395" y="1799739"/>
          <a:ext cx="1284912" cy="599376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Colposcopy &amp; biopsy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3950" y="1817294"/>
        <a:ext cx="1249802" cy="564266"/>
      </dsp:txXfrm>
    </dsp:sp>
    <dsp:sp modelId="{F06FFDCC-124D-ED4D-88CB-3B1DE5FB839E}">
      <dsp:nvSpPr>
        <dsp:cNvPr id="0" name=""/>
        <dsp:cNvSpPr/>
      </dsp:nvSpPr>
      <dsp:spPr>
        <a:xfrm rot="5400000">
          <a:off x="1346468" y="2414100"/>
          <a:ext cx="224766" cy="269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 rot="-5400000">
        <a:off x="1377936" y="2436576"/>
        <a:ext cx="161831" cy="157336"/>
      </dsp:txXfrm>
    </dsp:sp>
    <dsp:sp modelId="{D61D2E25-FC72-E94B-9CA8-C5FDCAF02819}">
      <dsp:nvSpPr>
        <dsp:cNvPr id="0" name=""/>
        <dsp:cNvSpPr/>
      </dsp:nvSpPr>
      <dsp:spPr>
        <a:xfrm>
          <a:off x="816395" y="2698803"/>
          <a:ext cx="1284912" cy="599376"/>
        </a:xfrm>
        <a:prstGeom prst="roundRect">
          <a:avLst>
            <a:gd name="adj" fmla="val 10000"/>
          </a:avLst>
        </a:prstGeom>
        <a:solidFill>
          <a:srgbClr val="5452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Histopathology HSIL+</a:t>
          </a:r>
          <a:endParaRPr lang="zh-CN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3950" y="2716358"/>
        <a:ext cx="1249802" cy="564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FF78B-952A-0446-A50F-7FF953332A5B}" type="datetimeFigureOut">
              <a:rPr kumimoji="1" lang="zh-CN" altLang="en-US" smtClean="0"/>
              <a:t>2026/5/2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177CC-204A-DB47-8735-27ADE0FCFA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311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177CC-204A-DB47-8735-27ADE0FCFAC7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938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177CC-204A-DB47-8735-27ADE0FCFAC7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042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177CC-204A-DB47-8735-27ADE0FCFAC7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3961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177CC-204A-DB47-8735-27ADE0FCFAC7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5773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177CC-204A-DB47-8735-27ADE0FCFAC7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630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9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9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5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1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603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48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8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39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2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24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12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9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11" Type="http://schemas.openxmlformats.org/officeDocument/2006/relationships/image" Target="../media/image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2.xml"/><Relationship Id="rId11" Type="http://schemas.openxmlformats.org/officeDocument/2006/relationships/image" Target="../media/image2.png"/><Relationship Id="rId5" Type="http://schemas.openxmlformats.org/officeDocument/2006/relationships/diagramData" Target="../diagrams/data2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0"/>
            <a:ext cx="9143999" cy="1428751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0" y="2062368"/>
            <a:ext cx="9144000" cy="1012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77374"/>
              </a:lnSpc>
              <a:tabLst/>
            </a:pPr>
            <a:endParaRPr sz="133" dirty="0">
              <a:latin typeface="Arial"/>
              <a:ea typeface="Arial"/>
              <a:cs typeface="Arial"/>
            </a:endParaRPr>
          </a:p>
          <a:p>
            <a:pPr marL="12700" algn="ctr" eaLnBrk="0">
              <a:lnSpc>
                <a:spcPct val="93000"/>
              </a:lnSpc>
            </a:pPr>
            <a:r>
              <a:rPr lang="en" altLang="zh-CN" sz="2400" b="1" kern="0" spc="-60" dirty="0">
                <a:solidFill>
                  <a:srgbClr val="555296">
                    <a:alpha val="10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en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2400" b="1" kern="0" spc="-60" dirty="0">
                <a:solidFill>
                  <a:srgbClr val="555296">
                    <a:alpha val="10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Utility of Point-of-Care E7 Oncoprotein Testing for Triage of HR-HPV Positive Women</a:t>
            </a:r>
            <a:endParaRPr sz="2400" b="1" kern="0" spc="-60" dirty="0">
              <a:solidFill>
                <a:srgbClr val="555296">
                  <a:alpha val="10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A9027A6-5B7D-8D19-A53C-646D95683E2E}"/>
              </a:ext>
            </a:extLst>
          </p:cNvPr>
          <p:cNvSpPr txBox="1"/>
          <p:nvPr/>
        </p:nvSpPr>
        <p:spPr>
          <a:xfrm>
            <a:off x="1498062" y="3075193"/>
            <a:ext cx="6147876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Corresponding Author: </a:t>
            </a:r>
            <a:r>
              <a:rPr kumimoji="1" lang="en-US" altLang="zh-CN" sz="1400" i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Weidong ZHAO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14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kumimoji="1" lang="en-US" altLang="zh-CN" sz="1400" i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18555582398@163.com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14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Institution:</a:t>
            </a:r>
            <a:r>
              <a:rPr kumimoji="1" lang="en" altLang="zh-CN" sz="14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1400" i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Obstetrics And Gynecology, The First Affiliated Hospital Of Anhui University Of Chinese Medicine</a:t>
            </a:r>
          </a:p>
        </p:txBody>
      </p:sp>
      <p:pic>
        <p:nvPicPr>
          <p:cNvPr id="41" name="音频 40">
            <a:extLst>
              <a:ext uri="{FF2B5EF4-FFF2-40B4-BE49-F238E27FC236}">
                <a16:creationId xmlns:a16="http://schemas.microsoft.com/office/drawing/2014/main" id="{04E5CEE8-84C0-4CE4-DFEB-5994954A56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46"/>
    </mc:Choice>
    <mc:Fallback>
      <p:transition spd="slow" advTm="13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748D6AD-5714-39C0-9D97-80B94CCA3330}"/>
              </a:ext>
            </a:extLst>
          </p:cNvPr>
          <p:cNvSpPr txBox="1"/>
          <p:nvPr/>
        </p:nvSpPr>
        <p:spPr>
          <a:xfrm>
            <a:off x="576469" y="1614283"/>
            <a:ext cx="5410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cancer remains a major global health burden</a:t>
            </a:r>
            <a:endParaRPr lang="en" altLang="zh-CN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749C01-110B-D2FC-0393-1F8DE1A0384A}"/>
              </a:ext>
            </a:extLst>
          </p:cNvPr>
          <p:cNvSpPr txBox="1"/>
          <p:nvPr/>
        </p:nvSpPr>
        <p:spPr>
          <a:xfrm>
            <a:off x="576469" y="2083198"/>
            <a:ext cx="47484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HR-HPV testing:</a:t>
            </a:r>
          </a:p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High sensitivity</a:t>
            </a:r>
          </a:p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kumimoji="1" lang="en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specificity 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excessive colposcopy referrals</a:t>
            </a:r>
            <a:endParaRPr kumimoji="1" lang="zh-CN" altLang="en-US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9EEB56-EBB5-2CC7-2F20-95707A5167C1}"/>
              </a:ext>
            </a:extLst>
          </p:cNvPr>
          <p:cNvSpPr txBox="1"/>
          <p:nvPr/>
        </p:nvSpPr>
        <p:spPr>
          <a:xfrm>
            <a:off x="576469" y="3275388"/>
            <a:ext cx="3451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Cytology (TCT)</a:t>
            </a:r>
            <a:r>
              <a:rPr kumimoji="1" lang="zh-CN" altLang="en-US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triage tool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Limited sensitivity</a:t>
            </a:r>
          </a:p>
          <a:p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kumimoji="1" lang="zh-CN" altLang="en-US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Observer-dependent interpretation</a:t>
            </a:r>
            <a:endParaRPr kumimoji="1" lang="zh-CN" altLang="en-US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CE6708-8DE3-7341-6311-99AB6C34B94E}"/>
              </a:ext>
            </a:extLst>
          </p:cNvPr>
          <p:cNvSpPr txBox="1"/>
          <p:nvPr/>
        </p:nvSpPr>
        <p:spPr>
          <a:xfrm>
            <a:off x="576469" y="4467578"/>
            <a:ext cx="4535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An accurate triage tool is urgently needed</a:t>
            </a:r>
            <a:endParaRPr kumimoji="1" lang="zh-CN" altLang="en-US" sz="1600" b="1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图示 9">
            <a:extLst>
              <a:ext uri="{FF2B5EF4-FFF2-40B4-BE49-F238E27FC236}">
                <a16:creationId xmlns:a16="http://schemas.microsoft.com/office/drawing/2014/main" id="{41A8970A-3E01-3E41-8AED-639B45128B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082721"/>
              </p:ext>
            </p:extLst>
          </p:nvPr>
        </p:nvGraphicFramePr>
        <p:xfrm>
          <a:off x="6252158" y="1723759"/>
          <a:ext cx="2891842" cy="311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picture 2">
            <a:extLst>
              <a:ext uri="{FF2B5EF4-FFF2-40B4-BE49-F238E27FC236}">
                <a16:creationId xmlns:a16="http://schemas.microsoft.com/office/drawing/2014/main" id="{D814118F-26BB-58DE-4E53-DFE45D40F6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0"/>
            <a:ext cx="9143999" cy="1428751"/>
          </a:xfrm>
          <a:prstGeom prst="rect">
            <a:avLst/>
          </a:prstGeom>
        </p:spPr>
      </p:pic>
      <p:pic>
        <p:nvPicPr>
          <p:cNvPr id="28" name="音频 27">
            <a:extLst>
              <a:ext uri="{FF2B5EF4-FFF2-40B4-BE49-F238E27FC236}">
                <a16:creationId xmlns:a16="http://schemas.microsoft.com/office/drawing/2014/main" id="{FB911DDF-56D3-E4E2-E739-C7C1269042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81"/>
    </mc:Choice>
    <mc:Fallback>
      <p:transition spd="slow" advTm="43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8F741881-518C-8B63-3450-8A0F3942E4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288967"/>
              </p:ext>
            </p:extLst>
          </p:nvPr>
        </p:nvGraphicFramePr>
        <p:xfrm>
          <a:off x="6316887" y="1551333"/>
          <a:ext cx="2917704" cy="3299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502E734-134F-8322-C0DB-530F11828CF7}"/>
              </a:ext>
            </a:extLst>
          </p:cNvPr>
          <p:cNvSpPr txBox="1"/>
          <p:nvPr/>
        </p:nvSpPr>
        <p:spPr>
          <a:xfrm>
            <a:off x="694333" y="2000682"/>
            <a:ext cx="59701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 care:</a:t>
            </a:r>
          </a:p>
          <a:p>
            <a:pPr algn="just"/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 had undergone HR</a:t>
            </a:r>
            <a:r>
              <a:rPr kumimoji="1" lang="en-US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</a:t>
            </a:r>
            <a:r>
              <a:rPr kumimoji="1" lang="zh-CN" altLang="en-US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and 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TCT;</a:t>
            </a:r>
          </a:p>
          <a:p>
            <a:pPr algn="just"/>
            <a:endParaRPr kumimoji="1" lang="en" altLang="zh-CN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collection:</a:t>
            </a:r>
          </a:p>
          <a:p>
            <a:pPr algn="just"/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samples collected prior to biopsy for E7 POCT;</a:t>
            </a:r>
          </a:p>
          <a:p>
            <a:pPr algn="just"/>
            <a:endParaRPr kumimoji="1" lang="en" altLang="zh-CN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design:</a:t>
            </a:r>
          </a:p>
          <a:p>
            <a:pPr algn="just"/>
            <a:r>
              <a:rPr kumimoji="1" lang="en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Paired comparison 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histopathology </a:t>
            </a:r>
            <a:r>
              <a:rPr kumimoji="1" lang="en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HSIL+ </a:t>
            </a:r>
            <a:r>
              <a:rPr kumimoji="1" lang="en" altLang="zh-CN" sz="16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reference.</a:t>
            </a:r>
            <a:endParaRPr kumimoji="1" lang="zh-CN" altLang="en-US" sz="16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391B93-EEBD-2E8D-7BAA-B711E12267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0"/>
            <a:ext cx="9143999" cy="1428751"/>
          </a:xfrm>
          <a:prstGeom prst="rect">
            <a:avLst/>
          </a:prstGeom>
        </p:spPr>
      </p:pic>
      <p:pic>
        <p:nvPicPr>
          <p:cNvPr id="14" name="音频 13">
            <a:extLst>
              <a:ext uri="{FF2B5EF4-FFF2-40B4-BE49-F238E27FC236}">
                <a16:creationId xmlns:a16="http://schemas.microsoft.com/office/drawing/2014/main" id="{49E65592-7C8B-31F8-DAAC-ADE20D165F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48"/>
    </mc:Choice>
    <mc:Fallback>
      <p:transition spd="slow" advTm="39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167AC3D-315D-DCFD-28EF-09F9AF5A6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28" y="1785992"/>
            <a:ext cx="4148073" cy="2478069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9F8C226-C554-B0B3-90BD-9ACA47524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044077"/>
              </p:ext>
            </p:extLst>
          </p:nvPr>
        </p:nvGraphicFramePr>
        <p:xfrm>
          <a:off x="4382652" y="2319654"/>
          <a:ext cx="4655185" cy="1395095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1253490">
                  <a:extLst>
                    <a:ext uri="{9D8B030D-6E8A-4147-A177-3AD203B41FA5}">
                      <a16:colId xmlns:a16="http://schemas.microsoft.com/office/drawing/2014/main" val="1718166071"/>
                    </a:ext>
                  </a:extLst>
                </a:gridCol>
                <a:gridCol w="1232535">
                  <a:extLst>
                    <a:ext uri="{9D8B030D-6E8A-4147-A177-3AD203B41FA5}">
                      <a16:colId xmlns:a16="http://schemas.microsoft.com/office/drawing/2014/main" val="4247121332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3647815334"/>
                    </a:ext>
                  </a:extLst>
                </a:gridCol>
                <a:gridCol w="861695">
                  <a:extLst>
                    <a:ext uri="{9D8B030D-6E8A-4147-A177-3AD203B41FA5}">
                      <a16:colId xmlns:a16="http://schemas.microsoft.com/office/drawing/2014/main" val="197921295"/>
                    </a:ext>
                  </a:extLst>
                </a:gridCol>
              </a:tblGrid>
              <a:tr h="348615">
                <a:tc>
                  <a:txBody>
                    <a:bodyPr/>
                    <a:lstStyle/>
                    <a:p>
                      <a:pPr marL="0" marR="0" algn="just" fontAlgn="b">
                        <a:buNone/>
                      </a:pPr>
                      <a:r>
                        <a:rPr lang="en" sz="1050" kern="0" dirty="0">
                          <a:solidFill>
                            <a:schemeClr val="bg1"/>
                          </a:solidFill>
                          <a:effectLst/>
                        </a:rPr>
                        <a:t>Indicator</a:t>
                      </a:r>
                      <a:endParaRPr lang="en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" sz="1050" kern="0" dirty="0">
                          <a:solidFill>
                            <a:schemeClr val="bg1"/>
                          </a:solidFill>
                          <a:effectLst/>
                        </a:rPr>
                        <a:t>E7 POCT</a:t>
                      </a:r>
                      <a:endParaRPr lang="en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" sz="1050" kern="0">
                          <a:solidFill>
                            <a:schemeClr val="bg1"/>
                          </a:solidFill>
                          <a:effectLst/>
                        </a:rPr>
                        <a:t>TCT</a:t>
                      </a:r>
                      <a:endParaRPr lang="en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" sz="1050" i="1" kern="0" dirty="0"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r>
                        <a:rPr 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-value</a:t>
                      </a:r>
                      <a:endParaRPr lang="zh-CN" altLang="en-US" sz="1050" i="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103184843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Sensitivity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93.51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72/77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76.62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59/77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0.006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59124577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Specificity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60.48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101/167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57.49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96/167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0.609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384136535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PPV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52.17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72/138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45.38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59/130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—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32434373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NPV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95.28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101/106</a:t>
                      </a:r>
                      <a:r>
                        <a:rPr lang="zh-CN" altLang="en-US" sz="1050" kern="0" dirty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84.21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（</a:t>
                      </a:r>
                      <a:r>
                        <a:rPr lang="en-US" altLang="zh-CN" sz="1050" kern="0">
                          <a:solidFill>
                            <a:schemeClr val="bg1"/>
                          </a:solidFill>
                          <a:effectLst/>
                        </a:rPr>
                        <a:t>96/114</a:t>
                      </a:r>
                      <a:r>
                        <a:rPr lang="zh-CN" altLang="en-US" sz="1050" kern="0">
                          <a:solidFill>
                            <a:schemeClr val="bg1"/>
                          </a:solidFill>
                          <a:effectLst/>
                        </a:rPr>
                        <a:t>）</a:t>
                      </a:r>
                      <a:endParaRPr lang="zh-CN" altLang="en-US" sz="105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altLang="zh-CN" sz="1050" kern="0" dirty="0">
                          <a:solidFill>
                            <a:schemeClr val="bg1"/>
                          </a:solidFill>
                          <a:effectLst/>
                        </a:rPr>
                        <a:t>—</a:t>
                      </a:r>
                      <a:endParaRPr lang="zh-CN" altLang="en-US" sz="105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80337433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B1ACE4E8-6475-C61F-12C6-74F84E04A7AA}"/>
              </a:ext>
            </a:extLst>
          </p:cNvPr>
          <p:cNvSpPr/>
          <p:nvPr/>
        </p:nvSpPr>
        <p:spPr>
          <a:xfrm>
            <a:off x="498552" y="4031364"/>
            <a:ext cx="503582" cy="1590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endParaRPr kumimoji="1" lang="zh-CN" altLang="en-US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060363-5910-C4BB-4037-B1128A5525AC}"/>
              </a:ext>
            </a:extLst>
          </p:cNvPr>
          <p:cNvSpPr txBox="1"/>
          <p:nvPr/>
        </p:nvSpPr>
        <p:spPr>
          <a:xfrm>
            <a:off x="176280" y="4393263"/>
            <a:ext cx="39773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Figure.   </a:t>
            </a:r>
            <a:r>
              <a:rPr kumimoji="1" lang="en" altLang="zh-CN" sz="1100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E7 POCT Positivity Increases with Disease Severity</a:t>
            </a:r>
            <a:endParaRPr kumimoji="1" lang="zh-CN" altLang="en-US" sz="1100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5B92EF-06FB-E461-F024-40660CC46EF1}"/>
              </a:ext>
            </a:extLst>
          </p:cNvPr>
          <p:cNvSpPr txBox="1"/>
          <p:nvPr/>
        </p:nvSpPr>
        <p:spPr>
          <a:xfrm>
            <a:off x="4397884" y="4270775"/>
            <a:ext cx="47461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100" kern="0" dirty="0">
                <a:solidFill>
                  <a:srgbClr val="545297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Table. </a:t>
            </a:r>
            <a:r>
              <a:rPr lang="en" altLang="zh-CN" sz="1100" kern="0" dirty="0">
                <a:solidFill>
                  <a:srgbClr val="545297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Paired Comparison of the Diagnostic Accuracy of E7 POCT versus TCT for HSIL+</a:t>
            </a:r>
            <a:endParaRPr lang="zh-CN" altLang="en-US" sz="1100" kern="0" dirty="0">
              <a:solidFill>
                <a:srgbClr val="545297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E90B68D-CDC1-4E54-D14F-7ED86A0C2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0" y="0"/>
            <a:ext cx="9143999" cy="1428751"/>
          </a:xfrm>
          <a:prstGeom prst="rect">
            <a:avLst/>
          </a:prstGeom>
        </p:spPr>
      </p:pic>
      <p:pic>
        <p:nvPicPr>
          <p:cNvPr id="19" name="音频 18">
            <a:extLst>
              <a:ext uri="{FF2B5EF4-FFF2-40B4-BE49-F238E27FC236}">
                <a16:creationId xmlns:a16="http://schemas.microsoft.com/office/drawing/2014/main" id="{BCFA66E8-3798-4AD0-42B7-E3F13B79C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89"/>
    </mc:Choice>
    <mc:Fallback>
      <p:transition spd="slow" advTm="33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373662D-A866-065F-AAF4-9E4B4DED2CDA}"/>
              </a:ext>
            </a:extLst>
          </p:cNvPr>
          <p:cNvSpPr txBox="1"/>
          <p:nvPr/>
        </p:nvSpPr>
        <p:spPr>
          <a:xfrm>
            <a:off x="1306643" y="1809746"/>
            <a:ext cx="6530714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E7 POCT shows higher sensitivity than TCT for detecting HSIL+</a:t>
            </a:r>
          </a:p>
          <a:p>
            <a:pPr>
              <a:lnSpc>
                <a:spcPct val="150000"/>
              </a:lnSpc>
            </a:pPr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Reduces unnecessary colposcopy</a:t>
            </a:r>
          </a:p>
          <a:p>
            <a:pPr>
              <a:lnSpc>
                <a:spcPct val="150000"/>
              </a:lnSpc>
            </a:pPr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Minimizes missed high-grade lesions</a:t>
            </a:r>
          </a:p>
          <a:p>
            <a:pPr>
              <a:lnSpc>
                <a:spcPct val="150000"/>
              </a:lnSpc>
            </a:pPr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Improves risk stratification</a:t>
            </a:r>
            <a:endParaRPr kumimoji="1" lang="zh-CN" altLang="en-US" sz="1600" b="1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D11EBF4-5088-8699-E847-402C16FCE2DA}"/>
              </a:ext>
            </a:extLst>
          </p:cNvPr>
          <p:cNvSpPr txBox="1"/>
          <p:nvPr/>
        </p:nvSpPr>
        <p:spPr>
          <a:xfrm>
            <a:off x="1306643" y="3546609"/>
            <a:ext cx="7308574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" altLang="zh-CN" sz="1600" b="1" dirty="0">
                <a:solidFill>
                  <a:srgbClr val="5452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reflects viral oncogenic activity rather than viral presence, could be a promising triage tool for HR-HPV positive women.</a:t>
            </a:r>
            <a:endParaRPr kumimoji="1" lang="zh-CN" altLang="en-US" sz="1600" b="1" dirty="0">
              <a:solidFill>
                <a:srgbClr val="5452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9F1730A-A66A-088C-B698-C0DE52669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0"/>
            <a:ext cx="9143999" cy="1428751"/>
          </a:xfrm>
          <a:prstGeom prst="rect">
            <a:avLst/>
          </a:prstGeom>
        </p:spPr>
      </p:pic>
      <p:pic>
        <p:nvPicPr>
          <p:cNvPr id="17" name="音频 16">
            <a:extLst>
              <a:ext uri="{FF2B5EF4-FFF2-40B4-BE49-F238E27FC236}">
                <a16:creationId xmlns:a16="http://schemas.microsoft.com/office/drawing/2014/main" id="{458430E9-A428-275E-47F9-D26F114492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4114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55"/>
    </mc:Choice>
    <mc:Fallback>
      <p:transition spd="slow" advTm="24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241</TotalTime>
  <Words>290</Words>
  <Application>Microsoft Macintosh PowerPoint</Application>
  <PresentationFormat>全屏显示(16:9)</PresentationFormat>
  <Paragraphs>62</Paragraphs>
  <Slides>5</Slides>
  <Notes>5</Notes>
  <HiddenSlides>0</HiddenSlides>
  <MMClips>5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26IFCPC_Tutorial for digital E-poster.pptx</dc:title>
  <cp:lastModifiedBy>茂林 杨</cp:lastModifiedBy>
  <cp:revision>22</cp:revision>
  <dcterms:modified xsi:type="dcterms:W3CDTF">2026-05-02T16:22:04Z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2026-05-02T20:15:33Z</vt:filetime>
  </property>
</Properties>
</file>