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76" r:id="rId4"/>
    <p:sldId id="2147473403" r:id="rId5"/>
    <p:sldId id="258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D89AB-3C05-49CB-932D-660AD3F99436}" v="23" dt="2026-05-03T21:54:37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NG"/>
          </a:p>
        </c:rich>
      </c:tx>
      <c:overlay val="1"/>
    </c:title>
    <c:autoTitleDeleted val="0"/>
    <c:plotArea>
      <c:layout>
        <c:manualLayout>
          <c:xMode val="edge"/>
          <c:yMode val="edge"/>
          <c:x val="0.11999999731779099"/>
          <c:y val="0.10000000149011612"/>
          <c:w val="0.85000002384185791"/>
          <c:h val="0.800000011920928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Prevalence</c:v>
                </c:pt>
              </c:strCache>
            </c:strRef>
          </c:tx>
          <c:spPr>
            <a:solidFill>
              <a:srgbClr val="003366"/>
            </a:solidFill>
          </c:spPr>
          <c:invertIfNegative val="1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3A2-48B3-BBFF-C9E9BB91C82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3A2-48B3-BBFF-C9E9BB91C82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3A2-48B3-BBFF-C9E9BB91C82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3A2-48B3-BBFF-C9E9BB91C82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3A2-48B3-BBFF-C9E9BB91C8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N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HPV 58</c:v>
                </c:pt>
                <c:pt idx="1">
                  <c:v>HPV 52</c:v>
                </c:pt>
                <c:pt idx="2">
                  <c:v>HPV 31</c:v>
                </c:pt>
                <c:pt idx="3">
                  <c:v>HPV 16</c:v>
                </c:pt>
                <c:pt idx="4">
                  <c:v>HPV 35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18</c:v>
                </c:pt>
                <c:pt idx="2">
                  <c:v>17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A-A3A2-48B3-BBFF-C9E9BB91C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7932511"/>
        <c:axId val="647934175"/>
      </c:barChart>
      <c:catAx>
        <c:axId val="64793251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en-US">
                    <a:solidFill>
                      <a:srgbClr val="000000"/>
                    </a:solidFill>
                  </a:rPr>
                  <a:t>HPV Genotype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rgbClr val="C6C6C6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en-US" sz="1200" b="0" i="0" u="none" strike="noStrike" kern="1200" baseline="0" smtId="4294967295">
                <a:solidFill>
                  <a:srgbClr val="000000"/>
                </a:solidFill>
                <a:latin typeface="Century Gothic" panose="020F0302020204030204"/>
                <a:ea typeface="Century Gothic" panose="020F0302020204030204"/>
                <a:cs typeface="Century Gothic"/>
              </a:defRPr>
            </a:pPr>
            <a:endParaRPr lang="en-US"/>
          </a:p>
        </c:txPr>
        <c:crossAx val="647934175"/>
        <c:crosses val="autoZero"/>
        <c:auto val="0"/>
        <c:lblAlgn val="ctr"/>
        <c:lblOffset val="100"/>
        <c:tickLblSkip val="1"/>
        <c:noMultiLvlLbl val="0"/>
      </c:catAx>
      <c:valAx>
        <c:axId val="647934175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en-US">
                    <a:solidFill>
                      <a:srgbClr val="000000"/>
                    </a:solidFill>
                  </a:rPr>
                  <a:t>Prevalence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rgbClr val="C6C6C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 smtId="4294967295">
                <a:solidFill>
                  <a:srgbClr val="000000"/>
                </a:solidFill>
                <a:latin typeface="Century Gothic" panose="020F0302020204030204"/>
                <a:ea typeface="Century Gothic" panose="020F0302020204030204"/>
                <a:cs typeface="Century Gothic"/>
              </a:defRPr>
            </a:pPr>
            <a:endParaRPr lang="en-US"/>
          </a:p>
        </c:txPr>
        <c:crossAx val="64793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 smtId="4294967295">
          <a:solidFill>
            <a:srgbClr val="FFFFFF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H_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33E5E-B0BA-464D-909E-31E329C9818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1638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5125" y="679450"/>
            <a:ext cx="6127750" cy="3446463"/>
          </a:xfrm>
        </p:spPr>
      </p:sp>
      <p:sp>
        <p:nvSpPr>
          <p:cNvPr id="3" name="PH_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A25E7-3547-499C-B900-B0AD297627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12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0F0FA13D-6FBA-3F9F-672C-1C06A425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D7B8B425-9460-12BF-C9CD-556D9E98E2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03F0D7D6-F79D-E12B-B0F6-772D4D2862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75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11CC72B-FB06-467C-A154-8C010170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8925" y="4758582"/>
            <a:ext cx="3486150" cy="273844"/>
          </a:xfrm>
        </p:spPr>
        <p:txBody>
          <a:bodyPr/>
          <a:lstStyle>
            <a:lvl1pPr algn="ctr">
              <a:defRPr sz="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1">
            <a:extLst>
              <a:ext uri="{FF2B5EF4-FFF2-40B4-BE49-F238E27FC236}">
                <a16:creationId xmlns:a16="http://schemas.microsoft.com/office/drawing/2014/main" id="{7083632A-1CDD-4359-805F-9C37F1D41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496" y="194310"/>
            <a:ext cx="8409008" cy="758190"/>
          </a:xfrm>
        </p:spPr>
        <p:txBody>
          <a:bodyPr>
            <a:noAutofit/>
          </a:bodyPr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92DABD14-619B-40AC-8B14-A128141D8BEC}"/>
              </a:ext>
            </a:extLst>
          </p:cNvPr>
          <p:cNvSpPr txBox="1"/>
          <p:nvPr/>
        </p:nvSpPr>
        <p:spPr>
          <a:xfrm>
            <a:off x="8772525" y="4780285"/>
            <a:ext cx="31242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1B38B-8DBF-40E4-A739-702D6CA91716}" type="slidenum">
              <a:rPr lang="en-US" sz="750" smtClean="0"/>
              <a:t>‹#›</a:t>
            </a:fld>
            <a:endParaRPr lang="en-US" sz="750"/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EB09B3F5-DD2A-4686-98BA-405E71F48002}"/>
              </a:ext>
            </a:extLst>
          </p:cNvPr>
          <p:cNvSpPr txBox="1"/>
          <p:nvPr userDrawn="1"/>
        </p:nvSpPr>
        <p:spPr>
          <a:xfrm>
            <a:off x="8772525" y="4780285"/>
            <a:ext cx="31242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41B38B-8DBF-40E4-A739-702D6CA91716}" type="slidenum">
              <a:rPr lang="en-US" sz="750" smtClean="0"/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86649416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  <p15:guide id="2" pos="7371">
          <p15:clr>
            <a:srgbClr val="FBAE40"/>
          </p15:clr>
        </p15:guide>
        <p15:guide id="3" orient="horz" pos="3923">
          <p15:clr>
            <a:srgbClr val="FBAE40"/>
          </p15:clr>
        </p15:guide>
        <p15:guide id="4" orient="horz" pos="88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notesSlide" Target="../notesSlides/notesSlide4.xml"/><Relationship Id="rId3" Type="http://schemas.microsoft.com/office/2007/relationships/media" Target="../media/media4.m4a"/><Relationship Id="rId7" Type="http://schemas.openxmlformats.org/officeDocument/2006/relationships/tags" Target="../tags/tag6.xml"/><Relationship Id="rId12" Type="http://schemas.openxmlformats.org/officeDocument/2006/relationships/slideLayout" Target="../slideLayouts/slideLayout1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image" Target="../media/image4.png"/><Relationship Id="rId10" Type="http://schemas.openxmlformats.org/officeDocument/2006/relationships/tags" Target="../tags/tag9.xml"/><Relationship Id="rId4" Type="http://schemas.openxmlformats.org/officeDocument/2006/relationships/audio" Target="../media/media4.m4a"/><Relationship Id="rId9" Type="http://schemas.openxmlformats.org/officeDocument/2006/relationships/tags" Target="../tags/tag8.xml"/><Relationship Id="rId1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444608" y="967770"/>
            <a:ext cx="8254784" cy="8679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GB" sz="2000" dirty="0"/>
              <a:t>Optimizing Cervical Cancer Screening among Women Living with HIV: A Mentor Mother-Led Implementation Strategy</a:t>
            </a:r>
            <a:endParaRPr sz="2000" dirty="0"/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D149F441-B05C-22FB-8282-0CEB9C3A213E}"/>
              </a:ext>
            </a:extLst>
          </p:cNvPr>
          <p:cNvSpPr txBox="1">
            <a:spLocks/>
          </p:cNvSpPr>
          <p:nvPr/>
        </p:nvSpPr>
        <p:spPr>
          <a:xfrm>
            <a:off x="444608" y="2048321"/>
            <a:ext cx="8254784" cy="86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000" dirty="0"/>
              <a:t>L. Flowers</a:t>
            </a:r>
            <a:r>
              <a:rPr lang="en-GB" sz="2000" baseline="30000" dirty="0"/>
              <a:t>1</a:t>
            </a:r>
            <a:r>
              <a:rPr lang="en-GB" sz="2000" dirty="0"/>
              <a:t>, O. Awolude</a:t>
            </a:r>
            <a:r>
              <a:rPr lang="en-GB" sz="2000" baseline="30000" dirty="0"/>
              <a:t>2</a:t>
            </a:r>
            <a:r>
              <a:rPr lang="en-GB" sz="2000" dirty="0"/>
              <a:t>, O. Ogunsola</a:t>
            </a:r>
            <a:r>
              <a:rPr lang="en-GB" sz="2000" baseline="30000" dirty="0"/>
              <a:t>3</a:t>
            </a:r>
            <a:r>
              <a:rPr lang="en-GB" sz="2000" dirty="0"/>
              <a:t>, O. Ezechi</a:t>
            </a:r>
            <a:r>
              <a:rPr lang="en-GB" sz="2000" baseline="30000" dirty="0"/>
              <a:t>4</a:t>
            </a:r>
            <a:r>
              <a:rPr lang="en-GB" sz="2000" dirty="0"/>
              <a:t>, P. Ezemelue</a:t>
            </a:r>
            <a:r>
              <a:rPr lang="en-GB" sz="2000" baseline="30000" dirty="0"/>
              <a:t>4</a:t>
            </a:r>
            <a:r>
              <a:rPr lang="en-GB" sz="2000" dirty="0"/>
              <a:t>, O. Ajayi</a:t>
            </a:r>
            <a:r>
              <a:rPr lang="en-GB" sz="2000" baseline="30000" dirty="0"/>
              <a:t>3</a:t>
            </a:r>
            <a:r>
              <a:rPr lang="en-GB" sz="2000" dirty="0"/>
              <a:t>, T. Staple</a:t>
            </a:r>
            <a:r>
              <a:rPr lang="en-GB" sz="2000" baseline="30000" dirty="0"/>
              <a:t>1</a:t>
            </a:r>
            <a:r>
              <a:rPr lang="en-GB" sz="2000" dirty="0"/>
              <a:t>, K. Lymon</a:t>
            </a:r>
            <a:r>
              <a:rPr lang="en-GB" sz="2000" baseline="30000" dirty="0"/>
              <a:t>1</a:t>
            </a:r>
            <a:r>
              <a:rPr lang="en-GB" sz="2000" dirty="0"/>
              <a:t>, C.Mehta</a:t>
            </a:r>
            <a:r>
              <a:rPr lang="en-GB" sz="2000" baseline="30000" dirty="0"/>
              <a:t>1</a:t>
            </a:r>
            <a:r>
              <a:rPr lang="en-GB" sz="2000" dirty="0"/>
              <a:t>, L. Gaydos</a:t>
            </a:r>
            <a:r>
              <a:rPr lang="en-GB" sz="2000" baseline="30000" dirty="0"/>
              <a:t>1</a:t>
            </a:r>
          </a:p>
          <a:p>
            <a:pPr algn="ctr"/>
            <a:endParaRPr lang="en-GB" sz="2000" baseline="30000" dirty="0"/>
          </a:p>
          <a:p>
            <a:pPr algn="ctr"/>
            <a:endParaRPr lang="en-GB" sz="2000" dirty="0"/>
          </a:p>
          <a:p>
            <a:pPr algn="ctr"/>
            <a:r>
              <a:rPr lang="en-GB" sz="1200" baseline="30000" dirty="0"/>
              <a:t>1</a:t>
            </a:r>
            <a:r>
              <a:rPr lang="en-GB" sz="1200" dirty="0"/>
              <a:t>Emory University - Atlanta (United States), </a:t>
            </a:r>
            <a:r>
              <a:rPr lang="en-GB" sz="1200" baseline="30000" dirty="0"/>
              <a:t>2</a:t>
            </a:r>
            <a:r>
              <a:rPr lang="en-GB" sz="1200" dirty="0"/>
              <a:t>University of Ibadan - Abuja (Nigeria), </a:t>
            </a:r>
          </a:p>
          <a:p>
            <a:pPr algn="ctr"/>
            <a:r>
              <a:rPr lang="en-GB" sz="1200" baseline="30000" dirty="0"/>
              <a:t>3</a:t>
            </a:r>
            <a:r>
              <a:rPr lang="en-GB" sz="1200" dirty="0"/>
              <a:t>APIN Public Health Initiatives - Abuja (Nigeria), </a:t>
            </a:r>
            <a:r>
              <a:rPr lang="en-GB" sz="1200" baseline="30000" dirty="0"/>
              <a:t>4</a:t>
            </a:r>
            <a:r>
              <a:rPr lang="en-GB" sz="1200" dirty="0"/>
              <a:t>Nigeria Institute of Medical Research - Lagos (Nigeria)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4853BE3-0920-5ED6-542A-460D8D0CE7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00"/>
    </mc:Choice>
    <mc:Fallback>
      <p:transition spd="slow" advTm="16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74065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Study objectives</a:t>
            </a:r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dirty="0"/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/>
              <a:t>To expand access to cervical cancer screening and ensure completion of the continuum of care (CCC) among women living with HIV (WLWH) in Nigeria by integrating the mentor-mother (</a:t>
            </a:r>
            <a:r>
              <a:rPr lang="en-GB" dirty="0" err="1"/>
              <a:t>MoMent</a:t>
            </a:r>
            <a:r>
              <a:rPr lang="en-GB" dirty="0"/>
              <a:t>) led HPV self-collection method into the national HIV program</a:t>
            </a:r>
            <a:endParaRPr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420B107-B5B6-5478-1621-FC2A3E63C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34"/>
    </mc:Choice>
    <mc:Fallback>
      <p:transition spd="slow" advTm="21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Rectangle: Rounded Corners 86"/>
          <p:cNvSpPr/>
          <p:nvPr/>
        </p:nvSpPr>
        <p:spPr>
          <a:xfrm>
            <a:off x="371475" y="1050131"/>
            <a:ext cx="8401050" cy="3748749"/>
          </a:xfrm>
          <a:prstGeom prst="roundRect">
            <a:avLst>
              <a:gd name="adj" fmla="val 7789"/>
            </a:avLst>
          </a:prstGeom>
          <a:solidFill>
            <a:schemeClr val="bg1">
              <a:lumMod val="85000"/>
              <a:alpha val="50000"/>
            </a:schemeClr>
          </a:solidFill>
          <a:ln w="12700">
            <a:miter lim="400000"/>
          </a:ln>
        </p:spPr>
        <p:txBody>
          <a:bodyPr lIns="34289" rIns="34289" anchor="ctr"/>
          <a:lstStyle/>
          <a:p>
            <a:pPr algn="ctr" defTabSz="685800">
              <a:spcBef>
                <a:spcPct val="0"/>
              </a:spcBef>
              <a:spcAft>
                <a:spcPct val="0"/>
              </a:spcAft>
              <a:buClrTx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Poppins Regular"/>
              </a:defRPr>
            </a:pPr>
            <a:r>
              <a:rPr lang="en-US" sz="1200" kern="120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+mn-cs"/>
                <a:sym typeface="Poppins Regular"/>
              </a:rPr>
              <a:t>t</a:t>
            </a:r>
            <a:endParaRPr sz="1200" kern="1200" dirty="0">
              <a:solidFill>
                <a:srgbClr val="FFFFFF"/>
              </a:solidFill>
              <a:latin typeface="Century Gothic" panose="020B0502020202020204" pitchFamily="34" charset="0"/>
              <a:ea typeface="+mn-ea"/>
              <a:cs typeface="+mn-cs"/>
              <a:sym typeface="Poppins Regular"/>
            </a:endParaRPr>
          </a:p>
        </p:txBody>
      </p:sp>
      <p:sp>
        <p:nvSpPr>
          <p:cNvPr id="973" name="Rectangle: Rounded Corners 88"/>
          <p:cNvSpPr/>
          <p:nvPr/>
        </p:nvSpPr>
        <p:spPr>
          <a:xfrm>
            <a:off x="3252319" y="1050131"/>
            <a:ext cx="2990026" cy="3618121"/>
          </a:xfrm>
          <a:prstGeom prst="roundRect">
            <a:avLst>
              <a:gd name="adj" fmla="val 7789"/>
            </a:avLst>
          </a:prstGeom>
          <a:solidFill>
            <a:schemeClr val="bg1">
              <a:lumMod val="85000"/>
              <a:alpha val="50000"/>
            </a:schemeClr>
          </a:solidFill>
          <a:ln w="12700">
            <a:miter lim="400000"/>
          </a:ln>
        </p:spPr>
        <p:txBody>
          <a:bodyPr lIns="34289" rIns="34289" anchor="ctr"/>
          <a:lstStyle/>
          <a:p>
            <a:pPr algn="ctr" defTabSz="685800">
              <a:spcBef>
                <a:spcPct val="0"/>
              </a:spcBef>
              <a:spcAft>
                <a:spcPct val="0"/>
              </a:spcAft>
              <a:buClrTx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Poppins Regular"/>
              </a:defRPr>
            </a:pPr>
            <a:endParaRPr sz="1200" kern="1200">
              <a:solidFill>
                <a:srgbClr val="FFFFFF"/>
              </a:solidFill>
              <a:latin typeface="Century Gothic" panose="020B0502020202020204" pitchFamily="34" charset="0"/>
              <a:ea typeface="+mn-ea"/>
              <a:cs typeface="+mn-cs"/>
              <a:sym typeface="Poppins Regular"/>
            </a:endParaRPr>
          </a:p>
        </p:txBody>
      </p:sp>
      <p:sp>
        <p:nvSpPr>
          <p:cNvPr id="974" name="Rectangle 89"/>
          <p:cNvSpPr txBox="1"/>
          <p:nvPr/>
        </p:nvSpPr>
        <p:spPr>
          <a:xfrm>
            <a:off x="3380465" y="1116600"/>
            <a:ext cx="2405757" cy="385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Autofit/>
          </a:bodyPr>
          <a:lstStyle>
            <a:lvl1pPr>
              <a:defRPr sz="1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 defTabSz="685800">
              <a:spcBef>
                <a:spcPct val="0"/>
              </a:spcBef>
              <a:spcAft>
                <a:spcPct val="0"/>
              </a:spcAft>
            </a:pPr>
            <a:r>
              <a:rPr lang="en-GB" sz="1260" b="1" kern="1200" dirty="0">
                <a:solidFill>
                  <a:srgbClr val="000000"/>
                </a:solidFill>
                <a:latin typeface="+mn-lt"/>
              </a:rPr>
              <a:t>Integrated HPV self-collection across 15 clinical sites in Nigeria using the adapted </a:t>
            </a:r>
            <a:r>
              <a:rPr lang="en-GB" sz="1260" b="1" kern="1200" dirty="0" err="1">
                <a:solidFill>
                  <a:srgbClr val="000000"/>
                </a:solidFill>
                <a:latin typeface="+mn-lt"/>
              </a:rPr>
              <a:t>MoMent</a:t>
            </a:r>
            <a:r>
              <a:rPr lang="en-GB" sz="1260" b="1" kern="1200" dirty="0">
                <a:solidFill>
                  <a:srgbClr val="000000"/>
                </a:solidFill>
                <a:latin typeface="+mn-lt"/>
              </a:rPr>
              <a:t> Program</a:t>
            </a:r>
            <a:endParaRPr lang="en-US" sz="1260" b="1" kern="1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75" name="Rectangle 90"/>
          <p:cNvSpPr txBox="1"/>
          <p:nvPr/>
        </p:nvSpPr>
        <p:spPr>
          <a:xfrm>
            <a:off x="3380465" y="2067713"/>
            <a:ext cx="2772828" cy="2531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rmAutofit lnSpcReduction="10000"/>
          </a:bodyPr>
          <a:lstStyle>
            <a:lvl1pPr>
              <a:defRPr sz="1000">
                <a:solidFill>
                  <a:srgbClr val="D9D9D9"/>
                </a:solidFill>
                <a:latin typeface="+mn-lt"/>
                <a:ea typeface="+mn-ea"/>
                <a:cs typeface="+mn-cs"/>
                <a:sym typeface="Poppins Regular"/>
              </a:defRPr>
            </a:lvl1pPr>
          </a:lstStyle>
          <a:p>
            <a:pPr lvl="0" defTabSz="914081">
              <a:spcBef>
                <a:spcPct val="0"/>
              </a:spcBef>
              <a:spcAft>
                <a:spcPct val="0"/>
              </a:spcAft>
            </a:pPr>
            <a:r>
              <a:rPr lang="en-US" kern="1200" dirty="0">
                <a:solidFill>
                  <a:srgbClr val="000000"/>
                </a:solidFill>
                <a:ea typeface="Century Gothic"/>
                <a:cs typeface="Arial"/>
                <a:sym typeface="Wingdings"/>
              </a:rPr>
              <a:t>Thirty Mentor Mothers (MM) recruited 1,500 WLWH and conducted outreach and HPV education.</a:t>
            </a:r>
          </a:p>
          <a:p>
            <a:pPr lvl="0" defTabSz="914081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ea typeface="Century Gothic"/>
              <a:cs typeface="Arial"/>
              <a:sym typeface="Wingdings"/>
            </a:endParaRP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r>
              <a:rPr lang="en-US" kern="1200" dirty="0">
                <a:solidFill>
                  <a:srgbClr val="000000"/>
                </a:solidFill>
                <a:ea typeface="Century Gothic"/>
                <a:cs typeface="Arial"/>
                <a:sym typeface="Wingdings"/>
              </a:rPr>
              <a:t>MM facilitated community-based self-collection, transported specimens, and returned results to participants.</a:t>
            </a: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ea typeface="Century Gothic"/>
              <a:cs typeface="Arial"/>
              <a:sym typeface="Wingdings"/>
            </a:endParaRP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r>
              <a:rPr lang="en-US" kern="1200" dirty="0">
                <a:solidFill>
                  <a:srgbClr val="000000"/>
                </a:solidFill>
                <a:ea typeface="Century Gothic"/>
                <a:cs typeface="Arial"/>
                <a:sym typeface="Wingdings"/>
              </a:rPr>
              <a:t>Mentor Mothers coordinated follow-up care for women who tested positive for high-risk HPV</a:t>
            </a: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ea typeface="Century Gothic"/>
              <a:cs typeface="Arial"/>
              <a:sym typeface="Wingdings"/>
            </a:endParaRP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r>
              <a:rPr lang="en-US" kern="1200" dirty="0">
                <a:solidFill>
                  <a:srgbClr val="000000"/>
                </a:solidFill>
                <a:ea typeface="Century Gothic"/>
                <a:cs typeface="Arial"/>
                <a:sym typeface="Wingdings"/>
              </a:rPr>
              <a:t>Positive cases underwent digital colposcopy with acetic acid, Lugol’s iodine, and biopsy as indicated</a:t>
            </a: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000000"/>
              </a:solidFill>
              <a:ea typeface="Century Gothic"/>
              <a:cs typeface="Arial"/>
              <a:sym typeface="Wingdings"/>
            </a:endParaRP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r>
              <a:rPr lang="en-US" kern="1200" dirty="0">
                <a:solidFill>
                  <a:srgbClr val="000000"/>
                </a:solidFill>
                <a:ea typeface="Century Gothic"/>
                <a:cs typeface="Arial"/>
                <a:sym typeface="Wingdings"/>
              </a:rPr>
              <a:t>Eligible lesions received thermal ablation or appropriate treatment after histologic confirmation of disease.</a:t>
            </a:r>
          </a:p>
          <a:p>
            <a:pPr defTabSz="914081">
              <a:spcBef>
                <a:spcPct val="0"/>
              </a:spcBef>
              <a:spcAft>
                <a:spcPct val="0"/>
              </a:spcAft>
            </a:pPr>
            <a:endParaRPr lang="en-US" sz="900" kern="1200" dirty="0">
              <a:solidFill>
                <a:srgbClr val="000000"/>
              </a:solidFill>
              <a:latin typeface="Century Gothic" panose="020B0502020202020204" pitchFamily="34" charset="0"/>
              <a:ea typeface="Century Gothic"/>
              <a:cs typeface="Arial"/>
              <a:sym typeface="Wingdings"/>
            </a:endParaRPr>
          </a:p>
          <a:p>
            <a:pPr lvl="0" defTabSz="914081">
              <a:spcBef>
                <a:spcPct val="0"/>
              </a:spcBef>
              <a:spcAft>
                <a:spcPct val="0"/>
              </a:spcAft>
            </a:pPr>
            <a:endParaRPr lang="en-US" sz="900" kern="1200" dirty="0">
              <a:solidFill>
                <a:srgbClr val="000000"/>
              </a:solidFill>
              <a:latin typeface="Century Gothic" panose="020B0502020202020204" pitchFamily="34" charset="0"/>
              <a:ea typeface="Century Gothic"/>
              <a:cs typeface="Arial"/>
              <a:sym typeface="Wingdings"/>
            </a:endParaRPr>
          </a:p>
        </p:txBody>
      </p:sp>
      <p:sp>
        <p:nvSpPr>
          <p:cNvPr id="1001" name="Rectangle 119"/>
          <p:cNvSpPr txBox="1"/>
          <p:nvPr/>
        </p:nvSpPr>
        <p:spPr>
          <a:xfrm>
            <a:off x="6444527" y="1236589"/>
            <a:ext cx="2115081" cy="385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rmAutofit/>
          </a:bodyPr>
          <a:lstStyle>
            <a:lvl1pPr>
              <a:defRPr sz="1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 defTabSz="685800">
              <a:spcBef>
                <a:spcPct val="0"/>
              </a:spcBef>
              <a:spcAft>
                <a:spcPct val="0"/>
              </a:spcAft>
            </a:pPr>
            <a:r>
              <a:rPr lang="en-US" sz="1256" b="1" kern="1200" dirty="0">
                <a:solidFill>
                  <a:srgbClr val="000000"/>
                </a:solidFill>
                <a:latin typeface="+mn-lt"/>
              </a:rPr>
              <a:t>Study/Clinical Outcomes</a:t>
            </a:r>
          </a:p>
        </p:txBody>
      </p:sp>
      <p:sp>
        <p:nvSpPr>
          <p:cNvPr id="1002" name="Rectangle 120"/>
          <p:cNvSpPr txBox="1"/>
          <p:nvPr/>
        </p:nvSpPr>
        <p:spPr>
          <a:xfrm>
            <a:off x="6572671" y="1977077"/>
            <a:ext cx="2115081" cy="17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Autofit/>
          </a:bodyPr>
          <a:lstStyle>
            <a:lvl1pPr>
              <a:defRPr sz="1000">
                <a:solidFill>
                  <a:srgbClr val="D9D9D9"/>
                </a:solidFill>
                <a:latin typeface="+mn-lt"/>
                <a:ea typeface="+mn-ea"/>
                <a:cs typeface="+mn-cs"/>
                <a:sym typeface="Poppins Regular"/>
              </a:defRPr>
            </a:lvl1pPr>
          </a:lstStyle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High-risk HPV detection and treatment of high-grade</a:t>
            </a:r>
          </a:p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dysplasia.</a:t>
            </a:r>
          </a:p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GB" sz="1100" kern="1200" dirty="0">
              <a:solidFill>
                <a:srgbClr val="000000"/>
              </a:solidFill>
              <a:ea typeface="Century Gothic"/>
              <a:cs typeface="Arial"/>
            </a:endParaRPr>
          </a:p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Note: Those testing negative</a:t>
            </a:r>
          </a:p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for </a:t>
            </a:r>
            <a:r>
              <a:rPr lang="en-GB" sz="1100" kern="1200" dirty="0" err="1">
                <a:solidFill>
                  <a:srgbClr val="000000"/>
                </a:solidFill>
                <a:ea typeface="Century Gothic"/>
                <a:cs typeface="Arial"/>
              </a:rPr>
              <a:t>hrHPV</a:t>
            </a: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 were advised to repeat screening in three years</a:t>
            </a:r>
            <a:endParaRPr lang="en-US" sz="1100" kern="1200" dirty="0">
              <a:solidFill>
                <a:srgbClr val="000000"/>
              </a:solidFill>
              <a:ea typeface="Century Gothic"/>
              <a:cs typeface="Arial"/>
            </a:endParaRPr>
          </a:p>
        </p:txBody>
      </p:sp>
      <p:sp>
        <p:nvSpPr>
          <p:cNvPr id="1006" name="Rectangle 124"/>
          <p:cNvSpPr txBox="1"/>
          <p:nvPr/>
        </p:nvSpPr>
        <p:spPr>
          <a:xfrm>
            <a:off x="829946" y="1236257"/>
            <a:ext cx="1869526" cy="385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rmAutofit/>
          </a:bodyPr>
          <a:lstStyle>
            <a:lvl1pPr>
              <a:defRPr sz="1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pPr defTabSz="685800">
              <a:spcBef>
                <a:spcPct val="0"/>
              </a:spcBef>
              <a:spcAft>
                <a:spcPct val="0"/>
              </a:spcAft>
            </a:pPr>
            <a:r>
              <a:rPr lang="en-US" sz="1256" b="1" kern="1200" dirty="0">
                <a:solidFill>
                  <a:srgbClr val="000000"/>
                </a:solidFill>
                <a:latin typeface="+mn-lt"/>
              </a:rPr>
              <a:t>Strategy Refinement and Adaptation</a:t>
            </a:r>
          </a:p>
        </p:txBody>
      </p:sp>
      <p:sp>
        <p:nvSpPr>
          <p:cNvPr id="1007" name="Rectangle 125"/>
          <p:cNvSpPr txBox="1"/>
          <p:nvPr/>
        </p:nvSpPr>
        <p:spPr>
          <a:xfrm>
            <a:off x="771294" y="1999401"/>
            <a:ext cx="2081208" cy="2520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w="http://schemas.openxmlformats.org/wordprocessingml/2006/main" xmlns:wp="http://schemas.openxmlformats.org/drawingml/2006/wordprocessingDrawing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Autofit/>
          </a:bodyPr>
          <a:lstStyle>
            <a:lvl1pPr>
              <a:defRPr sz="1000">
                <a:solidFill>
                  <a:srgbClr val="D9D9D9"/>
                </a:solidFill>
                <a:latin typeface="+mn-lt"/>
                <a:ea typeface="+mn-ea"/>
                <a:cs typeface="+mn-cs"/>
                <a:sym typeface="Poppins Regular"/>
              </a:defRPr>
            </a:lvl1pPr>
          </a:lstStyle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Using stakeholders’ deliberation</a:t>
            </a:r>
          </a:p>
          <a:p>
            <a:pPr defTabSz="6858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Conference, we refined and adapted implementation Strategies, “</a:t>
            </a:r>
            <a:r>
              <a:rPr lang="en-GB" sz="1100" kern="1200" dirty="0" err="1">
                <a:solidFill>
                  <a:srgbClr val="000000"/>
                </a:solidFill>
                <a:ea typeface="Century Gothic"/>
                <a:cs typeface="Arial"/>
              </a:rPr>
              <a:t>MoMent</a:t>
            </a:r>
            <a:r>
              <a:rPr lang="en-GB" sz="1100" kern="1200" dirty="0">
                <a:solidFill>
                  <a:srgbClr val="000000"/>
                </a:solidFill>
                <a:ea typeface="Century Gothic"/>
                <a:cs typeface="Arial"/>
              </a:rPr>
              <a:t> program” for the implementation of Community HPV self-sampling and cervical cancer screening in Nigeria</a:t>
            </a:r>
            <a:endParaRPr lang="en-US" sz="1100" kern="1200" dirty="0">
              <a:solidFill>
                <a:srgbClr val="000000"/>
              </a:solidFill>
              <a:ea typeface="Century Gothic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689B58-CB2F-4F64-9E58-32ACCC804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496" y="194310"/>
            <a:ext cx="8409008" cy="798433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SzTx/>
            </a:pPr>
            <a:r>
              <a:rPr lang="en-IN" sz="2310" kern="1200" dirty="0">
                <a:solidFill>
                  <a:srgbClr val="000000"/>
                </a:solidFill>
                <a:latin typeface="Century Gothic" panose="020B0502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  <a:sym typeface="Wingdings"/>
              </a:rPr>
              <a:t>Methodology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869F378B-BDC0-E500-8CB0-D1D3311CCD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2103547"/>
      </p:ext>
    </p:extLst>
  </p:cSld>
  <p:clrMapOvr>
    <a:masterClrMapping/>
  </p:clrMapOvr>
  <p:transition advTm="585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B627702-B997-DB6A-7BDB-F1687642D1D0}"/>
              </a:ext>
            </a:extLst>
          </p:cNvPr>
          <p:cNvGrpSpPr/>
          <p:nvPr/>
        </p:nvGrpSpPr>
        <p:grpSpPr>
          <a:xfrm>
            <a:off x="174186" y="739281"/>
            <a:ext cx="4305731" cy="4202993"/>
            <a:chOff x="3131835" y="41391"/>
            <a:chExt cx="2817333" cy="119983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A015E97-9D6D-4586-9EF2-6623B9C04AA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131835" y="41391"/>
              <a:ext cx="2758337" cy="1173439"/>
            </a:xfrm>
            <a:prstGeom prst="roundRect">
              <a:avLst>
                <a:gd name="adj" fmla="val 5116"/>
              </a:avLst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>
              <a:noAutofit/>
            </a:bodyPr>
            <a:lstStyle>
              <a:defPPr>
                <a:defRPr lang="en-US"/>
              </a:defPPr>
              <a:lvl1pPr marL="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1pPr>
              <a:lvl2pPr marL="45704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2pPr>
              <a:lvl3pPr marL="91408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3pPr>
              <a:lvl4pPr marL="137112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4pPr>
              <a:lvl5pPr marL="182816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5pPr>
              <a:lvl6pPr marL="228520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6pPr>
              <a:lvl7pPr marL="274224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7pPr>
              <a:lvl8pPr marL="319928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8pPr>
              <a:lvl9pPr marL="365632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9pPr>
            </a:lstStyle>
            <a:p>
              <a:pPr algn="ctr"/>
              <a:endParaRPr lang="en-IN" sz="1200" b="1">
                <a:solidFill>
                  <a:schemeClr val="bg1"/>
                </a:solidFill>
                <a:latin typeface="Lato Medium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1AE66F8-F78A-4D97-8ADB-1EFA8F5C484C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3225000" y="41391"/>
              <a:ext cx="2724168" cy="11998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fontScale="92500" lnSpcReduction="20000"/>
            </a:bodyPr>
            <a:lstStyle>
              <a:defPPr>
                <a:defRPr lang="en-US"/>
              </a:defPPr>
              <a:lvl1pPr marL="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04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08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12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16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20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24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28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32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300" b="1" u="sng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Study population Characteristics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GB" sz="1300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A total of 1,509 WLWH completed self-collection (mean age 40 years); 69% were married, 71% employed, 89% uninsured, and 91% virally suppressed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300" b="1" u="sng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Key Clinical Outcomes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300" b="1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High </a:t>
              </a:r>
              <a:r>
                <a:rPr lang="en-IN" sz="1300" b="1" dirty="0" err="1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hrHPV</a:t>
              </a:r>
              <a:r>
                <a:rPr lang="en-IN" sz="1300" b="1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 Positivity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ea typeface="Century Gothic"/>
                  <a:cs typeface="Arial"/>
                  <a:sym typeface="Wingdings"/>
                </a:rPr>
                <a:t>A significant 35% of 1390 women with validated results tested positive for high-risk HPV, highlighting a substantial disease burden.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300" b="1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Dominance of Non-Vaccine Types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ea typeface="Century Gothic"/>
                  <a:cs typeface="Arial"/>
                  <a:sym typeface="Wingdings"/>
                </a:rPr>
                <a:t>Non-16/18/45 HPV types accounted for 67% of positive cases, indicating limitations of current vaccine coverage.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300" b="1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Genotype 58 Predominance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ea typeface="Century Gothic"/>
                  <a:cs typeface="Arial"/>
                  <a:sym typeface="Wingdings"/>
                </a:rPr>
                <a:t>HPV 58 was the most common genotype, found in 45% of positive cases, far exceeding other types.</a:t>
              </a:r>
            </a:p>
            <a:p>
              <a:pPr defTabSz="342780">
                <a:spcBef>
                  <a:spcPct val="0"/>
                </a:spcBef>
                <a:spcAft>
                  <a:spcPct val="0"/>
                </a:spcAft>
              </a:pP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  <a:p>
              <a:pPr defTabSz="342780">
                <a:spcBef>
                  <a:spcPct val="0"/>
                </a:spcBef>
                <a:spcAft>
                  <a:spcPct val="0"/>
                </a:spcAft>
              </a:pP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  <a:p>
              <a:pPr defTabSz="342780">
                <a:spcBef>
                  <a:spcPct val="0"/>
                </a:spcBef>
                <a:spcAft>
                  <a:spcPct val="0"/>
                </a:spcAft>
              </a:pP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7D9D60B-D543-90B6-A455-80325CE95C51}"/>
              </a:ext>
            </a:extLst>
          </p:cNvPr>
          <p:cNvGrpSpPr/>
          <p:nvPr/>
        </p:nvGrpSpPr>
        <p:grpSpPr>
          <a:xfrm>
            <a:off x="4572000" y="739281"/>
            <a:ext cx="4388921" cy="2101497"/>
            <a:chOff x="245504" y="1989651"/>
            <a:chExt cx="8409206" cy="2345656"/>
          </a:xfrm>
        </p:grpSpPr>
        <p:sp>
          <p:nvSpPr>
            <p:cNvPr id="18" name="Rounded Rectangle 16">
              <a:extLst>
                <a:ext uri="{FF2B5EF4-FFF2-40B4-BE49-F238E27FC236}">
                  <a16:creationId xmlns:a16="http://schemas.microsoft.com/office/drawing/2014/main" id="{7A9340DF-4F91-4342-8833-9955E74DE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47129" y="1989651"/>
              <a:ext cx="8407581" cy="2345656"/>
            </a:xfrm>
            <a:prstGeom prst="roundRect">
              <a:avLst>
                <a:gd name="adj" fmla="val 2613"/>
              </a:avLst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>
              <a:noAutofit/>
            </a:bodyPr>
            <a:lstStyle>
              <a:defPPr>
                <a:defRPr lang="en-US"/>
              </a:defPPr>
              <a:lvl1pPr marL="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1pPr>
              <a:lvl2pPr marL="45704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2pPr>
              <a:lvl3pPr marL="91408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3pPr>
              <a:lvl4pPr marL="137112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4pPr>
              <a:lvl5pPr marL="182816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5pPr>
              <a:lvl6pPr marL="228520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6pPr>
              <a:lvl7pPr marL="274224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7pPr>
              <a:lvl8pPr marL="319928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8pPr>
              <a:lvl9pPr marL="3656320" algn="l" defTabSz="457040" rtl="0" eaLnBrk="1" latinLnBrk="0" hangingPunct="1">
                <a:defRPr sz="1799" kern="1200">
                  <a:solidFill>
                    <a:srgbClr val="000000"/>
                  </a:solidFill>
                  <a:latin typeface="ServiceNow Sans Light"/>
                  <a:ea typeface="+mn-ea"/>
                  <a:cs typeface="+mn-cs"/>
                </a:defRPr>
              </a:lvl9pPr>
            </a:lstStyle>
            <a:p>
              <a:pPr algn="ctr"/>
              <a:endParaRPr lang="en-US" sz="1200" b="1">
                <a:solidFill>
                  <a:schemeClr val="bg1"/>
                </a:solidFill>
                <a:latin typeface="Lato Medium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endParaRPr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B50C060F-B47E-4BF6-8DB5-85280DFBF885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517014" y="1989651"/>
              <a:ext cx="5874973" cy="346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6993" tIns="26993" rIns="26993" bIns="26993" rtlCol="0" anchor="ctr">
              <a:normAutofit fontScale="85000" lnSpcReduction="20000"/>
            </a:bodyPr>
            <a:lstStyle>
              <a:defPPr>
                <a:defRPr lang="en-US"/>
              </a:defPPr>
              <a:lvl1pPr marL="0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609493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1218987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828480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2437973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3047467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3656960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4266453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4875947" algn="l" defTabSz="609493" rtl="0" eaLnBrk="1" latinLnBrk="0" hangingPunct="1">
                <a:defRPr sz="24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 defTabSz="685372">
                <a:buClr>
                  <a:schemeClr val="bg1"/>
                </a:buClr>
                <a:defRPr sz="2400">
                  <a:solidFill>
                    <a:schemeClr val="bg1"/>
                  </a:solidFill>
                  <a:latin typeface="Lato Medium"/>
                </a:defRPr>
              </a:pPr>
              <a:r>
                <a:rPr lang="en-IN" sz="1200" b="1" dirty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Prevalence of Common High-Risk HPV Genotypes</a:t>
              </a:r>
            </a:p>
          </p:txBody>
        </p:sp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F65C038D-2384-473E-B789-6EFA0A65991A}"/>
                </a:ext>
              </a:extLst>
            </p:cNvPr>
            <p:cNvGraphicFramePr/>
            <p:nvPr>
              <p:custDataLst>
                <p:tags r:id="rId9"/>
              </p:custDataLst>
              <p:extLst>
                <p:ext uri="{D42A27DB-BD31-4B8C-83A1-F6EECF244321}">
                  <p14:modId xmlns:p14="http://schemas.microsoft.com/office/powerpoint/2010/main" val="1765077402"/>
                </p:ext>
              </p:extLst>
            </p:nvPr>
          </p:nvGraphicFramePr>
          <p:xfrm>
            <a:off x="245504" y="2323811"/>
            <a:ext cx="8399210" cy="16882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2751673-ECA6-4678-B83D-194CAC905C7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67496" y="194310"/>
            <a:ext cx="8409008" cy="796290"/>
          </a:xfrm>
        </p:spPr>
        <p:txBody>
          <a:bodyPr wrap="square">
            <a:norm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  <a:buSzTx/>
            </a:pPr>
            <a:r>
              <a:rPr lang="en-US" sz="2310" kern="1200" dirty="0">
                <a:solidFill>
                  <a:srgbClr val="000000"/>
                </a:solidFill>
                <a:latin typeface="Century Gothic" panose="020B0502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  <a:sym typeface="Wingdings"/>
              </a:rPr>
              <a:t>HPV Prevalence and Genotype Distribution Findings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910F496-CCFE-2D90-B42D-DBDD4B48DE18}"/>
              </a:ext>
            </a:extLst>
          </p:cNvPr>
          <p:cNvGrpSpPr/>
          <p:nvPr/>
        </p:nvGrpSpPr>
        <p:grpSpPr>
          <a:xfrm>
            <a:off x="4610987" y="2957352"/>
            <a:ext cx="4305730" cy="1991838"/>
            <a:chOff x="3131835" y="41391"/>
            <a:chExt cx="2758337" cy="117343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136BA90-AE19-5803-BFDD-591DD0FEFA1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131835" y="41391"/>
              <a:ext cx="2758337" cy="1173439"/>
            </a:xfrm>
            <a:prstGeom prst="roundRect">
              <a:avLst>
                <a:gd name="adj" fmla="val 5116"/>
              </a:avLst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>
              <a:noAutofit/>
            </a:bodyPr>
            <a:lstStyle>
              <a:defPPr>
                <a:defRPr lang="en-US"/>
              </a:defPPr>
              <a:lvl1pPr marL="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1pPr>
              <a:lvl2pPr marL="45704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2pPr>
              <a:lvl3pPr marL="91408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3pPr>
              <a:lvl4pPr marL="137112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4pPr>
              <a:lvl5pPr marL="182816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5pPr>
              <a:lvl6pPr marL="228520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6pPr>
              <a:lvl7pPr marL="274224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7pPr>
              <a:lvl8pPr marL="319928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8pPr>
              <a:lvl9pPr marL="3656320" algn="l" defTabSz="457040" rtl="0" eaLnBrk="1" latinLnBrk="0" hangingPunct="1">
                <a:defRPr sz="1799" kern="1200">
                  <a:solidFill>
                    <a:srgbClr val="FFFFFF"/>
                  </a:solidFill>
                  <a:latin typeface="Century Gothic" panose="020F0302020204030204"/>
                  <a:ea typeface="+mn-ea"/>
                  <a:cs typeface="+mn-cs"/>
                </a:defRPr>
              </a:lvl9pPr>
            </a:lstStyle>
            <a:p>
              <a:pPr algn="ctr"/>
              <a:endParaRPr lang="en-IN" sz="1200" b="1">
                <a:solidFill>
                  <a:schemeClr val="bg1"/>
                </a:solidFill>
                <a:latin typeface="Lato Medium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AA44C5-C4D4-8CCE-139B-AC4376E71EE0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3190831" y="89016"/>
              <a:ext cx="2640351" cy="109885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>
              <a:defPPr>
                <a:defRPr lang="en-US"/>
              </a:defPPr>
              <a:lvl1pPr marL="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04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08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12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16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20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24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28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320" algn="l" defTabSz="457040" rtl="0" eaLnBrk="1" latinLnBrk="0" hangingPunct="1"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200" b="1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Multi-HPV infection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rgbClr val="000000"/>
                  </a:solidFill>
                  <a:ea typeface="Century Gothic"/>
                  <a:cs typeface="Arial"/>
                  <a:sym typeface="Wingdings"/>
                </a:rPr>
                <a:t>55 (40%) had more than one HPV type</a:t>
              </a:r>
              <a:endParaRPr lang="en-US" sz="1200" dirty="0">
                <a:solidFill>
                  <a:srgbClr val="000000"/>
                </a:solidFill>
                <a:ea typeface="Century Gothic"/>
                <a:cs typeface="Arial"/>
                <a:sym typeface="Wingdings"/>
              </a:endParaRP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IN" sz="1200" b="1" u="sng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High Grade Diagnosis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GB" sz="1200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CIN3 was the most frequent high-grade diagnosis. </a:t>
              </a:r>
            </a:p>
            <a:p>
              <a:pPr defTabSz="342780">
                <a:lnSpc>
                  <a:spcPct val="160000"/>
                </a:lnSpc>
                <a:spcBef>
                  <a:spcPct val="0"/>
                </a:spcBef>
                <a:spcAft>
                  <a:spcPct val="10000"/>
                </a:spcAft>
              </a:pPr>
              <a:r>
                <a:rPr lang="en-GB" sz="1200" dirty="0">
                  <a:solidFill>
                    <a:srgbClr val="000000"/>
                  </a:solidFill>
                  <a:ea typeface="Century Gothic"/>
                  <a:cs typeface="Arial" panose="020B0604020202020204" pitchFamily="34" charset="0"/>
                  <a:sym typeface="Wingdings"/>
                </a:rPr>
                <a:t>To date, 258 women have received treatment.</a:t>
              </a: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  <a:p>
              <a:pPr defTabSz="342780">
                <a:spcBef>
                  <a:spcPct val="0"/>
                </a:spcBef>
                <a:spcAft>
                  <a:spcPct val="0"/>
                </a:spcAft>
              </a:pP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  <a:p>
              <a:pPr defTabSz="342780">
                <a:spcBef>
                  <a:spcPct val="0"/>
                </a:spcBef>
                <a:spcAft>
                  <a:spcPct val="0"/>
                </a:spcAft>
              </a:pPr>
              <a:endParaRPr lang="en-US" sz="1032" dirty="0">
                <a:solidFill>
                  <a:srgbClr val="000000"/>
                </a:solidFill>
                <a:latin typeface="Century Gothic" panose="020B0502020202020204" pitchFamily="34" charset="0"/>
                <a:ea typeface="Century Gothic"/>
                <a:cs typeface="Arial"/>
                <a:sym typeface="Wingdings"/>
              </a:endParaRPr>
            </a:p>
          </p:txBody>
        </p:sp>
      </p:grp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D0FBA388-320F-05FF-FEC2-D73088D41B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31874"/>
      </p:ext>
    </p:extLst>
  </p:cSld>
  <p:clrMapOvr>
    <a:masterClrMapping/>
  </p:clrMapOvr>
  <p:transition advTm="587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FBB532C7-EB80-0B13-E1C8-558914A6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D9D9911C-3067-FFF4-AB8B-0ED6E540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E7EBDA3B-3D17-0287-15E8-811C462484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06071"/>
            <a:ext cx="8520600" cy="1621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HPV self-collection to improve CC screening among WLHIV was feasible. The high </a:t>
            </a:r>
            <a:r>
              <a:rPr lang="en-GB" sz="2000" dirty="0" err="1"/>
              <a:t>hrHPV</a:t>
            </a:r>
            <a:r>
              <a:rPr lang="en-GB" sz="2000" dirty="0"/>
              <a:t> prevalence, non-16/18/45 HPV types, and high-grade lesions highlight the need for accessible, community-based screening for WLWH</a:t>
            </a:r>
            <a:endParaRPr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8E03A-EF5B-45A4-6454-52ED9852408A}"/>
              </a:ext>
            </a:extLst>
          </p:cNvPr>
          <p:cNvSpPr txBox="1"/>
          <p:nvPr/>
        </p:nvSpPr>
        <p:spPr>
          <a:xfrm>
            <a:off x="0" y="4696691"/>
            <a:ext cx="5043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/>
              <a:t>Acknowledgments</a:t>
            </a:r>
          </a:p>
          <a:p>
            <a:r>
              <a:rPr lang="en-US" sz="1000" dirty="0"/>
              <a:t>NIH National Cancer Institute Award: 3U01CA275113-04S1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F16D4A91-6F54-59FA-276E-48A36B3A3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320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24"/>
    </mc:Choice>
    <mc:Fallback xmlns="">
      <p:transition spd="slow" advTm="18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HOR" val=""/>
  <p:tag name="CATEGORY" val="transition"/>
  <p:tag name="CMBIMAGESIZE" val=""/>
  <p:tag name="COLOR_TYPE" val="low"/>
  <p:tag name="COMPANY" val=""/>
  <p:tag name="CONSTRUCT" val="category"/>
  <p:tag name="HAS_CARTOON" val="n"/>
  <p:tag name="HAS_GRAPHS" val="n"/>
  <p:tag name="HAS_ICONS" val="y"/>
  <p:tag name="HAS_IMAGE" val="n"/>
  <p:tag name="HAS_SHADING" val="n"/>
  <p:tag name="HAS_TABLES" val="n"/>
  <p:tag name="HAS_THREE_D" val="n"/>
  <p:tag name="INK_RATIO_BUS" val="low"/>
  <p:tag name="NODE" val="3"/>
  <p:tag name="PARENT" val="transition_prezent_lite_deck1"/>
  <p:tag name="PARENT_SID" val="0005"/>
  <p:tag name="PARENTID" val="0005"/>
  <p:tag name="PRO_TIP1" val=""/>
  <p:tag name="PRO_TIP1_POS" val=""/>
  <p:tag name="PRO_TIP2" val=""/>
  <p:tag name="PRO_TIP2_POS" val=""/>
  <p:tag name="PRO_TIP3" val=""/>
  <p:tag name="PRO_TIP3_POS" val=""/>
  <p:tag name="PRO_TIP4" val=""/>
  <p:tag name="PRO_TIP4_POS" val=""/>
  <p:tag name="PRO_TIP5" val=""/>
  <p:tag name="PRO_TIP5_POS" val=""/>
  <p:tag name="SHAPE" val="simple"/>
  <p:tag name="SID" val="0005"/>
  <p:tag name="SLIDEID" val="0005"/>
  <p:tag name="SLIDETAGGER" val="category:transition#construct:category#ink_ratio_bus:low#has_image:n#image_size:#has_icons:y#color_type:low#has_cartoon:n#has_three_d:n#has_shading:n#shape:simple#has_graphs:n#has_tables:n#sid:0005#parent:transition_prezent_lite_deck1#parent_sid:0005#node:3#company:#theme:#author: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HOR" val=""/>
  <p:tag name="CATEGORY" val="quant"/>
  <p:tag name="CMBIMAGESIZE" val=""/>
  <p:tag name="COLOR_TYPE" val="high"/>
  <p:tag name="COMPANY" val=""/>
  <p:tag name="CONSTRUCT" val="clustered_column"/>
  <p:tag name="HAS_CARTOON" val="n"/>
  <p:tag name="HAS_GRAPHS" val="y"/>
  <p:tag name="HAS_ICONS" val="n"/>
  <p:tag name="HAS_IMAGE" val="n"/>
  <p:tag name="HAS_SHADING" val="n"/>
  <p:tag name="HAS_TABLES" val="n"/>
  <p:tag name="HAS_THREE_D" val="n"/>
  <p:tag name="INK_RATIO_BUS" val="medium"/>
  <p:tag name="NODE" val="5"/>
  <p:tag name="PARENT" val="default"/>
  <p:tag name="PARENT_SID" val="0175"/>
  <p:tag name="PARENTID" val="0175"/>
  <p:tag name="PRO_TIP1" val=""/>
  <p:tag name="PRO_TIP1_POS" val=""/>
  <p:tag name="PRO_TIP2" val=""/>
  <p:tag name="PRO_TIP2_POS" val=""/>
  <p:tag name="PRO_TIP3" val=""/>
  <p:tag name="PRO_TIP3_POS" val=""/>
  <p:tag name="PRO_TIP4" val=""/>
  <p:tag name="PRO_TIP4_POS" val=""/>
  <p:tag name="PRO_TIP5" val=""/>
  <p:tag name="PRO_TIP5_POS" val=""/>
  <p:tag name="SHAPE" val="simple"/>
  <p:tag name="SID" val="0180"/>
  <p:tag name="SLIDEID" val="0180"/>
  <p:tag name="SLIDETAGGER" val="category:quant#construct:clustered_column#ink_ratio_bus:medium#has_image:n#image_size:#has_icons:n#color_type:high#has_cartoon:n#has_three_d:n#has_shading:n#shape:simple#has_graphs:y#has_tables:n#sid:0180#parent:default#parent_sid:0175#node:5#company:#theme:#author:#pro_tip1:#pro_tip2:#pro_tip3:#pro_tip4:#pro_tip5:#pro_tip1_pos:#pro_tip2_pos:#pro_tip3_pos:#pro_tip4_pos:#pro_tip5_pos: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0d5d9be7-9c76-47b0-8ad2-382e9c77afd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a9896d4f-c61d-40cc-b908-1a251f7f99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0a748558-a1e1-4ec3-b8bf-31a5731768d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f0b82ab2-e626-4b47-85fe-d94d908e9a3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c5a5c0ee-3311-4bd6-bdfa-6233f8f6a7b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6d63d000-b9de-4021-885e-543a020811b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a9896d4f-c61d-40cc-b908-1a251f7f998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3Z3N" val="0a748558-a1e1-4ec3-b8bf-31a5731768dc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486</Words>
  <Application>Microsoft Office PowerPoint</Application>
  <PresentationFormat>On-screen Show (16:9)</PresentationFormat>
  <Paragraphs>55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Lato Medium</vt:lpstr>
      <vt:lpstr>Simple Light</vt:lpstr>
      <vt:lpstr>Optimizing Cervical Cancer Screening among Women Living with HIV: A Mentor Mother-Led Implementation Strategy</vt:lpstr>
      <vt:lpstr>Study objectives</vt:lpstr>
      <vt:lpstr>Methodology</vt:lpstr>
      <vt:lpstr>HPV Prevalence and Genotype Distribution Findings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Lymon, Kadera Jana</cp:lastModifiedBy>
  <cp:revision>6</cp:revision>
  <dcterms:modified xsi:type="dcterms:W3CDTF">2026-05-03T22:13:16Z</dcterms:modified>
</cp:coreProperties>
</file>