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7" r:id="rId3"/>
    <p:sldId id="258" r:id="rId4"/>
    <p:sldId id="259" r:id="rId5"/>
    <p:sldId id="260" r:id="rId6"/>
    <p:sldId id="262" r:id="rId7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620" y="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12" Type="http://schemas.openxmlformats.org/officeDocument/2006/relationships/image" Target="../media/image7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11" Type="http://schemas.microsoft.com/office/2007/relationships/hdphoto" Target="../media/hdphoto2.wdp"/><Relationship Id="rId5" Type="http://schemas.openxmlformats.org/officeDocument/2006/relationships/image" Target="../media/image2.png"/><Relationship Id="rId10" Type="http://schemas.openxmlformats.org/officeDocument/2006/relationships/image" Target="../media/image6.png"/><Relationship Id="rId4" Type="http://schemas.openxmlformats.org/officeDocument/2006/relationships/image" Target="../media/image1.png"/><Relationship Id="rId9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7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DFFC14F-8627-4D98-AFC2-57F10197E3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69269" cy="9144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617265C4-63B1-4E0B-8502-49B7400EB41A}"/>
              </a:ext>
            </a:extLst>
          </p:cNvPr>
          <p:cNvSpPr txBox="1"/>
          <p:nvPr/>
        </p:nvSpPr>
        <p:spPr>
          <a:xfrm>
            <a:off x="660400" y="838200"/>
            <a:ext cx="9926243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72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Regional </a:t>
            </a:r>
            <a:r>
              <a:rPr lang="es-MX" sz="7200" b="1" dirty="0" err="1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Distribution</a:t>
            </a:r>
            <a:r>
              <a:rPr lang="es-MX" sz="72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</a:t>
            </a:r>
            <a:br>
              <a:rPr lang="es-MX" sz="72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7200" b="1" dirty="0" err="1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Genomic</a:t>
            </a:r>
            <a:r>
              <a:rPr lang="es-MX" sz="72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MX" sz="7200" b="1" dirty="0" err="1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Mapping</a:t>
            </a:r>
            <a:r>
              <a:rPr lang="es-MX" sz="72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MX" sz="7200" b="1" dirty="0" err="1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br>
              <a:rPr lang="es-MX" sz="72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72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High-</a:t>
            </a:r>
            <a:r>
              <a:rPr lang="es-MX" sz="7200" b="1" dirty="0" err="1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Risk</a:t>
            </a:r>
            <a:r>
              <a:rPr lang="es-MX" sz="72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HPV in Central</a:t>
            </a:r>
          </a:p>
          <a:p>
            <a:r>
              <a:rPr lang="es-MX" sz="7200" b="1" dirty="0" err="1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Mexico</a:t>
            </a:r>
            <a:endParaRPr lang="es-MX" sz="72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DD7E0FB1-F421-4224-99A2-F3E53B56B162}"/>
              </a:ext>
            </a:extLst>
          </p:cNvPr>
          <p:cNvCxnSpPr/>
          <p:nvPr/>
        </p:nvCxnSpPr>
        <p:spPr>
          <a:xfrm>
            <a:off x="736600" y="5362515"/>
            <a:ext cx="9067800" cy="0"/>
          </a:xfrm>
          <a:prstGeom prst="line">
            <a:avLst/>
          </a:prstGeom>
          <a:ln w="3810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07D1A217-B9DB-4A9F-990E-5550B72C16AF}"/>
              </a:ext>
            </a:extLst>
          </p:cNvPr>
          <p:cNvSpPr txBox="1"/>
          <p:nvPr/>
        </p:nvSpPr>
        <p:spPr>
          <a:xfrm>
            <a:off x="660400" y="5362515"/>
            <a:ext cx="737432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200" b="1" dirty="0">
                <a:solidFill>
                  <a:schemeClr val="tx2">
                    <a:lumMod val="50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 </a:t>
            </a:r>
            <a:r>
              <a:rPr lang="es-MX" sz="3200" b="1" dirty="0" err="1">
                <a:solidFill>
                  <a:schemeClr val="tx2">
                    <a:lumMod val="50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Population-Based</a:t>
            </a:r>
            <a:r>
              <a:rPr lang="es-MX" sz="3200" b="1" dirty="0">
                <a:solidFill>
                  <a:schemeClr val="tx2">
                    <a:lumMod val="50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MX" sz="3200" b="1" dirty="0" err="1">
                <a:solidFill>
                  <a:schemeClr val="tx2">
                    <a:lumMod val="50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Study</a:t>
            </a:r>
            <a:r>
              <a:rPr lang="es-MX" sz="3200" b="1" dirty="0">
                <a:solidFill>
                  <a:schemeClr val="tx2">
                    <a:lumMod val="50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MX" sz="3200" b="1" dirty="0" err="1">
                <a:solidFill>
                  <a:schemeClr val="tx2">
                    <a:lumMod val="50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Disrupting</a:t>
            </a:r>
            <a:r>
              <a:rPr lang="es-MX" sz="3200" b="1" dirty="0">
                <a:solidFill>
                  <a:schemeClr val="tx2">
                    <a:lumMod val="50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Global</a:t>
            </a:r>
            <a:br>
              <a:rPr lang="es-MX" sz="3200" b="1" dirty="0">
                <a:solidFill>
                  <a:schemeClr val="tx2">
                    <a:lumMod val="50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s-MX" sz="3200" b="1" dirty="0" err="1">
                <a:solidFill>
                  <a:schemeClr val="tx2">
                    <a:lumMod val="50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Genotype</a:t>
            </a:r>
            <a:r>
              <a:rPr lang="es-MX" sz="3200" b="1" dirty="0">
                <a:solidFill>
                  <a:schemeClr val="tx2">
                    <a:lumMod val="50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MX" sz="3200" b="1" dirty="0" err="1">
                <a:solidFill>
                  <a:schemeClr val="tx2">
                    <a:lumMod val="50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Assumptions</a:t>
            </a:r>
            <a:r>
              <a:rPr lang="es-MX" sz="3200" b="1" dirty="0">
                <a:solidFill>
                  <a:schemeClr val="tx2">
                    <a:lumMod val="50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in Aguascalientes</a:t>
            </a:r>
          </a:p>
        </p:txBody>
      </p:sp>
      <p:pic>
        <p:nvPicPr>
          <p:cNvPr id="8" name="Picture 4" descr="https://upload.wikimedia.org/wikipedia/commons/thumb/f/fe/Logo_de_la_Universidad_Aut%C3%B3noma_de_Aguascalientes.svg/1280px-Logo_de_la_Universidad_Aut%C3%B3noma_de_Aguascalientes.svg.png">
            <a:extLst>
              <a:ext uri="{FF2B5EF4-FFF2-40B4-BE49-F238E27FC236}">
                <a16:creationId xmlns:a16="http://schemas.microsoft.com/office/drawing/2014/main" id="{36C3D965-217C-4E21-AE13-68D23AD360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4187" y="6602058"/>
            <a:ext cx="976054" cy="828074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ttps://www.issea.gob.mx/images/logo-instituto-de-salud.png">
            <a:extLst>
              <a:ext uri="{FF2B5EF4-FFF2-40B4-BE49-F238E27FC236}">
                <a16:creationId xmlns:a16="http://schemas.microsoft.com/office/drawing/2014/main" id="{B40D5CE5-6378-483C-817F-63465687B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839" y="7828331"/>
            <a:ext cx="5238750" cy="80962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BFDDA256-3989-4429-B180-D92A879D73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17458" y="6399845"/>
            <a:ext cx="1546188" cy="121465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72C645BE-D5E8-4918-BC36-77576B390EB1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40782" y="6477000"/>
            <a:ext cx="1246637" cy="122715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3" name="Shape 6">
            <a:extLst>
              <a:ext uri="{FF2B5EF4-FFF2-40B4-BE49-F238E27FC236}">
                <a16:creationId xmlns:a16="http://schemas.microsoft.com/office/drawing/2014/main" id="{DFD4D289-12A4-444B-AF13-610AEEB7CC3F}"/>
              </a:ext>
            </a:extLst>
          </p:cNvPr>
          <p:cNvSpPr/>
          <p:nvPr/>
        </p:nvSpPr>
        <p:spPr>
          <a:xfrm>
            <a:off x="8776671" y="6503313"/>
            <a:ext cx="1381362" cy="494318"/>
          </a:xfrm>
          <a:prstGeom prst="roundRect">
            <a:avLst>
              <a:gd name="adj" fmla="val 17647"/>
            </a:avLst>
          </a:prstGeom>
          <a:solidFill>
            <a:schemeClr val="bg2">
              <a:lumMod val="50000"/>
            </a:schemeClr>
          </a:solidFill>
          <a:ln w="12700">
            <a:solidFill>
              <a:srgbClr val="6B3C84">
                <a:alpha val="0"/>
              </a:srgbClr>
            </a:solidFill>
            <a:prstDash val="solid"/>
          </a:ln>
        </p:spPr>
        <p:txBody>
          <a:bodyPr/>
          <a:lstStyle/>
          <a:p>
            <a:pPr algn="ctr"/>
            <a:r>
              <a:rPr lang="es-MX" sz="14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Authors</a:t>
            </a:r>
            <a:endParaRPr lang="es-MX" sz="1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Text 8">
            <a:extLst>
              <a:ext uri="{FF2B5EF4-FFF2-40B4-BE49-F238E27FC236}">
                <a16:creationId xmlns:a16="http://schemas.microsoft.com/office/drawing/2014/main" id="{A57D2456-9409-4C90-89A0-E890AC44609F}"/>
              </a:ext>
            </a:extLst>
          </p:cNvPr>
          <p:cNvSpPr/>
          <p:nvPr/>
        </p:nvSpPr>
        <p:spPr>
          <a:xfrm>
            <a:off x="10490200" y="6444126"/>
            <a:ext cx="5343001" cy="7269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b="1" dirty="0">
                <a:solidFill>
                  <a:srgbClr val="2E24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Dr. </a:t>
            </a:r>
            <a:r>
              <a:rPr lang="en-US" b="1" dirty="0" err="1">
                <a:solidFill>
                  <a:srgbClr val="2E24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Flota</a:t>
            </a:r>
            <a:r>
              <a:rPr lang="en-US" b="1" dirty="0">
                <a:solidFill>
                  <a:srgbClr val="2E24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Diego, Dr. Camarillo Omar, Dr. Hernandez Laura, Dr. </a:t>
            </a:r>
            <a:r>
              <a:rPr lang="en-US" b="1" dirty="0" err="1">
                <a:solidFill>
                  <a:srgbClr val="2E24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Sigala</a:t>
            </a:r>
            <a:r>
              <a:rPr lang="en-US" b="1" dirty="0">
                <a:solidFill>
                  <a:srgbClr val="2E24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Keli, Dr. Sanchez Cesar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Shape 9">
            <a:extLst>
              <a:ext uri="{FF2B5EF4-FFF2-40B4-BE49-F238E27FC236}">
                <a16:creationId xmlns:a16="http://schemas.microsoft.com/office/drawing/2014/main" id="{31EB99FD-FD8C-42F7-B679-407DE2391AD0}"/>
              </a:ext>
            </a:extLst>
          </p:cNvPr>
          <p:cNvSpPr/>
          <p:nvPr/>
        </p:nvSpPr>
        <p:spPr>
          <a:xfrm>
            <a:off x="8789371" y="7772400"/>
            <a:ext cx="1381362" cy="494318"/>
          </a:xfrm>
          <a:prstGeom prst="roundRect">
            <a:avLst>
              <a:gd name="adj" fmla="val 17647"/>
            </a:avLst>
          </a:prstGeom>
          <a:solidFill>
            <a:schemeClr val="bg2">
              <a:lumMod val="75000"/>
            </a:schemeClr>
          </a:solidFill>
          <a:ln w="12700">
            <a:solidFill>
              <a:srgbClr val="C8477E">
                <a:alpha val="0"/>
              </a:srgbClr>
            </a:solidFill>
            <a:prstDash val="solid"/>
          </a:ln>
        </p:spPr>
        <p:txBody>
          <a:bodyPr/>
          <a:lstStyle/>
          <a:p>
            <a:pPr algn="ctr"/>
            <a:r>
              <a:rPr lang="es-MX" sz="1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Institutes</a:t>
            </a:r>
            <a:endParaRPr lang="es-MX" sz="1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Text 11">
            <a:extLst>
              <a:ext uri="{FF2B5EF4-FFF2-40B4-BE49-F238E27FC236}">
                <a16:creationId xmlns:a16="http://schemas.microsoft.com/office/drawing/2014/main" id="{A151AE7E-5EA1-46BF-ADA0-A3FC26C0A4DB}"/>
              </a:ext>
            </a:extLst>
          </p:cNvPr>
          <p:cNvSpPr/>
          <p:nvPr/>
        </p:nvSpPr>
        <p:spPr>
          <a:xfrm>
            <a:off x="10502958" y="7473583"/>
            <a:ext cx="5082367" cy="7560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endParaRPr lang="en-US" b="1" dirty="0">
              <a:solidFill>
                <a:srgbClr val="2E243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dirty="0">
                <a:solidFill>
                  <a:srgbClr val="2E24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Hospital de la Mujer Aguascalientes (México)</a:t>
            </a:r>
          </a:p>
          <a:p>
            <a:pPr marL="0" indent="0">
              <a:buNone/>
            </a:pPr>
            <a:r>
              <a:rPr lang="en-US" b="1" dirty="0">
                <a:solidFill>
                  <a:srgbClr val="2E24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Endofertyl (México)</a:t>
            </a:r>
            <a:br>
              <a:rPr lang="en-US" b="1" dirty="0">
                <a:solidFill>
                  <a:srgbClr val="2E24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solidFill>
                  <a:srgbClr val="2E24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Universidad Autónoma de Aguascalientes (México)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Shape 6">
            <a:extLst>
              <a:ext uri="{FF2B5EF4-FFF2-40B4-BE49-F238E27FC236}">
                <a16:creationId xmlns:a16="http://schemas.microsoft.com/office/drawing/2014/main" id="{AEB08827-8183-407D-8A56-B1E0C4D07E4C}"/>
              </a:ext>
            </a:extLst>
          </p:cNvPr>
          <p:cNvSpPr/>
          <p:nvPr/>
        </p:nvSpPr>
        <p:spPr>
          <a:xfrm>
            <a:off x="8776671" y="7120177"/>
            <a:ext cx="1381362" cy="494318"/>
          </a:xfrm>
          <a:prstGeom prst="roundRect">
            <a:avLst>
              <a:gd name="adj" fmla="val 17647"/>
            </a:avLst>
          </a:prstGeom>
          <a:solidFill>
            <a:schemeClr val="bg2">
              <a:lumMod val="25000"/>
            </a:schemeClr>
          </a:solidFill>
          <a:ln w="12700">
            <a:solidFill>
              <a:srgbClr val="BE1078">
                <a:alpha val="0"/>
              </a:srgbClr>
            </a:solidFill>
            <a:prstDash val="solid"/>
          </a:ln>
        </p:spPr>
        <p:txBody>
          <a:bodyPr/>
          <a:lstStyle/>
          <a:p>
            <a:pPr algn="ctr"/>
            <a:r>
              <a:rPr lang="es-MX" sz="1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Speaker</a:t>
            </a:r>
          </a:p>
        </p:txBody>
      </p:sp>
      <p:sp>
        <p:nvSpPr>
          <p:cNvPr id="28" name="Text 8">
            <a:extLst>
              <a:ext uri="{FF2B5EF4-FFF2-40B4-BE49-F238E27FC236}">
                <a16:creationId xmlns:a16="http://schemas.microsoft.com/office/drawing/2014/main" id="{240D5410-82F5-4795-A838-CF70C5169686}"/>
              </a:ext>
            </a:extLst>
          </p:cNvPr>
          <p:cNvSpPr/>
          <p:nvPr/>
        </p:nvSpPr>
        <p:spPr>
          <a:xfrm>
            <a:off x="10490200" y="6954936"/>
            <a:ext cx="5343001" cy="7269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2E24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Dr. Camarillo Contreras Omar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9" name="Picture 10" descr="https://ifcpcparis2026.com/wp-content/uploads/2025/03/cropped-26IFCPC_Visuel-11-2048x586.png">
            <a:extLst>
              <a:ext uri="{FF2B5EF4-FFF2-40B4-BE49-F238E27FC236}">
                <a16:creationId xmlns:a16="http://schemas.microsoft.com/office/drawing/2014/main" id="{046F225F-A763-4BF4-A3FF-24E4B8D38D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2958" y="80332"/>
            <a:ext cx="5828613" cy="1668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ángulo 29">
            <a:extLst>
              <a:ext uri="{FF2B5EF4-FFF2-40B4-BE49-F238E27FC236}">
                <a16:creationId xmlns:a16="http://schemas.microsoft.com/office/drawing/2014/main" id="{CBA2E3DC-20FE-4A5A-9CD6-2E8661B09C10}"/>
              </a:ext>
            </a:extLst>
          </p:cNvPr>
          <p:cNvSpPr/>
          <p:nvPr/>
        </p:nvSpPr>
        <p:spPr>
          <a:xfrm>
            <a:off x="355600" y="191868"/>
            <a:ext cx="15167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6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PC-001</a:t>
            </a:r>
            <a:endParaRPr lang="es-MX" sz="36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B7B6996D-26FD-4443-BB59-F1429F3019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5697200" y="8585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02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960"/>
    </mc:Choice>
    <mc:Fallback>
      <p:transition spd="slow" advTm="249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3A4B658C-13BA-481F-98D6-12FEFDC879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5400"/>
            <a:ext cx="16202231" cy="9118600"/>
          </a:xfrm>
          <a:prstGeom prst="rect">
            <a:avLst/>
          </a:prstGeom>
        </p:spPr>
      </p:pic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99BFC925-2F48-4157-9DFF-618520CADF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697200" y="85852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526"/>
    </mc:Choice>
    <mc:Fallback>
      <p:transition spd="slow" advTm="395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163C71B-8A57-4B25-8533-608027EDC2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3999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2CBBAD3F-69C7-44FB-813A-C01CE7641C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697200" y="85852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863"/>
    </mc:Choice>
    <mc:Fallback>
      <p:transition spd="slow" advTm="388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4D0C2D9C-4B04-4831-A87F-A30281329F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6256000" cy="9144000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B584AD5B-4399-46A9-A4BC-0076D1DF4E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697200" y="85852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3248"/>
    </mc:Choice>
    <mc:Fallback>
      <p:transition spd="slow" advTm="332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0B61EF9-2F39-4F9D-96F0-57A4333053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47362" cy="9144000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2669BB75-779F-4865-AE91-A91716C9AA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697200" y="85852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2188"/>
    </mc:Choice>
    <mc:Fallback>
      <p:transition spd="slow" advTm="421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81D53DD-EFCC-4F7B-A7AC-B399FA563C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31"/>
            <a:ext cx="16256000" cy="9148861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4FB16429-26E8-42ED-9A40-6C6CB7CAB2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697200" y="8585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2686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48"/>
    </mc:Choice>
    <mc:Fallback>
      <p:transition spd="slow" advTm="22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53</Words>
  <Application>Microsoft Office PowerPoint</Application>
  <PresentationFormat>Personalizado</PresentationFormat>
  <Paragraphs>12</Paragraphs>
  <Slides>6</Slides>
  <Notes>0</Notes>
  <HiddenSlides>0</HiddenSlides>
  <MMClips>6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Omar Camarillo</dc:creator>
  <cp:lastModifiedBy>Omar Camarillo</cp:lastModifiedBy>
  <cp:revision>13</cp:revision>
  <dcterms:created xsi:type="dcterms:W3CDTF">2006-08-16T00:00:00Z</dcterms:created>
  <dcterms:modified xsi:type="dcterms:W3CDTF">2026-04-29T08:36:03Z</dcterms:modified>
</cp:coreProperties>
</file>