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9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795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6995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078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409271" y="457633"/>
            <a:ext cx="8520600" cy="9466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PELVIC LYMPHADENECTOMY IN HIGH-RISK ENDOMETRIAL CANCER: CASE REPORT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B5CD39-8F8A-2B72-170B-05C450BE5FC1}"/>
              </a:ext>
            </a:extLst>
          </p:cNvPr>
          <p:cNvSpPr txBox="1">
            <a:spLocks/>
          </p:cNvSpPr>
          <p:nvPr/>
        </p:nvSpPr>
        <p:spPr>
          <a:xfrm>
            <a:off x="2591872" y="1565456"/>
            <a:ext cx="4155397" cy="1176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DJELTI Sihem</a:t>
            </a: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Department of Obstetrics and Gynecology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EHSU Nouar Fadela, Oran, Algeria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06245D7-B942-CBC5-2953-4717335BE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49"/>
    </mc:Choice>
    <mc:Fallback>
      <p:transition spd="slow" advTm="28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INTRODUCTION - DEFINITION - OBJECTIVE</a:t>
            </a:r>
            <a:r>
              <a:rPr kumimoji="0" lang="fr-FR" altLang="fr-FR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fr-FR" altLang="fr-FR" sz="10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493956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Pelvic lymph nodes: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iliac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iliac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iliac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Function: immune defense &amp; cancer spread pathway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Indication: staging of gynecologic cancers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33ED9A-E8FE-B837-415D-F1E921A4D439}"/>
              </a:ext>
            </a:extLst>
          </p:cNvPr>
          <p:cNvSpPr txBox="1"/>
          <p:nvPr/>
        </p:nvSpPr>
        <p:spPr>
          <a:xfrm>
            <a:off x="3507377" y="469847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. Papanikolaou ,F..Pelvis lymph nodule dissection eMedicine.Medscape.com web MDLLC;2013: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ht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t p: / /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em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epic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ine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. m eds c ape. c om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. Andres a, kohan md et al, position émission tomography magnetic résonance Imaging in oncologic diseases  of the mal and female pelvis , http//doi.org/10.1053/j.ro.2014.04.02</a:t>
            </a:r>
          </a:p>
        </p:txBody>
      </p:sp>
      <p:pic>
        <p:nvPicPr>
          <p:cNvPr id="20" name="Image 19" descr="Une image contenant croquis, dessin, Dessin d’enfant, Dessin au trait&#10;&#10;Description générée automatiquement">
            <a:extLst>
              <a:ext uri="{FF2B5EF4-FFF2-40B4-BE49-F238E27FC236}">
                <a16:creationId xmlns:a16="http://schemas.microsoft.com/office/drawing/2014/main" id="{A9325A0A-8D08-406C-A97C-F2EA42CB6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2918" y="1078543"/>
            <a:ext cx="3232888" cy="191526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74D3121-D996-29B6-52F2-707532D08E02}"/>
              </a:ext>
            </a:extLst>
          </p:cNvPr>
          <p:cNvSpPr/>
          <p:nvPr/>
        </p:nvSpPr>
        <p:spPr>
          <a:xfrm>
            <a:off x="6552982" y="2993804"/>
            <a:ext cx="2342824" cy="1071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700" b="1" dirty="0" err="1">
                <a:solidFill>
                  <a:schemeClr val="tx1"/>
                </a:solidFill>
              </a:rPr>
              <a:t>Iliopelvic</a:t>
            </a:r>
            <a:r>
              <a:rPr lang="fr-FR" sz="700" b="1" dirty="0">
                <a:solidFill>
                  <a:schemeClr val="tx1"/>
                </a:solidFill>
              </a:rPr>
              <a:t> lymph nodes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1: External iliac lymph nodes (</a:t>
            </a:r>
            <a:r>
              <a:rPr lang="fr-FR" sz="700" dirty="0" err="1">
                <a:solidFill>
                  <a:schemeClr val="tx1"/>
                </a:solidFill>
              </a:rPr>
              <a:t>lateral</a:t>
            </a:r>
            <a:r>
              <a:rPr lang="fr-FR" sz="700" dirty="0">
                <a:solidFill>
                  <a:schemeClr val="tx1"/>
                </a:solidFill>
              </a:rPr>
              <a:t> </a:t>
            </a:r>
            <a:r>
              <a:rPr lang="fr-FR" sz="700" dirty="0" err="1">
                <a:solidFill>
                  <a:schemeClr val="tx1"/>
                </a:solidFill>
              </a:rPr>
              <a:t>chain</a:t>
            </a:r>
            <a:r>
              <a:rPr lang="fr-FR" sz="700" dirty="0">
                <a:solidFill>
                  <a:schemeClr val="tx1"/>
                </a:solidFill>
              </a:rPr>
              <a:t>)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2: External iliac lymph nodes (</a:t>
            </a:r>
            <a:r>
              <a:rPr lang="fr-FR" sz="700" dirty="0" err="1">
                <a:solidFill>
                  <a:schemeClr val="tx1"/>
                </a:solidFill>
              </a:rPr>
              <a:t>intermediate</a:t>
            </a:r>
            <a:r>
              <a:rPr lang="fr-FR" sz="700" dirty="0">
                <a:solidFill>
                  <a:schemeClr val="tx1"/>
                </a:solidFill>
              </a:rPr>
              <a:t> </a:t>
            </a:r>
            <a:r>
              <a:rPr lang="fr-FR" sz="700" dirty="0" err="1">
                <a:solidFill>
                  <a:schemeClr val="tx1"/>
                </a:solidFill>
              </a:rPr>
              <a:t>chain</a:t>
            </a:r>
            <a:r>
              <a:rPr lang="fr-FR" sz="700" dirty="0">
                <a:solidFill>
                  <a:schemeClr val="tx1"/>
                </a:solidFill>
              </a:rPr>
              <a:t>)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3: External iliac lymph nodes (</a:t>
            </a:r>
            <a:r>
              <a:rPr lang="fr-FR" sz="700" dirty="0" err="1">
                <a:solidFill>
                  <a:schemeClr val="tx1"/>
                </a:solidFill>
              </a:rPr>
              <a:t>medial</a:t>
            </a:r>
            <a:r>
              <a:rPr lang="fr-FR" sz="700" dirty="0">
                <a:solidFill>
                  <a:schemeClr val="tx1"/>
                </a:solidFill>
              </a:rPr>
              <a:t> </a:t>
            </a:r>
            <a:r>
              <a:rPr lang="fr-FR" sz="700" dirty="0" err="1">
                <a:solidFill>
                  <a:schemeClr val="tx1"/>
                </a:solidFill>
              </a:rPr>
              <a:t>chain</a:t>
            </a:r>
            <a:r>
              <a:rPr lang="fr-FR" sz="700" dirty="0">
                <a:solidFill>
                  <a:schemeClr val="tx1"/>
                </a:solidFill>
              </a:rPr>
              <a:t>)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4: </a:t>
            </a:r>
            <a:r>
              <a:rPr lang="fr-FR" sz="700" dirty="0" err="1">
                <a:solidFill>
                  <a:schemeClr val="tx1"/>
                </a:solidFill>
              </a:rPr>
              <a:t>Internal</a:t>
            </a:r>
            <a:r>
              <a:rPr lang="fr-FR" sz="700" dirty="0">
                <a:solidFill>
                  <a:schemeClr val="tx1"/>
                </a:solidFill>
              </a:rPr>
              <a:t> iliac lymph nodes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5: </a:t>
            </a:r>
            <a:r>
              <a:rPr lang="fr-FR" sz="700" dirty="0" err="1">
                <a:solidFill>
                  <a:schemeClr val="tx1"/>
                </a:solidFill>
              </a:rPr>
              <a:t>Promontory</a:t>
            </a:r>
            <a:r>
              <a:rPr lang="fr-FR" sz="700" dirty="0">
                <a:solidFill>
                  <a:schemeClr val="tx1"/>
                </a:solidFill>
              </a:rPr>
              <a:t> lymph nodes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6: Sacral lymph node</a:t>
            </a:r>
            <a:br>
              <a:rPr lang="fr-FR" sz="700" dirty="0">
                <a:solidFill>
                  <a:schemeClr val="tx1"/>
                </a:solidFill>
              </a:rPr>
            </a:br>
            <a:r>
              <a:rPr lang="fr-FR" sz="700" dirty="0">
                <a:solidFill>
                  <a:schemeClr val="tx1"/>
                </a:solidFill>
              </a:rPr>
              <a:t>7: Common iliac lymph node</a:t>
            </a:r>
            <a:endParaRPr lang="en-US" sz="700" dirty="0">
              <a:solidFill>
                <a:schemeClr val="tx1"/>
              </a:solidFill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8E5BC85-A8ED-5809-60BC-05FFAA4BB6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829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11"/>
    </mc:Choice>
    <mc:Fallback>
      <p:transition spd="slow" advTm="34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150" y="337449"/>
            <a:ext cx="8520600" cy="707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REPORT</a:t>
            </a:r>
            <a:br>
              <a:rPr kumimoji="0" lang="fr-FR" altLang="fr-FR" sz="82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109282B-956C-A232-A023-EE9703D51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1150" y="1013219"/>
            <a:ext cx="450520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52- year- old postmenopausal woman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Symptom: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postmenopausal bleeding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Imaging: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Ultrasound: uterine mass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MRI: intrauterine polyposis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Surgery:</a:t>
            </a:r>
          </a:p>
          <a:p>
            <a:pPr marL="73660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Hysterectomy + bilateral salpingo-</a:t>
            </a:r>
            <a:r>
              <a:rPr kumimoji="0" lang="fr-FR" altLang="fr-FR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oophorectomy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fr-FR" altLang="fr-F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Histology: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Endometrial adenocarcinoma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70% myometrial invasion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EE18A8-5160-2D9B-F9E8-EB240D490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7058" y="1161193"/>
            <a:ext cx="2678611" cy="18838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955CDD-983B-B2DF-2A4F-3E208DC416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058" y="3161264"/>
            <a:ext cx="2700762" cy="188382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FD3C72E-B49C-738B-42B2-7C13456769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359"/>
    </mc:Choice>
    <mc:Fallback>
      <p:transition spd="slow" advTm="41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57420" y="252531"/>
            <a:ext cx="8520600" cy="6441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DISCUSSION</a:t>
            </a:r>
            <a:b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Indication: high- risk disease</a:t>
            </a:r>
          </a:p>
          <a:p>
            <a:pPr marL="114300" indent="0">
              <a:buNone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Bilateral dissection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 a block of lymph nodes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[located medial to the external iliac vein, anterior to the obturator nerve, and lateral to the umbilical artery]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landmarks: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iliac vein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Obturator nerve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Umbilical artery </a:t>
            </a:r>
          </a:p>
          <a:p>
            <a:pPr marL="457200" lvl="1" indent="0">
              <a:buNone/>
            </a:pP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Minimally invasive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Accurate staging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6AC28F-654F-F7B4-C80E-0B43FED6BC7B}"/>
              </a:ext>
            </a:extLst>
          </p:cNvPr>
          <p:cNvSpPr txBox="1"/>
          <p:nvPr/>
        </p:nvSpPr>
        <p:spPr>
          <a:xfrm>
            <a:off x="3520440" y="479926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-bulletin du cancer, volum 107,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issu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6,2020,pp701-714 reste t il des indication de curage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gonglionnaire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t> dans les cancers epitheliaux de l’ovaire 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6DC3B2E-6C76-DC8D-2575-F52518D6B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323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95"/>
    </mc:Choice>
    <mc:Fallback>
      <p:transition spd="slow" advTm="51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4"/>
            <a:ext cx="8520600" cy="63266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6840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CONCLUSION</a:t>
            </a:r>
            <a:b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8578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Recommended for most endometrial cancer stages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Exception: low-risk stage 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Risks:</a:t>
            </a:r>
          </a:p>
          <a:p>
            <a:pPr marL="803275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injury </a:t>
            </a:r>
          </a:p>
          <a:p>
            <a:pPr marL="803275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 damage </a:t>
            </a:r>
          </a:p>
          <a:p>
            <a:pPr marL="803275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Lymphocele</a:t>
            </a:r>
          </a:p>
          <a:p>
            <a:pPr marL="803275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surgical expertise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20BC602-26E5-5206-7CB2-1653495813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479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809"/>
    </mc:Choice>
    <mc:Fallback>
      <p:transition spd="slow" advTm="31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73C07A8-7890-458D-373C-7BDED49290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50" y="2202434"/>
            <a:ext cx="8521700" cy="7386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Thank you for your attention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199B1F8-D0EF-460D-472E-662D7B009D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207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2"/>
    </mc:Choice>
    <mc:Fallback>
      <p:transition spd="slow" advTm="2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340</Words>
  <Application>Microsoft Office PowerPoint</Application>
  <PresentationFormat>Affichage à l'écran (16:9)</PresentationFormat>
  <Paragraphs>56</Paragraphs>
  <Slides>6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Algerian</vt:lpstr>
      <vt:lpstr>Aptos</vt:lpstr>
      <vt:lpstr>Arial</vt:lpstr>
      <vt:lpstr>Times New Roman</vt:lpstr>
      <vt:lpstr>Wingdings</vt:lpstr>
      <vt:lpstr>Simple Light</vt:lpstr>
      <vt:lpstr>LAPAROSCOPIC PELVIC LYMPHADENECTOMY IN HIGH-RISK ENDOMETRIAL CANCER: CASE REPORT</vt:lpstr>
      <vt:lpstr>INTRODUCTION - DEFINITION - OBJECTIVE  </vt:lpstr>
      <vt:lpstr>CASE REPORT </vt:lpstr>
      <vt:lpstr>DISCUSSION  </vt:lpstr>
      <vt:lpstr>CONCLUSION 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sihem djelti</cp:lastModifiedBy>
  <cp:revision>7</cp:revision>
  <dcterms:modified xsi:type="dcterms:W3CDTF">2026-04-27T21:37:09Z</dcterms:modified>
</cp:coreProperties>
</file>