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14"/>
    <p:restoredTop sz="94630"/>
  </p:normalViewPr>
  <p:slideViewPr>
    <p:cSldViewPr snapToGrid="0" showGuides="1">
      <p:cViewPr varScale="1">
        <p:scale>
          <a:sx n="108" d="100"/>
          <a:sy n="108" d="100"/>
        </p:scale>
        <p:origin x="368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CB0E0-D56F-A345-B645-291C9CE811BE}" type="datetimeFigureOut">
              <a:rPr lang="en-DE" smtClean="0"/>
              <a:t>03.05.26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5B512-6386-964C-AA8A-7F3F83C9C4F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366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72200-4637-6CB6-31A3-462A642B7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A001E-2F9B-0898-082C-B3ABD5969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76769-501D-76BE-B710-97D17D6FF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F792-F32C-8445-A7FE-BE6728095072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D7679-D24D-571D-032B-24CDFC801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9F5E5-E083-AC13-9FD0-AC6194C9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9569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27B8-5B71-5381-6A47-F292CEDC6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1CD98-4B5A-D038-2148-1735D3913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0151-CB8D-7802-DEF4-24975015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6C25-0870-0544-8097-33D705F4EFE7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21CD0-D28E-27FC-6574-4D5DFC682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C8EF2-84D9-175A-33E1-AF5ADB02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0563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908C-FC4E-020A-BC45-467351D39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7E464-3CFB-AD20-C799-45A59C36F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40FC7-C0ED-CB9A-9E4A-8EEC2482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B912-F395-C147-B421-F7D81AA4DA66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6D716-056E-BB83-C004-88DF7466D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DCCBE-B193-4E9F-45B4-737C705C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336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6008-E610-3ADE-51D1-3016E78B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2A216-D5C6-53DD-BB12-18618E5C1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7D703-2EA3-75F1-1984-E012A15E2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A309D-0F59-E729-D989-113DE5D21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05542-7BFC-F141-8C2D-A42A5D04D419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2DC5B-6C3F-3214-8D85-6F6B11C7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83DDA-7C7C-1FCE-CD16-2A0EFD7B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7484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1114-9BD2-FDD0-257D-94B70DEA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6BB1A-B615-E586-7233-7B5ED411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BDFEA-14DB-0342-8204-8E52C8283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BCFECC-50BB-A424-129B-FE0409034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B59E8-B90D-4534-FFA5-E61C7814B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A52FA7-6706-DCC5-8D43-2E62DECA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2754-8708-504F-A9A6-499AD06CE778}" type="datetime1">
              <a:rPr lang="de-DE" smtClean="0"/>
              <a:t>03.05.26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8B2AD-9C9F-F95C-BB8D-F27719A4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3D22DB-3AA2-4589-FCC7-A14B0D63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0918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786E9-3921-CE20-11DE-610531B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DA4FB-E610-3DC3-2BA8-CFA728B8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83B45-706D-2244-9704-779E3F252FEA}" type="datetime1">
              <a:rPr lang="de-DE" smtClean="0"/>
              <a:t>03.05.26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7B180-04B9-FCB3-C99B-1C58C09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FFD87-11FA-343B-A527-78FF6AAA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1698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170863-9ECA-02DA-FD59-CA2F1E259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F08A-6E3F-2448-8E5E-8005A1BC04D2}" type="datetime1">
              <a:rPr lang="de-DE" smtClean="0"/>
              <a:t>03.05.26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D8F55-35A9-9ABF-0DC7-7D1453F05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76D3-2927-BE3C-DFF3-8B2A4607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6737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3FAF4-26FF-CB3A-E99E-8D5907CF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9A56E-6F0D-BD42-B93D-2AEA1A219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45ED2-151B-DFCB-6F29-BB811AE8E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EB13B-975A-2E63-73DD-D4C9D57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489FA-1B52-5842-A26A-52A9C0B062FF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BCB91-9660-77B0-F5B6-26D4AED5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8297B-B986-4D77-9D77-9FDCD0FB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667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CCAB-7DA2-80E0-CE6A-DA5E636E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2A64F-1092-9947-008A-42C317A50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02E0D-C6E4-7B98-6010-2317B40F2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0E039-3506-6156-B924-FA58A921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9090-4AEE-254C-833F-F13D0DCF1CAC}" type="datetime1">
              <a:rPr lang="de-DE" smtClean="0"/>
              <a:t>03.05.26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8DA24-6CC3-C060-22FB-A4E0D91C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88E2D-42A7-0199-32EA-596F43B6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9668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A42E-79BF-3A33-3D06-FD7CADB8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3E600B-2D7E-C8CE-84D3-4AF8CD949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03D1B-C48A-0BB0-13C6-88DAEEAB6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1820-7A06-D74B-8D98-580EE50AC338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8C611-707D-F3B3-57AA-A7E0D59F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ECEB5-60D8-A43E-7598-3CB19378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9346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0E6EC4-3164-1DBA-8ADD-180D9C756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C0CA4-26CA-5A82-FF21-CCEC4F59F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22F61-4DE9-768D-D9C4-E862D3F2C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AED29-4F8A-4146-90E4-CDF39B45D6D6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92803-1E7D-537C-7941-92554B4E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BAA8C-B08A-8C0A-9331-272B67A7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47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799D8-DF2D-7963-1B44-322961BA4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6226D-F249-E37B-724F-CF2CDDEDC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7B0CE-3450-438F-44F1-CD78D654A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94A0C-9DAC-F74A-8AB1-0E09E728F704}" type="datetime1">
              <a:rPr lang="de-DE" smtClean="0"/>
              <a:t>03.05.26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EF2C1-E29B-35D5-8417-78DFFDD0A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977EB-6295-1960-77C2-35C16257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2D16DF-DB82-9648-A4B3-2FE721EB5E8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7976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emf"/><Relationship Id="rId7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3F2E-6EFE-DFEC-9DC9-EB447D5A5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943" y="1641896"/>
            <a:ext cx="11541794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Reserved Cell Proliferative Pattern at Clear Margins of LEEP as a Marker of HPV Persistence and CIN2+ Recurrence</a:t>
            </a:r>
            <a:endParaRPr lang="en-DE" sz="49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CBB84-1E14-D9E8-01C7-647728C53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0588"/>
            <a:ext cx="9144000" cy="1655762"/>
          </a:xfrm>
        </p:spPr>
        <p:txBody>
          <a:bodyPr/>
          <a:lstStyle/>
          <a:p>
            <a:r>
              <a:rPr lang="en-GB" dirty="0" err="1"/>
              <a:t>Muryzina</a:t>
            </a:r>
            <a:r>
              <a:rPr lang="en-GB" dirty="0"/>
              <a:t> I., </a:t>
            </a:r>
            <a:r>
              <a:rPr lang="en-GB" dirty="0" err="1"/>
              <a:t>Gargin</a:t>
            </a:r>
            <a:r>
              <a:rPr lang="en-GB" dirty="0"/>
              <a:t> V., </a:t>
            </a:r>
            <a:r>
              <a:rPr lang="en-GB" dirty="0" err="1"/>
              <a:t>Bilodid</a:t>
            </a:r>
            <a:r>
              <a:rPr lang="en-GB" dirty="0"/>
              <a:t> O., Alekseeva V., </a:t>
            </a:r>
            <a:r>
              <a:rPr lang="en-GB" dirty="0" err="1"/>
              <a:t>Lazurenko</a:t>
            </a:r>
            <a:r>
              <a:rPr lang="en-GB" dirty="0"/>
              <a:t> V. </a:t>
            </a:r>
            <a:endParaRPr lang="en-DE" dirty="0"/>
          </a:p>
        </p:txBody>
      </p:sp>
      <p:pic>
        <p:nvPicPr>
          <p:cNvPr id="5" name="Picture 4" descr="A logo with text and a red square&#10;&#10;AI-generated content may be incorrect.">
            <a:extLst>
              <a:ext uri="{FF2B5EF4-FFF2-40B4-BE49-F238E27FC236}">
                <a16:creationId xmlns:a16="http://schemas.microsoft.com/office/drawing/2014/main" id="{FA273B75-4D1A-ABA7-790A-80219D534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64" y="27658"/>
            <a:ext cx="11429473" cy="149338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E7D01-EF76-71EF-7902-4762CBD0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64246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61934-2920-DD4D-50BE-6B8CA55F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34" y="429109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Background &amp; Hypothesis</a:t>
            </a:r>
            <a:endParaRPr lang="en-DE" b="1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C2A0CC6-9C1D-0B0C-33AD-77C8269E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2</a:t>
            </a:fld>
            <a:endParaRPr lang="en-D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993663-2D42-3FED-B97B-7FCDDA5FAC0E}"/>
              </a:ext>
            </a:extLst>
          </p:cNvPr>
          <p:cNvSpPr txBox="1"/>
          <p:nvPr/>
        </p:nvSpPr>
        <p:spPr>
          <a:xfrm>
            <a:off x="2622656" y="4633896"/>
            <a:ext cx="6522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Aim:</a:t>
            </a:r>
          </a:p>
          <a:p>
            <a:r>
              <a:rPr lang="en-GB" sz="2400" dirty="0"/>
              <a:t>1.  Assess RC at clear margins</a:t>
            </a:r>
            <a:br>
              <a:rPr lang="en-GB" sz="2400" dirty="0"/>
            </a:br>
            <a:r>
              <a:rPr lang="en-GB" sz="2400" dirty="0"/>
              <a:t>2. Compare: HIV vs Refugees vs Controls</a:t>
            </a:r>
            <a:br>
              <a:rPr lang="en-GB" sz="2400" dirty="0"/>
            </a:br>
            <a:r>
              <a:rPr lang="en-GB" sz="2400" dirty="0"/>
              <a:t>3.  Link RC proliferation → CIN2+ recurrence</a:t>
            </a:r>
            <a:endParaRPr lang="en-D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7B356F-94D2-9011-4243-EB82579A2C7F}"/>
              </a:ext>
            </a:extLst>
          </p:cNvPr>
          <p:cNvSpPr txBox="1"/>
          <p:nvPr/>
        </p:nvSpPr>
        <p:spPr>
          <a:xfrm>
            <a:off x="292474" y="1831069"/>
            <a:ext cx="60982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Background</a:t>
            </a:r>
            <a:br>
              <a:rPr lang="en-GB" sz="2400" dirty="0"/>
            </a:br>
            <a:r>
              <a:rPr lang="en-GB" sz="2400" dirty="0"/>
              <a:t>• CIN2+ → HPV-driven but heterogeneous</a:t>
            </a:r>
            <a:br>
              <a:rPr lang="en-GB" sz="2400" dirty="0"/>
            </a:br>
            <a:r>
              <a:rPr lang="en-GB" sz="2400" dirty="0"/>
              <a:t>• Recurrence persists after LEEP</a:t>
            </a:r>
            <a:br>
              <a:rPr lang="en-GB" sz="2400" dirty="0"/>
            </a:br>
            <a:r>
              <a:rPr lang="en-GB" sz="2400" dirty="0"/>
              <a:t>• Early detection remains limited</a:t>
            </a:r>
            <a:endParaRPr lang="en-D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7D7DB-1D9B-A275-88D2-8E8AA61D2220}"/>
              </a:ext>
            </a:extLst>
          </p:cNvPr>
          <p:cNvSpPr txBox="1"/>
          <p:nvPr/>
        </p:nvSpPr>
        <p:spPr>
          <a:xfrm>
            <a:off x="6096000" y="1907466"/>
            <a:ext cx="60982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Rationale</a:t>
            </a:r>
            <a:br>
              <a:rPr lang="en-GB" sz="2400" dirty="0"/>
            </a:br>
            <a:r>
              <a:rPr lang="en-GB" sz="2400" dirty="0"/>
              <a:t>• Reserved cells (RC) = potential HPV reservoir</a:t>
            </a:r>
            <a:br>
              <a:rPr lang="en-GB" sz="2400" dirty="0"/>
            </a:br>
            <a:r>
              <a:rPr lang="en-GB" sz="2400" dirty="0"/>
              <a:t>• Proliferation may indicate persistence</a:t>
            </a:r>
            <a:endParaRPr lang="en-DE" sz="2400" dirty="0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07D7926-E907-E6B3-19F7-EA5712905C12}"/>
              </a:ext>
            </a:extLst>
          </p:cNvPr>
          <p:cNvSpPr/>
          <p:nvPr/>
        </p:nvSpPr>
        <p:spPr>
          <a:xfrm>
            <a:off x="2850776" y="3711388"/>
            <a:ext cx="672353" cy="8568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FC41D945-DF9D-2E12-CC8D-273CB2A9F690}"/>
              </a:ext>
            </a:extLst>
          </p:cNvPr>
          <p:cNvSpPr/>
          <p:nvPr/>
        </p:nvSpPr>
        <p:spPr>
          <a:xfrm>
            <a:off x="7763434" y="3711387"/>
            <a:ext cx="672353" cy="8568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1130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7666-F08E-C591-0574-1F89F9DD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Material and Methods</a:t>
            </a:r>
            <a:endParaRPr lang="en-D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A800A-1F77-345A-01E1-7DAB5EC9AF55}"/>
              </a:ext>
            </a:extLst>
          </p:cNvPr>
          <p:cNvSpPr txBox="1"/>
          <p:nvPr/>
        </p:nvSpPr>
        <p:spPr>
          <a:xfrm>
            <a:off x="6096000" y="2015430"/>
            <a:ext cx="58017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Methods</a:t>
            </a:r>
          </a:p>
          <a:p>
            <a:r>
              <a:rPr lang="en-GB" sz="2400" dirty="0"/>
              <a:t>1. Histology: </a:t>
            </a:r>
            <a:r>
              <a:rPr lang="en-GB" sz="2400" dirty="0" err="1"/>
              <a:t>Hematoxylin</a:t>
            </a:r>
            <a:r>
              <a:rPr lang="en-GB" sz="2400" dirty="0"/>
              <a:t>–eosin staining 2. Immunohistochemistry: CK7 → reserved cells identification CK19, p63, Ki67 → proliferative activity</a:t>
            </a:r>
            <a:endParaRPr lang="en-D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047479-6AD7-DC43-37AF-9B04C3FF33D5}"/>
              </a:ext>
            </a:extLst>
          </p:cNvPr>
          <p:cNvSpPr txBox="1"/>
          <p:nvPr/>
        </p:nvSpPr>
        <p:spPr>
          <a:xfrm>
            <a:off x="6096000" y="4555293"/>
            <a:ext cx="5801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Analysis</a:t>
            </a:r>
            <a:br>
              <a:rPr lang="en-GB" sz="2400" dirty="0"/>
            </a:br>
            <a:r>
              <a:rPr lang="en-GB" sz="2400" dirty="0"/>
              <a:t>• Marker expression at clear margins</a:t>
            </a:r>
            <a:br>
              <a:rPr lang="en-GB" sz="2400" dirty="0"/>
            </a:br>
            <a:r>
              <a:rPr lang="en-GB" sz="2400" dirty="0"/>
              <a:t>• Measurement uncertainty (95% CI, k=2)</a:t>
            </a:r>
            <a:endParaRPr lang="en-DE" sz="24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1480D0-24A2-A88C-0E07-739D280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3</a:t>
            </a:fld>
            <a:endParaRPr lang="en-DE"/>
          </a:p>
        </p:txBody>
      </p:sp>
      <p:pic>
        <p:nvPicPr>
          <p:cNvPr id="5" name="Content Placeholder 4" descr="patient_bar.png">
            <a:extLst>
              <a:ext uri="{FF2B5EF4-FFF2-40B4-BE49-F238E27FC236}">
                <a16:creationId xmlns:a16="http://schemas.microsoft.com/office/drawing/2014/main" id="{680F4223-87CA-7A7C-5794-0B97AAB48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216" y="1556684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2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C71F-C1C2-0E75-4209-A6F6CACE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675" y="0"/>
            <a:ext cx="4992974" cy="1325563"/>
          </a:xfrm>
        </p:spPr>
        <p:txBody>
          <a:bodyPr/>
          <a:lstStyle/>
          <a:p>
            <a:r>
              <a:rPr lang="en-GB" b="1" dirty="0"/>
              <a:t>Results </a:t>
            </a:r>
            <a:endParaRPr lang="en-DE" b="1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141CB-36F6-10EE-07B3-AB5F10AB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D16DF-DB82-9648-A4B3-2FE721EB5E8A}" type="slidenum">
              <a:rPr lang="en-DE" smtClean="0"/>
              <a:t>4</a:t>
            </a:fld>
            <a:endParaRPr lang="en-DE"/>
          </a:p>
        </p:txBody>
      </p:sp>
      <p:pic>
        <p:nvPicPr>
          <p:cNvPr id="5" name="Picture 4" descr="final_results_chart.png">
            <a:extLst>
              <a:ext uri="{FF2B5EF4-FFF2-40B4-BE49-F238E27FC236}">
                <a16:creationId xmlns:a16="http://schemas.microsoft.com/office/drawing/2014/main" id="{C89171B2-251D-AABE-64B9-C223D1B9A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39941"/>
            <a:ext cx="5486400" cy="4114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00BC3D-577C-F514-8718-AD914A728751}"/>
              </a:ext>
            </a:extLst>
          </p:cNvPr>
          <p:cNvSpPr txBox="1"/>
          <p:nvPr/>
        </p:nvSpPr>
        <p:spPr>
          <a:xfrm>
            <a:off x="870868" y="5154741"/>
            <a:ext cx="6098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• Higher in HIV &amp; REF</a:t>
            </a:r>
            <a:br>
              <a:rPr lang="en-GB" dirty="0"/>
            </a:br>
            <a:r>
              <a:rPr lang="en-GB" dirty="0"/>
              <a:t>• Similar pattern: HIV ≈ REF</a:t>
            </a:r>
            <a:br>
              <a:rPr lang="en-GB" dirty="0"/>
            </a:br>
            <a:r>
              <a:rPr lang="en-GB" dirty="0"/>
              <a:t>• Recurrence only in CK7+</a:t>
            </a:r>
            <a:endParaRPr lang="en-D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D60F68-BE2C-9ED2-7406-E79FB57E5435}"/>
              </a:ext>
            </a:extLst>
          </p:cNvPr>
          <p:cNvSpPr txBox="1"/>
          <p:nvPr/>
        </p:nvSpPr>
        <p:spPr>
          <a:xfrm>
            <a:off x="6061390" y="1716658"/>
            <a:ext cx="522081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/>
              <a:t>HIV and refugee groups show comparable biological </a:t>
            </a:r>
            <a:r>
              <a:rPr lang="en-GB" sz="2400" dirty="0" err="1"/>
              <a:t>behavior</a:t>
            </a:r>
            <a:r>
              <a:rPr lang="en-GB" sz="2400" dirty="0"/>
              <a:t> </a:t>
            </a:r>
          </a:p>
          <a:p>
            <a:pPr marL="342900" indent="-342900">
              <a:buAutoNum type="arabicPeriod"/>
            </a:pPr>
            <a:r>
              <a:rPr lang="en-GB" sz="2400" dirty="0"/>
              <a:t>Chronic stress may act similarly to immunosuppression RC proliferation at margins likely represents</a:t>
            </a:r>
          </a:p>
          <a:p>
            <a:pPr marL="342900" indent="-342900">
              <a:buAutoNum type="arabicPeriod"/>
            </a:pPr>
            <a:r>
              <a:rPr lang="en-GB" sz="2400" dirty="0"/>
              <a:t>Latent HPV reservoir early step of recurrence development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269325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37D0D6E-ACA1-97FD-E746-DD3F82EBB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282D16DF-DB82-9648-A4B3-2FE721EB5E8A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" name="Объект 6">
            <a:extLst>
              <a:ext uri="{FF2B5EF4-FFF2-40B4-BE49-F238E27FC236}">
                <a16:creationId xmlns:a16="http://schemas.microsoft.com/office/drawing/2014/main" id="{BFD45701-A0EE-CFC6-1FF6-4FF0654FFE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0976595"/>
              </p:ext>
            </p:extLst>
          </p:nvPr>
        </p:nvGraphicFramePr>
        <p:xfrm>
          <a:off x="294697" y="163989"/>
          <a:ext cx="3994915" cy="3003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657600" imgH="2743200" progId="Photoshop.Image.13">
                  <p:embed/>
                </p:oleObj>
              </mc:Choice>
              <mc:Fallback>
                <p:oleObj r:id="rId2" imgW="3657600" imgH="2743200" progId="Photoshop.Image.1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97" y="163989"/>
                        <a:ext cx="3994915" cy="30035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8">
            <a:extLst>
              <a:ext uri="{FF2B5EF4-FFF2-40B4-BE49-F238E27FC236}">
                <a16:creationId xmlns:a16="http://schemas.microsoft.com/office/drawing/2014/main" id="{C9DEE3AB-0077-D734-6FB8-C51F2EDCB2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282995"/>
              </p:ext>
            </p:extLst>
          </p:nvPr>
        </p:nvGraphicFramePr>
        <p:xfrm>
          <a:off x="4502953" y="200867"/>
          <a:ext cx="3860446" cy="2902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657600" imgH="2743200" progId="Photoshop.Image.13">
                  <p:embed/>
                </p:oleObj>
              </mc:Choice>
              <mc:Fallback>
                <p:oleObj r:id="rId4" imgW="3657600" imgH="2743200" progId="Photoshop.Image.1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953" y="200867"/>
                        <a:ext cx="3860446" cy="29024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11">
            <a:extLst>
              <a:ext uri="{FF2B5EF4-FFF2-40B4-BE49-F238E27FC236}">
                <a16:creationId xmlns:a16="http://schemas.microsoft.com/office/drawing/2014/main" id="{F9D410BD-55C0-5313-70E5-2653E328F4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250812"/>
              </p:ext>
            </p:extLst>
          </p:nvPr>
        </p:nvGraphicFramePr>
        <p:xfrm>
          <a:off x="294697" y="3609904"/>
          <a:ext cx="3994915" cy="2671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743200" imgH="1828800" progId="Photoshop.Image.13">
                  <p:embed/>
                </p:oleObj>
              </mc:Choice>
              <mc:Fallback>
                <p:oleObj r:id="rId6" imgW="2743200" imgH="1828800" progId="Photoshop.Image.1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97" y="3609904"/>
                        <a:ext cx="3994915" cy="26711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13">
            <a:extLst>
              <a:ext uri="{FF2B5EF4-FFF2-40B4-BE49-F238E27FC236}">
                <a16:creationId xmlns:a16="http://schemas.microsoft.com/office/drawing/2014/main" id="{EE70FC2B-0630-D4E1-9FBB-FE2BA344C1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984649"/>
              </p:ext>
            </p:extLst>
          </p:nvPr>
        </p:nvGraphicFramePr>
        <p:xfrm>
          <a:off x="4559819" y="3539438"/>
          <a:ext cx="3746713" cy="281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3657600" imgH="2743200" progId="Photoshop.Image.13">
                  <p:embed/>
                </p:oleObj>
              </mc:Choice>
              <mc:Fallback>
                <p:oleObj r:id="rId8" imgW="3657600" imgH="2743200" progId="Photoshop.Image.13">
                  <p:embed/>
                  <p:pic>
                    <p:nvPicPr>
                      <p:cNvPr id="14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819" y="3539438"/>
                        <a:ext cx="3746713" cy="2816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C064817-7DE0-0BF0-C57D-45480792642B}"/>
              </a:ext>
            </a:extLst>
          </p:cNvPr>
          <p:cNvSpPr txBox="1"/>
          <p:nvPr/>
        </p:nvSpPr>
        <p:spPr>
          <a:xfrm>
            <a:off x="3377332" y="3204040"/>
            <a:ext cx="611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CIN2, H&amp;E, ×200</a:t>
            </a:r>
            <a:endParaRPr lang="en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EF3EF-CD4B-EC06-BA4A-352E00CABACD}"/>
              </a:ext>
            </a:extLst>
          </p:cNvPr>
          <p:cNvSpPr txBox="1"/>
          <p:nvPr/>
        </p:nvSpPr>
        <p:spPr>
          <a:xfrm>
            <a:off x="525557" y="6429148"/>
            <a:ext cx="611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Ki-67, IHC, ×100</a:t>
            </a:r>
            <a:endParaRPr lang="en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3BF0FD-AEF6-8318-A094-4111519CEBF8}"/>
              </a:ext>
            </a:extLst>
          </p:cNvPr>
          <p:cNvSpPr txBox="1"/>
          <p:nvPr/>
        </p:nvSpPr>
        <p:spPr>
          <a:xfrm>
            <a:off x="4396380" y="6355784"/>
            <a:ext cx="611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Pap test, moderate dysplasia, ×400</a:t>
            </a:r>
            <a:endParaRPr lang="en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F5159-2D4D-E7A4-3012-C351765B3AC4}"/>
              </a:ext>
            </a:extLst>
          </p:cNvPr>
          <p:cNvSpPr txBox="1"/>
          <p:nvPr/>
        </p:nvSpPr>
        <p:spPr>
          <a:xfrm>
            <a:off x="8831181" y="2142211"/>
            <a:ext cx="289303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4400" b="1" dirty="0"/>
              <a:t>Thank you </a:t>
            </a:r>
          </a:p>
          <a:p>
            <a:r>
              <a:rPr lang="en-DE" sz="4400" b="1" dirty="0"/>
              <a:t>for your </a:t>
            </a:r>
          </a:p>
          <a:p>
            <a:r>
              <a:rPr lang="en-DE" sz="4400" b="1" dirty="0"/>
              <a:t>Attention !</a:t>
            </a:r>
          </a:p>
        </p:txBody>
      </p:sp>
    </p:spTree>
    <p:extLst>
      <p:ext uri="{BB962C8B-B14F-4D97-AF65-F5344CB8AC3E}">
        <p14:creationId xmlns:p14="http://schemas.microsoft.com/office/powerpoint/2010/main" val="274915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239</Words>
  <Application>Microsoft Macintosh PowerPoint</Application>
  <PresentationFormat>Widescreen</PresentationFormat>
  <Paragraphs>27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Photoshop.Image.13</vt:lpstr>
      <vt:lpstr>Reserved Cell Proliferative Pattern at Clear Margins of LEEP as a Marker of HPV Persistence and CIN2+ Recurrence</vt:lpstr>
      <vt:lpstr>Background &amp; Hypothesis</vt:lpstr>
      <vt:lpstr>Material and Methods</vt:lpstr>
      <vt:lpstr>Results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Viktoriia Alieksieieva</dc:creator>
  <cp:lastModifiedBy>Viktoriia Alieksieieva</cp:lastModifiedBy>
  <cp:revision>4</cp:revision>
  <dcterms:created xsi:type="dcterms:W3CDTF">2026-05-03T13:32:27Z</dcterms:created>
  <dcterms:modified xsi:type="dcterms:W3CDTF">2026-05-03T16:16:58Z</dcterms:modified>
</cp:coreProperties>
</file>