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60" r:id="rId3"/>
    <p:sldId id="257" r:id="rId4"/>
    <p:sldId id="258" r:id="rId5"/>
    <p:sldId id="259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6870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100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>
          <a:extLst>
            <a:ext uri="{FF2B5EF4-FFF2-40B4-BE49-F238E27FC236}">
              <a16:creationId xmlns:a16="http://schemas.microsoft.com/office/drawing/2014/main" id="{38349049-02BB-6D29-C86C-FC0A9A2AC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>
            <a:extLst>
              <a:ext uri="{FF2B5EF4-FFF2-40B4-BE49-F238E27FC236}">
                <a16:creationId xmlns:a16="http://schemas.microsoft.com/office/drawing/2014/main" id="{409F801B-3602-9E25-70FE-7B5943C756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>
            <a:extLst>
              <a:ext uri="{FF2B5EF4-FFF2-40B4-BE49-F238E27FC236}">
                <a16:creationId xmlns:a16="http://schemas.microsoft.com/office/drawing/2014/main" id="{9868D420-5A61-74EC-CA2C-F3DB1B004B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2518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6049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>
          <a:extLst>
            <a:ext uri="{FF2B5EF4-FFF2-40B4-BE49-F238E27FC236}">
              <a16:creationId xmlns:a16="http://schemas.microsoft.com/office/drawing/2014/main" id="{903D908F-729D-A445-11EB-CABA006B7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>
            <a:extLst>
              <a:ext uri="{FF2B5EF4-FFF2-40B4-BE49-F238E27FC236}">
                <a16:creationId xmlns:a16="http://schemas.microsoft.com/office/drawing/2014/main" id="{2C336751-4700-A7D3-6BFF-0E51912B50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>
            <a:extLst>
              <a:ext uri="{FF2B5EF4-FFF2-40B4-BE49-F238E27FC236}">
                <a16:creationId xmlns:a16="http://schemas.microsoft.com/office/drawing/2014/main" id="{EEFFA9F9-AB12-41BE-FDF2-6EC3985DB7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0361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>
          <a:extLst>
            <a:ext uri="{FF2B5EF4-FFF2-40B4-BE49-F238E27FC236}">
              <a16:creationId xmlns:a16="http://schemas.microsoft.com/office/drawing/2014/main" id="{5F769914-E5CB-F5D8-BFA4-78D052B10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>
            <a:extLst>
              <a:ext uri="{FF2B5EF4-FFF2-40B4-BE49-F238E27FC236}">
                <a16:creationId xmlns:a16="http://schemas.microsoft.com/office/drawing/2014/main" id="{A40204C6-222B-E338-4252-C8D3AA4441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>
            <a:extLst>
              <a:ext uri="{FF2B5EF4-FFF2-40B4-BE49-F238E27FC236}">
                <a16:creationId xmlns:a16="http://schemas.microsoft.com/office/drawing/2014/main" id="{1CDC3712-829D-6D48-11A3-EF8B816ABA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7225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8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 idx="4294967295"/>
          </p:nvPr>
        </p:nvSpPr>
        <p:spPr>
          <a:xfrm>
            <a:off x="829022" y="178660"/>
            <a:ext cx="7886353" cy="14120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EFFICACY OF THERMAL ABLATION IN HPV16,18 POSITIVE FEMALES</a:t>
            </a:r>
            <a:endParaRPr sz="4000" b="1" dirty="0">
              <a:solidFill>
                <a:srgbClr val="A50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8F4E8A-431E-96EA-CE9C-E29E64A761E3}"/>
              </a:ext>
            </a:extLst>
          </p:cNvPr>
          <p:cNvSpPr txBox="1"/>
          <p:nvPr/>
        </p:nvSpPr>
        <p:spPr>
          <a:xfrm>
            <a:off x="212473" y="3291230"/>
            <a:ext cx="8719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Anagha M. Diwan                                                                   Mukta Colposcopy Center, Diwan Hospital, MS, India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Priya Ganeshkumar                                                                 Sai Niwas Health Care, New Delhi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7A449ABE-1BEA-BDA4-99B1-9E51F5B75D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31250" t="-108203" r="-231250" b="-108203"/>
          <a:stretch>
            <a:fillRect/>
          </a:stretch>
        </p:blipFill>
        <p:spPr>
          <a:xfrm>
            <a:off x="6858000" y="3857625"/>
            <a:ext cx="2286000" cy="12858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A6C861-F6B7-EC31-0529-16117D302D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252" y="1845128"/>
            <a:ext cx="1211308" cy="12743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51"/>
    </mc:Choice>
    <mc:Fallback xmlns="">
      <p:transition spd="slow" advTm="149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>
          <a:extLst>
            <a:ext uri="{FF2B5EF4-FFF2-40B4-BE49-F238E27FC236}">
              <a16:creationId xmlns:a16="http://schemas.microsoft.com/office/drawing/2014/main" id="{D0092780-AC12-E630-4BCA-1673B40CC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>
            <a:extLst>
              <a:ext uri="{FF2B5EF4-FFF2-40B4-BE49-F238E27FC236}">
                <a16:creationId xmlns:a16="http://schemas.microsoft.com/office/drawing/2014/main" id="{8456160A-433E-4CD9-B863-8247B12BFD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96093" y="208261"/>
            <a:ext cx="635181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IN" sz="36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 &amp; FOCUS OF THE STUDY</a:t>
            </a:r>
            <a:endParaRPr sz="3600" b="1" dirty="0">
              <a:solidFill>
                <a:srgbClr val="A50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0CAF4B3-FE6A-C502-83A2-53E9181CE4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47007" y="1599496"/>
            <a:ext cx="6939643" cy="252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 assess the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clinical efficacy of thermal ablation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 HPV 16 &amp; 18 positive women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Target group: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Females aged 30–45 years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Clearance of HPV infection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revention of Invasive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ervical Disease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Emphasis on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low-resource, practical treatment approach.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173ED4F1-45C0-50D4-0E1C-3569BB0492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31250" t="-108203" r="-231250" b="-108203"/>
          <a:stretch>
            <a:fillRect/>
          </a:stretch>
        </p:blipFill>
        <p:spPr>
          <a:xfrm>
            <a:off x="6858000" y="3857625"/>
            <a:ext cx="2286000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07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30"/>
    </mc:Choice>
    <mc:Fallback xmlns="">
      <p:transition spd="slow" advTm="138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700" y="-7095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IN" sz="36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endParaRPr sz="3600" b="1" dirty="0">
              <a:solidFill>
                <a:srgbClr val="A50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85179" y="648703"/>
            <a:ext cx="3745950" cy="28623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IN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sample:</a:t>
            </a:r>
            <a:r>
              <a:rPr lang="en-IN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110 HPV 16/18 positive women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Diagnosis confirmed using </a:t>
            </a:r>
            <a:r>
              <a:rPr lang="en-IN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Cobas 4800 test</a:t>
            </a:r>
            <a:r>
              <a:rPr lang="en-IN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Selection Criteria:</a:t>
            </a:r>
            <a:endParaRPr lang="en-IN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N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 1 transformation zone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Lesions confined to </a:t>
            </a:r>
            <a:r>
              <a:rPr lang="en-IN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cervical quadrant</a:t>
            </a:r>
            <a:r>
              <a:rPr lang="en-IN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F23E0A-43FC-5D4C-B2D9-7056F8D3211C}"/>
              </a:ext>
            </a:extLst>
          </p:cNvPr>
          <p:cNvSpPr txBox="1"/>
          <p:nvPr/>
        </p:nvSpPr>
        <p:spPr>
          <a:xfrm>
            <a:off x="4572000" y="648703"/>
            <a:ext cx="3551464" cy="266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Exclusion:</a:t>
            </a: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Microinvasive disease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Glandular lesions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STIs / PID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Intervention:</a:t>
            </a:r>
            <a:endParaRPr lang="en-IN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Thermal ablation using </a:t>
            </a:r>
            <a:r>
              <a:rPr lang="en-IN" sz="15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thermocoagulator</a:t>
            </a:r>
            <a:r>
              <a:rPr lang="en-IN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device</a:t>
            </a:r>
            <a:r>
              <a:rPr lang="en-IN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Follow-up schedule:</a:t>
            </a:r>
            <a:endParaRPr lang="en-IN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days (early healing)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months (short-term outcome)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year (Test of Cure – HPV status)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541181-A73B-EBBE-FA5B-072AC09305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170" y="3306537"/>
            <a:ext cx="2301441" cy="16083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7EFBD2-33CD-C156-167D-B17AB7659C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3635" y="2927073"/>
            <a:ext cx="1894116" cy="19878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036A25-7DDD-CF75-9BDD-6671528EBC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6978" y="3260442"/>
            <a:ext cx="1731843" cy="1883058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4858FC07-7652-42C1-20BA-4FEBD11E7B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231250" t="-108203" r="-231250" b="-108203"/>
          <a:stretch>
            <a:fillRect/>
          </a:stretch>
        </p:blipFill>
        <p:spPr>
          <a:xfrm>
            <a:off x="6858000" y="3857625"/>
            <a:ext cx="2286000" cy="1285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330"/>
    </mc:Choice>
    <mc:Fallback xmlns="">
      <p:transition spd="slow" advTm="983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>
          <a:extLst>
            <a:ext uri="{FF2B5EF4-FFF2-40B4-BE49-F238E27FC236}">
              <a16:creationId xmlns:a16="http://schemas.microsoft.com/office/drawing/2014/main" id="{1EB81DD1-A2EE-9631-11DC-F39B4CCAA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>
            <a:extLst>
              <a:ext uri="{FF2B5EF4-FFF2-40B4-BE49-F238E27FC236}">
                <a16:creationId xmlns:a16="http://schemas.microsoft.com/office/drawing/2014/main" id="{781B3AC5-A355-70DE-D459-1918B1F584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288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IN" sz="36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 &amp; KEY FINDING </a:t>
            </a:r>
            <a:endParaRPr sz="3600" b="1" dirty="0">
              <a:solidFill>
                <a:srgbClr val="A50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2446248C-DD2C-4ABA-B570-FC03090965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170493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Baseline Findings:</a:t>
            </a: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Majority (78) → Normal colposcopy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→ Low-grade lesions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→ High-grade lesions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Biopsy Results:</a:t>
            </a: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LSIL: 25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Chronic cervicitis: 5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HSIL: 2 </a:t>
            </a:r>
          </a:p>
          <a:p>
            <a:pPr>
              <a:buFont typeface="Arial" panose="020B0604020202020204" pitchFamily="34" charset="0"/>
              <a:buChar char="•"/>
            </a:pP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383E54-A5ED-15C4-1C7C-16798C38690E}"/>
              </a:ext>
            </a:extLst>
          </p:cNvPr>
          <p:cNvSpPr txBox="1"/>
          <p:nvPr/>
        </p:nvSpPr>
        <p:spPr>
          <a:xfrm>
            <a:off x="4361186" y="1214774"/>
            <a:ext cx="3884743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Post-treatment Outcomes (1 year):</a:t>
            </a:r>
            <a:endParaRPr lang="en-I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95.5% (105 women)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HPV negative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→ Persistent HPV but </a:t>
            </a: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lesion progression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Outcomes:</a:t>
            </a:r>
            <a:endParaRPr lang="en-I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adverse post-procedure symptoms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reduction in </a:t>
            </a: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leucorrhoea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patient tolerance and safety profile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39899292-8096-D9E0-A59E-A60A9847BA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31250" t="-108203" r="-231250" b="-108203"/>
          <a:stretch>
            <a:fillRect/>
          </a:stretch>
        </p:blipFill>
        <p:spPr>
          <a:xfrm>
            <a:off x="6858000" y="3857625"/>
            <a:ext cx="2286000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11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03"/>
    </mc:Choice>
    <mc:Fallback xmlns="">
      <p:transition spd="slow" advTm="272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>
          <a:extLst>
            <a:ext uri="{FF2B5EF4-FFF2-40B4-BE49-F238E27FC236}">
              <a16:creationId xmlns:a16="http://schemas.microsoft.com/office/drawing/2014/main" id="{611B6AF8-233F-1672-FAFF-6C989F0F8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>
            <a:extLst>
              <a:ext uri="{FF2B5EF4-FFF2-40B4-BE49-F238E27FC236}">
                <a16:creationId xmlns:a16="http://schemas.microsoft.com/office/drawing/2014/main" id="{CCD59E1A-7F09-3B8A-EFF4-AC63F68A01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22296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36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sz="36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ONCLUSION &amp; IMPLICATIONS</a:t>
            </a:r>
            <a:endParaRPr sz="3600" b="1" dirty="0">
              <a:solidFill>
                <a:srgbClr val="A50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1ED39FA8-A03D-8ED9-E424-39C52825B4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1" y="996043"/>
            <a:ext cx="4260300" cy="38591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Thermal ablation is: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Highly effective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HPV clearance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minimal complications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Cost-effective and feasible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low-resource settings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Success depends on: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 </a:t>
            </a: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 selection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Full visibility of </a:t>
            </a: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squamocolumnar junction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813772-1A8F-287D-B091-D5DB1774AA4D}"/>
              </a:ext>
            </a:extLst>
          </p:cNvPr>
          <p:cNvSpPr txBox="1"/>
          <p:nvPr/>
        </p:nvSpPr>
        <p:spPr>
          <a:xfrm>
            <a:off x="4718957" y="1140589"/>
            <a:ext cx="32004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Implications: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be used as a </a:t>
            </a: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 treatment option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Reduces burden on advanced healthcare facilities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 be combined with: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HPV vaccination awareness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Regular follow-up (Test of Cure)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4FC7A4DF-06FA-93B9-E568-0D06EB379D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31250" t="-108203" r="-231250" b="-108203"/>
          <a:stretch>
            <a:fillRect/>
          </a:stretch>
        </p:blipFill>
        <p:spPr>
          <a:xfrm>
            <a:off x="6858000" y="3857625"/>
            <a:ext cx="2286000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27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58"/>
    </mc:Choice>
    <mc:Fallback xmlns="">
      <p:transition spd="slow" advTm="152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294</Words>
  <Application>Microsoft Office PowerPoint</Application>
  <PresentationFormat>On-screen Show (16:9)</PresentationFormat>
  <Paragraphs>57</Paragraphs>
  <Slides>5</Slides>
  <Notes>5</Notes>
  <HiddenSlides>0</HiddenSlides>
  <MMClips>5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Times New Roman</vt:lpstr>
      <vt:lpstr>Simple Light</vt:lpstr>
      <vt:lpstr>EFFICACY OF THERMAL ABLATION IN HPV16,18 POSITIVE FEMALES</vt:lpstr>
      <vt:lpstr>OBJECTIVE &amp; FOCUS OF THE STUDY</vt:lpstr>
      <vt:lpstr>METHODOLOGY</vt:lpstr>
      <vt:lpstr>RESULT &amp; KEY FINDING </vt:lpstr>
      <vt:lpstr>CONCLUSION &amp; IMPLICATIONS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Dr. Edward Mayeaux</dc:creator>
  <cp:lastModifiedBy>anaghadiwan@outlook.com</cp:lastModifiedBy>
  <cp:revision>8</cp:revision>
  <dcterms:modified xsi:type="dcterms:W3CDTF">2026-04-21T06:59:04Z</dcterms:modified>
</cp:coreProperties>
</file>