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Lst>
  <p:sldSz cx="12193588" cy="21672550"/>
  <p:notesSz cx="6858000" cy="9144000"/>
  <p:defaultTextStyle>
    <a:defPPr>
      <a:defRPr lang="tr-TR"/>
    </a:defPPr>
    <a:lvl1pPr marL="0" algn="l" defTabSz="1625529" rtl="0" eaLnBrk="1" latinLnBrk="0" hangingPunct="1">
      <a:defRPr sz="3200" kern="1200">
        <a:solidFill>
          <a:schemeClr val="tx1"/>
        </a:solidFill>
        <a:latin typeface="+mn-lt"/>
        <a:ea typeface="+mn-ea"/>
        <a:cs typeface="+mn-cs"/>
      </a:defRPr>
    </a:lvl1pPr>
    <a:lvl2pPr marL="812764" algn="l" defTabSz="1625529" rtl="0" eaLnBrk="1" latinLnBrk="0" hangingPunct="1">
      <a:defRPr sz="3200" kern="1200">
        <a:solidFill>
          <a:schemeClr val="tx1"/>
        </a:solidFill>
        <a:latin typeface="+mn-lt"/>
        <a:ea typeface="+mn-ea"/>
        <a:cs typeface="+mn-cs"/>
      </a:defRPr>
    </a:lvl2pPr>
    <a:lvl3pPr marL="1625529" algn="l" defTabSz="1625529" rtl="0" eaLnBrk="1" latinLnBrk="0" hangingPunct="1">
      <a:defRPr sz="3200" kern="1200">
        <a:solidFill>
          <a:schemeClr val="tx1"/>
        </a:solidFill>
        <a:latin typeface="+mn-lt"/>
        <a:ea typeface="+mn-ea"/>
        <a:cs typeface="+mn-cs"/>
      </a:defRPr>
    </a:lvl3pPr>
    <a:lvl4pPr marL="2438293" algn="l" defTabSz="1625529" rtl="0" eaLnBrk="1" latinLnBrk="0" hangingPunct="1">
      <a:defRPr sz="3200" kern="1200">
        <a:solidFill>
          <a:schemeClr val="tx1"/>
        </a:solidFill>
        <a:latin typeface="+mn-lt"/>
        <a:ea typeface="+mn-ea"/>
        <a:cs typeface="+mn-cs"/>
      </a:defRPr>
    </a:lvl4pPr>
    <a:lvl5pPr marL="3251058" algn="l" defTabSz="1625529" rtl="0" eaLnBrk="1" latinLnBrk="0" hangingPunct="1">
      <a:defRPr sz="3200" kern="1200">
        <a:solidFill>
          <a:schemeClr val="tx1"/>
        </a:solidFill>
        <a:latin typeface="+mn-lt"/>
        <a:ea typeface="+mn-ea"/>
        <a:cs typeface="+mn-cs"/>
      </a:defRPr>
    </a:lvl5pPr>
    <a:lvl6pPr marL="4063822" algn="l" defTabSz="1625529" rtl="0" eaLnBrk="1" latinLnBrk="0" hangingPunct="1">
      <a:defRPr sz="3200" kern="1200">
        <a:solidFill>
          <a:schemeClr val="tx1"/>
        </a:solidFill>
        <a:latin typeface="+mn-lt"/>
        <a:ea typeface="+mn-ea"/>
        <a:cs typeface="+mn-cs"/>
      </a:defRPr>
    </a:lvl6pPr>
    <a:lvl7pPr marL="4876587" algn="l" defTabSz="1625529" rtl="0" eaLnBrk="1" latinLnBrk="0" hangingPunct="1">
      <a:defRPr sz="3200" kern="1200">
        <a:solidFill>
          <a:schemeClr val="tx1"/>
        </a:solidFill>
        <a:latin typeface="+mn-lt"/>
        <a:ea typeface="+mn-ea"/>
        <a:cs typeface="+mn-cs"/>
      </a:defRPr>
    </a:lvl7pPr>
    <a:lvl8pPr marL="5689351" algn="l" defTabSz="1625529" rtl="0" eaLnBrk="1" latinLnBrk="0" hangingPunct="1">
      <a:defRPr sz="3200" kern="1200">
        <a:solidFill>
          <a:schemeClr val="tx1"/>
        </a:solidFill>
        <a:latin typeface="+mn-lt"/>
        <a:ea typeface="+mn-ea"/>
        <a:cs typeface="+mn-cs"/>
      </a:defRPr>
    </a:lvl8pPr>
    <a:lvl9pPr marL="6502116" algn="l" defTabSz="1625529" rtl="0" eaLnBrk="1" latinLnBrk="0" hangingPunct="1">
      <a:defRPr sz="32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50" d="100"/>
          <a:sy n="50" d="100"/>
        </p:scale>
        <p:origin x="1906" y="-15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199" y="3546875"/>
            <a:ext cx="9145191" cy="7545258"/>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199" y="11383107"/>
            <a:ext cx="9145191" cy="523251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tr-TR"/>
          </a:p>
        </p:txBody>
      </p:sp>
      <p:sp>
        <p:nvSpPr>
          <p:cNvPr id="4" name="Veri Yer Tutucusu 3"/>
          <p:cNvSpPr>
            <a:spLocks noGrp="1"/>
          </p:cNvSpPr>
          <p:nvPr>
            <p:ph type="dt" sz="half" idx="10"/>
          </p:nvPr>
        </p:nvSpPr>
        <p:spPr/>
        <p:txBody>
          <a:bodyPr/>
          <a:lstStyle/>
          <a:p>
            <a:fld id="{57BB153C-C066-45E7-9851-3D537539C7B8}" type="datetimeFigureOut">
              <a:rPr lang="tr-TR" smtClean="0"/>
              <a:t>20.04.2026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6C5ACFD8-F2BE-4907-87F6-5E009709350C}" type="slidenum">
              <a:rPr lang="tr-TR" smtClean="0"/>
              <a:t>‹#›</a:t>
            </a:fld>
            <a:endParaRPr lang="tr-TR"/>
          </a:p>
        </p:txBody>
      </p:sp>
    </p:spTree>
    <p:extLst>
      <p:ext uri="{BB962C8B-B14F-4D97-AF65-F5344CB8AC3E}">
        <p14:creationId xmlns:p14="http://schemas.microsoft.com/office/powerpoint/2010/main" val="25627502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57BB153C-C066-45E7-9851-3D537539C7B8}" type="datetimeFigureOut">
              <a:rPr lang="tr-TR" smtClean="0"/>
              <a:t>20.04.2026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6C5ACFD8-F2BE-4907-87F6-5E009709350C}" type="slidenum">
              <a:rPr lang="tr-TR" smtClean="0"/>
              <a:t>‹#›</a:t>
            </a:fld>
            <a:endParaRPr lang="tr-TR"/>
          </a:p>
        </p:txBody>
      </p:sp>
    </p:spTree>
    <p:extLst>
      <p:ext uri="{BB962C8B-B14F-4D97-AF65-F5344CB8AC3E}">
        <p14:creationId xmlns:p14="http://schemas.microsoft.com/office/powerpoint/2010/main" val="17647709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958" y="5403090"/>
            <a:ext cx="10516970" cy="901517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958" y="14503554"/>
            <a:ext cx="10516970" cy="4740869"/>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a:t>
            </a:r>
          </a:p>
        </p:txBody>
      </p:sp>
      <p:sp>
        <p:nvSpPr>
          <p:cNvPr id="4" name="Veri Yer Tutucusu 3"/>
          <p:cNvSpPr>
            <a:spLocks noGrp="1"/>
          </p:cNvSpPr>
          <p:nvPr>
            <p:ph type="dt" sz="half" idx="10"/>
          </p:nvPr>
        </p:nvSpPr>
        <p:spPr/>
        <p:txBody>
          <a:bodyPr/>
          <a:lstStyle/>
          <a:p>
            <a:fld id="{57BB153C-C066-45E7-9851-3D537539C7B8}" type="datetimeFigureOut">
              <a:rPr lang="tr-TR" smtClean="0"/>
              <a:t>20.04.2026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6C5ACFD8-F2BE-4907-87F6-5E009709350C}" type="slidenum">
              <a:rPr lang="tr-TR" smtClean="0"/>
              <a:t>‹#›</a:t>
            </a:fld>
            <a:endParaRPr lang="tr-TR"/>
          </a:p>
        </p:txBody>
      </p:sp>
    </p:spTree>
    <p:extLst>
      <p:ext uri="{BB962C8B-B14F-4D97-AF65-F5344CB8AC3E}">
        <p14:creationId xmlns:p14="http://schemas.microsoft.com/office/powerpoint/2010/main" val="26622462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309" y="5769313"/>
            <a:ext cx="5182275" cy="13751034"/>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3004" y="5769313"/>
            <a:ext cx="5182275" cy="13751034"/>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57BB153C-C066-45E7-9851-3D537539C7B8}" type="datetimeFigureOut">
              <a:rPr lang="tr-TR" smtClean="0"/>
              <a:t>20.04.2026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6C5ACFD8-F2BE-4907-87F6-5E009709350C}" type="slidenum">
              <a:rPr lang="tr-TR" smtClean="0"/>
              <a:t>‹#›</a:t>
            </a:fld>
            <a:endParaRPr lang="tr-TR"/>
          </a:p>
        </p:txBody>
      </p:sp>
    </p:spTree>
    <p:extLst>
      <p:ext uri="{BB962C8B-B14F-4D97-AF65-F5344CB8AC3E}">
        <p14:creationId xmlns:p14="http://schemas.microsoft.com/office/powerpoint/2010/main" val="42270456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897" y="1153864"/>
            <a:ext cx="10516970" cy="4189025"/>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898" y="5312787"/>
            <a:ext cx="5158459" cy="2603714"/>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İçerik Yer Tutucusu 3"/>
          <p:cNvSpPr>
            <a:spLocks noGrp="1"/>
          </p:cNvSpPr>
          <p:nvPr>
            <p:ph sz="half" idx="2"/>
          </p:nvPr>
        </p:nvSpPr>
        <p:spPr>
          <a:xfrm>
            <a:off x="839898" y="7916501"/>
            <a:ext cx="5158459" cy="11643980"/>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3004" y="5312787"/>
            <a:ext cx="5183863" cy="2603714"/>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İçerik Yer Tutucusu 5"/>
          <p:cNvSpPr>
            <a:spLocks noGrp="1"/>
          </p:cNvSpPr>
          <p:nvPr>
            <p:ph sz="quarter" idx="4"/>
          </p:nvPr>
        </p:nvSpPr>
        <p:spPr>
          <a:xfrm>
            <a:off x="6173004" y="7916501"/>
            <a:ext cx="5183863" cy="11643980"/>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57BB153C-C066-45E7-9851-3D537539C7B8}" type="datetimeFigureOut">
              <a:rPr lang="tr-TR" smtClean="0"/>
              <a:t>20.04.2026</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6C5ACFD8-F2BE-4907-87F6-5E009709350C}" type="slidenum">
              <a:rPr lang="tr-TR" smtClean="0"/>
              <a:t>‹#›</a:t>
            </a:fld>
            <a:endParaRPr lang="tr-TR"/>
          </a:p>
        </p:txBody>
      </p:sp>
    </p:spTree>
    <p:extLst>
      <p:ext uri="{BB962C8B-B14F-4D97-AF65-F5344CB8AC3E}">
        <p14:creationId xmlns:p14="http://schemas.microsoft.com/office/powerpoint/2010/main" val="8216624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57BB153C-C066-45E7-9851-3D537539C7B8}" type="datetimeFigureOut">
              <a:rPr lang="tr-TR" smtClean="0"/>
              <a:t>20.04.2026</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6C5ACFD8-F2BE-4907-87F6-5E009709350C}" type="slidenum">
              <a:rPr lang="tr-TR" smtClean="0"/>
              <a:t>‹#›</a:t>
            </a:fld>
            <a:endParaRPr lang="tr-TR"/>
          </a:p>
        </p:txBody>
      </p:sp>
    </p:spTree>
    <p:extLst>
      <p:ext uri="{BB962C8B-B14F-4D97-AF65-F5344CB8AC3E}">
        <p14:creationId xmlns:p14="http://schemas.microsoft.com/office/powerpoint/2010/main" val="25508209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57BB153C-C066-45E7-9851-3D537539C7B8}" type="datetimeFigureOut">
              <a:rPr lang="tr-TR" smtClean="0"/>
              <a:t>20.04.2026</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6C5ACFD8-F2BE-4907-87F6-5E009709350C}" type="slidenum">
              <a:rPr lang="tr-TR" smtClean="0"/>
              <a:t>‹#›</a:t>
            </a:fld>
            <a:endParaRPr lang="tr-TR"/>
          </a:p>
        </p:txBody>
      </p:sp>
    </p:spTree>
    <p:extLst>
      <p:ext uri="{BB962C8B-B14F-4D97-AF65-F5344CB8AC3E}">
        <p14:creationId xmlns:p14="http://schemas.microsoft.com/office/powerpoint/2010/main" val="32525599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898" y="1444837"/>
            <a:ext cx="3932749" cy="5056928"/>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863" y="3120447"/>
            <a:ext cx="6173004" cy="1540155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898" y="6501765"/>
            <a:ext cx="3932749" cy="1204532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57BB153C-C066-45E7-9851-3D537539C7B8}" type="datetimeFigureOut">
              <a:rPr lang="tr-TR" smtClean="0"/>
              <a:t>20.04.2026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6C5ACFD8-F2BE-4907-87F6-5E009709350C}" type="slidenum">
              <a:rPr lang="tr-TR" smtClean="0"/>
              <a:t>‹#›</a:t>
            </a:fld>
            <a:endParaRPr lang="tr-TR"/>
          </a:p>
        </p:txBody>
      </p:sp>
    </p:spTree>
    <p:extLst>
      <p:ext uri="{BB962C8B-B14F-4D97-AF65-F5344CB8AC3E}">
        <p14:creationId xmlns:p14="http://schemas.microsoft.com/office/powerpoint/2010/main" val="16729775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898" y="1444837"/>
            <a:ext cx="3932749" cy="5056928"/>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863" y="3120447"/>
            <a:ext cx="6173004" cy="1540155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898" y="6501765"/>
            <a:ext cx="3932749" cy="1204532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57BB153C-C066-45E7-9851-3D537539C7B8}" type="datetimeFigureOut">
              <a:rPr lang="tr-TR" smtClean="0"/>
              <a:t>20.04.2026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6C5ACFD8-F2BE-4907-87F6-5E009709350C}" type="slidenum">
              <a:rPr lang="tr-TR" smtClean="0"/>
              <a:t>‹#›</a:t>
            </a:fld>
            <a:endParaRPr lang="tr-TR"/>
          </a:p>
        </p:txBody>
      </p:sp>
    </p:spTree>
    <p:extLst>
      <p:ext uri="{BB962C8B-B14F-4D97-AF65-F5344CB8AC3E}">
        <p14:creationId xmlns:p14="http://schemas.microsoft.com/office/powerpoint/2010/main" val="13237292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57BB153C-C066-45E7-9851-3D537539C7B8}" type="datetimeFigureOut">
              <a:rPr lang="tr-TR" smtClean="0"/>
              <a:t>20.04.2026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6C5ACFD8-F2BE-4907-87F6-5E009709350C}" type="slidenum">
              <a:rPr lang="tr-TR" smtClean="0"/>
              <a:t>‹#›</a:t>
            </a:fld>
            <a:endParaRPr lang="tr-TR"/>
          </a:p>
        </p:txBody>
      </p:sp>
    </p:spTree>
    <p:extLst>
      <p:ext uri="{BB962C8B-B14F-4D97-AF65-F5344CB8AC3E}">
        <p14:creationId xmlns:p14="http://schemas.microsoft.com/office/powerpoint/2010/main" val="9380513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6037" y="1153863"/>
            <a:ext cx="2629242" cy="18366484"/>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309" y="1153863"/>
            <a:ext cx="7735307" cy="18366484"/>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57BB153C-C066-45E7-9851-3D537539C7B8}" type="datetimeFigureOut">
              <a:rPr lang="tr-TR" smtClean="0"/>
              <a:t>20.04.2026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6C5ACFD8-F2BE-4907-87F6-5E009709350C}" type="slidenum">
              <a:rPr lang="tr-TR" smtClean="0"/>
              <a:t>‹#›</a:t>
            </a:fld>
            <a:endParaRPr lang="tr-TR"/>
          </a:p>
        </p:txBody>
      </p:sp>
    </p:spTree>
    <p:extLst>
      <p:ext uri="{BB962C8B-B14F-4D97-AF65-F5344CB8AC3E}">
        <p14:creationId xmlns:p14="http://schemas.microsoft.com/office/powerpoint/2010/main" val="20239099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309" y="1153864"/>
            <a:ext cx="10516970" cy="4189025"/>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309" y="5769313"/>
            <a:ext cx="10516970" cy="13751034"/>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309" y="20087244"/>
            <a:ext cx="2743557" cy="1153863"/>
          </a:xfrm>
          <a:prstGeom prst="rect">
            <a:avLst/>
          </a:prstGeom>
        </p:spPr>
        <p:txBody>
          <a:bodyPr vert="horz" lIns="91440" tIns="45720" rIns="91440" bIns="45720" rtlCol="0" anchor="ctr"/>
          <a:lstStyle>
            <a:lvl1pPr algn="l">
              <a:defRPr sz="1200">
                <a:solidFill>
                  <a:schemeClr val="tx1">
                    <a:tint val="75000"/>
                  </a:schemeClr>
                </a:solidFill>
              </a:defRPr>
            </a:lvl1pPr>
          </a:lstStyle>
          <a:p>
            <a:fld id="{57BB153C-C066-45E7-9851-3D537539C7B8}" type="datetimeFigureOut">
              <a:rPr lang="tr-TR" smtClean="0"/>
              <a:t>20.04.2026</a:t>
            </a:fld>
            <a:endParaRPr lang="tr-TR"/>
          </a:p>
        </p:txBody>
      </p:sp>
      <p:sp>
        <p:nvSpPr>
          <p:cNvPr id="5" name="Altbilgi Yer Tutucusu 4"/>
          <p:cNvSpPr>
            <a:spLocks noGrp="1"/>
          </p:cNvSpPr>
          <p:nvPr>
            <p:ph type="ftr" sz="quarter" idx="3"/>
          </p:nvPr>
        </p:nvSpPr>
        <p:spPr>
          <a:xfrm>
            <a:off x="4039126" y="20087244"/>
            <a:ext cx="4115336" cy="115386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1722" y="20087244"/>
            <a:ext cx="2743557" cy="1153863"/>
          </a:xfrm>
          <a:prstGeom prst="rect">
            <a:avLst/>
          </a:prstGeom>
        </p:spPr>
        <p:txBody>
          <a:bodyPr vert="horz" lIns="91440" tIns="45720" rIns="91440" bIns="45720" rtlCol="0" anchor="ctr"/>
          <a:lstStyle>
            <a:lvl1pPr algn="r">
              <a:defRPr sz="1200">
                <a:solidFill>
                  <a:schemeClr val="tx1">
                    <a:tint val="75000"/>
                  </a:schemeClr>
                </a:solidFill>
              </a:defRPr>
            </a:lvl1pPr>
          </a:lstStyle>
          <a:p>
            <a:fld id="{6C5ACFD8-F2BE-4907-87F6-5E009709350C}" type="slidenum">
              <a:rPr lang="tr-TR" smtClean="0"/>
              <a:t>‹#›</a:t>
            </a:fld>
            <a:endParaRPr lang="tr-TR"/>
          </a:p>
        </p:txBody>
      </p:sp>
    </p:spTree>
    <p:extLst>
      <p:ext uri="{BB962C8B-B14F-4D97-AF65-F5344CB8AC3E}">
        <p14:creationId xmlns:p14="http://schemas.microsoft.com/office/powerpoint/2010/main" val="11999436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3588" cy="2556761"/>
          </a:xfrm>
        </p:spPr>
      </p:pic>
      <p:pic>
        <p:nvPicPr>
          <p:cNvPr id="5" name="Resim 4"/>
          <p:cNvPicPr>
            <a:picLocks noChangeAspect="1"/>
          </p:cNvPicPr>
          <p:nvPr/>
        </p:nvPicPr>
        <p:blipFill>
          <a:blip r:embed="rId3"/>
          <a:stretch>
            <a:fillRect/>
          </a:stretch>
        </p:blipFill>
        <p:spPr>
          <a:xfrm>
            <a:off x="11165366" y="3484221"/>
            <a:ext cx="676058" cy="969158"/>
          </a:xfrm>
          <a:prstGeom prst="rect">
            <a:avLst/>
          </a:prstGeom>
        </p:spPr>
      </p:pic>
      <p:sp>
        <p:nvSpPr>
          <p:cNvPr id="6" name="Text Box 2">
            <a:extLst>
              <a:ext uri="{FF2B5EF4-FFF2-40B4-BE49-F238E27FC236}">
                <a16:creationId xmlns:a16="http://schemas.microsoft.com/office/drawing/2014/main" id="{926607CD-33ED-1AD2-E36D-B0CA616F24EB}"/>
              </a:ext>
            </a:extLst>
          </p:cNvPr>
          <p:cNvSpPr txBox="1">
            <a:spLocks noChangeArrowheads="1"/>
          </p:cNvSpPr>
          <p:nvPr/>
        </p:nvSpPr>
        <p:spPr bwMode="auto">
          <a:xfrm>
            <a:off x="152921" y="2636545"/>
            <a:ext cx="11887740" cy="2125679"/>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tx1">
                      <a:alpha val="74998"/>
                    </a:schemeClr>
                  </a:outerShdw>
                </a:effectLst>
              </a14:hiddenEffects>
            </a:ext>
          </a:extLst>
        </p:spPr>
        <p:txBody>
          <a:bodyPr lIns="0" tIns="0" rIns="0" bIns="0"/>
          <a:lstStyle>
            <a:lvl1pPr defTabSz="192088" eaLnBrk="0" hangingPunct="0">
              <a:defRPr sz="500">
                <a:solidFill>
                  <a:schemeClr val="tx1"/>
                </a:solidFill>
                <a:latin typeface="Times New Roman" charset="0"/>
                <a:ea typeface="ＭＳ Ｐゴシック" charset="0"/>
              </a:defRPr>
            </a:lvl1pPr>
            <a:lvl2pPr marL="742950" indent="-285750" defTabSz="192088" eaLnBrk="0" hangingPunct="0">
              <a:defRPr sz="500">
                <a:solidFill>
                  <a:schemeClr val="tx1"/>
                </a:solidFill>
                <a:latin typeface="Times New Roman" charset="0"/>
                <a:ea typeface="ＭＳ Ｐゴシック" charset="0"/>
              </a:defRPr>
            </a:lvl2pPr>
            <a:lvl3pPr marL="1143000" indent="-228600" defTabSz="192088" eaLnBrk="0" hangingPunct="0">
              <a:defRPr sz="500">
                <a:solidFill>
                  <a:schemeClr val="tx1"/>
                </a:solidFill>
                <a:latin typeface="Times New Roman" charset="0"/>
                <a:ea typeface="ＭＳ Ｐゴシック" charset="0"/>
              </a:defRPr>
            </a:lvl3pPr>
            <a:lvl4pPr marL="1600200" indent="-228600" defTabSz="192088" eaLnBrk="0" hangingPunct="0">
              <a:defRPr sz="500">
                <a:solidFill>
                  <a:schemeClr val="tx1"/>
                </a:solidFill>
                <a:latin typeface="Times New Roman" charset="0"/>
                <a:ea typeface="ＭＳ Ｐゴシック" charset="0"/>
              </a:defRPr>
            </a:lvl4pPr>
            <a:lvl5pPr marL="2057400" indent="-228600" defTabSz="192088" eaLnBrk="0" hangingPunct="0">
              <a:defRPr sz="500">
                <a:solidFill>
                  <a:schemeClr val="tx1"/>
                </a:solidFill>
                <a:latin typeface="Times New Roman" charset="0"/>
                <a:ea typeface="ＭＳ Ｐゴシック" charset="0"/>
              </a:defRPr>
            </a:lvl5pPr>
            <a:lvl6pPr marL="2514600" indent="-228600" defTabSz="192088" eaLnBrk="0" fontAlgn="base" hangingPunct="0">
              <a:spcBef>
                <a:spcPct val="0"/>
              </a:spcBef>
              <a:spcAft>
                <a:spcPct val="0"/>
              </a:spcAft>
              <a:defRPr sz="500">
                <a:solidFill>
                  <a:schemeClr val="tx1"/>
                </a:solidFill>
                <a:latin typeface="Times New Roman" charset="0"/>
                <a:ea typeface="ＭＳ Ｐゴシック" charset="0"/>
              </a:defRPr>
            </a:lvl6pPr>
            <a:lvl7pPr marL="2971800" indent="-228600" defTabSz="192088" eaLnBrk="0" fontAlgn="base" hangingPunct="0">
              <a:spcBef>
                <a:spcPct val="0"/>
              </a:spcBef>
              <a:spcAft>
                <a:spcPct val="0"/>
              </a:spcAft>
              <a:defRPr sz="500">
                <a:solidFill>
                  <a:schemeClr val="tx1"/>
                </a:solidFill>
                <a:latin typeface="Times New Roman" charset="0"/>
                <a:ea typeface="ＭＳ Ｐゴシック" charset="0"/>
              </a:defRPr>
            </a:lvl7pPr>
            <a:lvl8pPr marL="3429000" indent="-228600" defTabSz="192088" eaLnBrk="0" fontAlgn="base" hangingPunct="0">
              <a:spcBef>
                <a:spcPct val="0"/>
              </a:spcBef>
              <a:spcAft>
                <a:spcPct val="0"/>
              </a:spcAft>
              <a:defRPr sz="500">
                <a:solidFill>
                  <a:schemeClr val="tx1"/>
                </a:solidFill>
                <a:latin typeface="Times New Roman" charset="0"/>
                <a:ea typeface="ＭＳ Ｐゴシック" charset="0"/>
              </a:defRPr>
            </a:lvl8pPr>
            <a:lvl9pPr marL="3886200" indent="-228600" defTabSz="192088" eaLnBrk="0" fontAlgn="base" hangingPunct="0">
              <a:spcBef>
                <a:spcPct val="0"/>
              </a:spcBef>
              <a:spcAft>
                <a:spcPct val="0"/>
              </a:spcAft>
              <a:defRPr sz="500">
                <a:solidFill>
                  <a:schemeClr val="tx1"/>
                </a:solidFill>
                <a:latin typeface="Times New Roman" charset="0"/>
                <a:ea typeface="ＭＳ Ｐゴシック" charset="0"/>
              </a:defRPr>
            </a:lvl9pPr>
          </a:lstStyle>
          <a:p>
            <a:r>
              <a:rPr lang="en-US" sz="2600" b="1" dirty="0">
                <a:solidFill>
                  <a:srgbClr val="B30027"/>
                </a:solidFill>
                <a:latin typeface="Arial" panose="020B0604020202020204" pitchFamily="34" charset="0"/>
                <a:cs typeface="Arial" panose="020B0604020202020204" pitchFamily="34" charset="0"/>
              </a:rPr>
              <a:t>Effectiveness of a </a:t>
            </a:r>
            <a:r>
              <a:rPr lang="en-US" sz="2600" b="1" dirty="0" err="1">
                <a:solidFill>
                  <a:srgbClr val="B30027"/>
                </a:solidFill>
                <a:latin typeface="Arial" panose="020B0604020202020204" pitchFamily="34" charset="0"/>
                <a:cs typeface="Arial" panose="020B0604020202020204" pitchFamily="34" charset="0"/>
              </a:rPr>
              <a:t>Coriolus</a:t>
            </a:r>
            <a:r>
              <a:rPr lang="en-US" sz="2600" b="1" dirty="0">
                <a:solidFill>
                  <a:srgbClr val="B30027"/>
                </a:solidFill>
                <a:latin typeface="Arial" panose="020B0604020202020204" pitchFamily="34" charset="0"/>
                <a:cs typeface="Arial" panose="020B0604020202020204" pitchFamily="34" charset="0"/>
              </a:rPr>
              <a:t> versicolor–Based Vaginal Gel on High-Risk HPV Clearance </a:t>
            </a:r>
            <a:r>
              <a:rPr lang="en-US" sz="2600" b="1" dirty="0" smtClean="0">
                <a:solidFill>
                  <a:srgbClr val="B30027"/>
                </a:solidFill>
                <a:latin typeface="Arial" panose="020B0604020202020204" pitchFamily="34" charset="0"/>
                <a:cs typeface="Arial" panose="020B0604020202020204" pitchFamily="34" charset="0"/>
              </a:rPr>
              <a:t>and </a:t>
            </a:r>
            <a:r>
              <a:rPr lang="en-US" sz="2600" b="1" dirty="0">
                <a:solidFill>
                  <a:srgbClr val="B30027"/>
                </a:solidFill>
                <a:latin typeface="Arial" panose="020B0604020202020204" pitchFamily="34" charset="0"/>
                <a:cs typeface="Arial" panose="020B0604020202020204" pitchFamily="34" charset="0"/>
              </a:rPr>
              <a:t>Cervical Cytology Outcomes: A Retrospective Cohort Study</a:t>
            </a:r>
            <a:endParaRPr lang="en-AU" sz="2600" dirty="0">
              <a:solidFill>
                <a:srgbClr val="B30027"/>
              </a:solidFill>
              <a:latin typeface="Arial" panose="020B0604020202020204" pitchFamily="34" charset="0"/>
              <a:cs typeface="Arial" panose="020B0604020202020204" pitchFamily="34" charset="0"/>
            </a:endParaRPr>
          </a:p>
        </p:txBody>
      </p:sp>
      <p:sp>
        <p:nvSpPr>
          <p:cNvPr id="8" name="Text Box 40">
            <a:extLst>
              <a:ext uri="{FF2B5EF4-FFF2-40B4-BE49-F238E27FC236}">
                <a16:creationId xmlns:a16="http://schemas.microsoft.com/office/drawing/2014/main" id="{AD50C9B9-2B15-1E39-B978-079BD866D207}"/>
              </a:ext>
            </a:extLst>
          </p:cNvPr>
          <p:cNvSpPr txBox="1">
            <a:spLocks noChangeArrowheads="1"/>
          </p:cNvSpPr>
          <p:nvPr/>
        </p:nvSpPr>
        <p:spPr bwMode="auto">
          <a:xfrm>
            <a:off x="203898" y="3637161"/>
            <a:ext cx="11989690" cy="1188563"/>
          </a:xfrm>
          <a:prstGeom prst="rect">
            <a:avLst/>
          </a:prstGeom>
          <a:noFill/>
          <a:ln>
            <a:noFill/>
          </a:ln>
          <a:effectLst/>
        </p:spPr>
        <p:txBody>
          <a:bodyPr lIns="0" tIns="0" rIns="0" bIns="0"/>
          <a:lstStyle>
            <a:lvl1pPr defTabSz="192088" eaLnBrk="0" hangingPunct="0">
              <a:defRPr sz="500">
                <a:solidFill>
                  <a:schemeClr val="tx1"/>
                </a:solidFill>
                <a:latin typeface="Times New Roman" charset="0"/>
                <a:ea typeface="ＭＳ Ｐゴシック" charset="0"/>
              </a:defRPr>
            </a:lvl1pPr>
            <a:lvl2pPr marL="742950" indent="-285750" defTabSz="192088" eaLnBrk="0" hangingPunct="0">
              <a:defRPr sz="500">
                <a:solidFill>
                  <a:schemeClr val="tx1"/>
                </a:solidFill>
                <a:latin typeface="Times New Roman" charset="0"/>
                <a:ea typeface="ＭＳ Ｐゴシック" charset="0"/>
              </a:defRPr>
            </a:lvl2pPr>
            <a:lvl3pPr marL="1143000" indent="-228600" defTabSz="192088" eaLnBrk="0" hangingPunct="0">
              <a:defRPr sz="500">
                <a:solidFill>
                  <a:schemeClr val="tx1"/>
                </a:solidFill>
                <a:latin typeface="Times New Roman" charset="0"/>
                <a:ea typeface="ＭＳ Ｐゴシック" charset="0"/>
              </a:defRPr>
            </a:lvl3pPr>
            <a:lvl4pPr marL="1600200" indent="-228600" defTabSz="192088" eaLnBrk="0" hangingPunct="0">
              <a:defRPr sz="500">
                <a:solidFill>
                  <a:schemeClr val="tx1"/>
                </a:solidFill>
                <a:latin typeface="Times New Roman" charset="0"/>
                <a:ea typeface="ＭＳ Ｐゴシック" charset="0"/>
              </a:defRPr>
            </a:lvl4pPr>
            <a:lvl5pPr marL="2057400" indent="-228600" defTabSz="192088" eaLnBrk="0" hangingPunct="0">
              <a:defRPr sz="500">
                <a:solidFill>
                  <a:schemeClr val="tx1"/>
                </a:solidFill>
                <a:latin typeface="Times New Roman" charset="0"/>
                <a:ea typeface="ＭＳ Ｐゴシック" charset="0"/>
              </a:defRPr>
            </a:lvl5pPr>
            <a:lvl6pPr marL="2514600" indent="-228600" defTabSz="192088" eaLnBrk="0" fontAlgn="base" hangingPunct="0">
              <a:spcBef>
                <a:spcPct val="0"/>
              </a:spcBef>
              <a:spcAft>
                <a:spcPct val="0"/>
              </a:spcAft>
              <a:defRPr sz="500">
                <a:solidFill>
                  <a:schemeClr val="tx1"/>
                </a:solidFill>
                <a:latin typeface="Times New Roman" charset="0"/>
                <a:ea typeface="ＭＳ Ｐゴシック" charset="0"/>
              </a:defRPr>
            </a:lvl6pPr>
            <a:lvl7pPr marL="2971800" indent="-228600" defTabSz="192088" eaLnBrk="0" fontAlgn="base" hangingPunct="0">
              <a:spcBef>
                <a:spcPct val="0"/>
              </a:spcBef>
              <a:spcAft>
                <a:spcPct val="0"/>
              </a:spcAft>
              <a:defRPr sz="500">
                <a:solidFill>
                  <a:schemeClr val="tx1"/>
                </a:solidFill>
                <a:latin typeface="Times New Roman" charset="0"/>
                <a:ea typeface="ＭＳ Ｐゴシック" charset="0"/>
              </a:defRPr>
            </a:lvl7pPr>
            <a:lvl8pPr marL="3429000" indent="-228600" defTabSz="192088" eaLnBrk="0" fontAlgn="base" hangingPunct="0">
              <a:spcBef>
                <a:spcPct val="0"/>
              </a:spcBef>
              <a:spcAft>
                <a:spcPct val="0"/>
              </a:spcAft>
              <a:defRPr sz="500">
                <a:solidFill>
                  <a:schemeClr val="tx1"/>
                </a:solidFill>
                <a:latin typeface="Times New Roman" charset="0"/>
                <a:ea typeface="ＭＳ Ｐゴシック" charset="0"/>
              </a:defRPr>
            </a:lvl8pPr>
            <a:lvl9pPr marL="3886200" indent="-228600" defTabSz="192088" eaLnBrk="0" fontAlgn="base" hangingPunct="0">
              <a:spcBef>
                <a:spcPct val="0"/>
              </a:spcBef>
              <a:spcAft>
                <a:spcPct val="0"/>
              </a:spcAft>
              <a:defRPr sz="500">
                <a:solidFill>
                  <a:schemeClr val="tx1"/>
                </a:solidFill>
                <a:latin typeface="Times New Roman" charset="0"/>
                <a:ea typeface="ＭＳ Ｐゴシック" charset="0"/>
              </a:defRPr>
            </a:lvl9pPr>
          </a:lstStyle>
          <a:p>
            <a:pPr>
              <a:spcBef>
                <a:spcPct val="20000"/>
              </a:spcBef>
            </a:pPr>
            <a:r>
              <a:rPr lang="en-AU" sz="2000" b="1" dirty="0" smtClean="0">
                <a:solidFill>
                  <a:srgbClr val="58585A"/>
                </a:solidFill>
                <a:latin typeface="Arial" panose="020B0604020202020204" pitchFamily="34" charset="0"/>
                <a:cs typeface="Arial" panose="020B0604020202020204" pitchFamily="34" charset="0"/>
              </a:rPr>
              <a:t>H</a:t>
            </a:r>
            <a:r>
              <a:rPr lang="tr-TR" sz="2000" b="1" dirty="0" smtClean="0">
                <a:solidFill>
                  <a:srgbClr val="58585A"/>
                </a:solidFill>
                <a:latin typeface="Arial" panose="020B0604020202020204" pitchFamily="34" charset="0"/>
                <a:cs typeface="Arial" panose="020B0604020202020204" pitchFamily="34" charset="0"/>
              </a:rPr>
              <a:t>. </a:t>
            </a:r>
            <a:r>
              <a:rPr lang="en-AU" sz="2000" b="1" dirty="0" smtClean="0">
                <a:solidFill>
                  <a:srgbClr val="58585A"/>
                </a:solidFill>
                <a:latin typeface="Arial" panose="020B0604020202020204" pitchFamily="34" charset="0"/>
                <a:cs typeface="Arial" panose="020B0604020202020204" pitchFamily="34" charset="0"/>
              </a:rPr>
              <a:t>T</a:t>
            </a:r>
            <a:r>
              <a:rPr lang="tr-TR" sz="2000" b="1" dirty="0" smtClean="0">
                <a:solidFill>
                  <a:srgbClr val="58585A"/>
                </a:solidFill>
                <a:latin typeface="Arial" panose="020B0604020202020204" pitchFamily="34" charset="0"/>
                <a:cs typeface="Arial" panose="020B0604020202020204" pitchFamily="34" charset="0"/>
              </a:rPr>
              <a:t>UNCER</a:t>
            </a:r>
            <a:r>
              <a:rPr lang="tr-TR" sz="2000" b="1" baseline="30000" dirty="0">
                <a:solidFill>
                  <a:srgbClr val="58585A"/>
                </a:solidFill>
                <a:latin typeface="Arial" panose="020B0604020202020204" pitchFamily="34" charset="0"/>
                <a:cs typeface="Arial" panose="020B0604020202020204" pitchFamily="34" charset="0"/>
              </a:rPr>
              <a:t>1</a:t>
            </a:r>
            <a:r>
              <a:rPr lang="en-AU" sz="2000" b="1" dirty="0" smtClean="0">
                <a:solidFill>
                  <a:srgbClr val="58585A"/>
                </a:solidFill>
                <a:latin typeface="Arial" panose="020B0604020202020204" pitchFamily="34" charset="0"/>
                <a:cs typeface="Arial" panose="020B0604020202020204" pitchFamily="34" charset="0"/>
              </a:rPr>
              <a:t>, U</a:t>
            </a:r>
            <a:r>
              <a:rPr lang="tr-TR" sz="2000" b="1" dirty="0" smtClean="0">
                <a:solidFill>
                  <a:srgbClr val="58585A"/>
                </a:solidFill>
                <a:latin typeface="Arial" panose="020B0604020202020204" pitchFamily="34" charset="0"/>
                <a:cs typeface="Arial" panose="020B0604020202020204" pitchFamily="34" charset="0"/>
              </a:rPr>
              <a:t>. </a:t>
            </a:r>
            <a:r>
              <a:rPr lang="en-AU" sz="2000" b="1" dirty="0" smtClean="0">
                <a:solidFill>
                  <a:srgbClr val="58585A"/>
                </a:solidFill>
                <a:latin typeface="Arial" panose="020B0604020202020204" pitchFamily="34" charset="0"/>
                <a:cs typeface="Arial" panose="020B0604020202020204" pitchFamily="34" charset="0"/>
              </a:rPr>
              <a:t>A</a:t>
            </a:r>
            <a:r>
              <a:rPr lang="tr-TR" sz="2000" b="1" dirty="0" smtClean="0">
                <a:solidFill>
                  <a:srgbClr val="58585A"/>
                </a:solidFill>
                <a:latin typeface="Arial" panose="020B0604020202020204" pitchFamily="34" charset="0"/>
                <a:cs typeface="Arial" panose="020B0604020202020204" pitchFamily="34" charset="0"/>
              </a:rPr>
              <a:t>KGOR</a:t>
            </a:r>
            <a:r>
              <a:rPr lang="tr-TR" sz="2000" b="1" baseline="30000" dirty="0" smtClean="0">
                <a:solidFill>
                  <a:srgbClr val="58585A"/>
                </a:solidFill>
                <a:latin typeface="Arial" panose="020B0604020202020204" pitchFamily="34" charset="0"/>
                <a:cs typeface="Arial" panose="020B0604020202020204" pitchFamily="34" charset="0"/>
              </a:rPr>
              <a:t>2</a:t>
            </a:r>
            <a:r>
              <a:rPr lang="en-AU" sz="2000" b="1" dirty="0" smtClean="0">
                <a:solidFill>
                  <a:srgbClr val="58585A"/>
                </a:solidFill>
                <a:latin typeface="Arial" panose="020B0604020202020204" pitchFamily="34" charset="0"/>
                <a:cs typeface="Arial" panose="020B0604020202020204" pitchFamily="34" charset="0"/>
              </a:rPr>
              <a:t>, D</a:t>
            </a:r>
            <a:r>
              <a:rPr lang="tr-TR" sz="2000" b="1" dirty="0" smtClean="0">
                <a:solidFill>
                  <a:srgbClr val="58585A"/>
                </a:solidFill>
                <a:latin typeface="Arial" panose="020B0604020202020204" pitchFamily="34" charset="0"/>
                <a:cs typeface="Arial" panose="020B0604020202020204" pitchFamily="34" charset="0"/>
              </a:rPr>
              <a:t>.</a:t>
            </a:r>
            <a:r>
              <a:rPr lang="en-AU" sz="2000" b="1" dirty="0" smtClean="0">
                <a:solidFill>
                  <a:srgbClr val="58585A"/>
                </a:solidFill>
                <a:latin typeface="Arial" panose="020B0604020202020204" pitchFamily="34" charset="0"/>
                <a:cs typeface="Arial" panose="020B0604020202020204" pitchFamily="34" charset="0"/>
              </a:rPr>
              <a:t> BASARAN</a:t>
            </a:r>
            <a:r>
              <a:rPr lang="tr-TR" sz="2000" b="1" baseline="30000" dirty="0" smtClean="0">
                <a:solidFill>
                  <a:srgbClr val="58585A"/>
                </a:solidFill>
                <a:latin typeface="Arial" panose="020B0604020202020204" pitchFamily="34" charset="0"/>
                <a:cs typeface="Arial" panose="020B0604020202020204" pitchFamily="34" charset="0"/>
              </a:rPr>
              <a:t>2</a:t>
            </a:r>
            <a:r>
              <a:rPr lang="en-AU" sz="2000" b="1" dirty="0" smtClean="0">
                <a:solidFill>
                  <a:srgbClr val="58585A"/>
                </a:solidFill>
                <a:latin typeface="Arial" panose="020B0604020202020204" pitchFamily="34" charset="0"/>
                <a:cs typeface="Arial" panose="020B0604020202020204" pitchFamily="34" charset="0"/>
              </a:rPr>
              <a:t>, Z.</a:t>
            </a:r>
            <a:r>
              <a:rPr lang="tr-TR" sz="2000" b="1" dirty="0" smtClean="0">
                <a:solidFill>
                  <a:srgbClr val="58585A"/>
                </a:solidFill>
                <a:latin typeface="Arial" panose="020B0604020202020204" pitchFamily="34" charset="0"/>
                <a:cs typeface="Arial" panose="020B0604020202020204" pitchFamily="34" charset="0"/>
              </a:rPr>
              <a:t>S.</a:t>
            </a:r>
            <a:r>
              <a:rPr lang="en-AU" sz="2000" b="1" dirty="0" smtClean="0">
                <a:solidFill>
                  <a:srgbClr val="58585A"/>
                </a:solidFill>
                <a:latin typeface="Arial" panose="020B0604020202020204" pitchFamily="34" charset="0"/>
                <a:cs typeface="Arial" panose="020B0604020202020204" pitchFamily="34" charset="0"/>
              </a:rPr>
              <a:t> TUNCER</a:t>
            </a:r>
            <a:r>
              <a:rPr lang="tr-TR" sz="2000" b="1" baseline="30000" dirty="0" smtClean="0">
                <a:solidFill>
                  <a:srgbClr val="58585A"/>
                </a:solidFill>
                <a:latin typeface="Arial" panose="020B0604020202020204" pitchFamily="34" charset="0"/>
                <a:cs typeface="Arial" panose="020B0604020202020204" pitchFamily="34" charset="0"/>
              </a:rPr>
              <a:t>2</a:t>
            </a:r>
            <a:r>
              <a:rPr lang="en-AU" sz="2000" b="1" dirty="0" smtClean="0">
                <a:solidFill>
                  <a:srgbClr val="58585A"/>
                </a:solidFill>
                <a:latin typeface="Arial" panose="020B0604020202020204" pitchFamily="34" charset="0"/>
                <a:cs typeface="Arial" panose="020B0604020202020204" pitchFamily="34" charset="0"/>
              </a:rPr>
              <a:t>, </a:t>
            </a:r>
            <a:r>
              <a:rPr lang="en-AU" sz="2000" b="1" u="sng" dirty="0" smtClean="0">
                <a:solidFill>
                  <a:srgbClr val="58585A"/>
                </a:solidFill>
                <a:latin typeface="Arial" panose="020B0604020202020204" pitchFamily="34" charset="0"/>
                <a:cs typeface="Arial" panose="020B0604020202020204" pitchFamily="34" charset="0"/>
              </a:rPr>
              <a:t>M</a:t>
            </a:r>
            <a:r>
              <a:rPr lang="tr-TR" sz="2000" b="1" u="sng" dirty="0" smtClean="0">
                <a:solidFill>
                  <a:srgbClr val="58585A"/>
                </a:solidFill>
                <a:latin typeface="Arial" panose="020B0604020202020204" pitchFamily="34" charset="0"/>
                <a:cs typeface="Arial" panose="020B0604020202020204" pitchFamily="34" charset="0"/>
              </a:rPr>
              <a:t>.</a:t>
            </a:r>
            <a:r>
              <a:rPr lang="en-AU" sz="2000" b="1" u="sng" dirty="0" smtClean="0">
                <a:solidFill>
                  <a:srgbClr val="58585A"/>
                </a:solidFill>
                <a:latin typeface="Arial" panose="020B0604020202020204" pitchFamily="34" charset="0"/>
                <a:cs typeface="Arial" panose="020B0604020202020204" pitchFamily="34" charset="0"/>
              </a:rPr>
              <a:t> GULTEKIN</a:t>
            </a:r>
            <a:r>
              <a:rPr lang="tr-TR" sz="2000" b="1" u="sng" baseline="30000" dirty="0" smtClean="0">
                <a:solidFill>
                  <a:srgbClr val="58585A"/>
                </a:solidFill>
                <a:latin typeface="Arial" panose="020B0604020202020204" pitchFamily="34" charset="0"/>
                <a:cs typeface="Arial" panose="020B0604020202020204" pitchFamily="34" charset="0"/>
              </a:rPr>
              <a:t>2</a:t>
            </a:r>
            <a:endParaRPr lang="en-AU" sz="2000" b="1" u="sng" dirty="0">
              <a:solidFill>
                <a:srgbClr val="58585A"/>
              </a:solidFill>
              <a:latin typeface="Arial" panose="020B0604020202020204" pitchFamily="34" charset="0"/>
              <a:cs typeface="Arial" panose="020B0604020202020204" pitchFamily="34" charset="0"/>
            </a:endParaRPr>
          </a:p>
          <a:p>
            <a:pPr>
              <a:spcBef>
                <a:spcPct val="20000"/>
              </a:spcBef>
            </a:pPr>
            <a:r>
              <a:rPr lang="en-AU" sz="1800" dirty="0">
                <a:solidFill>
                  <a:srgbClr val="58585A"/>
                </a:solidFill>
                <a:latin typeface="Arial" panose="020B0604020202020204" pitchFamily="34" charset="0"/>
                <a:cs typeface="Arial" panose="020B0604020202020204" pitchFamily="34" charset="0"/>
              </a:rPr>
              <a:t>1.	</a:t>
            </a:r>
            <a:r>
              <a:rPr lang="en-AU" sz="1800" dirty="0" err="1">
                <a:solidFill>
                  <a:srgbClr val="58585A"/>
                </a:solidFill>
                <a:latin typeface="Arial" panose="020B0604020202020204" pitchFamily="34" charset="0"/>
                <a:cs typeface="Arial" panose="020B0604020202020204" pitchFamily="34" charset="0"/>
              </a:rPr>
              <a:t>Hacettepe</a:t>
            </a:r>
            <a:r>
              <a:rPr lang="en-AU" sz="1800" dirty="0">
                <a:solidFill>
                  <a:srgbClr val="58585A"/>
                </a:solidFill>
                <a:latin typeface="Arial" panose="020B0604020202020204" pitchFamily="34" charset="0"/>
                <a:cs typeface="Arial" panose="020B0604020202020204" pitchFamily="34" charset="0"/>
              </a:rPr>
              <a:t> University, Department of Obstetrics and </a:t>
            </a:r>
            <a:r>
              <a:rPr lang="en-AU" sz="1800" dirty="0" err="1">
                <a:solidFill>
                  <a:srgbClr val="58585A"/>
                </a:solidFill>
                <a:latin typeface="Arial" panose="020B0604020202020204" pitchFamily="34" charset="0"/>
                <a:cs typeface="Arial" panose="020B0604020202020204" pitchFamily="34" charset="0"/>
              </a:rPr>
              <a:t>Gynecology</a:t>
            </a:r>
            <a:r>
              <a:rPr lang="en-AU" sz="1800" dirty="0">
                <a:solidFill>
                  <a:srgbClr val="58585A"/>
                </a:solidFill>
                <a:latin typeface="Arial" panose="020B0604020202020204" pitchFamily="34" charset="0"/>
                <a:cs typeface="Arial" panose="020B0604020202020204" pitchFamily="34" charset="0"/>
              </a:rPr>
              <a:t>, Ankara, </a:t>
            </a:r>
            <a:r>
              <a:rPr lang="en-AU" sz="1800" dirty="0" smtClean="0">
                <a:solidFill>
                  <a:srgbClr val="58585A"/>
                </a:solidFill>
                <a:latin typeface="Arial" panose="020B0604020202020204" pitchFamily="34" charset="0"/>
                <a:cs typeface="Arial" panose="020B0604020202020204" pitchFamily="34" charset="0"/>
              </a:rPr>
              <a:t>T</a:t>
            </a:r>
            <a:r>
              <a:rPr lang="tr-TR" sz="1800" dirty="0" err="1" smtClean="0">
                <a:solidFill>
                  <a:srgbClr val="58585A"/>
                </a:solidFill>
                <a:latin typeface="Arial" panose="020B0604020202020204" pitchFamily="34" charset="0"/>
                <a:cs typeface="Arial" panose="020B0604020202020204" pitchFamily="34" charset="0"/>
              </a:rPr>
              <a:t>urkey</a:t>
            </a:r>
            <a:r>
              <a:rPr lang="tr-TR" sz="1800" dirty="0" smtClean="0">
                <a:solidFill>
                  <a:srgbClr val="58585A"/>
                </a:solidFill>
                <a:latin typeface="Arial" panose="020B0604020202020204" pitchFamily="34" charset="0"/>
                <a:cs typeface="Arial" panose="020B0604020202020204" pitchFamily="34" charset="0"/>
              </a:rPr>
              <a:t>.</a:t>
            </a:r>
            <a:endParaRPr lang="en-AU" sz="1800" dirty="0">
              <a:solidFill>
                <a:srgbClr val="58585A"/>
              </a:solidFill>
              <a:latin typeface="Arial" panose="020B0604020202020204" pitchFamily="34" charset="0"/>
              <a:cs typeface="Arial" panose="020B0604020202020204" pitchFamily="34" charset="0"/>
            </a:endParaRPr>
          </a:p>
          <a:p>
            <a:pPr>
              <a:spcBef>
                <a:spcPct val="20000"/>
              </a:spcBef>
            </a:pPr>
            <a:r>
              <a:rPr lang="en-AU" sz="1800" dirty="0">
                <a:solidFill>
                  <a:srgbClr val="58585A"/>
                </a:solidFill>
                <a:latin typeface="Arial" panose="020B0604020202020204" pitchFamily="34" charset="0"/>
                <a:cs typeface="Arial" panose="020B0604020202020204" pitchFamily="34" charset="0"/>
              </a:rPr>
              <a:t>2.	</a:t>
            </a:r>
            <a:r>
              <a:rPr lang="en-AU" sz="1800" dirty="0" err="1">
                <a:solidFill>
                  <a:srgbClr val="58585A"/>
                </a:solidFill>
                <a:latin typeface="Arial" panose="020B0604020202020204" pitchFamily="34" charset="0"/>
                <a:cs typeface="Arial" panose="020B0604020202020204" pitchFamily="34" charset="0"/>
              </a:rPr>
              <a:t>Hacettepe</a:t>
            </a:r>
            <a:r>
              <a:rPr lang="en-AU" sz="1800" dirty="0">
                <a:solidFill>
                  <a:srgbClr val="58585A"/>
                </a:solidFill>
                <a:latin typeface="Arial" panose="020B0604020202020204" pitchFamily="34" charset="0"/>
                <a:cs typeface="Arial" panose="020B0604020202020204" pitchFamily="34" charset="0"/>
              </a:rPr>
              <a:t> University, Department of Obstetrics and </a:t>
            </a:r>
            <a:r>
              <a:rPr lang="en-AU" sz="1800" dirty="0" err="1">
                <a:solidFill>
                  <a:srgbClr val="58585A"/>
                </a:solidFill>
                <a:latin typeface="Arial" panose="020B0604020202020204" pitchFamily="34" charset="0"/>
                <a:cs typeface="Arial" panose="020B0604020202020204" pitchFamily="34" charset="0"/>
              </a:rPr>
              <a:t>Gynecology,Division</a:t>
            </a:r>
            <a:r>
              <a:rPr lang="en-AU" sz="1800" dirty="0">
                <a:solidFill>
                  <a:srgbClr val="58585A"/>
                </a:solidFill>
                <a:latin typeface="Arial" panose="020B0604020202020204" pitchFamily="34" charset="0"/>
                <a:cs typeface="Arial" panose="020B0604020202020204" pitchFamily="34" charset="0"/>
              </a:rPr>
              <a:t> of </a:t>
            </a:r>
            <a:r>
              <a:rPr lang="en-AU" sz="1800" dirty="0" err="1">
                <a:solidFill>
                  <a:srgbClr val="58585A"/>
                </a:solidFill>
                <a:latin typeface="Arial" panose="020B0604020202020204" pitchFamily="34" charset="0"/>
                <a:cs typeface="Arial" panose="020B0604020202020204" pitchFamily="34" charset="0"/>
              </a:rPr>
              <a:t>Gynecologic</a:t>
            </a:r>
            <a:r>
              <a:rPr lang="en-AU" sz="1800" dirty="0">
                <a:solidFill>
                  <a:srgbClr val="58585A"/>
                </a:solidFill>
                <a:latin typeface="Arial" panose="020B0604020202020204" pitchFamily="34" charset="0"/>
                <a:cs typeface="Arial" panose="020B0604020202020204" pitchFamily="34" charset="0"/>
              </a:rPr>
              <a:t> Oncology, Ankara, </a:t>
            </a:r>
            <a:r>
              <a:rPr lang="en-AU" sz="1800" dirty="0" smtClean="0">
                <a:solidFill>
                  <a:srgbClr val="58585A"/>
                </a:solidFill>
                <a:latin typeface="Arial" panose="020B0604020202020204" pitchFamily="34" charset="0"/>
                <a:cs typeface="Arial" panose="020B0604020202020204" pitchFamily="34" charset="0"/>
              </a:rPr>
              <a:t>T</a:t>
            </a:r>
            <a:r>
              <a:rPr lang="tr-TR" sz="1800" dirty="0" err="1" smtClean="0">
                <a:solidFill>
                  <a:srgbClr val="58585A"/>
                </a:solidFill>
                <a:latin typeface="Arial" panose="020B0604020202020204" pitchFamily="34" charset="0"/>
                <a:cs typeface="Arial" panose="020B0604020202020204" pitchFamily="34" charset="0"/>
              </a:rPr>
              <a:t>urkey</a:t>
            </a:r>
            <a:r>
              <a:rPr lang="tr-TR" sz="2700" dirty="0" smtClean="0">
                <a:solidFill>
                  <a:srgbClr val="58585A"/>
                </a:solidFill>
                <a:latin typeface="Arial" panose="020B0604020202020204" pitchFamily="34" charset="0"/>
                <a:cs typeface="Arial" panose="020B0604020202020204" pitchFamily="34" charset="0"/>
              </a:rPr>
              <a:t>.</a:t>
            </a:r>
            <a:endParaRPr lang="en-AU" sz="2700" dirty="0">
              <a:solidFill>
                <a:srgbClr val="58585A"/>
              </a:solidFill>
              <a:latin typeface="Arial" panose="020B0604020202020204" pitchFamily="34" charset="0"/>
              <a:cs typeface="Arial" panose="020B0604020202020204" pitchFamily="34" charset="0"/>
            </a:endParaRPr>
          </a:p>
        </p:txBody>
      </p:sp>
      <p:sp>
        <p:nvSpPr>
          <p:cNvPr id="9" name="Rectangle 7">
            <a:extLst>
              <a:ext uri="{FF2B5EF4-FFF2-40B4-BE49-F238E27FC236}">
                <a16:creationId xmlns:a16="http://schemas.microsoft.com/office/drawing/2014/main" id="{367E01D6-D88A-1BFC-3677-7FB960CC8B8A}"/>
              </a:ext>
            </a:extLst>
          </p:cNvPr>
          <p:cNvSpPr>
            <a:spLocks noChangeArrowheads="1"/>
          </p:cNvSpPr>
          <p:nvPr/>
        </p:nvSpPr>
        <p:spPr bwMode="auto">
          <a:xfrm>
            <a:off x="442751" y="4977863"/>
            <a:ext cx="11308080" cy="2012226"/>
          </a:xfrm>
          <a:prstGeom prst="rect">
            <a:avLst/>
          </a:prstGeom>
          <a:solidFill>
            <a:schemeClr val="bg1"/>
          </a:solidFill>
          <a:ln w="25400">
            <a:solidFill>
              <a:srgbClr val="273A80"/>
            </a:solidFill>
          </a:ln>
          <a:effectLst/>
        </p:spPr>
        <p:txBody>
          <a:bodyPr lIns="375505" tIns="375505" rIns="375505" bIns="375505"/>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51801" eaLnBrk="0" hangingPunct="0">
              <a:spcBef>
                <a:spcPct val="50000"/>
              </a:spcBef>
            </a:pPr>
            <a:r>
              <a:rPr lang="tr-TR" sz="2400" b="1" cap="all" dirty="0" smtClean="0">
                <a:solidFill>
                  <a:srgbClr val="B30027"/>
                </a:solidFill>
                <a:latin typeface="Arial" panose="020B0604020202020204" pitchFamily="34" charset="0"/>
                <a:cs typeface="Arial" panose="020B0604020202020204" pitchFamily="34" charset="0"/>
              </a:rPr>
              <a:t>OBJECTIVE</a:t>
            </a:r>
            <a:endParaRPr lang="en-US" sz="2400" b="1" cap="all" dirty="0">
              <a:solidFill>
                <a:srgbClr val="B30027"/>
              </a:solidFill>
              <a:latin typeface="Arial" panose="020B0604020202020204" pitchFamily="34" charset="0"/>
              <a:cs typeface="Arial" panose="020B0604020202020204" pitchFamily="34" charset="0"/>
            </a:endParaRPr>
          </a:p>
          <a:p>
            <a:pPr algn="just" defTabSz="951801" eaLnBrk="0" hangingPunct="0">
              <a:spcBef>
                <a:spcPct val="50000"/>
              </a:spcBef>
            </a:pPr>
            <a:r>
              <a:rPr lang="en-US" sz="2200" dirty="0">
                <a:latin typeface="Arial" panose="020B0604020202020204" pitchFamily="34" charset="0"/>
                <a:cs typeface="Arial" panose="020B0604020202020204" pitchFamily="34" charset="0"/>
              </a:rPr>
              <a:t>To evaluate the effectiveness of </a:t>
            </a:r>
            <a:r>
              <a:rPr lang="en-US" sz="2200" dirty="0" err="1">
                <a:latin typeface="Arial" panose="020B0604020202020204" pitchFamily="34" charset="0"/>
                <a:cs typeface="Arial" panose="020B0604020202020204" pitchFamily="34" charset="0"/>
              </a:rPr>
              <a:t>Papilocare</a:t>
            </a:r>
            <a:r>
              <a:rPr lang="en-US" sz="2200" dirty="0">
                <a:latin typeface="Arial" panose="020B0604020202020204" pitchFamily="34" charset="0"/>
                <a:cs typeface="Arial" panose="020B0604020202020204" pitchFamily="34" charset="0"/>
              </a:rPr>
              <a:t>®, a </a:t>
            </a:r>
            <a:r>
              <a:rPr lang="en-US" sz="2200" dirty="0" err="1">
                <a:latin typeface="Arial" panose="020B0604020202020204" pitchFamily="34" charset="0"/>
                <a:cs typeface="Arial" panose="020B0604020202020204" pitchFamily="34" charset="0"/>
              </a:rPr>
              <a:t>Coriolus</a:t>
            </a:r>
            <a:r>
              <a:rPr lang="en-US" sz="2200" dirty="0">
                <a:latin typeface="Arial" panose="020B0604020202020204" pitchFamily="34" charset="0"/>
                <a:cs typeface="Arial" panose="020B0604020202020204" pitchFamily="34" charset="0"/>
              </a:rPr>
              <a:t> versicolor–based vaginal gel on high-risk human papillomavirus (HR-HPV) clearance and cervical cytological outcomes in women undergoing conservative management.</a:t>
            </a:r>
            <a:endParaRPr lang="en-AU" sz="2200" dirty="0">
              <a:solidFill>
                <a:srgbClr val="002269"/>
              </a:solidFill>
              <a:latin typeface="Arial" panose="020B0604020202020204" pitchFamily="34" charset="0"/>
              <a:cs typeface="Arial" panose="020B0604020202020204" pitchFamily="34" charset="0"/>
            </a:endParaRPr>
          </a:p>
        </p:txBody>
      </p:sp>
      <p:sp>
        <p:nvSpPr>
          <p:cNvPr id="10" name="Rectangle 7">
            <a:extLst>
              <a:ext uri="{FF2B5EF4-FFF2-40B4-BE49-F238E27FC236}">
                <a16:creationId xmlns:a16="http://schemas.microsoft.com/office/drawing/2014/main" id="{367E01D6-D88A-1BFC-3677-7FB960CC8B8A}"/>
              </a:ext>
            </a:extLst>
          </p:cNvPr>
          <p:cNvSpPr>
            <a:spLocks noChangeArrowheads="1"/>
          </p:cNvSpPr>
          <p:nvPr/>
        </p:nvSpPr>
        <p:spPr bwMode="auto">
          <a:xfrm>
            <a:off x="442750" y="10286772"/>
            <a:ext cx="11308079" cy="8313848"/>
          </a:xfrm>
          <a:prstGeom prst="rect">
            <a:avLst/>
          </a:prstGeom>
          <a:solidFill>
            <a:schemeClr val="bg1"/>
          </a:solidFill>
          <a:ln w="25400">
            <a:solidFill>
              <a:srgbClr val="273A80"/>
            </a:solidFill>
          </a:ln>
          <a:effectLst/>
        </p:spPr>
        <p:txBody>
          <a:bodyPr lIns="375505" tIns="375505" rIns="375505" bIns="375505"/>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51801" eaLnBrk="0" hangingPunct="0">
              <a:spcBef>
                <a:spcPct val="50000"/>
              </a:spcBef>
            </a:pPr>
            <a:r>
              <a:rPr lang="tr-TR" sz="2400" b="1" cap="all" dirty="0" err="1" smtClean="0">
                <a:solidFill>
                  <a:srgbClr val="B30027"/>
                </a:solidFill>
                <a:latin typeface="Arial" panose="020B0604020202020204" pitchFamily="34" charset="0"/>
                <a:cs typeface="Arial" panose="020B0604020202020204" pitchFamily="34" charset="0"/>
              </a:rPr>
              <a:t>results</a:t>
            </a:r>
            <a:endParaRPr lang="en-US" sz="2400" b="1" cap="all" dirty="0">
              <a:solidFill>
                <a:srgbClr val="B30027"/>
              </a:solidFill>
              <a:latin typeface="Arial" panose="020B0604020202020204" pitchFamily="34" charset="0"/>
              <a:cs typeface="Arial" panose="020B0604020202020204" pitchFamily="34" charset="0"/>
            </a:endParaRPr>
          </a:p>
          <a:p>
            <a:pPr algn="just" defTabSz="951801" eaLnBrk="0" hangingPunct="0">
              <a:spcBef>
                <a:spcPct val="50000"/>
              </a:spcBef>
            </a:pPr>
            <a:r>
              <a:rPr lang="en-US" sz="2200" dirty="0">
                <a:latin typeface="Arial" panose="020B0604020202020204" pitchFamily="34" charset="0"/>
                <a:cs typeface="Arial" panose="020B0604020202020204" pitchFamily="34" charset="0"/>
              </a:rPr>
              <a:t>Baseline demographic characteristics, HPV genotype distribution, and cytological findings were comparable between groups. Overall HPV clearance was significantly higher in the treatment group compared with controls (89.3% vs. 44.0%, p&lt;0.001). Clearance of high-risk HPV genotypes was markedly improved with treatment, including HPV 16 (91.2% vs. 41.5%, p&lt;0.001) and HPV 18 (91.3% vs. 44.4%, p=0.001</a:t>
            </a:r>
            <a:r>
              <a:rPr lang="en-US" sz="2200" dirty="0" smtClean="0">
                <a:latin typeface="Arial" panose="020B0604020202020204" pitchFamily="34" charset="0"/>
                <a:cs typeface="Arial" panose="020B0604020202020204" pitchFamily="34" charset="0"/>
              </a:rPr>
              <a:t>)</a:t>
            </a:r>
            <a:r>
              <a:rPr lang="tr-TR" sz="2200" dirty="0" smtClean="0">
                <a:latin typeface="Arial" panose="020B0604020202020204" pitchFamily="34" charset="0"/>
                <a:cs typeface="Arial" panose="020B0604020202020204" pitchFamily="34" charset="0"/>
              </a:rPr>
              <a:t>(</a:t>
            </a:r>
            <a:r>
              <a:rPr lang="tr-TR" sz="2200" dirty="0" smtClean="0">
                <a:latin typeface="Arial" panose="020B0604020202020204" pitchFamily="34" charset="0"/>
                <a:cs typeface="Arial" panose="020B0604020202020204" pitchFamily="34" charset="0"/>
              </a:rPr>
              <a:t>Figure-1</a:t>
            </a:r>
            <a:r>
              <a:rPr lang="tr-TR" sz="2200" dirty="0">
                <a:latin typeface="Arial" panose="020B0604020202020204" pitchFamily="34" charset="0"/>
                <a:cs typeface="Arial" panose="020B0604020202020204" pitchFamily="34" charset="0"/>
              </a:rPr>
              <a:t>)</a:t>
            </a:r>
            <a:r>
              <a:rPr lang="en-US" sz="2200" dirty="0" smtClean="0">
                <a:latin typeface="Arial" panose="020B0604020202020204" pitchFamily="34" charset="0"/>
                <a:cs typeface="Arial" panose="020B0604020202020204" pitchFamily="34" charset="0"/>
              </a:rPr>
              <a:t>.Cytological </a:t>
            </a:r>
            <a:r>
              <a:rPr lang="en-US" sz="2200" dirty="0">
                <a:latin typeface="Arial" panose="020B0604020202020204" pitchFamily="34" charset="0"/>
                <a:cs typeface="Arial" panose="020B0604020202020204" pitchFamily="34" charset="0"/>
              </a:rPr>
              <a:t>normalization occurred more frequently in the treatment group (89.9% vs. 59.5%, p&lt;0.001) across all abnormal cytology categories (ASC-US, ASC-H, LSIL, HSIL</a:t>
            </a:r>
            <a:r>
              <a:rPr lang="en-US" sz="2200" dirty="0" smtClean="0">
                <a:latin typeface="Arial" panose="020B0604020202020204" pitchFamily="34" charset="0"/>
                <a:cs typeface="Arial" panose="020B0604020202020204" pitchFamily="34" charset="0"/>
              </a:rPr>
              <a:t>)</a:t>
            </a:r>
            <a:r>
              <a:rPr lang="tr-TR" sz="2200" dirty="0" smtClean="0">
                <a:latin typeface="Arial" panose="020B0604020202020204" pitchFamily="34" charset="0"/>
                <a:cs typeface="Arial" panose="020B0604020202020204" pitchFamily="34" charset="0"/>
              </a:rPr>
              <a:t>(Figure-2</a:t>
            </a:r>
            <a:r>
              <a:rPr lang="tr-TR" sz="2200" dirty="0">
                <a:latin typeface="Arial" panose="020B0604020202020204" pitchFamily="34" charset="0"/>
                <a:cs typeface="Arial" panose="020B0604020202020204" pitchFamily="34" charset="0"/>
              </a:rPr>
              <a:t>)</a:t>
            </a:r>
            <a:r>
              <a:rPr lang="en-US" sz="2200" dirty="0" smtClean="0">
                <a:latin typeface="Arial" panose="020B0604020202020204" pitchFamily="34" charset="0"/>
                <a:cs typeface="Arial" panose="020B0604020202020204" pitchFamily="34" charset="0"/>
              </a:rPr>
              <a:t>. </a:t>
            </a:r>
            <a:r>
              <a:rPr lang="en-US" sz="2200" dirty="0">
                <a:latin typeface="Arial" panose="020B0604020202020204" pitchFamily="34" charset="0"/>
                <a:cs typeface="Arial" panose="020B0604020202020204" pitchFamily="34" charset="0"/>
              </a:rPr>
              <a:t>Multivariable logistic regression identified use of the vaginal gel as the strongest independent predictor of HPV clearance (adjusted OR 8.45; 95% CI: 3.05–23.43; p&lt;0.001</a:t>
            </a:r>
            <a:r>
              <a:rPr lang="en-US" sz="2200" dirty="0" smtClean="0">
                <a:latin typeface="Arial" panose="020B0604020202020204" pitchFamily="34" charset="0"/>
                <a:cs typeface="Arial" panose="020B0604020202020204" pitchFamily="34" charset="0"/>
              </a:rPr>
              <a:t>)</a:t>
            </a:r>
            <a:r>
              <a:rPr lang="tr-TR" sz="2200" dirty="0" smtClean="0">
                <a:latin typeface="Arial" panose="020B0604020202020204" pitchFamily="34" charset="0"/>
                <a:cs typeface="Arial" panose="020B0604020202020204" pitchFamily="34" charset="0"/>
              </a:rPr>
              <a:t>.</a:t>
            </a:r>
            <a:endParaRPr lang="en-AU" sz="2200" dirty="0">
              <a:solidFill>
                <a:srgbClr val="002269"/>
              </a:solidFill>
              <a:latin typeface="Arial" panose="020B0604020202020204" pitchFamily="34" charset="0"/>
              <a:cs typeface="Arial" panose="020B0604020202020204" pitchFamily="34" charset="0"/>
            </a:endParaRPr>
          </a:p>
        </p:txBody>
      </p:sp>
      <p:sp>
        <p:nvSpPr>
          <p:cNvPr id="11" name="Rectangle 7">
            <a:extLst>
              <a:ext uri="{FF2B5EF4-FFF2-40B4-BE49-F238E27FC236}">
                <a16:creationId xmlns:a16="http://schemas.microsoft.com/office/drawing/2014/main" id="{367E01D6-D88A-1BFC-3677-7FB960CC8B8A}"/>
              </a:ext>
            </a:extLst>
          </p:cNvPr>
          <p:cNvSpPr>
            <a:spLocks noChangeArrowheads="1"/>
          </p:cNvSpPr>
          <p:nvPr/>
        </p:nvSpPr>
        <p:spPr bwMode="auto">
          <a:xfrm>
            <a:off x="442750" y="7156894"/>
            <a:ext cx="11308079" cy="2963073"/>
          </a:xfrm>
          <a:prstGeom prst="rect">
            <a:avLst/>
          </a:prstGeom>
          <a:solidFill>
            <a:schemeClr val="bg1"/>
          </a:solidFill>
          <a:ln w="25400">
            <a:solidFill>
              <a:srgbClr val="273A80"/>
            </a:solidFill>
          </a:ln>
          <a:effectLst/>
        </p:spPr>
        <p:txBody>
          <a:bodyPr lIns="375505" tIns="375505" rIns="375505" bIns="375505"/>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51801" eaLnBrk="0" hangingPunct="0">
              <a:spcBef>
                <a:spcPct val="50000"/>
              </a:spcBef>
            </a:pPr>
            <a:r>
              <a:rPr lang="tr-TR" sz="2400" b="1" cap="all" dirty="0" err="1" smtClean="0">
                <a:solidFill>
                  <a:srgbClr val="B30027"/>
                </a:solidFill>
                <a:latin typeface="Arial" panose="020B0604020202020204" pitchFamily="34" charset="0"/>
                <a:cs typeface="Arial" panose="020B0604020202020204" pitchFamily="34" charset="0"/>
              </a:rPr>
              <a:t>Methods</a:t>
            </a:r>
            <a:endParaRPr lang="en-US" sz="2400" b="1" cap="all" dirty="0">
              <a:solidFill>
                <a:srgbClr val="B30027"/>
              </a:solidFill>
              <a:latin typeface="Arial" panose="020B0604020202020204" pitchFamily="34" charset="0"/>
              <a:cs typeface="Arial" panose="020B0604020202020204" pitchFamily="34" charset="0"/>
            </a:endParaRPr>
          </a:p>
          <a:p>
            <a:pPr algn="just" defTabSz="951801" eaLnBrk="0" hangingPunct="0">
              <a:spcBef>
                <a:spcPct val="50000"/>
              </a:spcBef>
            </a:pPr>
            <a:r>
              <a:rPr lang="en-US" sz="2200" dirty="0">
                <a:latin typeface="Arial" panose="020B0604020202020204" pitchFamily="34" charset="0"/>
                <a:cs typeface="Arial" panose="020B0604020202020204" pitchFamily="34" charset="0"/>
              </a:rPr>
              <a:t>This retrospective cohort study included 600 women with cervical HPV infection managed between January 2023 and August 2025. Three hundred women received </a:t>
            </a:r>
            <a:r>
              <a:rPr lang="en-US" sz="2200" dirty="0" err="1">
                <a:latin typeface="Arial" panose="020B0604020202020204" pitchFamily="34" charset="0"/>
                <a:cs typeface="Arial" panose="020B0604020202020204" pitchFamily="34" charset="0"/>
              </a:rPr>
              <a:t>Papilocare</a:t>
            </a:r>
            <a:r>
              <a:rPr lang="en-US" sz="2200" dirty="0">
                <a:latin typeface="Arial" panose="020B0604020202020204" pitchFamily="34" charset="0"/>
                <a:cs typeface="Arial" panose="020B0604020202020204" pitchFamily="34" charset="0"/>
              </a:rPr>
              <a:t>®, a </a:t>
            </a:r>
            <a:r>
              <a:rPr lang="en-US" sz="2200" dirty="0" err="1">
                <a:latin typeface="Arial" panose="020B0604020202020204" pitchFamily="34" charset="0"/>
                <a:cs typeface="Arial" panose="020B0604020202020204" pitchFamily="34" charset="0"/>
              </a:rPr>
              <a:t>Coriolus</a:t>
            </a:r>
            <a:r>
              <a:rPr lang="en-US" sz="2200" dirty="0">
                <a:latin typeface="Arial" panose="020B0604020202020204" pitchFamily="34" charset="0"/>
                <a:cs typeface="Arial" panose="020B0604020202020204" pitchFamily="34" charset="0"/>
              </a:rPr>
              <a:t> versicolor–based vaginal gel, while 300 were followed with standard clinical surveillance alone. HPV DNA testing and cervical cytology were performed at baseline and at six months. Clearance rates and associated factors were analyzed.</a:t>
            </a:r>
            <a:endParaRPr lang="en-AU" sz="2200" dirty="0">
              <a:solidFill>
                <a:srgbClr val="002269"/>
              </a:solidFill>
              <a:latin typeface="Arial" panose="020B0604020202020204" pitchFamily="34" charset="0"/>
              <a:cs typeface="Arial" panose="020B0604020202020204" pitchFamily="34" charset="0"/>
            </a:endParaRPr>
          </a:p>
        </p:txBody>
      </p:sp>
      <p:sp>
        <p:nvSpPr>
          <p:cNvPr id="12" name="Rectangle 7">
            <a:extLst>
              <a:ext uri="{FF2B5EF4-FFF2-40B4-BE49-F238E27FC236}">
                <a16:creationId xmlns:a16="http://schemas.microsoft.com/office/drawing/2014/main" id="{367E01D6-D88A-1BFC-3677-7FB960CC8B8A}"/>
              </a:ext>
            </a:extLst>
          </p:cNvPr>
          <p:cNvSpPr>
            <a:spLocks noChangeArrowheads="1"/>
          </p:cNvSpPr>
          <p:nvPr/>
        </p:nvSpPr>
        <p:spPr bwMode="auto">
          <a:xfrm>
            <a:off x="420910" y="18822034"/>
            <a:ext cx="11308079" cy="2641919"/>
          </a:xfrm>
          <a:prstGeom prst="rect">
            <a:avLst/>
          </a:prstGeom>
          <a:solidFill>
            <a:schemeClr val="bg1"/>
          </a:solidFill>
          <a:ln w="25400">
            <a:solidFill>
              <a:srgbClr val="273A80"/>
            </a:solidFill>
          </a:ln>
          <a:effectLst/>
        </p:spPr>
        <p:txBody>
          <a:bodyPr lIns="375505" tIns="375505" rIns="375505" bIns="375505"/>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51801" eaLnBrk="0" hangingPunct="0">
              <a:spcBef>
                <a:spcPct val="50000"/>
              </a:spcBef>
            </a:pPr>
            <a:r>
              <a:rPr lang="tr-TR" sz="2400" b="1" cap="all" dirty="0" err="1" smtClean="0">
                <a:solidFill>
                  <a:srgbClr val="B30027"/>
                </a:solidFill>
                <a:latin typeface="Arial" panose="020B0604020202020204" pitchFamily="34" charset="0"/>
                <a:cs typeface="Arial" panose="020B0604020202020204" pitchFamily="34" charset="0"/>
              </a:rPr>
              <a:t>conclusıon</a:t>
            </a:r>
            <a:endParaRPr lang="en-US" sz="2400" b="1" cap="all" dirty="0">
              <a:solidFill>
                <a:srgbClr val="B30027"/>
              </a:solidFill>
              <a:latin typeface="Arial" panose="020B0604020202020204" pitchFamily="34" charset="0"/>
              <a:cs typeface="Arial" panose="020B0604020202020204" pitchFamily="34" charset="0"/>
            </a:endParaRPr>
          </a:p>
          <a:p>
            <a:pPr algn="just" defTabSz="951801" eaLnBrk="0" hangingPunct="0">
              <a:spcBef>
                <a:spcPct val="50000"/>
              </a:spcBef>
            </a:pPr>
            <a:r>
              <a:rPr lang="en-US" sz="2200" dirty="0">
                <a:latin typeface="Arial" panose="020B0604020202020204" pitchFamily="34" charset="0"/>
                <a:cs typeface="Arial" panose="020B0604020202020204" pitchFamily="34" charset="0"/>
              </a:rPr>
              <a:t>Use of a </a:t>
            </a:r>
            <a:r>
              <a:rPr lang="en-US" sz="2200" dirty="0" err="1">
                <a:latin typeface="Arial" panose="020B0604020202020204" pitchFamily="34" charset="0"/>
                <a:cs typeface="Arial" panose="020B0604020202020204" pitchFamily="34" charset="0"/>
              </a:rPr>
              <a:t>Coriolus</a:t>
            </a:r>
            <a:r>
              <a:rPr lang="en-US" sz="2200" dirty="0">
                <a:latin typeface="Arial" panose="020B0604020202020204" pitchFamily="34" charset="0"/>
                <a:cs typeface="Arial" panose="020B0604020202020204" pitchFamily="34" charset="0"/>
              </a:rPr>
              <a:t> versicolor–based vaginal gel was associated with significantly higher rates of HR-HPV clearance and cervical cytological normalization compared with standard follow-up alone. This non-ablative local therapy may represent a clinically relevant adjunct to conservative management strategies for HPV-positive women, although prospective randomized trials are needed to confirm these findings.</a:t>
            </a:r>
            <a:endParaRPr lang="en-AU" sz="2200" dirty="0">
              <a:solidFill>
                <a:srgbClr val="002269"/>
              </a:solidFill>
              <a:latin typeface="Arial" panose="020B0604020202020204" pitchFamily="34" charset="0"/>
              <a:cs typeface="Arial" panose="020B0604020202020204" pitchFamily="34" charset="0"/>
            </a:endParaRPr>
          </a:p>
        </p:txBody>
      </p:sp>
      <p:pic>
        <p:nvPicPr>
          <p:cNvPr id="17" name="Resim 16"/>
          <p:cNvPicPr>
            <a:picLocks noChangeAspect="1"/>
          </p:cNvPicPr>
          <p:nvPr/>
        </p:nvPicPr>
        <p:blipFill rotWithShape="1">
          <a:blip r:embed="rId4">
            <a:extLst>
              <a:ext uri="{28A0092B-C50C-407E-A947-70E740481C1C}">
                <a14:useLocalDpi xmlns:a14="http://schemas.microsoft.com/office/drawing/2010/main" val="0"/>
              </a:ext>
            </a:extLst>
          </a:blip>
          <a:srcRect l="6218" t="6086" r="4938" b="5163"/>
          <a:stretch/>
        </p:blipFill>
        <p:spPr>
          <a:xfrm>
            <a:off x="643328" y="14881962"/>
            <a:ext cx="5679434" cy="3629297"/>
          </a:xfrm>
          <a:prstGeom prst="rect">
            <a:avLst/>
          </a:prstGeom>
        </p:spPr>
      </p:pic>
      <p:sp>
        <p:nvSpPr>
          <p:cNvPr id="18" name="Metin kutusu 17"/>
          <p:cNvSpPr txBox="1"/>
          <p:nvPr/>
        </p:nvSpPr>
        <p:spPr>
          <a:xfrm>
            <a:off x="643328" y="14881962"/>
            <a:ext cx="776449" cy="276999"/>
          </a:xfrm>
          <a:prstGeom prst="rect">
            <a:avLst/>
          </a:prstGeom>
          <a:noFill/>
          <a:ln>
            <a:solidFill>
              <a:schemeClr val="tx1"/>
            </a:solidFill>
          </a:ln>
        </p:spPr>
        <p:txBody>
          <a:bodyPr wrap="square" rtlCol="0">
            <a:spAutoFit/>
          </a:bodyPr>
          <a:lstStyle/>
          <a:p>
            <a:r>
              <a:rPr lang="tr-TR" sz="1200" dirty="0" smtClean="0">
                <a:latin typeface="Arial" panose="020B0604020202020204" pitchFamily="34" charset="0"/>
                <a:cs typeface="Arial" panose="020B0604020202020204" pitchFamily="34" charset="0"/>
              </a:rPr>
              <a:t>Figure-1</a:t>
            </a:r>
            <a:endParaRPr lang="tr-TR" sz="1200" dirty="0">
              <a:latin typeface="Arial" panose="020B0604020202020204" pitchFamily="34" charset="0"/>
              <a:cs typeface="Arial" panose="020B0604020202020204" pitchFamily="34" charset="0"/>
            </a:endParaRPr>
          </a:p>
        </p:txBody>
      </p:sp>
      <p:pic>
        <p:nvPicPr>
          <p:cNvPr id="19" name="Resim 18"/>
          <p:cNvPicPr>
            <a:picLocks noChangeAspect="1"/>
          </p:cNvPicPr>
          <p:nvPr/>
        </p:nvPicPr>
        <p:blipFill rotWithShape="1">
          <a:blip r:embed="rId5">
            <a:extLst>
              <a:ext uri="{28A0092B-C50C-407E-A947-70E740481C1C}">
                <a14:useLocalDpi xmlns:a14="http://schemas.microsoft.com/office/drawing/2010/main" val="0"/>
              </a:ext>
            </a:extLst>
          </a:blip>
          <a:srcRect l="2306" t="5740" r="3669" b="1683"/>
          <a:stretch/>
        </p:blipFill>
        <p:spPr>
          <a:xfrm>
            <a:off x="6074949" y="14936891"/>
            <a:ext cx="5557673" cy="3629298"/>
          </a:xfrm>
          <a:prstGeom prst="rect">
            <a:avLst/>
          </a:prstGeom>
        </p:spPr>
      </p:pic>
      <p:sp>
        <p:nvSpPr>
          <p:cNvPr id="21" name="Metin kutusu 20"/>
          <p:cNvSpPr txBox="1"/>
          <p:nvPr/>
        </p:nvSpPr>
        <p:spPr>
          <a:xfrm>
            <a:off x="4556795" y="15315793"/>
            <a:ext cx="782603" cy="261610"/>
          </a:xfrm>
          <a:prstGeom prst="rect">
            <a:avLst/>
          </a:prstGeom>
          <a:noFill/>
        </p:spPr>
        <p:txBody>
          <a:bodyPr wrap="square" rtlCol="0">
            <a:spAutoFit/>
          </a:bodyPr>
          <a:lstStyle/>
          <a:p>
            <a:r>
              <a:rPr lang="tr-TR" sz="1100" dirty="0" smtClean="0"/>
              <a:t>p&lt;0.001</a:t>
            </a:r>
            <a:endParaRPr lang="tr-TR" sz="1100" dirty="0"/>
          </a:p>
        </p:txBody>
      </p:sp>
      <p:sp>
        <p:nvSpPr>
          <p:cNvPr id="22" name="Metin kutusu 21"/>
          <p:cNvSpPr txBox="1"/>
          <p:nvPr/>
        </p:nvSpPr>
        <p:spPr>
          <a:xfrm>
            <a:off x="10134629" y="15290932"/>
            <a:ext cx="732253" cy="261610"/>
          </a:xfrm>
          <a:prstGeom prst="rect">
            <a:avLst/>
          </a:prstGeom>
          <a:noFill/>
        </p:spPr>
        <p:txBody>
          <a:bodyPr wrap="square" rtlCol="0">
            <a:spAutoFit/>
          </a:bodyPr>
          <a:lstStyle/>
          <a:p>
            <a:r>
              <a:rPr lang="tr-TR" sz="1100" dirty="0" smtClean="0"/>
              <a:t>p&lt;0.001</a:t>
            </a:r>
            <a:endParaRPr lang="tr-TR" sz="1100" dirty="0"/>
          </a:p>
        </p:txBody>
      </p:sp>
      <p:sp>
        <p:nvSpPr>
          <p:cNvPr id="16" name="Metin kutusu 15"/>
          <p:cNvSpPr txBox="1"/>
          <p:nvPr/>
        </p:nvSpPr>
        <p:spPr>
          <a:xfrm>
            <a:off x="6851398" y="14936891"/>
            <a:ext cx="810507" cy="276999"/>
          </a:xfrm>
          <a:prstGeom prst="rect">
            <a:avLst/>
          </a:prstGeom>
          <a:noFill/>
          <a:ln>
            <a:solidFill>
              <a:schemeClr val="tx1"/>
            </a:solidFill>
          </a:ln>
        </p:spPr>
        <p:txBody>
          <a:bodyPr wrap="square" rtlCol="0">
            <a:spAutoFit/>
          </a:bodyPr>
          <a:lstStyle/>
          <a:p>
            <a:r>
              <a:rPr lang="tr-TR" sz="1200" dirty="0" smtClean="0">
                <a:latin typeface="Arial" panose="020B0604020202020204" pitchFamily="34" charset="0"/>
                <a:cs typeface="Arial" panose="020B0604020202020204" pitchFamily="34" charset="0"/>
              </a:rPr>
              <a:t>Figure-2</a:t>
            </a:r>
            <a:endParaRPr lang="tr-TR"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3534746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63</TotalTime>
  <Words>348</Words>
  <Application>Microsoft Office PowerPoint</Application>
  <PresentationFormat>Özel</PresentationFormat>
  <Paragraphs>16</Paragraphs>
  <Slides>1</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1</vt:i4>
      </vt:variant>
    </vt:vector>
  </HeadingPairs>
  <TitlesOfParts>
    <vt:vector size="6" baseType="lpstr">
      <vt:lpstr>ＭＳ Ｐゴシック</vt:lpstr>
      <vt:lpstr>Arial</vt:lpstr>
      <vt:lpstr>Calibri</vt:lpstr>
      <vt:lpstr>Calibri Light</vt:lpstr>
      <vt:lpstr>Office Teması</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pc</dc:creator>
  <cp:lastModifiedBy>pc</cp:lastModifiedBy>
  <cp:revision>16</cp:revision>
  <dcterms:created xsi:type="dcterms:W3CDTF">2026-04-20T19:09:26Z</dcterms:created>
  <dcterms:modified xsi:type="dcterms:W3CDTF">2026-04-20T20:25:35Z</dcterms:modified>
</cp:coreProperties>
</file>