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7" d="100"/>
          <a:sy n="77" d="100"/>
        </p:scale>
        <p:origin x="72" y="2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6985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This e-poster presents HPV awareness among medical students in Ukraine, with a focus on gender differences. The main finding is that female students demonstrated higher HPV-related knowledge than male students, especially regarding vaccination and cervical cancer prevention. However, even in the better-informed group, actual vaccination coverage remained low.</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HPV vaccination is one of the key tools for cervical cancer prevention. Medical students are future physicians, and their knowledge will influence patient counseling and vaccine acceptance. The aim of this study was to assess HPV-related knowledge among medical students and to determine whether awareness differs between male and female students.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conducted an anonymous questionnaire-based survey developed by the authors. The study included 136 students from years one to six at Vinnytsia National Pirogov Memorial Medical University. The mean age was 19.27 years; 22 participants were male and 114 were female. Statistical analysis included descriptive statistics, the Mann-Whitney U test, and Fisher's exact test, with p below 0.05 considered significant.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Female students answered significantly better on several key items. They more often knew what HPV is, recognized that vaccination can prevent cervical cancer, and understood that vaccination is most effective before sexual debut. They also more frequently considered the HPV vaccine safe and correctly identified the number of vaccine doses required for adults.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 knowledge score also showed a gender difference. Low knowledge was more frequent among male students, while high knowledge was more common among female students. Nevertheless, vaccination coverage among female students was only 13.2 percent. Therefore, knowledge alone is not enough. These results support targeted education combined with motivation and better access to HPV vaccination.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4.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4" name="Shape 0"/>
          <p:cNvSpPr/>
          <p:nvPr/>
        </p:nvSpPr>
        <p:spPr>
          <a:xfrm>
            <a:off x="0" y="-1"/>
            <a:ext cx="12191695" cy="1110343"/>
          </a:xfrm>
          <a:prstGeom prst="rect">
            <a:avLst/>
          </a:prstGeom>
          <a:solidFill>
            <a:srgbClr val="0F3557"/>
          </a:solidFill>
          <a:ln w="12700">
            <a:solidFill>
              <a:srgbClr val="0F3557"/>
            </a:solidFill>
            <a:prstDash val="solid"/>
          </a:ln>
        </p:spPr>
      </p:sp>
      <p:sp>
        <p:nvSpPr>
          <p:cNvPr id="3" name="Text 1"/>
          <p:cNvSpPr/>
          <p:nvPr/>
        </p:nvSpPr>
        <p:spPr>
          <a:xfrm>
            <a:off x="256031" y="370815"/>
            <a:ext cx="11343785" cy="411480"/>
          </a:xfrm>
          <a:prstGeom prst="rect">
            <a:avLst/>
          </a:prstGeom>
          <a:noFill/>
          <a:ln/>
        </p:spPr>
        <p:txBody>
          <a:bodyPr wrap="square" lIns="381" tIns="381" rIns="381" bIns="381" rtlCol="0" anchor="ctr">
            <a:noAutofit/>
          </a:bodyPr>
          <a:lstStyle/>
          <a:p>
            <a:pPr marL="0" indent="0" algn="l">
              <a:lnSpc>
                <a:spcPct val="90000"/>
              </a:lnSpc>
              <a:buNone/>
            </a:pPr>
            <a:r>
              <a:rPr lang="en-US" sz="2400" b="1" dirty="0">
                <a:solidFill>
                  <a:srgbClr val="FFFFFF"/>
                </a:solidFill>
                <a:latin typeface="Arial Black" panose="020B0A04020102020204" pitchFamily="34" charset="0"/>
                <a:ea typeface="Arial" pitchFamily="34" charset="-122"/>
                <a:cs typeface="Arial" pitchFamily="34" charset="-120"/>
              </a:rPr>
              <a:t>AWARENESS LEVEL OF MEDICAL STUDENTS REGARDING HPV AND GENDER DIFFERENCES IN UKRAINE</a:t>
            </a:r>
            <a:endParaRPr lang="en-US" sz="2400" dirty="0">
              <a:latin typeface="Arial Black" panose="020B0A04020102020204" pitchFamily="34" charset="0"/>
            </a:endParaRPr>
          </a:p>
        </p:txBody>
      </p:sp>
      <p:sp>
        <p:nvSpPr>
          <p:cNvPr id="4" name="Text 2"/>
          <p:cNvSpPr/>
          <p:nvPr/>
        </p:nvSpPr>
        <p:spPr>
          <a:xfrm>
            <a:off x="640079" y="1387275"/>
            <a:ext cx="6407331" cy="502920"/>
          </a:xfrm>
          <a:prstGeom prst="rect">
            <a:avLst/>
          </a:prstGeom>
          <a:noFill/>
          <a:ln/>
        </p:spPr>
        <p:txBody>
          <a:bodyPr wrap="square" lIns="381" tIns="381" rIns="381" bIns="381" rtlCol="0" anchor="ctr">
            <a:noAutofit/>
          </a:bodyPr>
          <a:lstStyle/>
          <a:p>
            <a:pPr marL="0" indent="0" algn="l">
              <a:lnSpc>
                <a:spcPct val="90000"/>
              </a:lnSpc>
              <a:buNone/>
            </a:pPr>
            <a:r>
              <a:rPr lang="en-US" sz="2000" b="1" dirty="0">
                <a:solidFill>
                  <a:srgbClr val="0B3551"/>
                </a:solidFill>
                <a:latin typeface="Arial Black" panose="020B0A04020102020204" pitchFamily="34" charset="0"/>
                <a:ea typeface="Arial" pitchFamily="34" charset="-122"/>
                <a:cs typeface="Arial" pitchFamily="34" charset="-120"/>
              </a:rPr>
              <a:t>GENDER DIFFERENCES IN HPV AWARENESS AMONG UKRAINIAN MEDICAL STUDENTS</a:t>
            </a:r>
            <a:endParaRPr lang="en-US" sz="2000" dirty="0">
              <a:latin typeface="Arial Black" panose="020B0A04020102020204" pitchFamily="34" charset="0"/>
            </a:endParaRPr>
          </a:p>
        </p:txBody>
      </p:sp>
      <p:sp>
        <p:nvSpPr>
          <p:cNvPr id="5" name="Text 3"/>
          <p:cNvSpPr/>
          <p:nvPr/>
        </p:nvSpPr>
        <p:spPr>
          <a:xfrm>
            <a:off x="640079" y="2176272"/>
            <a:ext cx="6389043" cy="502920"/>
          </a:xfrm>
          <a:prstGeom prst="rect">
            <a:avLst/>
          </a:prstGeom>
          <a:noFill/>
          <a:ln/>
        </p:spPr>
        <p:txBody>
          <a:bodyPr wrap="square" lIns="381" tIns="381" rIns="381" bIns="381" rtlCol="0" anchor="ctr">
            <a:noAutofit/>
          </a:bodyPr>
          <a:lstStyle/>
          <a:p>
            <a:pPr marL="0" indent="0" algn="l">
              <a:lnSpc>
                <a:spcPct val="90000"/>
              </a:lnSpc>
              <a:buNone/>
            </a:pPr>
            <a:r>
              <a:rPr lang="en-US" b="1" dirty="0">
                <a:solidFill>
                  <a:srgbClr val="D62728"/>
                </a:solidFill>
                <a:latin typeface="Arial Black" panose="020B0A04020102020204" pitchFamily="34" charset="0"/>
                <a:ea typeface="Arial" pitchFamily="34" charset="-122"/>
                <a:cs typeface="Arial" pitchFamily="34" charset="-120"/>
              </a:rPr>
              <a:t>FEMALE STUDENTS SHOWED HIGHER HPV-RELATED KNOWLEDGE, BUT VACCINATION COVERAGE REMAINED LOW</a:t>
            </a:r>
            <a:endParaRPr lang="en-US" dirty="0">
              <a:latin typeface="Arial Black" panose="020B0A04020102020204" pitchFamily="34" charset="0"/>
            </a:endParaRPr>
          </a:p>
        </p:txBody>
      </p:sp>
      <p:pic>
        <p:nvPicPr>
          <p:cNvPr id="6" name="Image 0" descr="/mnt/data/pc092_unzip/ppt/media/image3.png"/>
          <p:cNvPicPr>
            <a:picLocks noChangeAspect="1"/>
          </p:cNvPicPr>
          <p:nvPr/>
        </p:nvPicPr>
        <p:blipFill>
          <a:blip r:embed="rId5"/>
          <a:stretch>
            <a:fillRect/>
          </a:stretch>
        </p:blipFill>
        <p:spPr>
          <a:xfrm>
            <a:off x="8933688" y="1638735"/>
            <a:ext cx="1920240" cy="1920240"/>
          </a:xfrm>
          <a:prstGeom prst="rect">
            <a:avLst/>
          </a:prstGeom>
        </p:spPr>
      </p:pic>
      <p:sp>
        <p:nvSpPr>
          <p:cNvPr id="7" name="Shape 4"/>
          <p:cNvSpPr/>
          <p:nvPr/>
        </p:nvSpPr>
        <p:spPr>
          <a:xfrm>
            <a:off x="4376057" y="2997189"/>
            <a:ext cx="3526971" cy="1179575"/>
          </a:xfrm>
          <a:prstGeom prst="roundRect">
            <a:avLst>
              <a:gd name="adj" fmla="val 9722"/>
            </a:avLst>
          </a:prstGeom>
          <a:solidFill>
            <a:srgbClr val="FCEAEA"/>
          </a:solidFill>
          <a:ln w="8890">
            <a:solidFill>
              <a:srgbClr val="E8B7B7"/>
            </a:solidFill>
            <a:prstDash val="solid"/>
          </a:ln>
        </p:spPr>
      </p:sp>
      <p:sp>
        <p:nvSpPr>
          <p:cNvPr id="8" name="Text 5"/>
          <p:cNvSpPr/>
          <p:nvPr/>
        </p:nvSpPr>
        <p:spPr>
          <a:xfrm>
            <a:off x="4759452" y="3390212"/>
            <a:ext cx="2560320" cy="457200"/>
          </a:xfrm>
          <a:prstGeom prst="rect">
            <a:avLst/>
          </a:prstGeom>
          <a:noFill/>
          <a:ln/>
        </p:spPr>
        <p:txBody>
          <a:bodyPr wrap="square" lIns="381" tIns="381" rIns="381" bIns="381" rtlCol="0" anchor="ctr">
            <a:noAutofit/>
          </a:bodyPr>
          <a:lstStyle/>
          <a:p>
            <a:pPr marL="0" indent="0" algn="ctr">
              <a:lnSpc>
                <a:spcPct val="90000"/>
              </a:lnSpc>
              <a:buNone/>
            </a:pPr>
            <a:r>
              <a:rPr lang="en-US" sz="1600" b="1" dirty="0">
                <a:solidFill>
                  <a:srgbClr val="111827"/>
                </a:solidFill>
                <a:latin typeface="Arial Black" panose="020B0A04020102020204" pitchFamily="34" charset="0"/>
                <a:ea typeface="Arial" pitchFamily="34" charset="-122"/>
                <a:cs typeface="Arial" pitchFamily="34" charset="-120"/>
              </a:rPr>
              <a:t>CENTRAL FINDING:</a:t>
            </a:r>
            <a:endParaRPr lang="en-US" sz="1600" dirty="0">
              <a:latin typeface="Arial Black" panose="020B0A04020102020204" pitchFamily="34" charset="0"/>
            </a:endParaRPr>
          </a:p>
          <a:p>
            <a:pPr marL="0" indent="0" algn="ctr">
              <a:lnSpc>
                <a:spcPct val="90000"/>
              </a:lnSpc>
              <a:buNone/>
            </a:pPr>
            <a:r>
              <a:rPr lang="en-US" sz="1600" b="1" dirty="0">
                <a:solidFill>
                  <a:srgbClr val="111827"/>
                </a:solidFill>
                <a:latin typeface="Arial Black" panose="020B0A04020102020204" pitchFamily="34" charset="0"/>
                <a:ea typeface="Arial" pitchFamily="34" charset="-122"/>
                <a:cs typeface="Arial" pitchFamily="34" charset="-120"/>
              </a:rPr>
              <a:t>GENDER-SPECIFIC KNOWLEDGE GAP IN HPV PREVENTION</a:t>
            </a:r>
            <a:endParaRPr lang="en-US" sz="1600" dirty="0">
              <a:latin typeface="Arial Black" panose="020B0A04020102020204" pitchFamily="34" charset="0"/>
            </a:endParaRPr>
          </a:p>
        </p:txBody>
      </p:sp>
      <p:sp>
        <p:nvSpPr>
          <p:cNvPr id="9" name="Shape 6"/>
          <p:cNvSpPr/>
          <p:nvPr/>
        </p:nvSpPr>
        <p:spPr>
          <a:xfrm>
            <a:off x="1423851" y="4762717"/>
            <a:ext cx="2803289" cy="788996"/>
          </a:xfrm>
          <a:prstGeom prst="roundRect">
            <a:avLst>
              <a:gd name="adj" fmla="val 10294"/>
            </a:avLst>
          </a:prstGeom>
          <a:solidFill>
            <a:srgbClr val="EAF3F8"/>
          </a:solidFill>
          <a:ln w="8890">
            <a:solidFill>
              <a:srgbClr val="EAF3F8"/>
            </a:solidFill>
            <a:prstDash val="solid"/>
          </a:ln>
        </p:spPr>
      </p:sp>
      <p:sp>
        <p:nvSpPr>
          <p:cNvPr id="10" name="Text 7"/>
          <p:cNvSpPr/>
          <p:nvPr/>
        </p:nvSpPr>
        <p:spPr>
          <a:xfrm>
            <a:off x="1423851" y="4767774"/>
            <a:ext cx="713232" cy="438912"/>
          </a:xfrm>
          <a:prstGeom prst="rect">
            <a:avLst/>
          </a:prstGeom>
          <a:noFill/>
          <a:ln/>
        </p:spPr>
        <p:txBody>
          <a:bodyPr wrap="square" lIns="381" tIns="381" rIns="381" bIns="381" rtlCol="0" anchor="ctr">
            <a:normAutofit/>
          </a:bodyPr>
          <a:lstStyle/>
          <a:p>
            <a:pPr marL="0" indent="0" algn="ctr">
              <a:lnSpc>
                <a:spcPct val="90000"/>
              </a:lnSpc>
              <a:buNone/>
            </a:pPr>
            <a:r>
              <a:rPr lang="en-US" sz="1600" b="1" dirty="0">
                <a:solidFill>
                  <a:srgbClr val="D62728"/>
                </a:solidFill>
                <a:latin typeface="Arial Black" panose="020B0A04020102020204" pitchFamily="34" charset="0"/>
                <a:ea typeface="Arial" pitchFamily="34" charset="-122"/>
                <a:cs typeface="Arial" pitchFamily="34" charset="-120"/>
              </a:rPr>
              <a:t>136</a:t>
            </a:r>
            <a:endParaRPr lang="en-US" sz="1600" dirty="0">
              <a:latin typeface="Arial Black" panose="020B0A04020102020204" pitchFamily="34" charset="0"/>
            </a:endParaRPr>
          </a:p>
        </p:txBody>
      </p:sp>
      <p:sp>
        <p:nvSpPr>
          <p:cNvPr id="11" name="Text 8"/>
          <p:cNvSpPr/>
          <p:nvPr/>
        </p:nvSpPr>
        <p:spPr>
          <a:xfrm>
            <a:off x="2248019" y="4954714"/>
            <a:ext cx="2061319" cy="438912"/>
          </a:xfrm>
          <a:prstGeom prst="rect">
            <a:avLst/>
          </a:prstGeom>
          <a:noFill/>
          <a:ln/>
        </p:spPr>
        <p:txBody>
          <a:bodyPr wrap="square" lIns="381" tIns="381" rIns="381" bIns="381" rtlCol="0" anchor="ctr">
            <a:noAutofit/>
          </a:bodyPr>
          <a:lstStyle/>
          <a:p>
            <a:pPr marL="0" indent="0" algn="l">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Medical students from years 1–6</a:t>
            </a:r>
            <a:endParaRPr lang="en-US" sz="1400" dirty="0">
              <a:latin typeface="Arial Black" panose="020B0A04020102020204" pitchFamily="34" charset="0"/>
            </a:endParaRPr>
          </a:p>
        </p:txBody>
      </p:sp>
      <p:sp>
        <p:nvSpPr>
          <p:cNvPr id="12" name="Shape 9"/>
          <p:cNvSpPr/>
          <p:nvPr/>
        </p:nvSpPr>
        <p:spPr>
          <a:xfrm>
            <a:off x="4599432" y="4762717"/>
            <a:ext cx="2804400" cy="788400"/>
          </a:xfrm>
          <a:prstGeom prst="roundRect">
            <a:avLst>
              <a:gd name="adj" fmla="val 10294"/>
            </a:avLst>
          </a:prstGeom>
          <a:solidFill>
            <a:srgbClr val="EAF3F8"/>
          </a:solidFill>
          <a:ln w="8890">
            <a:solidFill>
              <a:srgbClr val="EAF3F8"/>
            </a:solidFill>
            <a:prstDash val="solid"/>
          </a:ln>
        </p:spPr>
      </p:sp>
      <p:sp>
        <p:nvSpPr>
          <p:cNvPr id="13" name="Text 10"/>
          <p:cNvSpPr/>
          <p:nvPr/>
        </p:nvSpPr>
        <p:spPr>
          <a:xfrm>
            <a:off x="4558936" y="4752267"/>
            <a:ext cx="713232" cy="438912"/>
          </a:xfrm>
          <a:prstGeom prst="rect">
            <a:avLst/>
          </a:prstGeom>
          <a:noFill/>
          <a:ln/>
        </p:spPr>
        <p:txBody>
          <a:bodyPr wrap="square" lIns="381" tIns="381" rIns="381" bIns="381" rtlCol="0" anchor="ctr">
            <a:normAutofit/>
          </a:bodyPr>
          <a:lstStyle/>
          <a:p>
            <a:pPr marL="0" indent="0" algn="ctr">
              <a:lnSpc>
                <a:spcPct val="90000"/>
              </a:lnSpc>
              <a:buNone/>
            </a:pPr>
            <a:r>
              <a:rPr lang="en-US" sz="1600" b="1" dirty="0">
                <a:solidFill>
                  <a:srgbClr val="D62728"/>
                </a:solidFill>
                <a:latin typeface="Arial Black" panose="020B0A04020102020204" pitchFamily="34" charset="0"/>
                <a:ea typeface="Arial" pitchFamily="34" charset="-122"/>
                <a:cs typeface="Arial" pitchFamily="34" charset="-120"/>
              </a:rPr>
              <a:t>114</a:t>
            </a:r>
            <a:endParaRPr lang="en-US" sz="1600" dirty="0">
              <a:latin typeface="Arial Black" panose="020B0A04020102020204" pitchFamily="34" charset="0"/>
            </a:endParaRPr>
          </a:p>
        </p:txBody>
      </p:sp>
      <p:sp>
        <p:nvSpPr>
          <p:cNvPr id="14" name="Text 11"/>
          <p:cNvSpPr/>
          <p:nvPr/>
        </p:nvSpPr>
        <p:spPr>
          <a:xfrm>
            <a:off x="5311043" y="4954714"/>
            <a:ext cx="2053914" cy="438912"/>
          </a:xfrm>
          <a:prstGeom prst="rect">
            <a:avLst/>
          </a:prstGeom>
          <a:noFill/>
          <a:ln/>
        </p:spPr>
        <p:txBody>
          <a:bodyPr wrap="square" lIns="381" tIns="381" rIns="381" bIns="381" rtlCol="0" anchor="ctr">
            <a:noAutofit/>
          </a:bodyPr>
          <a:lstStyle/>
          <a:p>
            <a:pPr marL="0" indent="0" algn="l">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Female students and 22 male students</a:t>
            </a:r>
            <a:endParaRPr lang="en-US" sz="1400" dirty="0">
              <a:latin typeface="Arial Black" panose="020B0A04020102020204" pitchFamily="34" charset="0"/>
            </a:endParaRPr>
          </a:p>
        </p:txBody>
      </p:sp>
      <p:sp>
        <p:nvSpPr>
          <p:cNvPr id="15" name="Shape 12"/>
          <p:cNvSpPr/>
          <p:nvPr/>
        </p:nvSpPr>
        <p:spPr>
          <a:xfrm>
            <a:off x="7903028" y="4762717"/>
            <a:ext cx="2606040" cy="788400"/>
          </a:xfrm>
          <a:prstGeom prst="roundRect">
            <a:avLst>
              <a:gd name="adj" fmla="val 10294"/>
            </a:avLst>
          </a:prstGeom>
          <a:solidFill>
            <a:srgbClr val="FCEAEA"/>
          </a:solidFill>
          <a:ln w="8890">
            <a:solidFill>
              <a:srgbClr val="FCEAEA"/>
            </a:solidFill>
            <a:prstDash val="solid"/>
          </a:ln>
        </p:spPr>
      </p:sp>
      <p:sp>
        <p:nvSpPr>
          <p:cNvPr id="16" name="Text 13"/>
          <p:cNvSpPr/>
          <p:nvPr/>
        </p:nvSpPr>
        <p:spPr>
          <a:xfrm>
            <a:off x="7903028" y="4775297"/>
            <a:ext cx="713232" cy="438912"/>
          </a:xfrm>
          <a:prstGeom prst="rect">
            <a:avLst/>
          </a:prstGeom>
          <a:noFill/>
          <a:ln/>
        </p:spPr>
        <p:txBody>
          <a:bodyPr wrap="square" lIns="381" tIns="381" rIns="381" bIns="381" rtlCol="0" anchor="ctr">
            <a:normAutofit/>
          </a:bodyPr>
          <a:lstStyle/>
          <a:p>
            <a:pPr marL="0" indent="0" algn="ctr">
              <a:lnSpc>
                <a:spcPct val="90000"/>
              </a:lnSpc>
              <a:buNone/>
            </a:pPr>
            <a:r>
              <a:rPr lang="en-US" sz="1600" b="1" dirty="0">
                <a:solidFill>
                  <a:srgbClr val="D62728"/>
                </a:solidFill>
                <a:latin typeface="Arial Black" panose="020B0A04020102020204" pitchFamily="34" charset="0"/>
                <a:ea typeface="Arial" pitchFamily="34" charset="-122"/>
                <a:cs typeface="Arial" pitchFamily="34" charset="-120"/>
              </a:rPr>
              <a:t>13.2%</a:t>
            </a:r>
            <a:endParaRPr lang="en-US" sz="1600" dirty="0">
              <a:latin typeface="Arial Black" panose="020B0A04020102020204" pitchFamily="34" charset="0"/>
            </a:endParaRPr>
          </a:p>
        </p:txBody>
      </p:sp>
      <p:sp>
        <p:nvSpPr>
          <p:cNvPr id="17" name="Text 14"/>
          <p:cNvSpPr/>
          <p:nvPr/>
        </p:nvSpPr>
        <p:spPr>
          <a:xfrm>
            <a:off x="8694010" y="4994753"/>
            <a:ext cx="1815057" cy="438912"/>
          </a:xfrm>
          <a:prstGeom prst="rect">
            <a:avLst/>
          </a:prstGeom>
          <a:noFill/>
          <a:ln/>
        </p:spPr>
        <p:txBody>
          <a:bodyPr wrap="square" lIns="381" tIns="381" rIns="381" bIns="381" rtlCol="0" anchor="ctr">
            <a:noAutofit/>
          </a:bodyPr>
          <a:lstStyle/>
          <a:p>
            <a:pPr marL="0" indent="0" algn="l">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Vaccination coverage among female students</a:t>
            </a:r>
            <a:endParaRPr lang="en-US" sz="1400" dirty="0">
              <a:latin typeface="Arial Black" panose="020B0A04020102020204" pitchFamily="34" charset="0"/>
            </a:endParaRPr>
          </a:p>
        </p:txBody>
      </p:sp>
      <p:pic>
        <p:nvPicPr>
          <p:cNvPr id="21" name="Image 1" descr="/mnt/data/pc092_unzip/ppt/media/image2.png"/>
          <p:cNvPicPr>
            <a:picLocks noChangeAspect="1"/>
          </p:cNvPicPr>
          <p:nvPr/>
        </p:nvPicPr>
        <p:blipFill>
          <a:blip r:embed="rId6"/>
          <a:stretch>
            <a:fillRect/>
          </a:stretch>
        </p:blipFill>
        <p:spPr>
          <a:xfrm>
            <a:off x="10561320" y="6236208"/>
            <a:ext cx="292608" cy="530352"/>
          </a:xfrm>
          <a:prstGeom prst="rect">
            <a:avLst/>
          </a:prstGeom>
        </p:spPr>
      </p:pic>
      <p:pic>
        <p:nvPicPr>
          <p:cNvPr id="22" name="Image 2" descr="/mnt/data/pc092_unzip/ppt/media/image1.png"/>
          <p:cNvPicPr>
            <a:picLocks noChangeAspect="1"/>
          </p:cNvPicPr>
          <p:nvPr/>
        </p:nvPicPr>
        <p:blipFill>
          <a:blip r:embed="rId7"/>
          <a:stretch>
            <a:fillRect/>
          </a:stretch>
        </p:blipFill>
        <p:spPr>
          <a:xfrm>
            <a:off x="11018520" y="6217920"/>
            <a:ext cx="365760" cy="566928"/>
          </a:xfrm>
          <a:prstGeom prst="rect">
            <a:avLst/>
          </a:prstGeom>
        </p:spPr>
      </p:pic>
      <p:sp>
        <p:nvSpPr>
          <p:cNvPr id="23" name="Shape 18"/>
          <p:cNvSpPr/>
          <p:nvPr/>
        </p:nvSpPr>
        <p:spPr>
          <a:xfrm>
            <a:off x="0" y="5980176"/>
            <a:ext cx="12191695" cy="877824"/>
          </a:xfrm>
          <a:prstGeom prst="rect">
            <a:avLst/>
          </a:prstGeom>
          <a:solidFill>
            <a:srgbClr val="0F3557"/>
          </a:solidFill>
          <a:ln w="12700">
            <a:solidFill>
              <a:srgbClr val="0F3557"/>
            </a:solidFill>
            <a:prstDash val="solid"/>
          </a:ln>
        </p:spPr>
      </p:sp>
      <p:sp>
        <p:nvSpPr>
          <p:cNvPr id="25" name="Text 3"/>
          <p:cNvSpPr/>
          <p:nvPr/>
        </p:nvSpPr>
        <p:spPr>
          <a:xfrm>
            <a:off x="196787" y="6092517"/>
            <a:ext cx="9728744" cy="1051560"/>
          </a:xfrm>
          <a:prstGeom prst="rect">
            <a:avLst/>
          </a:prstGeom>
          <a:noFill/>
          <a:ln/>
        </p:spPr>
        <p:txBody>
          <a:bodyPr wrap="square" lIns="127" tIns="127" rIns="127" bIns="127" rtlCol="0" anchor="ctr">
            <a:noAutofit/>
          </a:bodyPr>
          <a:lstStyle/>
          <a:p>
            <a:pPr algn="just"/>
            <a:r>
              <a:rPr lang="en-US" sz="1400" dirty="0">
                <a:solidFill>
                  <a:schemeClr val="bg1"/>
                </a:solidFill>
                <a:latin typeface="Arial Black" panose="020B0A04020102020204" pitchFamily="34" charset="0"/>
              </a:rPr>
              <a:t>A. </a:t>
            </a:r>
            <a:r>
              <a:rPr lang="en-US" sz="1400" dirty="0" err="1">
                <a:solidFill>
                  <a:schemeClr val="bg1"/>
                </a:solidFill>
                <a:latin typeface="Arial Black" panose="020B0A04020102020204" pitchFamily="34" charset="0"/>
              </a:rPr>
              <a:t>Tvarkovska</a:t>
            </a:r>
            <a:r>
              <a:rPr lang="en-US" sz="1400" dirty="0">
                <a:solidFill>
                  <a:schemeClr val="bg1"/>
                </a:solidFill>
                <a:latin typeface="Arial Black" panose="020B0A04020102020204" pitchFamily="34" charset="0"/>
              </a:rPr>
              <a:t>, M. Pershyn</a:t>
            </a:r>
            <a:r>
              <a:rPr lang="en-US" sz="1400" baseline="30000" dirty="0">
                <a:solidFill>
                  <a:schemeClr val="bg1"/>
                </a:solidFill>
                <a:latin typeface="Arial Black" panose="020B0A04020102020204" pitchFamily="34" charset="0"/>
              </a:rPr>
              <a:t>1</a:t>
            </a:r>
            <a:r>
              <a:rPr lang="en-US" sz="1400" dirty="0">
                <a:solidFill>
                  <a:schemeClr val="bg1"/>
                </a:solidFill>
                <a:latin typeface="Arial Black" panose="020B0A04020102020204" pitchFamily="34" charset="0"/>
              </a:rPr>
              <a:t>, O. Taran</a:t>
            </a:r>
            <a:r>
              <a:rPr lang="en-US" sz="1400" baseline="30000" dirty="0">
                <a:solidFill>
                  <a:schemeClr val="bg1"/>
                </a:solidFill>
                <a:latin typeface="Arial Black" panose="020B0A04020102020204" pitchFamily="34" charset="0"/>
              </a:rPr>
              <a:t>1</a:t>
            </a:r>
            <a:r>
              <a:rPr lang="en-US" sz="1400" dirty="0">
                <a:solidFill>
                  <a:schemeClr val="bg1"/>
                </a:solidFill>
                <a:latin typeface="Arial Black" panose="020B0A04020102020204" pitchFamily="34" charset="0"/>
              </a:rPr>
              <a:t>, I. Broda</a:t>
            </a:r>
            <a:r>
              <a:rPr lang="en-US" sz="1400" baseline="30000" dirty="0">
                <a:solidFill>
                  <a:schemeClr val="bg1"/>
                </a:solidFill>
                <a:latin typeface="Arial Black" panose="020B0A04020102020204" pitchFamily="34" charset="0"/>
              </a:rPr>
              <a:t>2</a:t>
            </a:r>
            <a:r>
              <a:rPr lang="en-US" sz="1400" dirty="0">
                <a:solidFill>
                  <a:schemeClr val="bg1"/>
                </a:solidFill>
                <a:latin typeface="Arial Black" panose="020B0A04020102020204" pitchFamily="34" charset="0"/>
              </a:rPr>
              <a:t>, T. Lobastova</a:t>
            </a:r>
            <a:r>
              <a:rPr lang="en-US" sz="1400" baseline="30000" dirty="0">
                <a:solidFill>
                  <a:schemeClr val="bg1"/>
                </a:solidFill>
                <a:latin typeface="Arial Black" panose="020B0A04020102020204" pitchFamily="34" charset="0"/>
              </a:rPr>
              <a:t>2</a:t>
            </a:r>
            <a:r>
              <a:rPr lang="uk-UA" sz="1400" dirty="0">
                <a:solidFill>
                  <a:schemeClr val="bg1"/>
                </a:solidFill>
                <a:latin typeface="Arial Black" panose="020B0A04020102020204" pitchFamily="34" charset="0"/>
              </a:rPr>
              <a:t>, </a:t>
            </a:r>
            <a:r>
              <a:rPr lang="en-US" sz="1400" dirty="0">
                <a:solidFill>
                  <a:schemeClr val="bg1"/>
                </a:solidFill>
                <a:latin typeface="Arial Black" panose="020B0A04020102020204" pitchFamily="34" charset="0"/>
              </a:rPr>
              <a:t>S. Litvinov</a:t>
            </a:r>
            <a:r>
              <a:rPr lang="en-US" sz="1400" baseline="30000" dirty="0">
                <a:solidFill>
                  <a:schemeClr val="bg1"/>
                </a:solidFill>
                <a:latin typeface="Arial Black" panose="020B0A04020102020204" pitchFamily="34" charset="0"/>
              </a:rPr>
              <a:t>1</a:t>
            </a:r>
            <a:r>
              <a:rPr lang="en-US" sz="1400" dirty="0">
                <a:solidFill>
                  <a:schemeClr val="bg1"/>
                </a:solidFill>
                <a:latin typeface="Arial Black" panose="020B0A04020102020204" pitchFamily="34" charset="0"/>
              </a:rPr>
              <a:t>.</a:t>
            </a:r>
          </a:p>
          <a:p>
            <a:pPr algn="just"/>
            <a:r>
              <a:rPr lang="en-US" sz="1400" i="1" baseline="30000" dirty="0">
                <a:solidFill>
                  <a:schemeClr val="bg1"/>
                </a:solidFill>
                <a:latin typeface="Arial Black" panose="020B0A04020102020204" pitchFamily="34" charset="0"/>
              </a:rPr>
              <a:t>1</a:t>
            </a:r>
            <a:r>
              <a:rPr lang="en-US" sz="1400" i="1" dirty="0">
                <a:solidFill>
                  <a:schemeClr val="bg1"/>
                </a:solidFill>
                <a:latin typeface="Arial Black" panose="020B0A04020102020204" pitchFamily="34" charset="0"/>
              </a:rPr>
              <a:t>National </a:t>
            </a:r>
            <a:r>
              <a:rPr lang="en-US" sz="1400" i="1" dirty="0" err="1">
                <a:solidFill>
                  <a:schemeClr val="bg1"/>
                </a:solidFill>
                <a:latin typeface="Arial Black" panose="020B0A04020102020204" pitchFamily="34" charset="0"/>
              </a:rPr>
              <a:t>Pirogov</a:t>
            </a:r>
            <a:r>
              <a:rPr lang="en-US" sz="1400" i="1" dirty="0">
                <a:solidFill>
                  <a:schemeClr val="bg1"/>
                </a:solidFill>
                <a:latin typeface="Arial Black" panose="020B0A04020102020204" pitchFamily="34" charset="0"/>
              </a:rPr>
              <a:t> Memorial Medical University, </a:t>
            </a:r>
            <a:r>
              <a:rPr lang="en-US" sz="1400" i="1" dirty="0" err="1">
                <a:solidFill>
                  <a:schemeClr val="bg1"/>
                </a:solidFill>
                <a:latin typeface="Arial Black" panose="020B0A04020102020204" pitchFamily="34" charset="0"/>
              </a:rPr>
              <a:t>Vinnytsya</a:t>
            </a:r>
            <a:r>
              <a:rPr lang="en-US" sz="1400" i="1" dirty="0">
                <a:solidFill>
                  <a:schemeClr val="bg1"/>
                </a:solidFill>
                <a:latin typeface="Arial Black" panose="020B0A04020102020204" pitchFamily="34" charset="0"/>
              </a:rPr>
              <a:t> - </a:t>
            </a:r>
            <a:r>
              <a:rPr lang="en-US" sz="1400" i="1" dirty="0" err="1">
                <a:solidFill>
                  <a:schemeClr val="bg1"/>
                </a:solidFill>
                <a:latin typeface="Arial Black" panose="020B0A04020102020204" pitchFamily="34" charset="0"/>
              </a:rPr>
              <a:t>Vinnytsya</a:t>
            </a:r>
            <a:r>
              <a:rPr lang="en-US" sz="1400" i="1" dirty="0">
                <a:solidFill>
                  <a:schemeClr val="bg1"/>
                </a:solidFill>
                <a:latin typeface="Arial Black" panose="020B0A04020102020204" pitchFamily="34" charset="0"/>
              </a:rPr>
              <a:t> (Ukraine), </a:t>
            </a:r>
            <a:r>
              <a:rPr lang="en-US" sz="1400" i="1" baseline="30000" dirty="0">
                <a:solidFill>
                  <a:schemeClr val="bg1"/>
                </a:solidFill>
                <a:latin typeface="Arial Black" panose="020B0A04020102020204" pitchFamily="34" charset="0"/>
              </a:rPr>
              <a:t>2</a:t>
            </a:r>
            <a:r>
              <a:rPr lang="en-US" sz="1400" i="1" dirty="0">
                <a:solidFill>
                  <a:schemeClr val="bg1"/>
                </a:solidFill>
                <a:latin typeface="Arial Black" panose="020B0A04020102020204" pitchFamily="34" charset="0"/>
              </a:rPr>
              <a:t>Vinnytsia City Clinical Hospital No. 1, Clinical Maternity Department - </a:t>
            </a:r>
            <a:r>
              <a:rPr lang="en-US" sz="1400" i="1" dirty="0" err="1">
                <a:solidFill>
                  <a:schemeClr val="bg1"/>
                </a:solidFill>
                <a:latin typeface="Arial Black" panose="020B0A04020102020204" pitchFamily="34" charset="0"/>
              </a:rPr>
              <a:t>Vinnytsya</a:t>
            </a:r>
            <a:r>
              <a:rPr lang="en-US" sz="1400" i="1" dirty="0">
                <a:solidFill>
                  <a:schemeClr val="bg1"/>
                </a:solidFill>
                <a:latin typeface="Arial Black" panose="020B0A04020102020204" pitchFamily="34" charset="0"/>
              </a:rPr>
              <a:t> (Ukraine)</a:t>
            </a:r>
          </a:p>
          <a:p>
            <a:br>
              <a:rPr lang="en-US" sz="1400" dirty="0">
                <a:solidFill>
                  <a:schemeClr val="bg1"/>
                </a:solidFill>
                <a:latin typeface="Arial Black" panose="020B0A04020102020204" pitchFamily="34" charset="0"/>
              </a:rPr>
            </a:br>
            <a:endParaRPr lang="en-US" sz="1400" dirty="0">
              <a:solidFill>
                <a:schemeClr val="bg1"/>
              </a:solidFill>
              <a:latin typeface="Arial Black" panose="020B0A04020102020204" pitchFamily="34" charset="0"/>
            </a:endParaRPr>
          </a:p>
        </p:txBody>
      </p:sp>
      <p:pic>
        <p:nvPicPr>
          <p:cNvPr id="26" name="Image 0" descr="/mnt/data/example_unzip/ppt/media/image8.png"/>
          <p:cNvPicPr>
            <a:picLocks noChangeAspect="1"/>
          </p:cNvPicPr>
          <p:nvPr/>
        </p:nvPicPr>
        <p:blipFill>
          <a:blip r:embed="rId7"/>
          <a:stretch>
            <a:fillRect/>
          </a:stretch>
        </p:blipFill>
        <p:spPr>
          <a:xfrm>
            <a:off x="11083675" y="5980176"/>
            <a:ext cx="518284" cy="804672"/>
          </a:xfrm>
          <a:prstGeom prst="rect">
            <a:avLst/>
          </a:prstGeom>
        </p:spPr>
      </p:pic>
      <p:pic>
        <p:nvPicPr>
          <p:cNvPr id="27" name="Image 1" descr="/mnt/data/ifcpc_logo_crop.png"/>
          <p:cNvPicPr>
            <a:picLocks noChangeAspect="1"/>
          </p:cNvPicPr>
          <p:nvPr/>
        </p:nvPicPr>
        <p:blipFill>
          <a:blip r:embed="rId6"/>
          <a:stretch>
            <a:fillRect/>
          </a:stretch>
        </p:blipFill>
        <p:spPr>
          <a:xfrm>
            <a:off x="10312499" y="6017718"/>
            <a:ext cx="434309" cy="802740"/>
          </a:xfrm>
          <a:prstGeom prst="rect">
            <a:avLst/>
          </a:prstGeom>
        </p:spPr>
      </p:pic>
      <p:pic>
        <p:nvPicPr>
          <p:cNvPr id="18" name="Аудіо 17">
            <a:hlinkClick r:id="" action="ppaction://media"/>
            <a:extLst>
              <a:ext uri="{FF2B5EF4-FFF2-40B4-BE49-F238E27FC236}">
                <a16:creationId xmlns:a16="http://schemas.microsoft.com/office/drawing/2014/main" id="{F8BD9049-93B8-4D30-B0A9-A2CC667E015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3372"/>
    </mc:Choice>
    <mc:Fallback>
      <p:transition spd="slow" advTm="23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2" name="Shape 0"/>
          <p:cNvSpPr/>
          <p:nvPr/>
        </p:nvSpPr>
        <p:spPr>
          <a:xfrm>
            <a:off x="0" y="-1"/>
            <a:ext cx="12191695" cy="1110343"/>
          </a:xfrm>
          <a:prstGeom prst="rect">
            <a:avLst/>
          </a:prstGeom>
          <a:solidFill>
            <a:srgbClr val="0F3557"/>
          </a:solidFill>
          <a:ln w="12700">
            <a:solidFill>
              <a:srgbClr val="0F3557"/>
            </a:solidFill>
            <a:prstDash val="solid"/>
          </a:ln>
        </p:spPr>
        <p:txBody>
          <a:bodyPr/>
          <a:lstStyle/>
          <a:p>
            <a:endParaRPr lang="en-US" dirty="0"/>
          </a:p>
        </p:txBody>
      </p:sp>
      <p:sp>
        <p:nvSpPr>
          <p:cNvPr id="23" name="Shape 18"/>
          <p:cNvSpPr/>
          <p:nvPr/>
        </p:nvSpPr>
        <p:spPr>
          <a:xfrm>
            <a:off x="0" y="5980176"/>
            <a:ext cx="12191695" cy="877824"/>
          </a:xfrm>
          <a:prstGeom prst="rect">
            <a:avLst/>
          </a:prstGeom>
          <a:solidFill>
            <a:srgbClr val="0F3557"/>
          </a:solidFill>
          <a:ln w="12700">
            <a:solidFill>
              <a:srgbClr val="0F3557"/>
            </a:solidFill>
            <a:prstDash val="solid"/>
          </a:ln>
        </p:spPr>
      </p:sp>
      <p:pic>
        <p:nvPicPr>
          <p:cNvPr id="24" name="Image 0" descr="/mnt/data/example_unzip/ppt/media/image8.png"/>
          <p:cNvPicPr>
            <a:picLocks noChangeAspect="1"/>
          </p:cNvPicPr>
          <p:nvPr/>
        </p:nvPicPr>
        <p:blipFill>
          <a:blip r:embed="rId5"/>
          <a:stretch>
            <a:fillRect/>
          </a:stretch>
        </p:blipFill>
        <p:spPr>
          <a:xfrm>
            <a:off x="11083675" y="99904"/>
            <a:ext cx="518284" cy="804672"/>
          </a:xfrm>
          <a:prstGeom prst="rect">
            <a:avLst/>
          </a:prstGeom>
        </p:spPr>
      </p:pic>
      <p:pic>
        <p:nvPicPr>
          <p:cNvPr id="25" name="Image 1" descr="/mnt/data/ifcpc_logo_crop.png"/>
          <p:cNvPicPr>
            <a:picLocks noChangeAspect="1"/>
          </p:cNvPicPr>
          <p:nvPr/>
        </p:nvPicPr>
        <p:blipFill>
          <a:blip r:embed="rId6"/>
          <a:stretch>
            <a:fillRect/>
          </a:stretch>
        </p:blipFill>
        <p:spPr>
          <a:xfrm>
            <a:off x="10312499" y="137446"/>
            <a:ext cx="434309" cy="802740"/>
          </a:xfrm>
          <a:prstGeom prst="rect">
            <a:avLst/>
          </a:prstGeom>
        </p:spPr>
      </p:pic>
      <p:sp>
        <p:nvSpPr>
          <p:cNvPr id="3" name="Text 1"/>
          <p:cNvSpPr/>
          <p:nvPr/>
        </p:nvSpPr>
        <p:spPr>
          <a:xfrm>
            <a:off x="256032" y="118872"/>
            <a:ext cx="9692640" cy="384048"/>
          </a:xfrm>
          <a:prstGeom prst="rect">
            <a:avLst/>
          </a:prstGeom>
          <a:noFill/>
          <a:ln/>
        </p:spPr>
        <p:txBody>
          <a:bodyPr wrap="square" lIns="381" tIns="381" rIns="381" bIns="381" rtlCol="0" anchor="ctr">
            <a:normAutofit/>
          </a:bodyPr>
          <a:lstStyle/>
          <a:p>
            <a:pPr marL="0" indent="0" algn="l">
              <a:lnSpc>
                <a:spcPct val="90000"/>
              </a:lnSpc>
              <a:buNone/>
            </a:pPr>
            <a:endParaRPr lang="en-US" sz="2400" dirty="0">
              <a:latin typeface="Arial Black" panose="020B0A04020102020204" pitchFamily="34" charset="0"/>
            </a:endParaRPr>
          </a:p>
        </p:txBody>
      </p:sp>
      <p:sp>
        <p:nvSpPr>
          <p:cNvPr id="6" name="Text 2"/>
          <p:cNvSpPr/>
          <p:nvPr/>
        </p:nvSpPr>
        <p:spPr>
          <a:xfrm>
            <a:off x="566928" y="1226737"/>
            <a:ext cx="3200400" cy="164592"/>
          </a:xfrm>
          <a:prstGeom prst="rect">
            <a:avLst/>
          </a:prstGeom>
          <a:noFill/>
          <a:ln/>
        </p:spPr>
        <p:txBody>
          <a:bodyPr wrap="square" lIns="381" tIns="381" rIns="381" bIns="381" rtlCol="0" anchor="ctr">
            <a:noAutofit/>
          </a:bodyPr>
          <a:lstStyle/>
          <a:p>
            <a:pPr marL="0" indent="0" algn="ctr">
              <a:lnSpc>
                <a:spcPct val="90000"/>
              </a:lnSpc>
              <a:buNone/>
            </a:pPr>
            <a:r>
              <a:rPr lang="en-US" b="1" dirty="0">
                <a:solidFill>
                  <a:srgbClr val="0B3551"/>
                </a:solidFill>
                <a:latin typeface="Arial Black" panose="020B0A04020102020204" pitchFamily="34" charset="0"/>
                <a:ea typeface="Arial" pitchFamily="34" charset="-122"/>
                <a:cs typeface="Arial" pitchFamily="34" charset="-120"/>
              </a:rPr>
              <a:t>BACKGROUND</a:t>
            </a:r>
            <a:endParaRPr lang="en-US" dirty="0">
              <a:latin typeface="Arial Black" panose="020B0A04020102020204" pitchFamily="34" charset="0"/>
            </a:endParaRPr>
          </a:p>
        </p:txBody>
      </p:sp>
      <p:sp>
        <p:nvSpPr>
          <p:cNvPr id="7" name="Shape 3"/>
          <p:cNvSpPr/>
          <p:nvPr/>
        </p:nvSpPr>
        <p:spPr>
          <a:xfrm>
            <a:off x="557784" y="1417320"/>
            <a:ext cx="3200400" cy="0"/>
          </a:xfrm>
          <a:prstGeom prst="line">
            <a:avLst/>
          </a:prstGeom>
          <a:noFill/>
          <a:ln w="15240">
            <a:solidFill>
              <a:srgbClr val="D62728"/>
            </a:solidFill>
            <a:prstDash val="solid"/>
          </a:ln>
        </p:spPr>
      </p:sp>
      <p:sp>
        <p:nvSpPr>
          <p:cNvPr id="8" name="Text 4"/>
          <p:cNvSpPr/>
          <p:nvPr/>
        </p:nvSpPr>
        <p:spPr>
          <a:xfrm>
            <a:off x="173736" y="2191948"/>
            <a:ext cx="3831336" cy="1965960"/>
          </a:xfrm>
          <a:prstGeom prst="rect">
            <a:avLst/>
          </a:prstGeom>
          <a:noFill/>
          <a:ln/>
        </p:spPr>
        <p:txBody>
          <a:bodyPr wrap="square" lIns="381" tIns="381" rIns="381" bIns="381" rtlCol="0" anchor="ctr">
            <a:noAutofit/>
          </a:bodyPr>
          <a:lstStyle/>
          <a:p>
            <a:pPr marL="171450" indent="-171450" algn="l">
              <a:lnSpc>
                <a:spcPct val="90000"/>
              </a:lnSpc>
              <a:buFont typeface="Arial" panose="020B0604020202020204" pitchFamily="34" charset="0"/>
              <a:buChar char="•"/>
            </a:pPr>
            <a:r>
              <a:rPr lang="en-US" sz="1600" dirty="0">
                <a:solidFill>
                  <a:srgbClr val="111827"/>
                </a:solidFill>
                <a:latin typeface="Arial Black" panose="020B0A04020102020204" pitchFamily="34" charset="0"/>
                <a:ea typeface="Arial" pitchFamily="34" charset="-122"/>
                <a:cs typeface="Arial" pitchFamily="34" charset="-120"/>
              </a:rPr>
              <a:t>HPV vaccination is a key preventive tool in cervical cancer prevention.</a:t>
            </a:r>
            <a:endParaRPr lang="uk-UA" sz="1600" dirty="0">
              <a:solidFill>
                <a:srgbClr val="111827"/>
              </a:solidFill>
              <a:latin typeface="Arial Black" panose="020B0A04020102020204" pitchFamily="34" charset="0"/>
              <a:ea typeface="Arial" pitchFamily="34" charset="-122"/>
              <a:cs typeface="Arial" pitchFamily="34" charset="-120"/>
            </a:endParaRPr>
          </a:p>
          <a:p>
            <a:pPr algn="l">
              <a:lnSpc>
                <a:spcPct val="90000"/>
              </a:lnSpc>
            </a:pPr>
            <a:endParaRPr lang="en-US" sz="1600" dirty="0">
              <a:latin typeface="Arial Black" panose="020B0A04020102020204" pitchFamily="34" charset="0"/>
            </a:endParaRPr>
          </a:p>
          <a:p>
            <a:pPr marL="171450" indent="-171450" algn="l">
              <a:lnSpc>
                <a:spcPct val="90000"/>
              </a:lnSpc>
              <a:buFont typeface="Arial" panose="020B0604020202020204" pitchFamily="34" charset="0"/>
              <a:buChar char="•"/>
            </a:pPr>
            <a:r>
              <a:rPr lang="en-US" sz="1600" dirty="0">
                <a:solidFill>
                  <a:srgbClr val="111827"/>
                </a:solidFill>
                <a:latin typeface="Arial Black" panose="020B0A04020102020204" pitchFamily="34" charset="0"/>
                <a:ea typeface="Arial" pitchFamily="34" charset="-122"/>
                <a:cs typeface="Arial" pitchFamily="34" charset="-120"/>
              </a:rPr>
              <a:t>Medical students will influence future patient counseling and vaccine acceptance.</a:t>
            </a:r>
            <a:endParaRPr lang="uk-UA" sz="1600" dirty="0">
              <a:solidFill>
                <a:srgbClr val="111827"/>
              </a:solidFill>
              <a:latin typeface="Arial Black" panose="020B0A04020102020204" pitchFamily="34" charset="0"/>
              <a:ea typeface="Arial" pitchFamily="34" charset="-122"/>
              <a:cs typeface="Arial" pitchFamily="34" charset="-120"/>
            </a:endParaRPr>
          </a:p>
          <a:p>
            <a:pPr algn="l">
              <a:lnSpc>
                <a:spcPct val="90000"/>
              </a:lnSpc>
            </a:pPr>
            <a:endParaRPr lang="en-US" sz="1600" dirty="0">
              <a:latin typeface="Arial Black" panose="020B0A04020102020204" pitchFamily="34" charset="0"/>
            </a:endParaRPr>
          </a:p>
          <a:p>
            <a:pPr marL="171450" indent="-171450" algn="l">
              <a:lnSpc>
                <a:spcPct val="90000"/>
              </a:lnSpc>
              <a:buFont typeface="Arial" panose="020B0604020202020204" pitchFamily="34" charset="0"/>
              <a:buChar char="•"/>
            </a:pPr>
            <a:r>
              <a:rPr lang="en-US" sz="1600" dirty="0">
                <a:solidFill>
                  <a:srgbClr val="111827"/>
                </a:solidFill>
                <a:latin typeface="Arial Black" panose="020B0A04020102020204" pitchFamily="34" charset="0"/>
                <a:ea typeface="Arial" pitchFamily="34" charset="-122"/>
                <a:cs typeface="Arial" pitchFamily="34" charset="-120"/>
              </a:rPr>
              <a:t>Gender-specific differences in HPV awareness may require tailored educational strategies.</a:t>
            </a:r>
            <a:endParaRPr lang="en-US" sz="1600" dirty="0">
              <a:latin typeface="Arial Black" panose="020B0A04020102020204" pitchFamily="34" charset="0"/>
            </a:endParaRPr>
          </a:p>
        </p:txBody>
      </p:sp>
      <p:pic>
        <p:nvPicPr>
          <p:cNvPr id="9" name="Image 2" descr="/mnt/data/pc092_unzip/ppt/media/image4.png"/>
          <p:cNvPicPr>
            <a:picLocks noChangeAspect="1"/>
          </p:cNvPicPr>
          <p:nvPr/>
        </p:nvPicPr>
        <p:blipFill>
          <a:blip r:embed="rId7"/>
          <a:stretch>
            <a:fillRect/>
          </a:stretch>
        </p:blipFill>
        <p:spPr>
          <a:xfrm>
            <a:off x="5358384" y="2111611"/>
            <a:ext cx="1508760" cy="1508760"/>
          </a:xfrm>
          <a:prstGeom prst="rect">
            <a:avLst/>
          </a:prstGeom>
        </p:spPr>
      </p:pic>
      <p:sp>
        <p:nvSpPr>
          <p:cNvPr id="10" name="Shape 5"/>
          <p:cNvSpPr/>
          <p:nvPr/>
        </p:nvSpPr>
        <p:spPr>
          <a:xfrm>
            <a:off x="4087368" y="3876403"/>
            <a:ext cx="3931920" cy="0"/>
          </a:xfrm>
          <a:prstGeom prst="line">
            <a:avLst/>
          </a:prstGeom>
          <a:noFill/>
          <a:ln w="27940">
            <a:solidFill>
              <a:srgbClr val="0B3551"/>
            </a:solidFill>
            <a:prstDash val="solid"/>
            <a:headEnd type="none"/>
            <a:tailEnd type="triangle"/>
          </a:ln>
        </p:spPr>
      </p:sp>
      <p:sp>
        <p:nvSpPr>
          <p:cNvPr id="11" name="Text 6"/>
          <p:cNvSpPr/>
          <p:nvPr/>
        </p:nvSpPr>
        <p:spPr>
          <a:xfrm>
            <a:off x="4037076" y="4077571"/>
            <a:ext cx="1933956" cy="329184"/>
          </a:xfrm>
          <a:prstGeom prst="rect">
            <a:avLst/>
          </a:prstGeom>
          <a:noFill/>
          <a:ln/>
        </p:spPr>
        <p:txBody>
          <a:bodyPr wrap="square" lIns="381" tIns="381" rIns="381" bIns="381" rtlCol="0" anchor="ctr">
            <a:noAutofit/>
          </a:bodyPr>
          <a:lstStyle/>
          <a:p>
            <a:pPr marL="0" indent="0" algn="ctr">
              <a:lnSpc>
                <a:spcPct val="90000"/>
              </a:lnSpc>
              <a:buNone/>
            </a:pPr>
            <a:r>
              <a:rPr lang="en-US" sz="1400" b="1" dirty="0">
                <a:solidFill>
                  <a:srgbClr val="0B3551"/>
                </a:solidFill>
                <a:latin typeface="Arial Black" panose="020B0A04020102020204" pitchFamily="34" charset="0"/>
                <a:ea typeface="Arial" pitchFamily="34" charset="-122"/>
                <a:cs typeface="Arial" pitchFamily="34" charset="-120"/>
              </a:rPr>
              <a:t>GENDER-SPECIFIC</a:t>
            </a:r>
            <a:endParaRPr lang="en-US" sz="1400" dirty="0">
              <a:latin typeface="Arial Black" panose="020B0A04020102020204" pitchFamily="34" charset="0"/>
            </a:endParaRPr>
          </a:p>
          <a:p>
            <a:pPr marL="0" indent="0" algn="ctr">
              <a:lnSpc>
                <a:spcPct val="90000"/>
              </a:lnSpc>
              <a:buNone/>
            </a:pPr>
            <a:r>
              <a:rPr lang="en-US" sz="1400" b="1" dirty="0">
                <a:solidFill>
                  <a:srgbClr val="0B3551"/>
                </a:solidFill>
                <a:latin typeface="Arial Black" panose="020B0A04020102020204" pitchFamily="34" charset="0"/>
                <a:ea typeface="Arial" pitchFamily="34" charset="-122"/>
                <a:cs typeface="Arial" pitchFamily="34" charset="-120"/>
              </a:rPr>
              <a:t>AWARENESS</a:t>
            </a:r>
            <a:endParaRPr lang="en-US" sz="1400" dirty="0">
              <a:latin typeface="Arial Black" panose="020B0A04020102020204" pitchFamily="34" charset="0"/>
            </a:endParaRPr>
          </a:p>
        </p:txBody>
      </p:sp>
      <p:sp>
        <p:nvSpPr>
          <p:cNvPr id="12" name="Text 7"/>
          <p:cNvSpPr/>
          <p:nvPr/>
        </p:nvSpPr>
        <p:spPr>
          <a:xfrm>
            <a:off x="6702552" y="4074958"/>
            <a:ext cx="1435608" cy="329184"/>
          </a:xfrm>
          <a:prstGeom prst="rect">
            <a:avLst/>
          </a:prstGeom>
          <a:noFill/>
          <a:ln/>
        </p:spPr>
        <p:txBody>
          <a:bodyPr wrap="square" lIns="381" tIns="381" rIns="381" bIns="381" rtlCol="0" anchor="ctr">
            <a:noAutofit/>
          </a:bodyPr>
          <a:lstStyle/>
          <a:p>
            <a:pPr marL="0" indent="0" algn="ctr">
              <a:lnSpc>
                <a:spcPct val="90000"/>
              </a:lnSpc>
              <a:buNone/>
            </a:pPr>
            <a:r>
              <a:rPr lang="en-US" sz="1400" b="1" dirty="0">
                <a:solidFill>
                  <a:srgbClr val="D62728"/>
                </a:solidFill>
                <a:latin typeface="Arial Black" panose="020B0A04020102020204" pitchFamily="34" charset="0"/>
                <a:ea typeface="Arial" pitchFamily="34" charset="-122"/>
                <a:cs typeface="Arial" pitchFamily="34" charset="-120"/>
              </a:rPr>
              <a:t>TAILORED</a:t>
            </a:r>
            <a:endParaRPr lang="en-US" sz="1400" dirty="0">
              <a:latin typeface="Arial Black" panose="020B0A04020102020204" pitchFamily="34" charset="0"/>
            </a:endParaRPr>
          </a:p>
          <a:p>
            <a:pPr marL="0" indent="0" algn="ctr">
              <a:lnSpc>
                <a:spcPct val="90000"/>
              </a:lnSpc>
              <a:buNone/>
            </a:pPr>
            <a:r>
              <a:rPr lang="en-US" sz="1400" b="1" dirty="0">
                <a:solidFill>
                  <a:srgbClr val="D62728"/>
                </a:solidFill>
                <a:latin typeface="Arial Black" panose="020B0A04020102020204" pitchFamily="34" charset="0"/>
                <a:ea typeface="Arial" pitchFamily="34" charset="-122"/>
                <a:cs typeface="Arial" pitchFamily="34" charset="-120"/>
              </a:rPr>
              <a:t>EDUCATION</a:t>
            </a:r>
            <a:endParaRPr lang="en-US" sz="1400" dirty="0">
              <a:latin typeface="Arial Black" panose="020B0A04020102020204" pitchFamily="34" charset="0"/>
            </a:endParaRPr>
          </a:p>
        </p:txBody>
      </p:sp>
      <p:sp>
        <p:nvSpPr>
          <p:cNvPr id="13" name="Text 8"/>
          <p:cNvSpPr/>
          <p:nvPr/>
        </p:nvSpPr>
        <p:spPr>
          <a:xfrm>
            <a:off x="3986784" y="4937107"/>
            <a:ext cx="4251960" cy="256032"/>
          </a:xfrm>
          <a:prstGeom prst="rect">
            <a:avLst/>
          </a:prstGeom>
          <a:noFill/>
          <a:ln/>
        </p:spPr>
        <p:txBody>
          <a:bodyPr wrap="square" lIns="381" tIns="381" rIns="381" bIns="381" rtlCol="0" anchor="ctr">
            <a:noAutofit/>
          </a:bodyPr>
          <a:lstStyle/>
          <a:p>
            <a:pPr marL="0" indent="0" algn="ctr">
              <a:lnSpc>
                <a:spcPct val="90000"/>
              </a:lnSpc>
              <a:buNone/>
            </a:pPr>
            <a:r>
              <a:rPr lang="en-US" sz="1400" b="1" dirty="0">
                <a:solidFill>
                  <a:srgbClr val="0B3551"/>
                </a:solidFill>
                <a:latin typeface="Arial Black" panose="020B0A04020102020204" pitchFamily="34" charset="0"/>
                <a:ea typeface="Arial" pitchFamily="34" charset="-122"/>
                <a:cs typeface="Arial" pitchFamily="34" charset="-120"/>
              </a:rPr>
              <a:t>STUDY CONCEPT: FROM KNOWLEDGE GAP TO TARGETED HPV EDUCATION</a:t>
            </a:r>
            <a:endParaRPr lang="en-US" sz="1400" dirty="0">
              <a:latin typeface="Arial Black" panose="020B0A04020102020204" pitchFamily="34" charset="0"/>
            </a:endParaRPr>
          </a:p>
        </p:txBody>
      </p:sp>
      <p:sp>
        <p:nvSpPr>
          <p:cNvPr id="14" name="Text 9"/>
          <p:cNvSpPr/>
          <p:nvPr/>
        </p:nvSpPr>
        <p:spPr>
          <a:xfrm>
            <a:off x="8727948" y="1223770"/>
            <a:ext cx="2560320" cy="164592"/>
          </a:xfrm>
          <a:prstGeom prst="rect">
            <a:avLst/>
          </a:prstGeom>
          <a:noFill/>
          <a:ln/>
        </p:spPr>
        <p:txBody>
          <a:bodyPr wrap="square" lIns="381" tIns="381" rIns="381" bIns="381" rtlCol="0" anchor="ctr">
            <a:noAutofit/>
          </a:bodyPr>
          <a:lstStyle/>
          <a:p>
            <a:pPr marL="0" indent="0" algn="ctr">
              <a:lnSpc>
                <a:spcPct val="90000"/>
              </a:lnSpc>
              <a:buNone/>
            </a:pPr>
            <a:r>
              <a:rPr lang="en-US" b="1" dirty="0">
                <a:solidFill>
                  <a:srgbClr val="0B3551"/>
                </a:solidFill>
                <a:latin typeface="Arial Black" panose="020B0A04020102020204" pitchFamily="34" charset="0"/>
                <a:ea typeface="Arial" pitchFamily="34" charset="-122"/>
                <a:cs typeface="Arial" pitchFamily="34" charset="-120"/>
              </a:rPr>
              <a:t>AIM</a:t>
            </a:r>
            <a:endParaRPr lang="en-US" dirty="0">
              <a:latin typeface="Arial Black" panose="020B0A04020102020204" pitchFamily="34" charset="0"/>
            </a:endParaRPr>
          </a:p>
        </p:txBody>
      </p:sp>
      <p:sp>
        <p:nvSpPr>
          <p:cNvPr id="15" name="Shape 10"/>
          <p:cNvSpPr/>
          <p:nvPr/>
        </p:nvSpPr>
        <p:spPr>
          <a:xfrm>
            <a:off x="8761270" y="1417320"/>
            <a:ext cx="2560320" cy="0"/>
          </a:xfrm>
          <a:prstGeom prst="line">
            <a:avLst/>
          </a:prstGeom>
          <a:noFill/>
          <a:ln w="15240">
            <a:solidFill>
              <a:srgbClr val="D62728"/>
            </a:solidFill>
            <a:prstDash val="solid"/>
          </a:ln>
        </p:spPr>
      </p:sp>
      <p:sp>
        <p:nvSpPr>
          <p:cNvPr id="16" name="Shape 11"/>
          <p:cNvSpPr/>
          <p:nvPr/>
        </p:nvSpPr>
        <p:spPr>
          <a:xfrm>
            <a:off x="8659368" y="2331067"/>
            <a:ext cx="2697480" cy="1143000"/>
          </a:xfrm>
          <a:prstGeom prst="roundRect">
            <a:avLst>
              <a:gd name="adj" fmla="val 5600"/>
            </a:avLst>
          </a:prstGeom>
          <a:solidFill>
            <a:srgbClr val="EAF3F8"/>
          </a:solidFill>
          <a:ln w="8890">
            <a:solidFill>
              <a:srgbClr val="D6E7F0"/>
            </a:solidFill>
            <a:prstDash val="solid"/>
          </a:ln>
        </p:spPr>
      </p:sp>
      <p:sp>
        <p:nvSpPr>
          <p:cNvPr id="17" name="Text 12"/>
          <p:cNvSpPr/>
          <p:nvPr/>
        </p:nvSpPr>
        <p:spPr>
          <a:xfrm>
            <a:off x="8741664" y="2541159"/>
            <a:ext cx="2532888" cy="685800"/>
          </a:xfrm>
          <a:prstGeom prst="rect">
            <a:avLst/>
          </a:prstGeom>
          <a:noFill/>
          <a:ln/>
        </p:spPr>
        <p:txBody>
          <a:bodyPr wrap="square" lIns="381" tIns="381" rIns="381" bIns="381" rtlCol="0" anchor="ctr">
            <a:noAutofit/>
          </a:bodyPr>
          <a:lstStyle/>
          <a:p>
            <a:pPr marL="0" indent="0" algn="ctr">
              <a:lnSpc>
                <a:spcPct val="90000"/>
              </a:lnSpc>
              <a:buNone/>
            </a:pPr>
            <a:r>
              <a:rPr lang="en-US" sz="1600" dirty="0">
                <a:solidFill>
                  <a:srgbClr val="111827"/>
                </a:solidFill>
                <a:latin typeface="Arial Black" panose="020B0A04020102020204" pitchFamily="34" charset="0"/>
                <a:ea typeface="Arial" pitchFamily="34" charset="-122"/>
                <a:cs typeface="Arial" pitchFamily="34" charset="-120"/>
              </a:rPr>
              <a:t>To assess knowledge of medical students about HPV with regard to gender differences.</a:t>
            </a:r>
            <a:endParaRPr lang="en-US" sz="1600" dirty="0">
              <a:latin typeface="Arial Black" panose="020B0A04020102020204" pitchFamily="34" charset="0"/>
            </a:endParaRPr>
          </a:p>
        </p:txBody>
      </p:sp>
      <p:sp>
        <p:nvSpPr>
          <p:cNvPr id="18" name="Shape 13"/>
          <p:cNvSpPr/>
          <p:nvPr/>
        </p:nvSpPr>
        <p:spPr>
          <a:xfrm>
            <a:off x="8668512" y="4022707"/>
            <a:ext cx="2688336" cy="1026520"/>
          </a:xfrm>
          <a:prstGeom prst="roundRect">
            <a:avLst>
              <a:gd name="adj" fmla="val 7955"/>
            </a:avLst>
          </a:prstGeom>
          <a:solidFill>
            <a:srgbClr val="FCEAEA"/>
          </a:solidFill>
          <a:ln w="8890">
            <a:solidFill>
              <a:srgbClr val="E8B7B7"/>
            </a:solidFill>
            <a:prstDash val="solid"/>
          </a:ln>
        </p:spPr>
      </p:sp>
      <p:sp>
        <p:nvSpPr>
          <p:cNvPr id="19" name="Text 14"/>
          <p:cNvSpPr/>
          <p:nvPr/>
        </p:nvSpPr>
        <p:spPr>
          <a:xfrm>
            <a:off x="8761270" y="4307367"/>
            <a:ext cx="2560320" cy="457200"/>
          </a:xfrm>
          <a:prstGeom prst="rect">
            <a:avLst/>
          </a:prstGeom>
          <a:noFill/>
          <a:ln/>
        </p:spPr>
        <p:txBody>
          <a:bodyPr wrap="square" lIns="381" tIns="381" rIns="381" bIns="381" rtlCol="0" anchor="ctr">
            <a:noAutofit/>
          </a:bodyPr>
          <a:lstStyle/>
          <a:p>
            <a:pPr marL="0" indent="0" algn="ctr">
              <a:lnSpc>
                <a:spcPct val="90000"/>
              </a:lnSpc>
              <a:buNone/>
            </a:pPr>
            <a:r>
              <a:rPr lang="en-US" sz="1600" dirty="0">
                <a:solidFill>
                  <a:srgbClr val="111827"/>
                </a:solidFill>
                <a:latin typeface="Arial Black" panose="020B0A04020102020204" pitchFamily="34" charset="0"/>
                <a:ea typeface="Arial" pitchFamily="34" charset="-122"/>
                <a:cs typeface="Arial" pitchFamily="34" charset="-120"/>
              </a:rPr>
              <a:t>CORE QUESTION:</a:t>
            </a:r>
            <a:endParaRPr lang="en-US" sz="1600" dirty="0">
              <a:latin typeface="Arial Black" panose="020B0A04020102020204" pitchFamily="34" charset="0"/>
            </a:endParaRPr>
          </a:p>
          <a:p>
            <a:pPr marL="0" indent="0" algn="ctr">
              <a:lnSpc>
                <a:spcPct val="90000"/>
              </a:lnSpc>
              <a:buNone/>
            </a:pPr>
            <a:r>
              <a:rPr lang="en-US" sz="1600" dirty="0">
                <a:solidFill>
                  <a:srgbClr val="111827"/>
                </a:solidFill>
                <a:latin typeface="Arial Black" panose="020B0A04020102020204" pitchFamily="34" charset="0"/>
                <a:ea typeface="Arial" pitchFamily="34" charset="-122"/>
                <a:cs typeface="Arial" pitchFamily="34" charset="-120"/>
              </a:rPr>
              <a:t>Which HPV-related knowledge domains differ by gender?</a:t>
            </a:r>
            <a:endParaRPr lang="en-US" sz="1600" dirty="0">
              <a:latin typeface="Arial Black" panose="020B0A04020102020204" pitchFamily="34" charset="0"/>
            </a:endParaRPr>
          </a:p>
        </p:txBody>
      </p:sp>
      <p:sp>
        <p:nvSpPr>
          <p:cNvPr id="21" name="Text 16"/>
          <p:cNvSpPr/>
          <p:nvPr/>
        </p:nvSpPr>
        <p:spPr>
          <a:xfrm>
            <a:off x="256032" y="6185046"/>
            <a:ext cx="11430000" cy="546902"/>
          </a:xfrm>
          <a:prstGeom prst="rect">
            <a:avLst/>
          </a:prstGeom>
          <a:noFill/>
          <a:ln/>
        </p:spPr>
        <p:txBody>
          <a:bodyPr wrap="square" lIns="381" tIns="381" rIns="381" bIns="381" rtlCol="0" anchor="ctr">
            <a:noAutofit/>
          </a:bodyPr>
          <a:lstStyle/>
          <a:p>
            <a:pPr marL="0" indent="0" algn="l">
              <a:lnSpc>
                <a:spcPct val="90000"/>
              </a:lnSpc>
              <a:buNone/>
            </a:pPr>
            <a:r>
              <a:rPr lang="en-US" b="1" dirty="0">
                <a:solidFill>
                  <a:srgbClr val="FFFFFF"/>
                </a:solidFill>
                <a:latin typeface="Arial Black" panose="020B0A04020102020204" pitchFamily="34" charset="0"/>
                <a:ea typeface="Arial" pitchFamily="34" charset="-122"/>
                <a:cs typeface="Arial" pitchFamily="34" charset="-120"/>
              </a:rPr>
              <a:t>KEYWORDS: HPV, CERVICAL CANCER PREVENTION, VACCINATION, MEDICAL EDUCATION, GENDER DIFFERENCES, UKRAINE</a:t>
            </a:r>
            <a:endParaRPr lang="en-US" dirty="0">
              <a:latin typeface="Arial Black" panose="020B0A04020102020204" pitchFamily="34" charset="0"/>
            </a:endParaRPr>
          </a:p>
        </p:txBody>
      </p:sp>
      <p:sp>
        <p:nvSpPr>
          <p:cNvPr id="26" name="Прямоугольник 25"/>
          <p:cNvSpPr/>
          <p:nvPr/>
        </p:nvSpPr>
        <p:spPr>
          <a:xfrm>
            <a:off x="256032" y="251294"/>
            <a:ext cx="4223272" cy="461665"/>
          </a:xfrm>
          <a:prstGeom prst="rect">
            <a:avLst/>
          </a:prstGeom>
        </p:spPr>
        <p:txBody>
          <a:bodyPr wrap="none">
            <a:spAutoFit/>
          </a:bodyPr>
          <a:lstStyle/>
          <a:p>
            <a:r>
              <a:rPr lang="en-US" sz="2400" dirty="0">
                <a:solidFill>
                  <a:schemeClr val="bg1"/>
                </a:solidFill>
                <a:latin typeface="Arial Black" panose="020B0A04020102020204" pitchFamily="34" charset="0"/>
              </a:rPr>
              <a:t>BACKGROUND AND AIM</a:t>
            </a:r>
          </a:p>
        </p:txBody>
      </p:sp>
      <p:pic>
        <p:nvPicPr>
          <p:cNvPr id="4" name="Аудіо 3">
            <a:hlinkClick r:id="" action="ppaction://media"/>
            <a:extLst>
              <a:ext uri="{FF2B5EF4-FFF2-40B4-BE49-F238E27FC236}">
                <a16:creationId xmlns:a16="http://schemas.microsoft.com/office/drawing/2014/main" id="{8061BA9F-5D18-416D-9596-A01A24E2C48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4805"/>
    </mc:Choice>
    <mc:Fallback>
      <p:transition spd="slow" advTm="24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1"/>
          <p:cNvSpPr/>
          <p:nvPr/>
        </p:nvSpPr>
        <p:spPr>
          <a:xfrm>
            <a:off x="256032" y="340943"/>
            <a:ext cx="9692640" cy="384048"/>
          </a:xfrm>
          <a:prstGeom prst="rect">
            <a:avLst/>
          </a:prstGeom>
          <a:noFill/>
          <a:ln/>
        </p:spPr>
        <p:txBody>
          <a:bodyPr wrap="square" lIns="381" tIns="381" rIns="381" bIns="381" rtlCol="0" anchor="ctr">
            <a:normAutofit/>
          </a:bodyPr>
          <a:lstStyle/>
          <a:p>
            <a:pPr marL="0" indent="0" algn="l">
              <a:lnSpc>
                <a:spcPct val="90000"/>
              </a:lnSpc>
              <a:buNone/>
            </a:pPr>
            <a:r>
              <a:rPr lang="en-US" sz="1480" b="1" dirty="0">
                <a:solidFill>
                  <a:srgbClr val="FFFFFF"/>
                </a:solidFill>
                <a:latin typeface="Arial Black" panose="020B0A04020102020204" pitchFamily="34" charset="0"/>
                <a:ea typeface="Arial" pitchFamily="34" charset="-122"/>
                <a:cs typeface="Arial" pitchFamily="34" charset="-120"/>
              </a:rPr>
              <a:t>MATERIALS AND METHODS</a:t>
            </a:r>
            <a:endParaRPr lang="en-US" sz="1480" dirty="0">
              <a:latin typeface="Arial Black" panose="020B0A04020102020204" pitchFamily="34" charset="0"/>
            </a:endParaRPr>
          </a:p>
        </p:txBody>
      </p:sp>
      <p:sp>
        <p:nvSpPr>
          <p:cNvPr id="6" name="Text 2"/>
          <p:cNvSpPr/>
          <p:nvPr/>
        </p:nvSpPr>
        <p:spPr>
          <a:xfrm>
            <a:off x="365760" y="1300022"/>
            <a:ext cx="2194560" cy="164592"/>
          </a:xfrm>
          <a:prstGeom prst="rect">
            <a:avLst/>
          </a:prstGeom>
          <a:noFill/>
          <a:ln/>
        </p:spPr>
        <p:txBody>
          <a:bodyPr wrap="square" lIns="381" tIns="381" rIns="381" bIns="381" rtlCol="0" anchor="ctr">
            <a:noAutofit/>
          </a:bodyPr>
          <a:lstStyle/>
          <a:p>
            <a:pPr marL="0" indent="0" algn="ctr">
              <a:lnSpc>
                <a:spcPct val="90000"/>
              </a:lnSpc>
              <a:buNone/>
            </a:pPr>
            <a:r>
              <a:rPr lang="en-US" b="1" dirty="0">
                <a:solidFill>
                  <a:srgbClr val="0B3551"/>
                </a:solidFill>
                <a:latin typeface="Arial Black" panose="020B0A04020102020204" pitchFamily="34" charset="0"/>
                <a:ea typeface="Arial" pitchFamily="34" charset="-122"/>
                <a:cs typeface="Arial" pitchFamily="34" charset="-120"/>
              </a:rPr>
              <a:t>STUDY DESIGN</a:t>
            </a:r>
            <a:endParaRPr lang="en-US" dirty="0">
              <a:latin typeface="Arial Black" panose="020B0A04020102020204" pitchFamily="34" charset="0"/>
            </a:endParaRPr>
          </a:p>
        </p:txBody>
      </p:sp>
      <p:sp>
        <p:nvSpPr>
          <p:cNvPr id="7" name="Shape 3"/>
          <p:cNvSpPr/>
          <p:nvPr/>
        </p:nvSpPr>
        <p:spPr>
          <a:xfrm>
            <a:off x="384048" y="1599331"/>
            <a:ext cx="2194560" cy="0"/>
          </a:xfrm>
          <a:prstGeom prst="line">
            <a:avLst/>
          </a:prstGeom>
          <a:noFill/>
          <a:ln w="15240">
            <a:solidFill>
              <a:srgbClr val="D62728"/>
            </a:solidFill>
            <a:prstDash val="solid"/>
          </a:ln>
        </p:spPr>
      </p:sp>
      <p:sp>
        <p:nvSpPr>
          <p:cNvPr id="8" name="Shape 4"/>
          <p:cNvSpPr/>
          <p:nvPr/>
        </p:nvSpPr>
        <p:spPr>
          <a:xfrm>
            <a:off x="344859" y="1862334"/>
            <a:ext cx="2331720" cy="822960"/>
          </a:xfrm>
          <a:prstGeom prst="roundRect">
            <a:avLst>
              <a:gd name="adj" fmla="val 7778"/>
            </a:avLst>
          </a:prstGeom>
          <a:solidFill>
            <a:srgbClr val="F5F8FA"/>
          </a:solidFill>
          <a:ln w="8890">
            <a:solidFill>
              <a:srgbClr val="C6D6E0"/>
            </a:solidFill>
            <a:prstDash val="solid"/>
          </a:ln>
        </p:spPr>
      </p:sp>
      <p:sp>
        <p:nvSpPr>
          <p:cNvPr id="9" name="Text 5"/>
          <p:cNvSpPr/>
          <p:nvPr/>
        </p:nvSpPr>
        <p:spPr>
          <a:xfrm>
            <a:off x="509451" y="2045214"/>
            <a:ext cx="1993392" cy="457200"/>
          </a:xfrm>
          <a:prstGeom prst="rect">
            <a:avLst/>
          </a:prstGeom>
          <a:noFill/>
          <a:ln/>
        </p:spPr>
        <p:txBody>
          <a:bodyPr wrap="square" lIns="381" tIns="381" rIns="381" bIns="381" rtlCol="0" anchor="ctr">
            <a:noAutofit/>
          </a:bodyPr>
          <a:lstStyle/>
          <a:p>
            <a:pPr marL="0" indent="0" algn="ctr">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Anonymous questionnaire-based survey developed by the authors</a:t>
            </a:r>
            <a:endParaRPr lang="en-US" sz="1400" dirty="0">
              <a:latin typeface="Arial Black" panose="020B0A04020102020204" pitchFamily="34" charset="0"/>
            </a:endParaRPr>
          </a:p>
        </p:txBody>
      </p:sp>
      <p:sp>
        <p:nvSpPr>
          <p:cNvPr id="10" name="Text 6"/>
          <p:cNvSpPr/>
          <p:nvPr/>
        </p:nvSpPr>
        <p:spPr>
          <a:xfrm>
            <a:off x="3450618" y="1300022"/>
            <a:ext cx="5212080" cy="164592"/>
          </a:xfrm>
          <a:prstGeom prst="rect">
            <a:avLst/>
          </a:prstGeom>
          <a:noFill/>
          <a:ln/>
        </p:spPr>
        <p:txBody>
          <a:bodyPr wrap="square" lIns="381" tIns="381" rIns="381" bIns="381" rtlCol="0" anchor="ctr">
            <a:noAutofit/>
          </a:bodyPr>
          <a:lstStyle/>
          <a:p>
            <a:pPr marL="0" indent="0" algn="ctr">
              <a:lnSpc>
                <a:spcPct val="90000"/>
              </a:lnSpc>
              <a:buNone/>
            </a:pPr>
            <a:r>
              <a:rPr lang="en-US" b="1" dirty="0">
                <a:solidFill>
                  <a:srgbClr val="0B3551"/>
                </a:solidFill>
                <a:latin typeface="Arial Black" panose="020B0A04020102020204" pitchFamily="34" charset="0"/>
                <a:ea typeface="Arial" pitchFamily="34" charset="-122"/>
                <a:cs typeface="Arial" pitchFamily="34" charset="-120"/>
              </a:rPr>
              <a:t>PARTICIPANTS</a:t>
            </a:r>
            <a:endParaRPr lang="en-US" dirty="0">
              <a:latin typeface="Arial Black" panose="020B0A04020102020204" pitchFamily="34" charset="0"/>
            </a:endParaRPr>
          </a:p>
        </p:txBody>
      </p:sp>
      <p:sp>
        <p:nvSpPr>
          <p:cNvPr id="11" name="Shape 7"/>
          <p:cNvSpPr/>
          <p:nvPr/>
        </p:nvSpPr>
        <p:spPr>
          <a:xfrm>
            <a:off x="3489088" y="1599331"/>
            <a:ext cx="5009606" cy="0"/>
          </a:xfrm>
          <a:prstGeom prst="line">
            <a:avLst/>
          </a:prstGeom>
          <a:noFill/>
          <a:ln w="15240">
            <a:solidFill>
              <a:srgbClr val="D62728"/>
            </a:solidFill>
            <a:prstDash val="solid"/>
          </a:ln>
        </p:spPr>
      </p:sp>
      <p:sp>
        <p:nvSpPr>
          <p:cNvPr id="12" name="Shape 8"/>
          <p:cNvSpPr/>
          <p:nvPr/>
        </p:nvSpPr>
        <p:spPr>
          <a:xfrm>
            <a:off x="2935224" y="1685111"/>
            <a:ext cx="1783080" cy="1234440"/>
          </a:xfrm>
          <a:prstGeom prst="roundRect">
            <a:avLst>
              <a:gd name="adj" fmla="val 5185"/>
            </a:avLst>
          </a:prstGeom>
          <a:solidFill>
            <a:srgbClr val="EAF3F8"/>
          </a:solidFill>
          <a:ln w="8890">
            <a:solidFill>
              <a:srgbClr val="C6D6E0"/>
            </a:solidFill>
            <a:prstDash val="solid"/>
          </a:ln>
        </p:spPr>
      </p:sp>
      <p:sp>
        <p:nvSpPr>
          <p:cNvPr id="13" name="Text 9"/>
          <p:cNvSpPr/>
          <p:nvPr/>
        </p:nvSpPr>
        <p:spPr>
          <a:xfrm>
            <a:off x="3127248" y="1803983"/>
            <a:ext cx="777240" cy="292608"/>
          </a:xfrm>
          <a:prstGeom prst="rect">
            <a:avLst/>
          </a:prstGeom>
          <a:noFill/>
          <a:ln/>
        </p:spPr>
        <p:txBody>
          <a:bodyPr wrap="square" lIns="381" tIns="381" rIns="381" bIns="381" rtlCol="0" anchor="ctr">
            <a:normAutofit/>
          </a:bodyPr>
          <a:lstStyle/>
          <a:p>
            <a:pPr marL="0" indent="0" algn="ctr">
              <a:lnSpc>
                <a:spcPct val="90000"/>
              </a:lnSpc>
              <a:buNone/>
            </a:pPr>
            <a:r>
              <a:rPr lang="en-US" sz="2000" b="1" dirty="0">
                <a:solidFill>
                  <a:srgbClr val="D62728"/>
                </a:solidFill>
                <a:latin typeface="Arial Black" panose="020B0A04020102020204" pitchFamily="34" charset="0"/>
                <a:ea typeface="Arial" pitchFamily="34" charset="-122"/>
                <a:cs typeface="Arial" pitchFamily="34" charset="-120"/>
              </a:rPr>
              <a:t>136</a:t>
            </a:r>
            <a:endParaRPr lang="en-US" sz="2000" dirty="0">
              <a:latin typeface="Arial Black" panose="020B0A04020102020204" pitchFamily="34" charset="0"/>
            </a:endParaRPr>
          </a:p>
        </p:txBody>
      </p:sp>
      <p:sp>
        <p:nvSpPr>
          <p:cNvPr id="14" name="Text 10"/>
          <p:cNvSpPr/>
          <p:nvPr/>
        </p:nvSpPr>
        <p:spPr>
          <a:xfrm>
            <a:off x="3118104" y="2188031"/>
            <a:ext cx="1572768" cy="411480"/>
          </a:xfrm>
          <a:prstGeom prst="rect">
            <a:avLst/>
          </a:prstGeom>
          <a:noFill/>
          <a:ln/>
        </p:spPr>
        <p:txBody>
          <a:bodyPr wrap="square" lIns="381" tIns="381" rIns="381" bIns="381" rtlCol="0" anchor="ctr">
            <a:noAutofit/>
          </a:bodyPr>
          <a:lstStyle/>
          <a:p>
            <a:pPr marL="0" indent="0" algn="ctr">
              <a:lnSpc>
                <a:spcPct val="90000"/>
              </a:lnSpc>
              <a:buNone/>
            </a:pPr>
            <a:r>
              <a:rPr lang="en-US" sz="1600" dirty="0">
                <a:solidFill>
                  <a:srgbClr val="111827"/>
                </a:solidFill>
                <a:latin typeface="Arial Black" panose="020B0A04020102020204" pitchFamily="34" charset="0"/>
                <a:ea typeface="Arial" pitchFamily="34" charset="-122"/>
                <a:cs typeface="Arial" pitchFamily="34" charset="-120"/>
              </a:rPr>
              <a:t>medical students</a:t>
            </a:r>
            <a:endParaRPr lang="en-US" sz="1600" dirty="0">
              <a:latin typeface="Arial Black" panose="020B0A04020102020204" pitchFamily="34" charset="0"/>
            </a:endParaRPr>
          </a:p>
          <a:p>
            <a:pPr marL="0" indent="0" algn="ctr">
              <a:lnSpc>
                <a:spcPct val="90000"/>
              </a:lnSpc>
              <a:buNone/>
            </a:pPr>
            <a:r>
              <a:rPr lang="en-US" sz="1600" dirty="0">
                <a:solidFill>
                  <a:srgbClr val="111827"/>
                </a:solidFill>
                <a:latin typeface="Arial Black" panose="020B0A04020102020204" pitchFamily="34" charset="0"/>
                <a:ea typeface="Arial" pitchFamily="34" charset="-122"/>
                <a:cs typeface="Arial" pitchFamily="34" charset="-120"/>
              </a:rPr>
              <a:t>years 1–6</a:t>
            </a:r>
            <a:endParaRPr lang="en-US" sz="1600" dirty="0">
              <a:latin typeface="Arial Black" panose="020B0A04020102020204" pitchFamily="34" charset="0"/>
            </a:endParaRPr>
          </a:p>
        </p:txBody>
      </p:sp>
      <p:sp>
        <p:nvSpPr>
          <p:cNvPr id="15" name="Shape 11"/>
          <p:cNvSpPr/>
          <p:nvPr/>
        </p:nvSpPr>
        <p:spPr>
          <a:xfrm>
            <a:off x="5070348" y="1677973"/>
            <a:ext cx="1783080" cy="1234440"/>
          </a:xfrm>
          <a:prstGeom prst="roundRect">
            <a:avLst>
              <a:gd name="adj" fmla="val 5185"/>
            </a:avLst>
          </a:prstGeom>
          <a:solidFill>
            <a:srgbClr val="EAF3F8"/>
          </a:solidFill>
          <a:ln w="8890">
            <a:solidFill>
              <a:srgbClr val="C6D6E0"/>
            </a:solidFill>
            <a:prstDash val="solid"/>
          </a:ln>
        </p:spPr>
      </p:sp>
      <p:sp>
        <p:nvSpPr>
          <p:cNvPr id="16" name="Text 12"/>
          <p:cNvSpPr/>
          <p:nvPr/>
        </p:nvSpPr>
        <p:spPr>
          <a:xfrm>
            <a:off x="4948863" y="1837732"/>
            <a:ext cx="1572768" cy="292608"/>
          </a:xfrm>
          <a:prstGeom prst="rect">
            <a:avLst/>
          </a:prstGeom>
          <a:noFill/>
          <a:ln/>
        </p:spPr>
        <p:txBody>
          <a:bodyPr wrap="square" lIns="381" tIns="381" rIns="381" bIns="381" rtlCol="0" anchor="ctr">
            <a:noAutofit/>
          </a:bodyPr>
          <a:lstStyle/>
          <a:p>
            <a:pPr marL="0" indent="0" algn="ctr">
              <a:lnSpc>
                <a:spcPct val="90000"/>
              </a:lnSpc>
              <a:buNone/>
            </a:pPr>
            <a:r>
              <a:rPr lang="en-US" sz="2000" b="1" dirty="0">
                <a:solidFill>
                  <a:srgbClr val="D62728"/>
                </a:solidFill>
                <a:latin typeface="Arial Black" panose="020B0A04020102020204" pitchFamily="34" charset="0"/>
                <a:ea typeface="Arial" pitchFamily="34" charset="-122"/>
                <a:cs typeface="Arial" pitchFamily="34" charset="-120"/>
              </a:rPr>
              <a:t>19.27 </a:t>
            </a:r>
            <a:endParaRPr lang="en-US" sz="2000" dirty="0">
              <a:latin typeface="Arial Black" panose="020B0A04020102020204" pitchFamily="34" charset="0"/>
            </a:endParaRPr>
          </a:p>
        </p:txBody>
      </p:sp>
      <p:sp>
        <p:nvSpPr>
          <p:cNvPr id="17" name="Text 13"/>
          <p:cNvSpPr/>
          <p:nvPr/>
        </p:nvSpPr>
        <p:spPr>
          <a:xfrm>
            <a:off x="5248656" y="2369824"/>
            <a:ext cx="1389888" cy="237744"/>
          </a:xfrm>
          <a:prstGeom prst="rect">
            <a:avLst/>
          </a:prstGeom>
          <a:noFill/>
          <a:ln/>
        </p:spPr>
        <p:txBody>
          <a:bodyPr wrap="square" lIns="381" tIns="381" rIns="381" bIns="381" rtlCol="0" anchor="ctr">
            <a:noAutofit/>
          </a:bodyPr>
          <a:lstStyle/>
          <a:p>
            <a:pPr marL="0" indent="0" algn="ctr">
              <a:lnSpc>
                <a:spcPct val="90000"/>
              </a:lnSpc>
              <a:buNone/>
            </a:pPr>
            <a:r>
              <a:rPr lang="en-US" sz="1600" dirty="0">
                <a:solidFill>
                  <a:srgbClr val="111827"/>
                </a:solidFill>
                <a:latin typeface="Arial Black" panose="020B0A04020102020204" pitchFamily="34" charset="0"/>
                <a:ea typeface="Arial" pitchFamily="34" charset="-122"/>
                <a:cs typeface="Arial" pitchFamily="34" charset="-120"/>
              </a:rPr>
              <a:t>mean age, years</a:t>
            </a:r>
            <a:endParaRPr lang="en-US" sz="1600" dirty="0">
              <a:latin typeface="Arial Black" panose="020B0A04020102020204" pitchFamily="34" charset="0"/>
            </a:endParaRPr>
          </a:p>
        </p:txBody>
      </p:sp>
      <p:sp>
        <p:nvSpPr>
          <p:cNvPr id="18" name="Shape 14"/>
          <p:cNvSpPr/>
          <p:nvPr/>
        </p:nvSpPr>
        <p:spPr>
          <a:xfrm>
            <a:off x="7205472" y="1685111"/>
            <a:ext cx="1783080" cy="1234440"/>
          </a:xfrm>
          <a:prstGeom prst="roundRect">
            <a:avLst>
              <a:gd name="adj" fmla="val 5185"/>
            </a:avLst>
          </a:prstGeom>
          <a:solidFill>
            <a:srgbClr val="FCEAEA"/>
          </a:solidFill>
          <a:ln w="8890">
            <a:solidFill>
              <a:srgbClr val="E8B7B7"/>
            </a:solidFill>
            <a:prstDash val="solid"/>
          </a:ln>
        </p:spPr>
      </p:sp>
      <p:sp>
        <p:nvSpPr>
          <p:cNvPr id="19" name="Text 15"/>
          <p:cNvSpPr/>
          <p:nvPr/>
        </p:nvSpPr>
        <p:spPr>
          <a:xfrm>
            <a:off x="7434072" y="1762836"/>
            <a:ext cx="1298448" cy="512064"/>
          </a:xfrm>
          <a:prstGeom prst="rect">
            <a:avLst/>
          </a:prstGeom>
          <a:noFill/>
          <a:ln/>
        </p:spPr>
        <p:txBody>
          <a:bodyPr wrap="square" lIns="381" tIns="381" rIns="381" bIns="381" rtlCol="0" anchor="ctr">
            <a:noAutofit/>
          </a:bodyPr>
          <a:lstStyle/>
          <a:p>
            <a:pPr marL="0" indent="0">
              <a:lnSpc>
                <a:spcPct val="90000"/>
              </a:lnSpc>
              <a:buNone/>
            </a:pPr>
            <a:r>
              <a:rPr lang="en-US" sz="2000" b="1" dirty="0">
                <a:solidFill>
                  <a:srgbClr val="D62728"/>
                </a:solidFill>
                <a:latin typeface="Arial Black" panose="020B0A04020102020204" pitchFamily="34" charset="0"/>
                <a:ea typeface="Arial" pitchFamily="34" charset="-122"/>
                <a:cs typeface="Arial" pitchFamily="34" charset="-120"/>
              </a:rPr>
              <a:t>22 M</a:t>
            </a:r>
            <a:endParaRPr lang="en-US" sz="2000" dirty="0">
              <a:latin typeface="Arial Black" panose="020B0A04020102020204" pitchFamily="34" charset="0"/>
            </a:endParaRPr>
          </a:p>
          <a:p>
            <a:pPr marL="0" indent="0">
              <a:lnSpc>
                <a:spcPct val="90000"/>
              </a:lnSpc>
              <a:buNone/>
            </a:pPr>
            <a:r>
              <a:rPr lang="en-US" sz="2000" b="1" dirty="0">
                <a:solidFill>
                  <a:srgbClr val="D62728"/>
                </a:solidFill>
                <a:latin typeface="Arial Black" panose="020B0A04020102020204" pitchFamily="34" charset="0"/>
                <a:ea typeface="Arial" pitchFamily="34" charset="-122"/>
                <a:cs typeface="Arial" pitchFamily="34" charset="-120"/>
              </a:rPr>
              <a:t>114 F</a:t>
            </a:r>
            <a:endParaRPr lang="en-US" sz="2000" dirty="0">
              <a:latin typeface="Arial Black" panose="020B0A04020102020204" pitchFamily="34" charset="0"/>
            </a:endParaRPr>
          </a:p>
        </p:txBody>
      </p:sp>
      <p:sp>
        <p:nvSpPr>
          <p:cNvPr id="20" name="Text 16"/>
          <p:cNvSpPr/>
          <p:nvPr/>
        </p:nvSpPr>
        <p:spPr>
          <a:xfrm>
            <a:off x="7205472" y="2344784"/>
            <a:ext cx="1755648" cy="332670"/>
          </a:xfrm>
          <a:prstGeom prst="rect">
            <a:avLst/>
          </a:prstGeom>
          <a:noFill/>
          <a:ln/>
        </p:spPr>
        <p:txBody>
          <a:bodyPr wrap="square" lIns="381" tIns="381" rIns="381" bIns="381" rtlCol="0" anchor="ctr">
            <a:noAutofit/>
          </a:bodyPr>
          <a:lstStyle/>
          <a:p>
            <a:pPr marL="0" indent="0" algn="ctr">
              <a:lnSpc>
                <a:spcPct val="90000"/>
              </a:lnSpc>
              <a:buNone/>
            </a:pPr>
            <a:r>
              <a:rPr lang="en-US" sz="1600" dirty="0">
                <a:solidFill>
                  <a:srgbClr val="111827"/>
                </a:solidFill>
                <a:latin typeface="Arial Black" panose="020B0A04020102020204" pitchFamily="34" charset="0"/>
                <a:ea typeface="Arial" pitchFamily="34" charset="-122"/>
                <a:cs typeface="Arial" pitchFamily="34" charset="-120"/>
              </a:rPr>
              <a:t>gender groups</a:t>
            </a:r>
            <a:endParaRPr lang="en-US" sz="1600" dirty="0">
              <a:latin typeface="Arial Black" panose="020B0A04020102020204" pitchFamily="34" charset="0"/>
            </a:endParaRPr>
          </a:p>
        </p:txBody>
      </p:sp>
      <p:sp>
        <p:nvSpPr>
          <p:cNvPr id="21" name="Text 17"/>
          <p:cNvSpPr/>
          <p:nvPr/>
        </p:nvSpPr>
        <p:spPr>
          <a:xfrm>
            <a:off x="8582296" y="1121272"/>
            <a:ext cx="3533503" cy="529048"/>
          </a:xfrm>
          <a:prstGeom prst="rect">
            <a:avLst/>
          </a:prstGeom>
          <a:noFill/>
          <a:ln/>
        </p:spPr>
        <p:txBody>
          <a:bodyPr wrap="square" lIns="381" tIns="381" rIns="381" bIns="381" rtlCol="0" anchor="ctr">
            <a:noAutofit/>
          </a:bodyPr>
          <a:lstStyle/>
          <a:p>
            <a:pPr marL="0" indent="0" algn="ctr">
              <a:lnSpc>
                <a:spcPct val="90000"/>
              </a:lnSpc>
              <a:buNone/>
            </a:pPr>
            <a:r>
              <a:rPr lang="en-US" b="1" dirty="0">
                <a:solidFill>
                  <a:srgbClr val="0B3551"/>
                </a:solidFill>
                <a:latin typeface="Arial Black" panose="020B0A04020102020204" pitchFamily="34" charset="0"/>
                <a:ea typeface="Arial" pitchFamily="34" charset="-122"/>
                <a:cs typeface="Arial" pitchFamily="34" charset="-120"/>
              </a:rPr>
              <a:t>QUESTIONNAIRE DOMAINS</a:t>
            </a:r>
            <a:endParaRPr lang="en-US" dirty="0">
              <a:latin typeface="Arial Black" panose="020B0A04020102020204" pitchFamily="34" charset="0"/>
            </a:endParaRPr>
          </a:p>
        </p:txBody>
      </p:sp>
      <p:sp>
        <p:nvSpPr>
          <p:cNvPr id="22" name="Shape 18"/>
          <p:cNvSpPr/>
          <p:nvPr/>
        </p:nvSpPr>
        <p:spPr>
          <a:xfrm>
            <a:off x="9592393" y="1599332"/>
            <a:ext cx="1874520" cy="0"/>
          </a:xfrm>
          <a:prstGeom prst="line">
            <a:avLst/>
          </a:prstGeom>
          <a:noFill/>
          <a:ln w="15240">
            <a:solidFill>
              <a:srgbClr val="D62728"/>
            </a:solidFill>
            <a:prstDash val="solid"/>
          </a:ln>
        </p:spPr>
      </p:sp>
      <p:sp>
        <p:nvSpPr>
          <p:cNvPr id="23" name="Text 19"/>
          <p:cNvSpPr/>
          <p:nvPr/>
        </p:nvSpPr>
        <p:spPr>
          <a:xfrm>
            <a:off x="9258300" y="2164476"/>
            <a:ext cx="2800677" cy="1920240"/>
          </a:xfrm>
          <a:prstGeom prst="rect">
            <a:avLst/>
          </a:prstGeom>
          <a:noFill/>
          <a:ln/>
        </p:spPr>
        <p:txBody>
          <a:bodyPr wrap="square" lIns="381" tIns="381" rIns="381" bIns="381" rtlCol="0" anchor="ctr">
            <a:noAutofit/>
          </a:bodyPr>
          <a:lstStyle/>
          <a:p>
            <a:pPr marL="285750" indent="-285750" algn="l">
              <a:lnSpc>
                <a:spcPct val="90000"/>
              </a:lnSpc>
              <a:buFont typeface="Arial" panose="020B0604020202020204" pitchFamily="34" charset="0"/>
              <a:buChar char="•"/>
            </a:pPr>
            <a:r>
              <a:rPr lang="en-US" dirty="0">
                <a:solidFill>
                  <a:srgbClr val="111827"/>
                </a:solidFill>
                <a:latin typeface="Arial Black" panose="020B0A04020102020204" pitchFamily="34" charset="0"/>
                <a:ea typeface="Arial" pitchFamily="34" charset="-122"/>
                <a:cs typeface="Arial" pitchFamily="34" charset="-120"/>
              </a:rPr>
              <a:t>HPV awareness</a:t>
            </a:r>
            <a:endParaRPr lang="en-US" dirty="0">
              <a:latin typeface="Arial Black" panose="020B0A04020102020204" pitchFamily="34" charset="0"/>
            </a:endParaRPr>
          </a:p>
          <a:p>
            <a:pPr marL="285750" indent="-285750" algn="l">
              <a:lnSpc>
                <a:spcPct val="90000"/>
              </a:lnSpc>
              <a:buFont typeface="Arial" panose="020B0604020202020204" pitchFamily="34" charset="0"/>
              <a:buChar char="•"/>
            </a:pPr>
            <a:r>
              <a:rPr lang="en-US" dirty="0">
                <a:solidFill>
                  <a:srgbClr val="111827"/>
                </a:solidFill>
                <a:latin typeface="Arial Black" panose="020B0A04020102020204" pitchFamily="34" charset="0"/>
                <a:ea typeface="Arial" pitchFamily="34" charset="-122"/>
                <a:cs typeface="Arial" pitchFamily="34" charset="-120"/>
              </a:rPr>
              <a:t>Vaccine prevention of cervical cancer</a:t>
            </a:r>
            <a:endParaRPr lang="en-US" dirty="0">
              <a:latin typeface="Arial Black" panose="020B0A04020102020204" pitchFamily="34" charset="0"/>
            </a:endParaRPr>
          </a:p>
          <a:p>
            <a:pPr marL="285750" indent="-285750" algn="l">
              <a:lnSpc>
                <a:spcPct val="90000"/>
              </a:lnSpc>
              <a:buFont typeface="Arial" panose="020B0604020202020204" pitchFamily="34" charset="0"/>
              <a:buChar char="•"/>
            </a:pPr>
            <a:r>
              <a:rPr lang="en-US" dirty="0">
                <a:solidFill>
                  <a:srgbClr val="111827"/>
                </a:solidFill>
                <a:latin typeface="Arial Black" panose="020B0A04020102020204" pitchFamily="34" charset="0"/>
                <a:ea typeface="Arial" pitchFamily="34" charset="-122"/>
                <a:cs typeface="Arial" pitchFamily="34" charset="-120"/>
              </a:rPr>
              <a:t>Vaccination timing and safety</a:t>
            </a:r>
            <a:endParaRPr lang="en-US" dirty="0">
              <a:latin typeface="Arial Black" panose="020B0A04020102020204" pitchFamily="34" charset="0"/>
            </a:endParaRPr>
          </a:p>
          <a:p>
            <a:pPr marL="285750" indent="-285750" algn="l">
              <a:lnSpc>
                <a:spcPct val="90000"/>
              </a:lnSpc>
              <a:buFont typeface="Arial" panose="020B0604020202020204" pitchFamily="34" charset="0"/>
              <a:buChar char="•"/>
            </a:pPr>
            <a:r>
              <a:rPr lang="en-US" dirty="0">
                <a:solidFill>
                  <a:srgbClr val="111827"/>
                </a:solidFill>
                <a:latin typeface="Arial Black" panose="020B0A04020102020204" pitchFamily="34" charset="0"/>
                <a:ea typeface="Arial" pitchFamily="34" charset="-122"/>
                <a:cs typeface="Arial" pitchFamily="34" charset="-120"/>
              </a:rPr>
              <a:t>Number of adult doses</a:t>
            </a:r>
            <a:endParaRPr lang="en-US" dirty="0">
              <a:latin typeface="Arial Black" panose="020B0A04020102020204" pitchFamily="34" charset="0"/>
            </a:endParaRPr>
          </a:p>
          <a:p>
            <a:pPr marL="285750" indent="-285750" algn="l">
              <a:lnSpc>
                <a:spcPct val="90000"/>
              </a:lnSpc>
              <a:buFont typeface="Arial" panose="020B0604020202020204" pitchFamily="34" charset="0"/>
              <a:buChar char="•"/>
            </a:pPr>
            <a:r>
              <a:rPr lang="en-US" dirty="0">
                <a:solidFill>
                  <a:srgbClr val="111827"/>
                </a:solidFill>
                <a:latin typeface="Arial Black" panose="020B0A04020102020204" pitchFamily="34" charset="0"/>
                <a:ea typeface="Arial" pitchFamily="34" charset="-122"/>
                <a:cs typeface="Arial" pitchFamily="34" charset="-120"/>
              </a:rPr>
              <a:t>Vaccination status</a:t>
            </a:r>
            <a:endParaRPr lang="en-US" dirty="0">
              <a:latin typeface="Arial Black" panose="020B0A04020102020204" pitchFamily="34" charset="0"/>
            </a:endParaRPr>
          </a:p>
        </p:txBody>
      </p:sp>
      <p:sp>
        <p:nvSpPr>
          <p:cNvPr id="24" name="Text 20"/>
          <p:cNvSpPr/>
          <p:nvPr/>
        </p:nvSpPr>
        <p:spPr>
          <a:xfrm>
            <a:off x="640080" y="4135703"/>
            <a:ext cx="2057400" cy="164592"/>
          </a:xfrm>
          <a:prstGeom prst="rect">
            <a:avLst/>
          </a:prstGeom>
          <a:noFill/>
          <a:ln/>
        </p:spPr>
        <p:txBody>
          <a:bodyPr wrap="square" lIns="381" tIns="381" rIns="381" bIns="381" rtlCol="0" anchor="ctr">
            <a:noAutofit/>
          </a:bodyPr>
          <a:lstStyle/>
          <a:p>
            <a:pPr marL="0" indent="0" algn="ctr">
              <a:lnSpc>
                <a:spcPct val="90000"/>
              </a:lnSpc>
              <a:buNone/>
            </a:pPr>
            <a:r>
              <a:rPr lang="en-US" b="1" dirty="0">
                <a:solidFill>
                  <a:srgbClr val="0B3551"/>
                </a:solidFill>
                <a:latin typeface="Arial Black" panose="020B0A04020102020204" pitchFamily="34" charset="0"/>
                <a:ea typeface="Arial" pitchFamily="34" charset="-122"/>
                <a:cs typeface="Arial" pitchFamily="34" charset="-120"/>
              </a:rPr>
              <a:t>ANALYSIS</a:t>
            </a:r>
            <a:endParaRPr lang="en-US" dirty="0">
              <a:latin typeface="Arial Black" panose="020B0A04020102020204" pitchFamily="34" charset="0"/>
            </a:endParaRPr>
          </a:p>
        </p:txBody>
      </p:sp>
      <p:sp>
        <p:nvSpPr>
          <p:cNvPr id="25" name="Shape 21"/>
          <p:cNvSpPr/>
          <p:nvPr/>
        </p:nvSpPr>
        <p:spPr>
          <a:xfrm>
            <a:off x="640080" y="4364303"/>
            <a:ext cx="2057400" cy="0"/>
          </a:xfrm>
          <a:prstGeom prst="line">
            <a:avLst/>
          </a:prstGeom>
          <a:noFill/>
          <a:ln w="15240">
            <a:solidFill>
              <a:srgbClr val="D62728"/>
            </a:solidFill>
            <a:prstDash val="solid"/>
          </a:ln>
        </p:spPr>
      </p:sp>
      <p:sp>
        <p:nvSpPr>
          <p:cNvPr id="26" name="Shape 22"/>
          <p:cNvSpPr/>
          <p:nvPr/>
        </p:nvSpPr>
        <p:spPr>
          <a:xfrm>
            <a:off x="566928" y="4611191"/>
            <a:ext cx="2286000" cy="868680"/>
          </a:xfrm>
          <a:prstGeom prst="roundRect">
            <a:avLst>
              <a:gd name="adj" fmla="val 7368"/>
            </a:avLst>
          </a:prstGeom>
          <a:solidFill>
            <a:srgbClr val="F5F8FA"/>
          </a:solidFill>
          <a:ln w="8890">
            <a:solidFill>
              <a:srgbClr val="C6D6E0"/>
            </a:solidFill>
            <a:prstDash val="solid"/>
          </a:ln>
        </p:spPr>
      </p:sp>
      <p:sp>
        <p:nvSpPr>
          <p:cNvPr id="27" name="Text 23"/>
          <p:cNvSpPr/>
          <p:nvPr/>
        </p:nvSpPr>
        <p:spPr>
          <a:xfrm>
            <a:off x="566928" y="4757495"/>
            <a:ext cx="2249424" cy="566928"/>
          </a:xfrm>
          <a:prstGeom prst="rect">
            <a:avLst/>
          </a:prstGeom>
          <a:noFill/>
          <a:ln/>
        </p:spPr>
        <p:txBody>
          <a:bodyPr wrap="square" lIns="381" tIns="381" rIns="381" bIns="381" rtlCol="0" anchor="ctr">
            <a:noAutofit/>
          </a:bodyPr>
          <a:lstStyle/>
          <a:p>
            <a:pPr marL="0" indent="0" algn="ctr">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Descriptive statistics</a:t>
            </a:r>
            <a:endParaRPr lang="en-US" sz="1400" dirty="0">
              <a:latin typeface="Arial Black" panose="020B0A04020102020204" pitchFamily="34" charset="0"/>
            </a:endParaRPr>
          </a:p>
          <a:p>
            <a:pPr marL="0" indent="0" algn="ctr">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Mann–Whitney U test</a:t>
            </a:r>
            <a:endParaRPr lang="en-US" sz="1400" dirty="0">
              <a:latin typeface="Arial Black" panose="020B0A04020102020204" pitchFamily="34" charset="0"/>
            </a:endParaRPr>
          </a:p>
          <a:p>
            <a:pPr marL="0" indent="0" algn="ctr">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Fisher’s exact test</a:t>
            </a:r>
            <a:endParaRPr lang="en-US" sz="1400" dirty="0">
              <a:latin typeface="Arial Black" panose="020B0A04020102020204" pitchFamily="34" charset="0"/>
            </a:endParaRPr>
          </a:p>
          <a:p>
            <a:pPr marL="0" indent="0" algn="ctr">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p &lt; 0.05</a:t>
            </a:r>
            <a:endParaRPr lang="en-US" sz="1400" dirty="0">
              <a:latin typeface="Arial Black" panose="020B0A04020102020204" pitchFamily="34" charset="0"/>
            </a:endParaRPr>
          </a:p>
        </p:txBody>
      </p:sp>
      <p:pic>
        <p:nvPicPr>
          <p:cNvPr id="28" name="Image 2" descr="/mnt/data/pc092_unzip/ppt/media/image5.png"/>
          <p:cNvPicPr>
            <a:picLocks noChangeAspect="1"/>
          </p:cNvPicPr>
          <p:nvPr/>
        </p:nvPicPr>
        <p:blipFill>
          <a:blip r:embed="rId5"/>
          <a:stretch>
            <a:fillRect/>
          </a:stretch>
        </p:blipFill>
        <p:spPr>
          <a:xfrm>
            <a:off x="8732268" y="4257116"/>
            <a:ext cx="1376172" cy="1376172"/>
          </a:xfrm>
          <a:prstGeom prst="rect">
            <a:avLst/>
          </a:prstGeom>
        </p:spPr>
      </p:pic>
      <p:sp>
        <p:nvSpPr>
          <p:cNvPr id="29" name="Shape 24"/>
          <p:cNvSpPr/>
          <p:nvPr/>
        </p:nvSpPr>
        <p:spPr>
          <a:xfrm>
            <a:off x="4037729" y="4413064"/>
            <a:ext cx="3749040" cy="548640"/>
          </a:xfrm>
          <a:prstGeom prst="roundRect">
            <a:avLst>
              <a:gd name="adj" fmla="val 11667"/>
            </a:avLst>
          </a:prstGeom>
          <a:solidFill>
            <a:srgbClr val="F5F8FA"/>
          </a:solidFill>
          <a:ln w="8890">
            <a:solidFill>
              <a:srgbClr val="DDE7EC"/>
            </a:solidFill>
            <a:prstDash val="solid"/>
          </a:ln>
        </p:spPr>
      </p:sp>
      <p:sp>
        <p:nvSpPr>
          <p:cNvPr id="30" name="Text 25"/>
          <p:cNvSpPr/>
          <p:nvPr/>
        </p:nvSpPr>
        <p:spPr>
          <a:xfrm>
            <a:off x="4193177" y="4614232"/>
            <a:ext cx="3456432" cy="146304"/>
          </a:xfrm>
          <a:prstGeom prst="rect">
            <a:avLst/>
          </a:prstGeom>
          <a:noFill/>
          <a:ln/>
        </p:spPr>
        <p:txBody>
          <a:bodyPr wrap="square" lIns="381" tIns="381" rIns="381" bIns="381" rtlCol="0" anchor="ctr">
            <a:noAutofit/>
          </a:bodyPr>
          <a:lstStyle/>
          <a:p>
            <a:pPr marL="0" indent="0" algn="ctr">
              <a:lnSpc>
                <a:spcPct val="90000"/>
              </a:lnSpc>
              <a:buNone/>
            </a:pPr>
            <a:r>
              <a:rPr lang="en-US" sz="1400" b="1" dirty="0">
                <a:solidFill>
                  <a:srgbClr val="0B3551"/>
                </a:solidFill>
                <a:latin typeface="Arial Black" panose="020B0A04020102020204" pitchFamily="34" charset="0"/>
                <a:ea typeface="Arial" pitchFamily="34" charset="-122"/>
                <a:cs typeface="Arial" pitchFamily="34" charset="-120"/>
              </a:rPr>
              <a:t>PARTICIPANTS WERE COMPARED AS MALE AND FEMALE STUDENTS.</a:t>
            </a:r>
            <a:endParaRPr lang="en-US" sz="1400" dirty="0">
              <a:latin typeface="Arial Black" panose="020B0A04020102020204" pitchFamily="34" charset="0"/>
            </a:endParaRPr>
          </a:p>
        </p:txBody>
      </p:sp>
      <p:sp>
        <p:nvSpPr>
          <p:cNvPr id="32" name="Text 27"/>
          <p:cNvSpPr/>
          <p:nvPr/>
        </p:nvSpPr>
        <p:spPr>
          <a:xfrm>
            <a:off x="256032" y="6677735"/>
            <a:ext cx="11430000" cy="201168"/>
          </a:xfrm>
          <a:prstGeom prst="rect">
            <a:avLst/>
          </a:prstGeom>
          <a:noFill/>
          <a:ln/>
        </p:spPr>
        <p:txBody>
          <a:bodyPr wrap="square" lIns="381" tIns="381" rIns="381" bIns="381" rtlCol="0" anchor="ctr">
            <a:normAutofit/>
          </a:bodyPr>
          <a:lstStyle/>
          <a:p>
            <a:pPr marL="0" indent="0" algn="l">
              <a:lnSpc>
                <a:spcPct val="90000"/>
              </a:lnSpc>
              <a:buNone/>
            </a:pPr>
            <a:r>
              <a:rPr lang="en-US" sz="840" b="1" dirty="0">
                <a:solidFill>
                  <a:srgbClr val="FFFFFF"/>
                </a:solidFill>
                <a:latin typeface="Arial Black" panose="020B0A04020102020204" pitchFamily="34" charset="0"/>
                <a:ea typeface="Arial" pitchFamily="34" charset="-122"/>
                <a:cs typeface="Arial" pitchFamily="34" charset="-120"/>
              </a:rPr>
              <a:t>KEYWORDS: HPV, CERVICAL CANCER PREVENTION, VACCINATION, MEDICAL EDUCATION, GENDER DIFFERENCES, UKRAINE</a:t>
            </a:r>
            <a:endParaRPr lang="en-US" sz="840" dirty="0">
              <a:latin typeface="Arial Black" panose="020B0A04020102020204" pitchFamily="34" charset="0"/>
            </a:endParaRPr>
          </a:p>
        </p:txBody>
      </p:sp>
      <p:sp>
        <p:nvSpPr>
          <p:cNvPr id="38" name="Shape 0"/>
          <p:cNvSpPr/>
          <p:nvPr/>
        </p:nvSpPr>
        <p:spPr>
          <a:xfrm>
            <a:off x="0" y="-1"/>
            <a:ext cx="12191695" cy="1110343"/>
          </a:xfrm>
          <a:prstGeom prst="rect">
            <a:avLst/>
          </a:prstGeom>
          <a:solidFill>
            <a:srgbClr val="0F3557"/>
          </a:solidFill>
          <a:ln w="12700">
            <a:solidFill>
              <a:srgbClr val="0F3557"/>
            </a:solidFill>
            <a:prstDash val="solid"/>
          </a:ln>
        </p:spPr>
      </p:sp>
      <p:sp>
        <p:nvSpPr>
          <p:cNvPr id="39" name="Shape 18"/>
          <p:cNvSpPr/>
          <p:nvPr/>
        </p:nvSpPr>
        <p:spPr>
          <a:xfrm>
            <a:off x="0" y="5980176"/>
            <a:ext cx="12191695" cy="877824"/>
          </a:xfrm>
          <a:prstGeom prst="rect">
            <a:avLst/>
          </a:prstGeom>
          <a:solidFill>
            <a:srgbClr val="0F3557"/>
          </a:solidFill>
          <a:ln w="12700">
            <a:solidFill>
              <a:srgbClr val="0F3557"/>
            </a:solidFill>
            <a:prstDash val="solid"/>
          </a:ln>
        </p:spPr>
      </p:sp>
      <p:sp>
        <p:nvSpPr>
          <p:cNvPr id="40" name="Text 2"/>
          <p:cNvSpPr/>
          <p:nvPr/>
        </p:nvSpPr>
        <p:spPr>
          <a:xfrm>
            <a:off x="384048" y="395152"/>
            <a:ext cx="9555480" cy="301752"/>
          </a:xfrm>
          <a:prstGeom prst="rect">
            <a:avLst/>
          </a:prstGeom>
          <a:noFill/>
          <a:ln/>
        </p:spPr>
        <p:txBody>
          <a:bodyPr wrap="square" lIns="127" tIns="127" rIns="127" bIns="127" rtlCol="0" anchor="ctr">
            <a:noAutofit/>
          </a:bodyPr>
          <a:lstStyle/>
          <a:p>
            <a:pPr marL="0" indent="0">
              <a:buNone/>
            </a:pPr>
            <a:r>
              <a:rPr lang="en-US" sz="2400" b="1" dirty="0">
                <a:solidFill>
                  <a:srgbClr val="FFFFFF"/>
                </a:solidFill>
                <a:latin typeface="Arial Black" panose="020B0A04020102020204" pitchFamily="34" charset="0"/>
                <a:ea typeface="Aptos Display" pitchFamily="34" charset="-122"/>
                <a:cs typeface="Aptos Display" pitchFamily="34" charset="-120"/>
              </a:rPr>
              <a:t>MATERIALS AND METHODS</a:t>
            </a:r>
            <a:endParaRPr lang="en-US" sz="2400" dirty="0">
              <a:latin typeface="Arial Black" panose="020B0A04020102020204" pitchFamily="34" charset="0"/>
            </a:endParaRPr>
          </a:p>
        </p:txBody>
      </p:sp>
      <p:pic>
        <p:nvPicPr>
          <p:cNvPr id="41" name="Image 0" descr="/mnt/data/example_unzip/ppt/media/image8.png"/>
          <p:cNvPicPr>
            <a:picLocks noChangeAspect="1"/>
          </p:cNvPicPr>
          <p:nvPr/>
        </p:nvPicPr>
        <p:blipFill>
          <a:blip r:embed="rId6"/>
          <a:stretch>
            <a:fillRect/>
          </a:stretch>
        </p:blipFill>
        <p:spPr>
          <a:xfrm>
            <a:off x="11083675" y="99904"/>
            <a:ext cx="518284" cy="804672"/>
          </a:xfrm>
          <a:prstGeom prst="rect">
            <a:avLst/>
          </a:prstGeom>
        </p:spPr>
      </p:pic>
      <p:pic>
        <p:nvPicPr>
          <p:cNvPr id="42" name="Image 1" descr="/mnt/data/ifcpc_logo_crop.png"/>
          <p:cNvPicPr>
            <a:picLocks noChangeAspect="1"/>
          </p:cNvPicPr>
          <p:nvPr/>
        </p:nvPicPr>
        <p:blipFill>
          <a:blip r:embed="rId7"/>
          <a:stretch>
            <a:fillRect/>
          </a:stretch>
        </p:blipFill>
        <p:spPr>
          <a:xfrm>
            <a:off x="10312499" y="137446"/>
            <a:ext cx="434309" cy="802740"/>
          </a:xfrm>
          <a:prstGeom prst="rect">
            <a:avLst/>
          </a:prstGeom>
        </p:spPr>
      </p:pic>
      <p:sp>
        <p:nvSpPr>
          <p:cNvPr id="43" name="Text 16"/>
          <p:cNvSpPr/>
          <p:nvPr/>
        </p:nvSpPr>
        <p:spPr>
          <a:xfrm>
            <a:off x="256032" y="6185046"/>
            <a:ext cx="11430000" cy="546902"/>
          </a:xfrm>
          <a:prstGeom prst="rect">
            <a:avLst/>
          </a:prstGeom>
          <a:noFill/>
          <a:ln/>
        </p:spPr>
        <p:txBody>
          <a:bodyPr wrap="square" lIns="381" tIns="381" rIns="381" bIns="381" rtlCol="0" anchor="ctr">
            <a:noAutofit/>
          </a:bodyPr>
          <a:lstStyle/>
          <a:p>
            <a:pPr marL="0" indent="0" algn="l">
              <a:lnSpc>
                <a:spcPct val="90000"/>
              </a:lnSpc>
              <a:buNone/>
            </a:pPr>
            <a:r>
              <a:rPr lang="en-US" b="1" dirty="0">
                <a:solidFill>
                  <a:srgbClr val="FFFFFF"/>
                </a:solidFill>
                <a:latin typeface="Arial Black" panose="020B0A04020102020204" pitchFamily="34" charset="0"/>
                <a:ea typeface="Arial" pitchFamily="34" charset="-122"/>
                <a:cs typeface="Arial" pitchFamily="34" charset="-120"/>
              </a:rPr>
              <a:t>KEYWORDS: HPV, CERVICAL CANCER PREVENTION, VACCINATION, MEDICAL EDUCATION, GENDER DIFFERENCES, UKRAINE</a:t>
            </a:r>
            <a:endParaRPr lang="en-US" dirty="0">
              <a:latin typeface="Arial Black" panose="020B0A04020102020204" pitchFamily="34" charset="0"/>
            </a:endParaRPr>
          </a:p>
        </p:txBody>
      </p:sp>
      <p:pic>
        <p:nvPicPr>
          <p:cNvPr id="4" name="Аудіо 3">
            <a:hlinkClick r:id="" action="ppaction://media"/>
            <a:extLst>
              <a:ext uri="{FF2B5EF4-FFF2-40B4-BE49-F238E27FC236}">
                <a16:creationId xmlns:a16="http://schemas.microsoft.com/office/drawing/2014/main" id="{E80044B9-E80C-41F3-8D76-C00B0E24644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4750"/>
    </mc:Choice>
    <mc:Fallback>
      <p:transition spd="slow" advTm="44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52" name="Image 2" descr="/mnt/data/pc092_unzip/ppt/media/image4.png"/>
          <p:cNvPicPr>
            <a:picLocks noChangeAspect="1"/>
          </p:cNvPicPr>
          <p:nvPr/>
        </p:nvPicPr>
        <p:blipFill>
          <a:blip r:embed="rId5"/>
          <a:stretch>
            <a:fillRect/>
          </a:stretch>
        </p:blipFill>
        <p:spPr>
          <a:xfrm>
            <a:off x="7992853" y="3594936"/>
            <a:ext cx="1275879" cy="1275879"/>
          </a:xfrm>
          <a:prstGeom prst="rect">
            <a:avLst/>
          </a:prstGeom>
        </p:spPr>
      </p:pic>
      <p:pic>
        <p:nvPicPr>
          <p:cNvPr id="53" name="Image 3" descr="/mnt/data/pc092_unzip/ppt/media/image5.png"/>
          <p:cNvPicPr>
            <a:picLocks noChangeAspect="1"/>
          </p:cNvPicPr>
          <p:nvPr/>
        </p:nvPicPr>
        <p:blipFill>
          <a:blip r:embed="rId6"/>
          <a:stretch>
            <a:fillRect/>
          </a:stretch>
        </p:blipFill>
        <p:spPr>
          <a:xfrm>
            <a:off x="9879621" y="3584172"/>
            <a:ext cx="1275879" cy="1275879"/>
          </a:xfrm>
          <a:prstGeom prst="rect">
            <a:avLst/>
          </a:prstGeom>
        </p:spPr>
      </p:pic>
      <p:sp>
        <p:nvSpPr>
          <p:cNvPr id="61" name="Shape 0"/>
          <p:cNvSpPr/>
          <p:nvPr/>
        </p:nvSpPr>
        <p:spPr>
          <a:xfrm>
            <a:off x="0" y="-12432"/>
            <a:ext cx="12191695" cy="1110343"/>
          </a:xfrm>
          <a:prstGeom prst="rect">
            <a:avLst/>
          </a:prstGeom>
          <a:solidFill>
            <a:srgbClr val="0F3557"/>
          </a:solidFill>
          <a:ln w="12700">
            <a:solidFill>
              <a:srgbClr val="0F3557"/>
            </a:solidFill>
            <a:prstDash val="solid"/>
          </a:ln>
        </p:spPr>
      </p:sp>
      <p:sp>
        <p:nvSpPr>
          <p:cNvPr id="6" name="Text 2"/>
          <p:cNvSpPr/>
          <p:nvPr/>
        </p:nvSpPr>
        <p:spPr>
          <a:xfrm>
            <a:off x="548640" y="1285389"/>
            <a:ext cx="7680960" cy="164592"/>
          </a:xfrm>
          <a:prstGeom prst="rect">
            <a:avLst/>
          </a:prstGeom>
          <a:noFill/>
          <a:ln/>
        </p:spPr>
        <p:txBody>
          <a:bodyPr wrap="square" lIns="381" tIns="381" rIns="381" bIns="381" rtlCol="0" anchor="ctr">
            <a:noAutofit/>
          </a:bodyPr>
          <a:lstStyle/>
          <a:p>
            <a:pPr marL="0" indent="0" algn="ctr">
              <a:lnSpc>
                <a:spcPct val="90000"/>
              </a:lnSpc>
              <a:buNone/>
            </a:pPr>
            <a:r>
              <a:rPr lang="en-US" sz="1600" b="1" dirty="0">
                <a:solidFill>
                  <a:srgbClr val="0B3551"/>
                </a:solidFill>
                <a:latin typeface="Arial Black" panose="020B0A04020102020204" pitchFamily="34" charset="0"/>
                <a:ea typeface="Arial" pitchFamily="34" charset="-122"/>
                <a:cs typeface="Arial" pitchFamily="34" charset="-120"/>
              </a:rPr>
              <a:t>CORRECT ANSWERS BY GENDER</a:t>
            </a:r>
            <a:endParaRPr lang="en-US" sz="1600" dirty="0">
              <a:latin typeface="Arial Black" panose="020B0A04020102020204" pitchFamily="34" charset="0"/>
            </a:endParaRPr>
          </a:p>
        </p:txBody>
      </p:sp>
      <p:sp>
        <p:nvSpPr>
          <p:cNvPr id="7" name="Shape 3"/>
          <p:cNvSpPr/>
          <p:nvPr/>
        </p:nvSpPr>
        <p:spPr>
          <a:xfrm>
            <a:off x="548640" y="1513989"/>
            <a:ext cx="7680960" cy="0"/>
          </a:xfrm>
          <a:prstGeom prst="line">
            <a:avLst/>
          </a:prstGeom>
          <a:noFill/>
          <a:ln w="15240">
            <a:solidFill>
              <a:srgbClr val="D62728"/>
            </a:solidFill>
            <a:prstDash val="solid"/>
          </a:ln>
        </p:spPr>
      </p:sp>
      <p:sp>
        <p:nvSpPr>
          <p:cNvPr id="8" name="Text 4"/>
          <p:cNvSpPr/>
          <p:nvPr/>
        </p:nvSpPr>
        <p:spPr>
          <a:xfrm>
            <a:off x="3063422" y="5011690"/>
            <a:ext cx="836490" cy="159994"/>
          </a:xfrm>
          <a:prstGeom prst="rect">
            <a:avLst/>
          </a:prstGeom>
          <a:noFill/>
          <a:ln/>
        </p:spPr>
        <p:txBody>
          <a:bodyPr wrap="square" lIns="381" tIns="381" rIns="381" bIns="381" rtlCol="0" anchor="ctr">
            <a:normAutofit fontScale="92500" lnSpcReduction="20000"/>
          </a:bodyPr>
          <a:lstStyle/>
          <a:p>
            <a:pPr marL="0" indent="0" algn="l">
              <a:lnSpc>
                <a:spcPct val="90000"/>
              </a:lnSpc>
              <a:buNone/>
            </a:pPr>
            <a:r>
              <a:rPr lang="en-US" sz="1400" b="1" dirty="0">
                <a:solidFill>
                  <a:srgbClr val="8FB6CC"/>
                </a:solidFill>
                <a:latin typeface="Arial Black" panose="020B0A04020102020204" pitchFamily="34" charset="0"/>
                <a:ea typeface="Arial" pitchFamily="34" charset="-122"/>
                <a:cs typeface="Arial" pitchFamily="34" charset="-120"/>
              </a:rPr>
              <a:t>Male</a:t>
            </a:r>
            <a:endParaRPr lang="en-US" sz="1400" dirty="0">
              <a:latin typeface="Arial Black" panose="020B0A04020102020204" pitchFamily="34" charset="0"/>
            </a:endParaRPr>
          </a:p>
        </p:txBody>
      </p:sp>
      <p:sp>
        <p:nvSpPr>
          <p:cNvPr id="9" name="Shape 5"/>
          <p:cNvSpPr/>
          <p:nvPr/>
        </p:nvSpPr>
        <p:spPr>
          <a:xfrm>
            <a:off x="2708350" y="5029977"/>
            <a:ext cx="197716" cy="91425"/>
          </a:xfrm>
          <a:prstGeom prst="rect">
            <a:avLst/>
          </a:prstGeom>
          <a:solidFill>
            <a:srgbClr val="8FB6CC"/>
          </a:solidFill>
          <a:ln w="12700">
            <a:solidFill>
              <a:srgbClr val="8FB6CC"/>
            </a:solidFill>
            <a:prstDash val="solid"/>
          </a:ln>
        </p:spPr>
      </p:sp>
      <p:sp>
        <p:nvSpPr>
          <p:cNvPr id="10" name="Text 6"/>
          <p:cNvSpPr/>
          <p:nvPr/>
        </p:nvSpPr>
        <p:spPr>
          <a:xfrm>
            <a:off x="3899912" y="5011690"/>
            <a:ext cx="1064623" cy="159994"/>
          </a:xfrm>
          <a:prstGeom prst="rect">
            <a:avLst/>
          </a:prstGeom>
          <a:noFill/>
          <a:ln/>
        </p:spPr>
        <p:txBody>
          <a:bodyPr wrap="square" lIns="381" tIns="381" rIns="381" bIns="381" rtlCol="0" anchor="ctr">
            <a:noAutofit/>
          </a:bodyPr>
          <a:lstStyle/>
          <a:p>
            <a:pPr marL="0" indent="0" algn="l">
              <a:lnSpc>
                <a:spcPct val="90000"/>
              </a:lnSpc>
              <a:buNone/>
            </a:pPr>
            <a:r>
              <a:rPr lang="en-US" sz="1400" b="1" dirty="0">
                <a:solidFill>
                  <a:srgbClr val="D62728"/>
                </a:solidFill>
                <a:latin typeface="Arial Black" panose="020B0A04020102020204" pitchFamily="34" charset="0"/>
                <a:ea typeface="Arial" pitchFamily="34" charset="-122"/>
                <a:cs typeface="Arial" pitchFamily="34" charset="-120"/>
              </a:rPr>
              <a:t>Female</a:t>
            </a:r>
            <a:endParaRPr lang="en-US" sz="1400" dirty="0">
              <a:latin typeface="Arial Black" panose="020B0A04020102020204" pitchFamily="34" charset="0"/>
            </a:endParaRPr>
          </a:p>
        </p:txBody>
      </p:sp>
      <p:sp>
        <p:nvSpPr>
          <p:cNvPr id="11" name="Shape 7"/>
          <p:cNvSpPr/>
          <p:nvPr/>
        </p:nvSpPr>
        <p:spPr>
          <a:xfrm>
            <a:off x="3584630" y="5029977"/>
            <a:ext cx="197716" cy="91425"/>
          </a:xfrm>
          <a:prstGeom prst="rect">
            <a:avLst/>
          </a:prstGeom>
          <a:solidFill>
            <a:srgbClr val="D62728"/>
          </a:solidFill>
          <a:ln w="12700">
            <a:solidFill>
              <a:srgbClr val="D62728"/>
            </a:solidFill>
            <a:prstDash val="solid"/>
          </a:ln>
        </p:spPr>
      </p:sp>
      <p:sp>
        <p:nvSpPr>
          <p:cNvPr id="12" name="Text 8"/>
          <p:cNvSpPr/>
          <p:nvPr/>
        </p:nvSpPr>
        <p:spPr>
          <a:xfrm>
            <a:off x="418011" y="1613265"/>
            <a:ext cx="2325189" cy="320040"/>
          </a:xfrm>
          <a:prstGeom prst="rect">
            <a:avLst/>
          </a:prstGeom>
          <a:noFill/>
          <a:ln/>
        </p:spPr>
        <p:txBody>
          <a:bodyPr wrap="square" lIns="381" tIns="381" rIns="381" bIns="381" rtlCol="0" anchor="ctr">
            <a:normAutofit/>
          </a:bodyPr>
          <a:lstStyle/>
          <a:p>
            <a:pPr marL="0" indent="0" algn="l">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Know what HPV is</a:t>
            </a:r>
            <a:endParaRPr lang="en-US" sz="1400" dirty="0">
              <a:latin typeface="Arial Black" panose="020B0A04020102020204" pitchFamily="34" charset="0"/>
            </a:endParaRPr>
          </a:p>
        </p:txBody>
      </p:sp>
      <p:sp>
        <p:nvSpPr>
          <p:cNvPr id="13" name="Shape 9"/>
          <p:cNvSpPr/>
          <p:nvPr/>
        </p:nvSpPr>
        <p:spPr>
          <a:xfrm>
            <a:off x="2807208" y="1677273"/>
            <a:ext cx="3429000" cy="73152"/>
          </a:xfrm>
          <a:prstGeom prst="rect">
            <a:avLst/>
          </a:prstGeom>
          <a:solidFill>
            <a:srgbClr val="E6EEF3"/>
          </a:solidFill>
          <a:ln w="12700">
            <a:solidFill>
              <a:srgbClr val="E6EEF3"/>
            </a:solidFill>
            <a:prstDash val="solid"/>
          </a:ln>
        </p:spPr>
      </p:sp>
      <p:sp>
        <p:nvSpPr>
          <p:cNvPr id="14" name="Shape 10"/>
          <p:cNvSpPr/>
          <p:nvPr/>
        </p:nvSpPr>
        <p:spPr>
          <a:xfrm>
            <a:off x="2807208" y="1677273"/>
            <a:ext cx="2180844" cy="73152"/>
          </a:xfrm>
          <a:prstGeom prst="rect">
            <a:avLst/>
          </a:prstGeom>
          <a:solidFill>
            <a:srgbClr val="8FB6CC"/>
          </a:solidFill>
          <a:ln w="12700">
            <a:solidFill>
              <a:srgbClr val="8FB6CC"/>
            </a:solidFill>
            <a:prstDash val="solid"/>
          </a:ln>
        </p:spPr>
      </p:sp>
      <p:sp>
        <p:nvSpPr>
          <p:cNvPr id="15" name="Shape 11"/>
          <p:cNvSpPr/>
          <p:nvPr/>
        </p:nvSpPr>
        <p:spPr>
          <a:xfrm>
            <a:off x="2807208" y="1814433"/>
            <a:ext cx="3429000" cy="73152"/>
          </a:xfrm>
          <a:prstGeom prst="rect">
            <a:avLst/>
          </a:prstGeom>
          <a:solidFill>
            <a:srgbClr val="F5E2E2"/>
          </a:solidFill>
          <a:ln w="12700">
            <a:solidFill>
              <a:srgbClr val="F5E2E2"/>
            </a:solidFill>
            <a:prstDash val="solid"/>
          </a:ln>
        </p:spPr>
      </p:sp>
      <p:sp>
        <p:nvSpPr>
          <p:cNvPr id="16" name="Shape 12"/>
          <p:cNvSpPr/>
          <p:nvPr/>
        </p:nvSpPr>
        <p:spPr>
          <a:xfrm>
            <a:off x="2807208" y="1814433"/>
            <a:ext cx="2918079" cy="73152"/>
          </a:xfrm>
          <a:prstGeom prst="rect">
            <a:avLst/>
          </a:prstGeom>
          <a:solidFill>
            <a:srgbClr val="D62728"/>
          </a:solidFill>
          <a:ln w="12700">
            <a:solidFill>
              <a:srgbClr val="D62728"/>
            </a:solidFill>
            <a:prstDash val="solid"/>
          </a:ln>
        </p:spPr>
      </p:sp>
      <p:sp>
        <p:nvSpPr>
          <p:cNvPr id="17" name="Text 13"/>
          <p:cNvSpPr/>
          <p:nvPr/>
        </p:nvSpPr>
        <p:spPr>
          <a:xfrm>
            <a:off x="6309360" y="1581700"/>
            <a:ext cx="684332" cy="177869"/>
          </a:xfrm>
          <a:prstGeom prst="rect">
            <a:avLst/>
          </a:prstGeom>
          <a:noFill/>
          <a:ln/>
        </p:spPr>
        <p:txBody>
          <a:bodyPr wrap="square" lIns="381" tIns="381" rIns="381" bIns="381" rtlCol="0" anchor="ctr">
            <a:noAutofit/>
          </a:bodyPr>
          <a:lstStyle/>
          <a:p>
            <a:pPr marL="0" indent="0" algn="l">
              <a:lnSpc>
                <a:spcPct val="90000"/>
              </a:lnSpc>
              <a:buNone/>
            </a:pPr>
            <a:r>
              <a:rPr lang="en-US" sz="1400" b="1" dirty="0">
                <a:solidFill>
                  <a:srgbClr val="8FB6CC"/>
                </a:solidFill>
                <a:latin typeface="Arial Black" panose="020B0A04020102020204" pitchFamily="34" charset="0"/>
                <a:ea typeface="Arial" pitchFamily="34" charset="-122"/>
                <a:cs typeface="Arial" pitchFamily="34" charset="-120"/>
              </a:rPr>
              <a:t>63.6%</a:t>
            </a:r>
            <a:endParaRPr lang="en-US" sz="1400" dirty="0">
              <a:latin typeface="Arial Black" panose="020B0A04020102020204" pitchFamily="34" charset="0"/>
            </a:endParaRPr>
          </a:p>
        </p:txBody>
      </p:sp>
      <p:sp>
        <p:nvSpPr>
          <p:cNvPr id="18" name="Text 14"/>
          <p:cNvSpPr/>
          <p:nvPr/>
        </p:nvSpPr>
        <p:spPr>
          <a:xfrm>
            <a:off x="6309360" y="1796920"/>
            <a:ext cx="684332" cy="177869"/>
          </a:xfrm>
          <a:prstGeom prst="rect">
            <a:avLst/>
          </a:prstGeom>
          <a:noFill/>
          <a:ln/>
        </p:spPr>
        <p:txBody>
          <a:bodyPr wrap="square" lIns="381" tIns="381" rIns="381" bIns="381" rtlCol="0" anchor="ctr">
            <a:noAutofit/>
          </a:bodyPr>
          <a:lstStyle/>
          <a:p>
            <a:pPr marL="0" indent="0" algn="l">
              <a:lnSpc>
                <a:spcPct val="90000"/>
              </a:lnSpc>
              <a:buNone/>
            </a:pPr>
            <a:r>
              <a:rPr lang="en-US" sz="1400" b="1" dirty="0">
                <a:solidFill>
                  <a:srgbClr val="D62728"/>
                </a:solidFill>
                <a:latin typeface="Arial Black" panose="020B0A04020102020204" pitchFamily="34" charset="0"/>
                <a:ea typeface="Arial" pitchFamily="34" charset="-122"/>
                <a:cs typeface="Arial" pitchFamily="34" charset="-120"/>
              </a:rPr>
              <a:t>85.1%</a:t>
            </a:r>
            <a:endParaRPr lang="en-US" sz="1400" dirty="0">
              <a:latin typeface="Arial Black" panose="020B0A04020102020204" pitchFamily="34" charset="0"/>
            </a:endParaRPr>
          </a:p>
        </p:txBody>
      </p:sp>
      <p:sp>
        <p:nvSpPr>
          <p:cNvPr id="19" name="Text 15"/>
          <p:cNvSpPr/>
          <p:nvPr/>
        </p:nvSpPr>
        <p:spPr>
          <a:xfrm>
            <a:off x="418011" y="2363073"/>
            <a:ext cx="2325189" cy="320040"/>
          </a:xfrm>
          <a:prstGeom prst="rect">
            <a:avLst/>
          </a:prstGeom>
          <a:noFill/>
          <a:ln/>
        </p:spPr>
        <p:txBody>
          <a:bodyPr wrap="square" lIns="381" tIns="381" rIns="381" bIns="381" rtlCol="0" anchor="ctr">
            <a:normAutofit fontScale="92500" lnSpcReduction="20000"/>
          </a:bodyPr>
          <a:lstStyle/>
          <a:p>
            <a:pPr marL="0" indent="0" algn="l">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Vaccination prevents cervical cancer</a:t>
            </a:r>
            <a:endParaRPr lang="en-US" sz="1400" dirty="0">
              <a:latin typeface="Arial Black" panose="020B0A04020102020204" pitchFamily="34" charset="0"/>
            </a:endParaRPr>
          </a:p>
        </p:txBody>
      </p:sp>
      <p:sp>
        <p:nvSpPr>
          <p:cNvPr id="20" name="Shape 16"/>
          <p:cNvSpPr/>
          <p:nvPr/>
        </p:nvSpPr>
        <p:spPr>
          <a:xfrm>
            <a:off x="2807208" y="2427081"/>
            <a:ext cx="3429000" cy="73152"/>
          </a:xfrm>
          <a:prstGeom prst="rect">
            <a:avLst/>
          </a:prstGeom>
          <a:solidFill>
            <a:srgbClr val="E6EEF3"/>
          </a:solidFill>
          <a:ln w="12700">
            <a:solidFill>
              <a:srgbClr val="E6EEF3"/>
            </a:solidFill>
            <a:prstDash val="solid"/>
          </a:ln>
        </p:spPr>
      </p:sp>
      <p:sp>
        <p:nvSpPr>
          <p:cNvPr id="21" name="Shape 17"/>
          <p:cNvSpPr/>
          <p:nvPr/>
        </p:nvSpPr>
        <p:spPr>
          <a:xfrm>
            <a:off x="2807208" y="2427081"/>
            <a:ext cx="1868805" cy="73152"/>
          </a:xfrm>
          <a:prstGeom prst="rect">
            <a:avLst/>
          </a:prstGeom>
          <a:solidFill>
            <a:srgbClr val="8FB6CC"/>
          </a:solidFill>
          <a:ln w="12700">
            <a:solidFill>
              <a:srgbClr val="8FB6CC"/>
            </a:solidFill>
            <a:prstDash val="solid"/>
          </a:ln>
        </p:spPr>
      </p:sp>
      <p:sp>
        <p:nvSpPr>
          <p:cNvPr id="22" name="Shape 18"/>
          <p:cNvSpPr/>
          <p:nvPr/>
        </p:nvSpPr>
        <p:spPr>
          <a:xfrm>
            <a:off x="2807208" y="2564241"/>
            <a:ext cx="3429000" cy="73152"/>
          </a:xfrm>
          <a:prstGeom prst="rect">
            <a:avLst/>
          </a:prstGeom>
          <a:solidFill>
            <a:srgbClr val="F5E2E2"/>
          </a:solidFill>
          <a:ln w="12700">
            <a:solidFill>
              <a:srgbClr val="F5E2E2"/>
            </a:solidFill>
            <a:prstDash val="solid"/>
          </a:ln>
        </p:spPr>
      </p:sp>
      <p:sp>
        <p:nvSpPr>
          <p:cNvPr id="23" name="Shape 19"/>
          <p:cNvSpPr/>
          <p:nvPr/>
        </p:nvSpPr>
        <p:spPr>
          <a:xfrm>
            <a:off x="2807208" y="2564241"/>
            <a:ext cx="2767203" cy="73152"/>
          </a:xfrm>
          <a:prstGeom prst="rect">
            <a:avLst/>
          </a:prstGeom>
          <a:solidFill>
            <a:srgbClr val="D62728"/>
          </a:solidFill>
          <a:ln w="12700">
            <a:solidFill>
              <a:srgbClr val="D62728"/>
            </a:solidFill>
            <a:prstDash val="solid"/>
          </a:ln>
        </p:spPr>
      </p:sp>
      <p:sp>
        <p:nvSpPr>
          <p:cNvPr id="24" name="Text 20"/>
          <p:cNvSpPr/>
          <p:nvPr/>
        </p:nvSpPr>
        <p:spPr>
          <a:xfrm>
            <a:off x="6309360" y="2331508"/>
            <a:ext cx="684332" cy="177869"/>
          </a:xfrm>
          <a:prstGeom prst="rect">
            <a:avLst/>
          </a:prstGeom>
          <a:noFill/>
          <a:ln/>
        </p:spPr>
        <p:txBody>
          <a:bodyPr wrap="square" lIns="381" tIns="381" rIns="381" bIns="381" rtlCol="0" anchor="ctr">
            <a:noAutofit/>
          </a:bodyPr>
          <a:lstStyle/>
          <a:p>
            <a:pPr marL="0" indent="0" algn="l">
              <a:lnSpc>
                <a:spcPct val="90000"/>
              </a:lnSpc>
              <a:buNone/>
            </a:pPr>
            <a:r>
              <a:rPr lang="en-US" sz="1400" b="1" dirty="0">
                <a:solidFill>
                  <a:srgbClr val="8FB6CC"/>
                </a:solidFill>
                <a:latin typeface="Arial Black" panose="020B0A04020102020204" pitchFamily="34" charset="0"/>
                <a:ea typeface="Arial" pitchFamily="34" charset="-122"/>
                <a:cs typeface="Arial" pitchFamily="34" charset="-120"/>
              </a:rPr>
              <a:t>54.5%</a:t>
            </a:r>
            <a:endParaRPr lang="en-US" sz="1400" dirty="0">
              <a:latin typeface="Arial Black" panose="020B0A04020102020204" pitchFamily="34" charset="0"/>
            </a:endParaRPr>
          </a:p>
        </p:txBody>
      </p:sp>
      <p:sp>
        <p:nvSpPr>
          <p:cNvPr id="25" name="Text 21"/>
          <p:cNvSpPr/>
          <p:nvPr/>
        </p:nvSpPr>
        <p:spPr>
          <a:xfrm>
            <a:off x="6309360" y="2509376"/>
            <a:ext cx="684332" cy="225991"/>
          </a:xfrm>
          <a:prstGeom prst="rect">
            <a:avLst/>
          </a:prstGeom>
          <a:noFill/>
          <a:ln/>
        </p:spPr>
        <p:txBody>
          <a:bodyPr wrap="square" lIns="381" tIns="381" rIns="381" bIns="381" rtlCol="0" anchor="ctr">
            <a:noAutofit/>
          </a:bodyPr>
          <a:lstStyle/>
          <a:p>
            <a:pPr marL="0" indent="0" algn="l">
              <a:lnSpc>
                <a:spcPct val="90000"/>
              </a:lnSpc>
              <a:buNone/>
            </a:pPr>
            <a:r>
              <a:rPr lang="en-US" sz="1400" b="1" dirty="0">
                <a:solidFill>
                  <a:srgbClr val="D62728"/>
                </a:solidFill>
                <a:latin typeface="Arial Black" panose="020B0A04020102020204" pitchFamily="34" charset="0"/>
                <a:ea typeface="Arial" pitchFamily="34" charset="-122"/>
                <a:cs typeface="Arial" pitchFamily="34" charset="-120"/>
              </a:rPr>
              <a:t>80.7%</a:t>
            </a:r>
            <a:endParaRPr lang="en-US" sz="1400" dirty="0">
              <a:latin typeface="Arial Black" panose="020B0A04020102020204" pitchFamily="34" charset="0"/>
            </a:endParaRPr>
          </a:p>
        </p:txBody>
      </p:sp>
      <p:sp>
        <p:nvSpPr>
          <p:cNvPr id="26" name="Text 22"/>
          <p:cNvSpPr/>
          <p:nvPr/>
        </p:nvSpPr>
        <p:spPr>
          <a:xfrm>
            <a:off x="418011" y="3112881"/>
            <a:ext cx="2325189" cy="320040"/>
          </a:xfrm>
          <a:prstGeom prst="rect">
            <a:avLst/>
          </a:prstGeom>
          <a:noFill/>
          <a:ln/>
        </p:spPr>
        <p:txBody>
          <a:bodyPr wrap="square" lIns="381" tIns="381" rIns="381" bIns="381" rtlCol="0" anchor="ctr">
            <a:normAutofit fontScale="92500" lnSpcReduction="20000"/>
          </a:bodyPr>
          <a:lstStyle/>
          <a:p>
            <a:pPr marL="0" indent="0" algn="l">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Most effective before sexual debut</a:t>
            </a:r>
            <a:endParaRPr lang="en-US" sz="1400" dirty="0">
              <a:latin typeface="Arial Black" panose="020B0A04020102020204" pitchFamily="34" charset="0"/>
            </a:endParaRPr>
          </a:p>
        </p:txBody>
      </p:sp>
      <p:sp>
        <p:nvSpPr>
          <p:cNvPr id="27" name="Shape 23"/>
          <p:cNvSpPr/>
          <p:nvPr/>
        </p:nvSpPr>
        <p:spPr>
          <a:xfrm>
            <a:off x="2807208" y="3176889"/>
            <a:ext cx="3429000" cy="73152"/>
          </a:xfrm>
          <a:prstGeom prst="rect">
            <a:avLst/>
          </a:prstGeom>
          <a:solidFill>
            <a:srgbClr val="E6EEF3"/>
          </a:solidFill>
          <a:ln w="12700">
            <a:solidFill>
              <a:srgbClr val="E6EEF3"/>
            </a:solidFill>
            <a:prstDash val="solid"/>
          </a:ln>
        </p:spPr>
      </p:sp>
      <p:sp>
        <p:nvSpPr>
          <p:cNvPr id="28" name="Shape 24"/>
          <p:cNvSpPr/>
          <p:nvPr/>
        </p:nvSpPr>
        <p:spPr>
          <a:xfrm>
            <a:off x="2807208" y="3176889"/>
            <a:ext cx="1868805" cy="73152"/>
          </a:xfrm>
          <a:prstGeom prst="rect">
            <a:avLst/>
          </a:prstGeom>
          <a:solidFill>
            <a:srgbClr val="8FB6CC"/>
          </a:solidFill>
          <a:ln w="12700">
            <a:solidFill>
              <a:srgbClr val="8FB6CC"/>
            </a:solidFill>
            <a:prstDash val="solid"/>
          </a:ln>
        </p:spPr>
      </p:sp>
      <p:sp>
        <p:nvSpPr>
          <p:cNvPr id="29" name="Shape 25"/>
          <p:cNvSpPr/>
          <p:nvPr/>
        </p:nvSpPr>
        <p:spPr>
          <a:xfrm>
            <a:off x="2807208" y="3314049"/>
            <a:ext cx="3429000" cy="73152"/>
          </a:xfrm>
          <a:prstGeom prst="rect">
            <a:avLst/>
          </a:prstGeom>
          <a:solidFill>
            <a:srgbClr val="F5E2E2"/>
          </a:solidFill>
          <a:ln w="12700">
            <a:solidFill>
              <a:srgbClr val="F5E2E2"/>
            </a:solidFill>
            <a:prstDash val="solid"/>
          </a:ln>
        </p:spPr>
      </p:sp>
      <p:sp>
        <p:nvSpPr>
          <p:cNvPr id="30" name="Shape 26"/>
          <p:cNvSpPr/>
          <p:nvPr/>
        </p:nvSpPr>
        <p:spPr>
          <a:xfrm>
            <a:off x="2807208" y="3314049"/>
            <a:ext cx="3007233" cy="73152"/>
          </a:xfrm>
          <a:prstGeom prst="rect">
            <a:avLst/>
          </a:prstGeom>
          <a:solidFill>
            <a:srgbClr val="D62728"/>
          </a:solidFill>
          <a:ln w="12700">
            <a:solidFill>
              <a:srgbClr val="D62728"/>
            </a:solidFill>
            <a:prstDash val="solid"/>
          </a:ln>
        </p:spPr>
      </p:sp>
      <p:sp>
        <p:nvSpPr>
          <p:cNvPr id="31" name="Text 27"/>
          <p:cNvSpPr/>
          <p:nvPr/>
        </p:nvSpPr>
        <p:spPr>
          <a:xfrm>
            <a:off x="6309360" y="3081316"/>
            <a:ext cx="684332" cy="177869"/>
          </a:xfrm>
          <a:prstGeom prst="rect">
            <a:avLst/>
          </a:prstGeom>
          <a:noFill/>
          <a:ln/>
        </p:spPr>
        <p:txBody>
          <a:bodyPr wrap="square" lIns="381" tIns="381" rIns="381" bIns="381" rtlCol="0" anchor="ctr">
            <a:noAutofit/>
          </a:bodyPr>
          <a:lstStyle/>
          <a:p>
            <a:pPr marL="0" indent="0" algn="l">
              <a:lnSpc>
                <a:spcPct val="90000"/>
              </a:lnSpc>
              <a:buNone/>
            </a:pPr>
            <a:r>
              <a:rPr lang="en-US" sz="1400" b="1" dirty="0">
                <a:solidFill>
                  <a:srgbClr val="8FB6CC"/>
                </a:solidFill>
                <a:latin typeface="Arial Black" panose="020B0A04020102020204" pitchFamily="34" charset="0"/>
                <a:ea typeface="Arial" pitchFamily="34" charset="-122"/>
                <a:cs typeface="Arial" pitchFamily="34" charset="-120"/>
              </a:rPr>
              <a:t>54.5%</a:t>
            </a:r>
            <a:endParaRPr lang="en-US" sz="1400" dirty="0">
              <a:latin typeface="Arial Black" panose="020B0A04020102020204" pitchFamily="34" charset="0"/>
            </a:endParaRPr>
          </a:p>
        </p:txBody>
      </p:sp>
      <p:sp>
        <p:nvSpPr>
          <p:cNvPr id="32" name="Text 28"/>
          <p:cNvSpPr/>
          <p:nvPr/>
        </p:nvSpPr>
        <p:spPr>
          <a:xfrm>
            <a:off x="6309360" y="3259185"/>
            <a:ext cx="684332" cy="173736"/>
          </a:xfrm>
          <a:prstGeom prst="rect">
            <a:avLst/>
          </a:prstGeom>
          <a:noFill/>
          <a:ln/>
        </p:spPr>
        <p:txBody>
          <a:bodyPr wrap="square" lIns="381" tIns="381" rIns="381" bIns="381" rtlCol="0" anchor="ctr">
            <a:noAutofit/>
          </a:bodyPr>
          <a:lstStyle/>
          <a:p>
            <a:pPr marL="0" indent="0" algn="l">
              <a:lnSpc>
                <a:spcPct val="90000"/>
              </a:lnSpc>
              <a:buNone/>
            </a:pPr>
            <a:r>
              <a:rPr lang="en-US" sz="1400" b="1" dirty="0">
                <a:solidFill>
                  <a:srgbClr val="D62728"/>
                </a:solidFill>
                <a:latin typeface="Arial Black" panose="020B0A04020102020204" pitchFamily="34" charset="0"/>
                <a:ea typeface="Arial" pitchFamily="34" charset="-122"/>
                <a:cs typeface="Arial" pitchFamily="34" charset="-120"/>
              </a:rPr>
              <a:t>87.7%</a:t>
            </a:r>
            <a:endParaRPr lang="en-US" sz="1400" dirty="0">
              <a:latin typeface="Arial Black" panose="020B0A04020102020204" pitchFamily="34" charset="0"/>
            </a:endParaRPr>
          </a:p>
        </p:txBody>
      </p:sp>
      <p:sp>
        <p:nvSpPr>
          <p:cNvPr id="33" name="Text 29"/>
          <p:cNvSpPr/>
          <p:nvPr/>
        </p:nvSpPr>
        <p:spPr>
          <a:xfrm>
            <a:off x="418011" y="3862689"/>
            <a:ext cx="2325189" cy="320040"/>
          </a:xfrm>
          <a:prstGeom prst="rect">
            <a:avLst/>
          </a:prstGeom>
          <a:noFill/>
          <a:ln/>
        </p:spPr>
        <p:txBody>
          <a:bodyPr wrap="square" lIns="381" tIns="381" rIns="381" bIns="381" rtlCol="0" anchor="ctr">
            <a:normAutofit/>
          </a:bodyPr>
          <a:lstStyle/>
          <a:p>
            <a:pPr marL="0" indent="0" algn="l">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HPV vaccine is safe</a:t>
            </a:r>
            <a:endParaRPr lang="en-US" sz="1400" dirty="0">
              <a:latin typeface="Arial Black" panose="020B0A04020102020204" pitchFamily="34" charset="0"/>
            </a:endParaRPr>
          </a:p>
        </p:txBody>
      </p:sp>
      <p:sp>
        <p:nvSpPr>
          <p:cNvPr id="34" name="Shape 30"/>
          <p:cNvSpPr/>
          <p:nvPr/>
        </p:nvSpPr>
        <p:spPr>
          <a:xfrm>
            <a:off x="2807208" y="3926697"/>
            <a:ext cx="3429000" cy="73152"/>
          </a:xfrm>
          <a:prstGeom prst="rect">
            <a:avLst/>
          </a:prstGeom>
          <a:solidFill>
            <a:srgbClr val="E6EEF3"/>
          </a:solidFill>
          <a:ln w="12700">
            <a:solidFill>
              <a:srgbClr val="E6EEF3"/>
            </a:solidFill>
            <a:prstDash val="solid"/>
          </a:ln>
        </p:spPr>
      </p:sp>
      <p:sp>
        <p:nvSpPr>
          <p:cNvPr id="35" name="Shape 31"/>
          <p:cNvSpPr/>
          <p:nvPr/>
        </p:nvSpPr>
        <p:spPr>
          <a:xfrm>
            <a:off x="2807208" y="3926697"/>
            <a:ext cx="2180844" cy="73152"/>
          </a:xfrm>
          <a:prstGeom prst="rect">
            <a:avLst/>
          </a:prstGeom>
          <a:solidFill>
            <a:srgbClr val="8FB6CC"/>
          </a:solidFill>
          <a:ln w="12700">
            <a:solidFill>
              <a:srgbClr val="8FB6CC"/>
            </a:solidFill>
            <a:prstDash val="solid"/>
          </a:ln>
        </p:spPr>
      </p:sp>
      <p:sp>
        <p:nvSpPr>
          <p:cNvPr id="36" name="Shape 32"/>
          <p:cNvSpPr/>
          <p:nvPr/>
        </p:nvSpPr>
        <p:spPr>
          <a:xfrm>
            <a:off x="2807208" y="4063857"/>
            <a:ext cx="3429000" cy="73152"/>
          </a:xfrm>
          <a:prstGeom prst="rect">
            <a:avLst/>
          </a:prstGeom>
          <a:solidFill>
            <a:srgbClr val="F5E2E2"/>
          </a:solidFill>
          <a:ln w="12700">
            <a:solidFill>
              <a:srgbClr val="F5E2E2"/>
            </a:solidFill>
            <a:prstDash val="solid"/>
          </a:ln>
        </p:spPr>
      </p:sp>
      <p:sp>
        <p:nvSpPr>
          <p:cNvPr id="37" name="Shape 33"/>
          <p:cNvSpPr/>
          <p:nvPr/>
        </p:nvSpPr>
        <p:spPr>
          <a:xfrm>
            <a:off x="2807208" y="4063857"/>
            <a:ext cx="3099816" cy="73152"/>
          </a:xfrm>
          <a:prstGeom prst="rect">
            <a:avLst/>
          </a:prstGeom>
          <a:solidFill>
            <a:srgbClr val="D62728"/>
          </a:solidFill>
          <a:ln w="12700">
            <a:solidFill>
              <a:srgbClr val="D62728"/>
            </a:solidFill>
            <a:prstDash val="solid"/>
          </a:ln>
        </p:spPr>
      </p:sp>
      <p:sp>
        <p:nvSpPr>
          <p:cNvPr id="38" name="Text 34"/>
          <p:cNvSpPr/>
          <p:nvPr/>
        </p:nvSpPr>
        <p:spPr>
          <a:xfrm>
            <a:off x="6309360" y="3831124"/>
            <a:ext cx="684332" cy="177869"/>
          </a:xfrm>
          <a:prstGeom prst="rect">
            <a:avLst/>
          </a:prstGeom>
          <a:noFill/>
          <a:ln/>
        </p:spPr>
        <p:txBody>
          <a:bodyPr wrap="square" lIns="381" tIns="381" rIns="381" bIns="381" rtlCol="0" anchor="ctr">
            <a:noAutofit/>
          </a:bodyPr>
          <a:lstStyle/>
          <a:p>
            <a:pPr marL="0" indent="0" algn="l">
              <a:lnSpc>
                <a:spcPct val="90000"/>
              </a:lnSpc>
              <a:buNone/>
            </a:pPr>
            <a:r>
              <a:rPr lang="en-US" sz="1400" b="1" dirty="0">
                <a:solidFill>
                  <a:srgbClr val="8FB6CC"/>
                </a:solidFill>
                <a:latin typeface="Arial Black" panose="020B0A04020102020204" pitchFamily="34" charset="0"/>
                <a:ea typeface="Arial" pitchFamily="34" charset="-122"/>
                <a:cs typeface="Arial" pitchFamily="34" charset="-120"/>
              </a:rPr>
              <a:t>63.6%</a:t>
            </a:r>
            <a:endParaRPr lang="en-US" sz="1400" dirty="0">
              <a:latin typeface="Arial Black" panose="020B0A04020102020204" pitchFamily="34" charset="0"/>
            </a:endParaRPr>
          </a:p>
        </p:txBody>
      </p:sp>
      <p:sp>
        <p:nvSpPr>
          <p:cNvPr id="39" name="Text 35"/>
          <p:cNvSpPr/>
          <p:nvPr/>
        </p:nvSpPr>
        <p:spPr>
          <a:xfrm>
            <a:off x="6309360" y="4035123"/>
            <a:ext cx="684332" cy="177869"/>
          </a:xfrm>
          <a:prstGeom prst="rect">
            <a:avLst/>
          </a:prstGeom>
          <a:noFill/>
          <a:ln/>
        </p:spPr>
        <p:txBody>
          <a:bodyPr wrap="square" lIns="381" tIns="381" rIns="381" bIns="381" rtlCol="0" anchor="ctr">
            <a:noAutofit/>
          </a:bodyPr>
          <a:lstStyle/>
          <a:p>
            <a:pPr marL="0" indent="0" algn="l">
              <a:lnSpc>
                <a:spcPct val="90000"/>
              </a:lnSpc>
              <a:buNone/>
            </a:pPr>
            <a:r>
              <a:rPr lang="en-US" sz="1400" b="1" dirty="0">
                <a:solidFill>
                  <a:srgbClr val="D62728"/>
                </a:solidFill>
                <a:latin typeface="Arial Black" panose="020B0A04020102020204" pitchFamily="34" charset="0"/>
                <a:ea typeface="Arial" pitchFamily="34" charset="-122"/>
                <a:cs typeface="Arial" pitchFamily="34" charset="-120"/>
              </a:rPr>
              <a:t>90.4%</a:t>
            </a:r>
            <a:endParaRPr lang="en-US" sz="1400" dirty="0">
              <a:latin typeface="Arial Black" panose="020B0A04020102020204" pitchFamily="34" charset="0"/>
            </a:endParaRPr>
          </a:p>
        </p:txBody>
      </p:sp>
      <p:sp>
        <p:nvSpPr>
          <p:cNvPr id="40" name="Text 36"/>
          <p:cNvSpPr/>
          <p:nvPr/>
        </p:nvSpPr>
        <p:spPr>
          <a:xfrm>
            <a:off x="418011" y="4612497"/>
            <a:ext cx="2325189" cy="320040"/>
          </a:xfrm>
          <a:prstGeom prst="rect">
            <a:avLst/>
          </a:prstGeom>
          <a:noFill/>
          <a:ln/>
        </p:spPr>
        <p:txBody>
          <a:bodyPr wrap="square" lIns="381" tIns="381" rIns="381" bIns="381" rtlCol="0" anchor="ctr">
            <a:noAutofit/>
          </a:bodyPr>
          <a:lstStyle/>
          <a:p>
            <a:pPr marL="0" indent="0" algn="l">
              <a:lnSpc>
                <a:spcPct val="90000"/>
              </a:lnSpc>
              <a:buNone/>
            </a:pPr>
            <a:r>
              <a:rPr lang="en-US" sz="1400" dirty="0">
                <a:solidFill>
                  <a:srgbClr val="111827"/>
                </a:solidFill>
                <a:latin typeface="Arial Black" panose="020B0A04020102020204" pitchFamily="34" charset="0"/>
                <a:ea typeface="Arial" pitchFamily="34" charset="-122"/>
                <a:cs typeface="Arial" pitchFamily="34" charset="-120"/>
              </a:rPr>
              <a:t>Know adult dose schedule</a:t>
            </a:r>
            <a:endParaRPr lang="en-US" sz="1400" dirty="0">
              <a:latin typeface="Arial Black" panose="020B0A04020102020204" pitchFamily="34" charset="0"/>
            </a:endParaRPr>
          </a:p>
        </p:txBody>
      </p:sp>
      <p:sp>
        <p:nvSpPr>
          <p:cNvPr id="41" name="Shape 37"/>
          <p:cNvSpPr/>
          <p:nvPr/>
        </p:nvSpPr>
        <p:spPr>
          <a:xfrm>
            <a:off x="2807208" y="4676505"/>
            <a:ext cx="3429000" cy="73152"/>
          </a:xfrm>
          <a:prstGeom prst="rect">
            <a:avLst/>
          </a:prstGeom>
          <a:solidFill>
            <a:srgbClr val="E6EEF3"/>
          </a:solidFill>
          <a:ln w="12700">
            <a:solidFill>
              <a:srgbClr val="E6EEF3"/>
            </a:solidFill>
            <a:prstDash val="solid"/>
          </a:ln>
        </p:spPr>
      </p:sp>
      <p:sp>
        <p:nvSpPr>
          <p:cNvPr id="42" name="Shape 38"/>
          <p:cNvSpPr/>
          <p:nvPr/>
        </p:nvSpPr>
        <p:spPr>
          <a:xfrm>
            <a:off x="2807208" y="4676505"/>
            <a:ext cx="778383" cy="73152"/>
          </a:xfrm>
          <a:prstGeom prst="rect">
            <a:avLst/>
          </a:prstGeom>
          <a:solidFill>
            <a:srgbClr val="8FB6CC"/>
          </a:solidFill>
          <a:ln w="12700">
            <a:solidFill>
              <a:srgbClr val="8FB6CC"/>
            </a:solidFill>
            <a:prstDash val="solid"/>
          </a:ln>
        </p:spPr>
      </p:sp>
      <p:sp>
        <p:nvSpPr>
          <p:cNvPr id="43" name="Shape 39"/>
          <p:cNvSpPr/>
          <p:nvPr/>
        </p:nvSpPr>
        <p:spPr>
          <a:xfrm>
            <a:off x="2807208" y="4813665"/>
            <a:ext cx="3429000" cy="73152"/>
          </a:xfrm>
          <a:prstGeom prst="rect">
            <a:avLst/>
          </a:prstGeom>
          <a:solidFill>
            <a:srgbClr val="F5E2E2"/>
          </a:solidFill>
          <a:ln w="12700">
            <a:solidFill>
              <a:srgbClr val="F5E2E2"/>
            </a:solidFill>
            <a:prstDash val="solid"/>
          </a:ln>
        </p:spPr>
      </p:sp>
      <p:sp>
        <p:nvSpPr>
          <p:cNvPr id="44" name="Shape 40"/>
          <p:cNvSpPr/>
          <p:nvPr/>
        </p:nvSpPr>
        <p:spPr>
          <a:xfrm>
            <a:off x="2807208" y="4813665"/>
            <a:ext cx="1714500" cy="73152"/>
          </a:xfrm>
          <a:prstGeom prst="rect">
            <a:avLst/>
          </a:prstGeom>
          <a:solidFill>
            <a:srgbClr val="D62728"/>
          </a:solidFill>
          <a:ln w="12700">
            <a:solidFill>
              <a:srgbClr val="D62728"/>
            </a:solidFill>
            <a:prstDash val="solid"/>
          </a:ln>
        </p:spPr>
      </p:sp>
      <p:sp>
        <p:nvSpPr>
          <p:cNvPr id="45" name="Text 41"/>
          <p:cNvSpPr/>
          <p:nvPr/>
        </p:nvSpPr>
        <p:spPr>
          <a:xfrm>
            <a:off x="6309360" y="4580932"/>
            <a:ext cx="684332" cy="177869"/>
          </a:xfrm>
          <a:prstGeom prst="rect">
            <a:avLst/>
          </a:prstGeom>
          <a:noFill/>
          <a:ln/>
        </p:spPr>
        <p:txBody>
          <a:bodyPr wrap="square" lIns="381" tIns="381" rIns="381" bIns="381" rtlCol="0" anchor="ctr">
            <a:noAutofit/>
          </a:bodyPr>
          <a:lstStyle/>
          <a:p>
            <a:pPr marL="0" indent="0" algn="l">
              <a:lnSpc>
                <a:spcPct val="90000"/>
              </a:lnSpc>
              <a:buNone/>
            </a:pPr>
            <a:r>
              <a:rPr lang="en-US" sz="1400" b="1" dirty="0">
                <a:solidFill>
                  <a:srgbClr val="8FB6CC"/>
                </a:solidFill>
                <a:latin typeface="Arial Black" panose="020B0A04020102020204" pitchFamily="34" charset="0"/>
                <a:ea typeface="Arial" pitchFamily="34" charset="-122"/>
                <a:cs typeface="Arial" pitchFamily="34" charset="-120"/>
              </a:rPr>
              <a:t>22.7%</a:t>
            </a:r>
            <a:endParaRPr lang="en-US" sz="1400" dirty="0">
              <a:latin typeface="Arial Black" panose="020B0A04020102020204" pitchFamily="34" charset="0"/>
            </a:endParaRPr>
          </a:p>
        </p:txBody>
      </p:sp>
      <p:sp>
        <p:nvSpPr>
          <p:cNvPr id="46" name="Text 42"/>
          <p:cNvSpPr/>
          <p:nvPr/>
        </p:nvSpPr>
        <p:spPr>
          <a:xfrm>
            <a:off x="6309360" y="4781880"/>
            <a:ext cx="684332" cy="177869"/>
          </a:xfrm>
          <a:prstGeom prst="rect">
            <a:avLst/>
          </a:prstGeom>
          <a:noFill/>
          <a:ln/>
        </p:spPr>
        <p:txBody>
          <a:bodyPr wrap="square" lIns="381" tIns="381" rIns="381" bIns="381" rtlCol="0" anchor="ctr">
            <a:normAutofit fontScale="92500" lnSpcReduction="10000"/>
          </a:bodyPr>
          <a:lstStyle/>
          <a:p>
            <a:pPr marL="0" indent="0" algn="l">
              <a:lnSpc>
                <a:spcPct val="90000"/>
              </a:lnSpc>
              <a:buNone/>
            </a:pPr>
            <a:r>
              <a:rPr lang="en-US" sz="1400" b="1" dirty="0">
                <a:solidFill>
                  <a:srgbClr val="D62728"/>
                </a:solidFill>
                <a:latin typeface="Arial Black" panose="020B0A04020102020204" pitchFamily="34" charset="0"/>
                <a:ea typeface="Arial" pitchFamily="34" charset="-122"/>
                <a:cs typeface="Arial" pitchFamily="34" charset="-120"/>
              </a:rPr>
              <a:t>50%</a:t>
            </a:r>
            <a:endParaRPr lang="en-US" sz="1400" dirty="0">
              <a:latin typeface="Arial Black" panose="020B0A04020102020204" pitchFamily="34" charset="0"/>
            </a:endParaRPr>
          </a:p>
        </p:txBody>
      </p:sp>
      <p:sp>
        <p:nvSpPr>
          <p:cNvPr id="47" name="Shape 43"/>
          <p:cNvSpPr/>
          <p:nvPr/>
        </p:nvSpPr>
        <p:spPr>
          <a:xfrm>
            <a:off x="813816" y="5223525"/>
            <a:ext cx="5368834" cy="696252"/>
          </a:xfrm>
          <a:prstGeom prst="roundRect">
            <a:avLst>
              <a:gd name="adj" fmla="val 15556"/>
            </a:avLst>
          </a:prstGeom>
          <a:solidFill>
            <a:srgbClr val="FCEAEA"/>
          </a:solidFill>
          <a:ln w="8890">
            <a:solidFill>
              <a:srgbClr val="E8B7B7"/>
            </a:solidFill>
            <a:prstDash val="solid"/>
          </a:ln>
        </p:spPr>
      </p:sp>
      <p:sp>
        <p:nvSpPr>
          <p:cNvPr id="48" name="Text 44"/>
          <p:cNvSpPr/>
          <p:nvPr/>
        </p:nvSpPr>
        <p:spPr>
          <a:xfrm>
            <a:off x="891605" y="5452126"/>
            <a:ext cx="5204242" cy="253421"/>
          </a:xfrm>
          <a:prstGeom prst="rect">
            <a:avLst/>
          </a:prstGeom>
          <a:noFill/>
          <a:ln/>
        </p:spPr>
        <p:txBody>
          <a:bodyPr wrap="square" lIns="381" tIns="381" rIns="381" bIns="381" rtlCol="0" anchor="ctr">
            <a:noAutofit/>
          </a:bodyPr>
          <a:lstStyle/>
          <a:p>
            <a:pPr marL="0" indent="0" algn="ctr">
              <a:lnSpc>
                <a:spcPct val="90000"/>
              </a:lnSpc>
              <a:buNone/>
            </a:pPr>
            <a:r>
              <a:rPr lang="en-US" sz="1400" b="1" dirty="0">
                <a:solidFill>
                  <a:srgbClr val="111827"/>
                </a:solidFill>
                <a:latin typeface="Arial Black" panose="020B0A04020102020204" pitchFamily="34" charset="0"/>
                <a:ea typeface="Arial" pitchFamily="34" charset="-122"/>
                <a:cs typeface="Arial" pitchFamily="34" charset="-120"/>
              </a:rPr>
              <a:t>SIGNIFICANT DIFFERENCES WERE OBSERVED IN VACCINATION-RELATED KNOWLEDGE DOMAINS</a:t>
            </a:r>
            <a:endParaRPr lang="en-US" sz="1400" dirty="0">
              <a:latin typeface="Arial Black" panose="020B0A04020102020204" pitchFamily="34" charset="0"/>
            </a:endParaRPr>
          </a:p>
        </p:txBody>
      </p:sp>
      <p:sp>
        <p:nvSpPr>
          <p:cNvPr id="49" name="Shape 45"/>
          <p:cNvSpPr/>
          <p:nvPr/>
        </p:nvSpPr>
        <p:spPr>
          <a:xfrm>
            <a:off x="7504613" y="1750425"/>
            <a:ext cx="4160520" cy="1874520"/>
          </a:xfrm>
          <a:prstGeom prst="roundRect">
            <a:avLst>
              <a:gd name="adj" fmla="val 3415"/>
            </a:avLst>
          </a:prstGeom>
          <a:solidFill>
            <a:srgbClr val="EAF3F8"/>
          </a:solidFill>
          <a:ln w="8890">
            <a:solidFill>
              <a:srgbClr val="D6E7F0"/>
            </a:solidFill>
            <a:prstDash val="solid"/>
          </a:ln>
        </p:spPr>
      </p:sp>
      <p:sp>
        <p:nvSpPr>
          <p:cNvPr id="50" name="Text 46"/>
          <p:cNvSpPr/>
          <p:nvPr/>
        </p:nvSpPr>
        <p:spPr>
          <a:xfrm>
            <a:off x="7714925" y="1979025"/>
            <a:ext cx="3749040" cy="256032"/>
          </a:xfrm>
          <a:prstGeom prst="rect">
            <a:avLst/>
          </a:prstGeom>
          <a:noFill/>
          <a:ln/>
        </p:spPr>
        <p:txBody>
          <a:bodyPr wrap="square" lIns="381" tIns="381" rIns="381" bIns="381" rtlCol="0" anchor="ctr">
            <a:normAutofit/>
          </a:bodyPr>
          <a:lstStyle/>
          <a:p>
            <a:pPr marL="0" indent="0" algn="ctr">
              <a:lnSpc>
                <a:spcPct val="90000"/>
              </a:lnSpc>
              <a:buNone/>
            </a:pPr>
            <a:r>
              <a:rPr lang="en-US" b="1" dirty="0">
                <a:solidFill>
                  <a:srgbClr val="0B3551"/>
                </a:solidFill>
                <a:latin typeface="Arial Black" panose="020B0A04020102020204" pitchFamily="34" charset="0"/>
                <a:ea typeface="Arial" pitchFamily="34" charset="-122"/>
                <a:cs typeface="Arial" pitchFamily="34" charset="-120"/>
              </a:rPr>
              <a:t>LARGEST GENDER GAPS</a:t>
            </a:r>
            <a:endParaRPr lang="en-US" dirty="0">
              <a:latin typeface="Arial Black" panose="020B0A04020102020204" pitchFamily="34" charset="0"/>
            </a:endParaRPr>
          </a:p>
        </p:txBody>
      </p:sp>
      <p:sp>
        <p:nvSpPr>
          <p:cNvPr id="51" name="Text 47"/>
          <p:cNvSpPr/>
          <p:nvPr/>
        </p:nvSpPr>
        <p:spPr>
          <a:xfrm>
            <a:off x="7598247" y="2344785"/>
            <a:ext cx="4097346" cy="1076382"/>
          </a:xfrm>
          <a:prstGeom prst="rect">
            <a:avLst/>
          </a:prstGeom>
          <a:noFill/>
          <a:ln/>
        </p:spPr>
        <p:txBody>
          <a:bodyPr wrap="square" lIns="381" tIns="381" rIns="381" bIns="381" rtlCol="0" anchor="ctr">
            <a:noAutofit/>
          </a:bodyPr>
          <a:lstStyle/>
          <a:p>
            <a:pPr marL="0" indent="0" algn="l">
              <a:lnSpc>
                <a:spcPct val="90000"/>
              </a:lnSpc>
              <a:buNone/>
            </a:pPr>
            <a:r>
              <a:rPr lang="en-US" sz="1600" dirty="0">
                <a:solidFill>
                  <a:srgbClr val="111827"/>
                </a:solidFill>
                <a:latin typeface="Arial Black" panose="020B0A04020102020204" pitchFamily="34" charset="0"/>
                <a:ea typeface="Arial" pitchFamily="34" charset="-122"/>
                <a:cs typeface="Arial" pitchFamily="34" charset="-120"/>
              </a:rPr>
              <a:t>• Vaccination before sexual debut: 54.5% vs 87.7%</a:t>
            </a:r>
            <a:endParaRPr lang="en-US" sz="1600" dirty="0">
              <a:latin typeface="Arial Black" panose="020B0A04020102020204" pitchFamily="34" charset="0"/>
            </a:endParaRPr>
          </a:p>
          <a:p>
            <a:pPr marL="0" indent="0" algn="l">
              <a:lnSpc>
                <a:spcPct val="90000"/>
              </a:lnSpc>
              <a:buNone/>
            </a:pPr>
            <a:r>
              <a:rPr lang="en-US" sz="1600" dirty="0">
                <a:solidFill>
                  <a:srgbClr val="111827"/>
                </a:solidFill>
                <a:latin typeface="Arial Black" panose="020B0A04020102020204" pitchFamily="34" charset="0"/>
                <a:ea typeface="Arial" pitchFamily="34" charset="-122"/>
                <a:cs typeface="Arial" pitchFamily="34" charset="-120"/>
              </a:rPr>
              <a:t>• Vaccine safety: 63.6% vs 90.4%</a:t>
            </a:r>
            <a:endParaRPr lang="en-US" sz="1600" dirty="0">
              <a:latin typeface="Arial Black" panose="020B0A04020102020204" pitchFamily="34" charset="0"/>
            </a:endParaRPr>
          </a:p>
          <a:p>
            <a:pPr marL="0" indent="0" algn="l">
              <a:lnSpc>
                <a:spcPct val="90000"/>
              </a:lnSpc>
              <a:buNone/>
            </a:pPr>
            <a:r>
              <a:rPr lang="en-US" sz="1600" dirty="0">
                <a:solidFill>
                  <a:srgbClr val="111827"/>
                </a:solidFill>
                <a:latin typeface="Arial Black" panose="020B0A04020102020204" pitchFamily="34" charset="0"/>
                <a:ea typeface="Arial" pitchFamily="34" charset="-122"/>
                <a:cs typeface="Arial" pitchFamily="34" charset="-120"/>
              </a:rPr>
              <a:t>• Adult dose schedule: 22.7% vs 50.0%</a:t>
            </a:r>
            <a:endParaRPr lang="en-US" sz="1600" dirty="0">
              <a:latin typeface="Arial Black" panose="020B0A04020102020204" pitchFamily="34" charset="0"/>
            </a:endParaRPr>
          </a:p>
        </p:txBody>
      </p:sp>
      <p:sp>
        <p:nvSpPr>
          <p:cNvPr id="54" name="Shape 48"/>
          <p:cNvSpPr/>
          <p:nvPr/>
        </p:nvSpPr>
        <p:spPr>
          <a:xfrm>
            <a:off x="7245477" y="4828327"/>
            <a:ext cx="4535424" cy="628324"/>
          </a:xfrm>
          <a:prstGeom prst="roundRect">
            <a:avLst>
              <a:gd name="adj" fmla="val 13462"/>
            </a:avLst>
          </a:prstGeom>
          <a:solidFill>
            <a:srgbClr val="F5F8FA"/>
          </a:solidFill>
          <a:ln w="8890">
            <a:solidFill>
              <a:srgbClr val="DDE7EC"/>
            </a:solidFill>
            <a:prstDash val="solid"/>
          </a:ln>
        </p:spPr>
      </p:sp>
      <p:sp>
        <p:nvSpPr>
          <p:cNvPr id="55" name="Text 49"/>
          <p:cNvSpPr/>
          <p:nvPr/>
        </p:nvSpPr>
        <p:spPr>
          <a:xfrm>
            <a:off x="7365492" y="4895961"/>
            <a:ext cx="4251960" cy="557762"/>
          </a:xfrm>
          <a:prstGeom prst="rect">
            <a:avLst/>
          </a:prstGeom>
          <a:noFill/>
          <a:ln/>
        </p:spPr>
        <p:txBody>
          <a:bodyPr wrap="square" lIns="381" tIns="381" rIns="381" bIns="381" rtlCol="0" anchor="ctr">
            <a:noAutofit/>
          </a:bodyPr>
          <a:lstStyle/>
          <a:p>
            <a:pPr marL="0" indent="0" algn="ctr">
              <a:lnSpc>
                <a:spcPct val="90000"/>
              </a:lnSpc>
              <a:buNone/>
            </a:pPr>
            <a:r>
              <a:rPr lang="en-US" sz="1400" b="1" dirty="0">
                <a:solidFill>
                  <a:srgbClr val="0B3551"/>
                </a:solidFill>
                <a:latin typeface="Arial Black" panose="020B0A04020102020204" pitchFamily="34" charset="0"/>
                <a:ea typeface="Arial" pitchFamily="34" charset="-122"/>
                <a:cs typeface="Arial" pitchFamily="34" charset="-120"/>
              </a:rPr>
              <a:t>FEMALE STUDENTS SHOWED BETTER KNOWLEDGE, ESPECIALLY ABOUT HPV VACCINATION AND PREVENTION</a:t>
            </a:r>
            <a:endParaRPr lang="en-US" sz="1400" dirty="0">
              <a:latin typeface="Arial Black" panose="020B0A04020102020204" pitchFamily="34" charset="0"/>
            </a:endParaRPr>
          </a:p>
        </p:txBody>
      </p:sp>
      <p:sp>
        <p:nvSpPr>
          <p:cNvPr id="58" name="Text 52"/>
          <p:cNvSpPr/>
          <p:nvPr/>
        </p:nvSpPr>
        <p:spPr>
          <a:xfrm>
            <a:off x="256032" y="6651609"/>
            <a:ext cx="11430000" cy="201168"/>
          </a:xfrm>
          <a:prstGeom prst="rect">
            <a:avLst/>
          </a:prstGeom>
          <a:noFill/>
          <a:ln/>
        </p:spPr>
        <p:txBody>
          <a:bodyPr wrap="square" lIns="381" tIns="381" rIns="381" bIns="381" rtlCol="0" anchor="ctr">
            <a:normAutofit/>
          </a:bodyPr>
          <a:lstStyle/>
          <a:p>
            <a:pPr marL="0" indent="0" algn="l">
              <a:lnSpc>
                <a:spcPct val="90000"/>
              </a:lnSpc>
              <a:buNone/>
            </a:pPr>
            <a:r>
              <a:rPr lang="en-US" sz="840" b="1" dirty="0">
                <a:solidFill>
                  <a:srgbClr val="FFFFFF"/>
                </a:solidFill>
                <a:latin typeface="Arial Black" panose="020B0A04020102020204" pitchFamily="34" charset="0"/>
                <a:ea typeface="Arial" pitchFamily="34" charset="-122"/>
                <a:cs typeface="Arial" pitchFamily="34" charset="-120"/>
              </a:rPr>
              <a:t>KEYWORDS: HPV, CERVICAL CANCER PREVENTION, VACCINATION, MEDICAL EDUCATION, GENDER DIFFERENCES, UKRAINE</a:t>
            </a:r>
            <a:endParaRPr lang="en-US" sz="840" dirty="0">
              <a:latin typeface="Arial Black" panose="020B0A04020102020204" pitchFamily="34" charset="0"/>
            </a:endParaRPr>
          </a:p>
        </p:txBody>
      </p:sp>
      <p:sp>
        <p:nvSpPr>
          <p:cNvPr id="59" name="Text 1"/>
          <p:cNvSpPr/>
          <p:nvPr/>
        </p:nvSpPr>
        <p:spPr>
          <a:xfrm>
            <a:off x="256032" y="372135"/>
            <a:ext cx="9692640" cy="384049"/>
          </a:xfrm>
          <a:prstGeom prst="rect">
            <a:avLst/>
          </a:prstGeom>
          <a:noFill/>
          <a:ln/>
        </p:spPr>
        <p:txBody>
          <a:bodyPr wrap="square" lIns="381" tIns="381" rIns="381" bIns="381" rtlCol="0" anchor="ctr">
            <a:noAutofit/>
          </a:bodyPr>
          <a:lstStyle/>
          <a:p>
            <a:pPr marL="0" indent="0" algn="l">
              <a:lnSpc>
                <a:spcPct val="90000"/>
              </a:lnSpc>
              <a:buNone/>
            </a:pPr>
            <a:r>
              <a:rPr lang="en-US" sz="2400" b="1" dirty="0">
                <a:solidFill>
                  <a:srgbClr val="FFFFFF"/>
                </a:solidFill>
                <a:latin typeface="Arial Black" panose="020B0A04020102020204" pitchFamily="34" charset="0"/>
                <a:ea typeface="Arial" pitchFamily="34" charset="-122"/>
                <a:cs typeface="Arial" pitchFamily="34" charset="-120"/>
              </a:rPr>
              <a:t>RESULTS: FEMALE STUDENTS ANSWERED BETTER ON KEY HPV ITEMS</a:t>
            </a:r>
            <a:endParaRPr lang="en-US" sz="2400" dirty="0">
              <a:latin typeface="Arial Black" panose="020B0A04020102020204" pitchFamily="34" charset="0"/>
            </a:endParaRPr>
          </a:p>
        </p:txBody>
      </p:sp>
      <p:sp>
        <p:nvSpPr>
          <p:cNvPr id="62" name="Shape 18"/>
          <p:cNvSpPr/>
          <p:nvPr/>
        </p:nvSpPr>
        <p:spPr>
          <a:xfrm>
            <a:off x="0" y="5980179"/>
            <a:ext cx="12191695" cy="877824"/>
          </a:xfrm>
          <a:prstGeom prst="rect">
            <a:avLst/>
          </a:prstGeom>
          <a:solidFill>
            <a:srgbClr val="0F3557"/>
          </a:solidFill>
          <a:ln w="12700">
            <a:solidFill>
              <a:srgbClr val="0F3557"/>
            </a:solidFill>
            <a:prstDash val="solid"/>
          </a:ln>
        </p:spPr>
      </p:sp>
      <p:pic>
        <p:nvPicPr>
          <p:cNvPr id="63" name="Image 0" descr="/mnt/data/example_unzip/ppt/media/image8.png"/>
          <p:cNvPicPr>
            <a:picLocks noChangeAspect="1"/>
          </p:cNvPicPr>
          <p:nvPr/>
        </p:nvPicPr>
        <p:blipFill>
          <a:blip r:embed="rId7"/>
          <a:stretch>
            <a:fillRect/>
          </a:stretch>
        </p:blipFill>
        <p:spPr>
          <a:xfrm>
            <a:off x="11083675" y="87473"/>
            <a:ext cx="518284" cy="804672"/>
          </a:xfrm>
          <a:prstGeom prst="rect">
            <a:avLst/>
          </a:prstGeom>
        </p:spPr>
      </p:pic>
      <p:pic>
        <p:nvPicPr>
          <p:cNvPr id="64" name="Image 1" descr="/mnt/data/ifcpc_logo_crop.png"/>
          <p:cNvPicPr>
            <a:picLocks noChangeAspect="1"/>
          </p:cNvPicPr>
          <p:nvPr/>
        </p:nvPicPr>
        <p:blipFill>
          <a:blip r:embed="rId8"/>
          <a:stretch>
            <a:fillRect/>
          </a:stretch>
        </p:blipFill>
        <p:spPr>
          <a:xfrm>
            <a:off x="10312499" y="125015"/>
            <a:ext cx="434309" cy="802740"/>
          </a:xfrm>
          <a:prstGeom prst="rect">
            <a:avLst/>
          </a:prstGeom>
        </p:spPr>
      </p:pic>
      <p:sp>
        <p:nvSpPr>
          <p:cNvPr id="65" name="Text 16"/>
          <p:cNvSpPr/>
          <p:nvPr/>
        </p:nvSpPr>
        <p:spPr>
          <a:xfrm>
            <a:off x="256032" y="6185049"/>
            <a:ext cx="11430000" cy="546902"/>
          </a:xfrm>
          <a:prstGeom prst="rect">
            <a:avLst/>
          </a:prstGeom>
          <a:noFill/>
          <a:ln/>
        </p:spPr>
        <p:txBody>
          <a:bodyPr wrap="square" lIns="381" tIns="381" rIns="381" bIns="381" rtlCol="0" anchor="ctr">
            <a:noAutofit/>
          </a:bodyPr>
          <a:lstStyle/>
          <a:p>
            <a:pPr marL="0" indent="0" algn="l">
              <a:lnSpc>
                <a:spcPct val="90000"/>
              </a:lnSpc>
              <a:buNone/>
            </a:pPr>
            <a:r>
              <a:rPr lang="en-US" b="1" dirty="0">
                <a:solidFill>
                  <a:srgbClr val="FFFFFF"/>
                </a:solidFill>
                <a:latin typeface="Arial Black" panose="020B0A04020102020204" pitchFamily="34" charset="0"/>
                <a:ea typeface="Arial" pitchFamily="34" charset="-122"/>
                <a:cs typeface="Arial" pitchFamily="34" charset="-120"/>
              </a:rPr>
              <a:t>KEYWORDS: HPV, CERVICAL CANCER PREVENTION, VACCINATION, MEDICAL EDUCATION, GENDER DIFFERENCES, UKRAINE</a:t>
            </a:r>
            <a:endParaRPr lang="en-US" dirty="0">
              <a:latin typeface="Arial Black" panose="020B0A04020102020204" pitchFamily="34" charset="0"/>
            </a:endParaRPr>
          </a:p>
        </p:txBody>
      </p:sp>
      <p:pic>
        <p:nvPicPr>
          <p:cNvPr id="2" name="Аудіо 1">
            <a:hlinkClick r:id="" action="ppaction://media"/>
            <a:extLst>
              <a:ext uri="{FF2B5EF4-FFF2-40B4-BE49-F238E27FC236}">
                <a16:creationId xmlns:a16="http://schemas.microsoft.com/office/drawing/2014/main" id="{ECD5C790-5348-47FB-A3C1-6E413B58414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4460"/>
    </mc:Choice>
    <mc:Fallback>
      <p:transition spd="slow" advTm="344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47" name="Shape 0"/>
          <p:cNvSpPr/>
          <p:nvPr/>
        </p:nvSpPr>
        <p:spPr>
          <a:xfrm>
            <a:off x="0" y="-12432"/>
            <a:ext cx="12191695" cy="1110343"/>
          </a:xfrm>
          <a:prstGeom prst="rect">
            <a:avLst/>
          </a:prstGeom>
          <a:solidFill>
            <a:srgbClr val="0F3557"/>
          </a:solidFill>
          <a:ln w="12700">
            <a:solidFill>
              <a:srgbClr val="0F3557"/>
            </a:solidFill>
            <a:prstDash val="solid"/>
          </a:ln>
        </p:spPr>
      </p:sp>
      <p:sp>
        <p:nvSpPr>
          <p:cNvPr id="48" name="Shape 18"/>
          <p:cNvSpPr/>
          <p:nvPr/>
        </p:nvSpPr>
        <p:spPr>
          <a:xfrm>
            <a:off x="0" y="5980179"/>
            <a:ext cx="12191695" cy="877824"/>
          </a:xfrm>
          <a:prstGeom prst="rect">
            <a:avLst/>
          </a:prstGeom>
          <a:solidFill>
            <a:srgbClr val="0F3557"/>
          </a:solidFill>
          <a:ln w="12700">
            <a:solidFill>
              <a:srgbClr val="0F3557"/>
            </a:solidFill>
            <a:prstDash val="solid"/>
          </a:ln>
        </p:spPr>
      </p:sp>
      <p:pic>
        <p:nvPicPr>
          <p:cNvPr id="49" name="Image 0" descr="/mnt/data/example_unzip/ppt/media/image8.png"/>
          <p:cNvPicPr>
            <a:picLocks noChangeAspect="1"/>
          </p:cNvPicPr>
          <p:nvPr/>
        </p:nvPicPr>
        <p:blipFill>
          <a:blip r:embed="rId5"/>
          <a:stretch>
            <a:fillRect/>
          </a:stretch>
        </p:blipFill>
        <p:spPr>
          <a:xfrm>
            <a:off x="11083675" y="87473"/>
            <a:ext cx="518284" cy="804672"/>
          </a:xfrm>
          <a:prstGeom prst="rect">
            <a:avLst/>
          </a:prstGeom>
        </p:spPr>
      </p:pic>
      <p:pic>
        <p:nvPicPr>
          <p:cNvPr id="50" name="Image 1" descr="/mnt/data/ifcpc_logo_crop.png"/>
          <p:cNvPicPr>
            <a:picLocks noChangeAspect="1"/>
          </p:cNvPicPr>
          <p:nvPr/>
        </p:nvPicPr>
        <p:blipFill>
          <a:blip r:embed="rId6"/>
          <a:stretch>
            <a:fillRect/>
          </a:stretch>
        </p:blipFill>
        <p:spPr>
          <a:xfrm>
            <a:off x="10312499" y="125015"/>
            <a:ext cx="434309" cy="802740"/>
          </a:xfrm>
          <a:prstGeom prst="rect">
            <a:avLst/>
          </a:prstGeom>
        </p:spPr>
      </p:pic>
      <p:sp>
        <p:nvSpPr>
          <p:cNvPr id="51" name="Text 16"/>
          <p:cNvSpPr/>
          <p:nvPr/>
        </p:nvSpPr>
        <p:spPr>
          <a:xfrm>
            <a:off x="256032" y="6185049"/>
            <a:ext cx="11430000" cy="546902"/>
          </a:xfrm>
          <a:prstGeom prst="rect">
            <a:avLst/>
          </a:prstGeom>
          <a:noFill/>
          <a:ln/>
        </p:spPr>
        <p:txBody>
          <a:bodyPr wrap="square" lIns="381" tIns="381" rIns="381" bIns="381" rtlCol="0" anchor="ctr">
            <a:noAutofit/>
          </a:bodyPr>
          <a:lstStyle/>
          <a:p>
            <a:pPr marL="0" indent="0" algn="l">
              <a:lnSpc>
                <a:spcPct val="90000"/>
              </a:lnSpc>
              <a:buNone/>
            </a:pPr>
            <a:r>
              <a:rPr lang="en-US" b="1" dirty="0">
                <a:solidFill>
                  <a:srgbClr val="FFFFFF"/>
                </a:solidFill>
                <a:latin typeface="Arial Black" panose="020B0A04020102020204" pitchFamily="34" charset="0"/>
                <a:ea typeface="Arial" pitchFamily="34" charset="-122"/>
                <a:cs typeface="Arial" pitchFamily="34" charset="-120"/>
              </a:rPr>
              <a:t>KEYWORDS: HPV, CERVICAL CANCER PREVENTION, VACCINATION, MEDICAL EDUCATION, GENDER DIFFERENCES, UKRAINE</a:t>
            </a:r>
            <a:endParaRPr lang="en-US" dirty="0">
              <a:latin typeface="Arial Black" panose="020B0A04020102020204" pitchFamily="34" charset="0"/>
            </a:endParaRPr>
          </a:p>
        </p:txBody>
      </p:sp>
      <p:sp>
        <p:nvSpPr>
          <p:cNvPr id="3" name="Text 1"/>
          <p:cNvSpPr/>
          <p:nvPr/>
        </p:nvSpPr>
        <p:spPr>
          <a:xfrm>
            <a:off x="256032" y="380294"/>
            <a:ext cx="9692640" cy="384048"/>
          </a:xfrm>
          <a:prstGeom prst="rect">
            <a:avLst/>
          </a:prstGeom>
          <a:noFill/>
          <a:ln/>
        </p:spPr>
        <p:txBody>
          <a:bodyPr wrap="square" lIns="381" tIns="381" rIns="381" bIns="381" rtlCol="0" anchor="ctr">
            <a:normAutofit/>
          </a:bodyPr>
          <a:lstStyle/>
          <a:p>
            <a:pPr marL="0" indent="0" algn="l">
              <a:lnSpc>
                <a:spcPct val="90000"/>
              </a:lnSpc>
              <a:buNone/>
            </a:pPr>
            <a:r>
              <a:rPr lang="en-US" sz="2400" b="1" dirty="0">
                <a:solidFill>
                  <a:srgbClr val="FFFFFF"/>
                </a:solidFill>
                <a:latin typeface="Arial Black" panose="020B0A04020102020204" pitchFamily="34" charset="0"/>
                <a:ea typeface="Arial" pitchFamily="34" charset="-122"/>
                <a:cs typeface="Arial" pitchFamily="34" charset="-120"/>
              </a:rPr>
              <a:t>RESULTS: KNOWLEDGE SCORE AND VACCINATION GAP</a:t>
            </a:r>
            <a:endParaRPr lang="en-US" sz="2400" dirty="0">
              <a:latin typeface="Arial Black" panose="020B0A04020102020204" pitchFamily="34" charset="0"/>
            </a:endParaRPr>
          </a:p>
        </p:txBody>
      </p:sp>
      <p:sp>
        <p:nvSpPr>
          <p:cNvPr id="6" name="Text 2"/>
          <p:cNvSpPr/>
          <p:nvPr/>
        </p:nvSpPr>
        <p:spPr>
          <a:xfrm>
            <a:off x="566928" y="1444429"/>
            <a:ext cx="5212080" cy="164592"/>
          </a:xfrm>
          <a:prstGeom prst="rect">
            <a:avLst/>
          </a:prstGeom>
          <a:noFill/>
          <a:ln/>
        </p:spPr>
        <p:txBody>
          <a:bodyPr wrap="square" lIns="381" tIns="381" rIns="381" bIns="381" rtlCol="0" anchor="ctr">
            <a:noAutofit/>
          </a:bodyPr>
          <a:lstStyle/>
          <a:p>
            <a:pPr marL="0" indent="0" algn="ctr">
              <a:lnSpc>
                <a:spcPct val="90000"/>
              </a:lnSpc>
              <a:buNone/>
            </a:pPr>
            <a:r>
              <a:rPr lang="en-US" b="1" dirty="0">
                <a:solidFill>
                  <a:srgbClr val="0B3551"/>
                </a:solidFill>
                <a:latin typeface="Arial Black" panose="020B0A04020102020204" pitchFamily="34" charset="0"/>
                <a:ea typeface="Arial" pitchFamily="34" charset="-122"/>
                <a:cs typeface="Arial" pitchFamily="34" charset="-120"/>
              </a:rPr>
              <a:t>KNOWLEDGE LEVEL BY TOTAL SCORE</a:t>
            </a:r>
            <a:endParaRPr lang="en-US" dirty="0">
              <a:latin typeface="Arial Black" panose="020B0A04020102020204" pitchFamily="34" charset="0"/>
            </a:endParaRPr>
          </a:p>
        </p:txBody>
      </p:sp>
      <p:sp>
        <p:nvSpPr>
          <p:cNvPr id="7" name="Shape 3"/>
          <p:cNvSpPr/>
          <p:nvPr/>
        </p:nvSpPr>
        <p:spPr>
          <a:xfrm>
            <a:off x="566928" y="1750428"/>
            <a:ext cx="5212080" cy="0"/>
          </a:xfrm>
          <a:prstGeom prst="line">
            <a:avLst/>
          </a:prstGeom>
          <a:noFill/>
          <a:ln w="15240">
            <a:solidFill>
              <a:srgbClr val="D62728"/>
            </a:solidFill>
            <a:prstDash val="solid"/>
          </a:ln>
        </p:spPr>
      </p:sp>
      <p:sp>
        <p:nvSpPr>
          <p:cNvPr id="8" name="Shape 4"/>
          <p:cNvSpPr/>
          <p:nvPr/>
        </p:nvSpPr>
        <p:spPr>
          <a:xfrm>
            <a:off x="646611" y="1912710"/>
            <a:ext cx="4875930" cy="2788920"/>
          </a:xfrm>
          <a:prstGeom prst="roundRect">
            <a:avLst>
              <a:gd name="adj" fmla="val 2295"/>
            </a:avLst>
          </a:prstGeom>
          <a:solidFill>
            <a:srgbClr val="FFFFFF"/>
          </a:solidFill>
          <a:ln w="8890">
            <a:solidFill>
              <a:srgbClr val="DDE7EC"/>
            </a:solidFill>
            <a:prstDash val="solid"/>
          </a:ln>
        </p:spPr>
      </p:sp>
      <p:sp>
        <p:nvSpPr>
          <p:cNvPr id="9" name="Shape 5"/>
          <p:cNvSpPr/>
          <p:nvPr/>
        </p:nvSpPr>
        <p:spPr>
          <a:xfrm>
            <a:off x="1252728" y="4135707"/>
            <a:ext cx="4023360" cy="0"/>
          </a:xfrm>
          <a:prstGeom prst="line">
            <a:avLst/>
          </a:prstGeom>
          <a:noFill/>
          <a:ln w="10160">
            <a:solidFill>
              <a:srgbClr val="A8B8C2"/>
            </a:solidFill>
            <a:prstDash val="solid"/>
          </a:ln>
        </p:spPr>
      </p:sp>
      <p:sp>
        <p:nvSpPr>
          <p:cNvPr id="10" name="Shape 6"/>
          <p:cNvSpPr/>
          <p:nvPr/>
        </p:nvSpPr>
        <p:spPr>
          <a:xfrm>
            <a:off x="1499616" y="3616785"/>
            <a:ext cx="201168" cy="518922"/>
          </a:xfrm>
          <a:prstGeom prst="rect">
            <a:avLst/>
          </a:prstGeom>
          <a:solidFill>
            <a:srgbClr val="8FB6CC"/>
          </a:solidFill>
          <a:ln w="12700">
            <a:solidFill>
              <a:srgbClr val="8FB6CC"/>
            </a:solidFill>
            <a:prstDash val="solid"/>
          </a:ln>
        </p:spPr>
      </p:sp>
      <p:sp>
        <p:nvSpPr>
          <p:cNvPr id="11" name="Shape 7"/>
          <p:cNvSpPr/>
          <p:nvPr/>
        </p:nvSpPr>
        <p:spPr>
          <a:xfrm>
            <a:off x="1764792" y="4014549"/>
            <a:ext cx="201168" cy="121158"/>
          </a:xfrm>
          <a:prstGeom prst="rect">
            <a:avLst/>
          </a:prstGeom>
          <a:solidFill>
            <a:srgbClr val="D62728"/>
          </a:solidFill>
          <a:ln w="12700">
            <a:solidFill>
              <a:srgbClr val="D62728"/>
            </a:solidFill>
            <a:prstDash val="solid"/>
          </a:ln>
        </p:spPr>
      </p:sp>
      <p:sp>
        <p:nvSpPr>
          <p:cNvPr id="12" name="Text 8"/>
          <p:cNvSpPr/>
          <p:nvPr/>
        </p:nvSpPr>
        <p:spPr>
          <a:xfrm>
            <a:off x="1429022" y="3447625"/>
            <a:ext cx="530352" cy="87523"/>
          </a:xfrm>
          <a:prstGeom prst="rect">
            <a:avLst/>
          </a:prstGeom>
          <a:noFill/>
          <a:ln/>
        </p:spPr>
        <p:txBody>
          <a:bodyPr wrap="square" lIns="381" tIns="381" rIns="381" bIns="381" rtlCol="0" anchor="ctr">
            <a:noAutofit/>
          </a:bodyPr>
          <a:lstStyle/>
          <a:p>
            <a:pPr marL="0" indent="0" algn="ctr">
              <a:lnSpc>
                <a:spcPct val="90000"/>
              </a:lnSpc>
              <a:buNone/>
            </a:pPr>
            <a:r>
              <a:rPr lang="en-US" sz="1200" b="1" dirty="0">
                <a:solidFill>
                  <a:srgbClr val="8FB6CC"/>
                </a:solidFill>
                <a:latin typeface="Arial Black" panose="020B0A04020102020204" pitchFamily="34" charset="0"/>
                <a:ea typeface="Arial" pitchFamily="34" charset="-122"/>
                <a:cs typeface="Arial" pitchFamily="34" charset="-120"/>
              </a:rPr>
              <a:t>22.7%</a:t>
            </a:r>
            <a:endParaRPr lang="en-US" sz="1200" dirty="0">
              <a:latin typeface="Arial Black" panose="020B0A04020102020204" pitchFamily="34" charset="0"/>
            </a:endParaRPr>
          </a:p>
        </p:txBody>
      </p:sp>
      <p:sp>
        <p:nvSpPr>
          <p:cNvPr id="13" name="Text 9"/>
          <p:cNvSpPr/>
          <p:nvPr/>
        </p:nvSpPr>
        <p:spPr>
          <a:xfrm>
            <a:off x="1719072" y="3788235"/>
            <a:ext cx="521208" cy="153162"/>
          </a:xfrm>
          <a:prstGeom prst="rect">
            <a:avLst/>
          </a:prstGeom>
          <a:noFill/>
          <a:ln/>
        </p:spPr>
        <p:txBody>
          <a:bodyPr wrap="square" lIns="381" tIns="381" rIns="381" bIns="381" rtlCol="0" anchor="ctr">
            <a:noAutofit/>
          </a:bodyPr>
          <a:lstStyle/>
          <a:p>
            <a:pPr marL="0" indent="0" algn="ctr">
              <a:lnSpc>
                <a:spcPct val="90000"/>
              </a:lnSpc>
              <a:buNone/>
            </a:pPr>
            <a:r>
              <a:rPr lang="en-US" sz="1200" b="1" dirty="0">
                <a:solidFill>
                  <a:srgbClr val="D62728"/>
                </a:solidFill>
                <a:latin typeface="Arial Black" panose="020B0A04020102020204" pitchFamily="34" charset="0"/>
                <a:ea typeface="Arial" pitchFamily="34" charset="-122"/>
                <a:cs typeface="Arial" pitchFamily="34" charset="-120"/>
              </a:rPr>
              <a:t>5.3%</a:t>
            </a:r>
            <a:endParaRPr lang="en-US" sz="1200" dirty="0">
              <a:latin typeface="Arial Black" panose="020B0A04020102020204" pitchFamily="34" charset="0"/>
            </a:endParaRPr>
          </a:p>
        </p:txBody>
      </p:sp>
      <p:sp>
        <p:nvSpPr>
          <p:cNvPr id="14" name="Text 10"/>
          <p:cNvSpPr/>
          <p:nvPr/>
        </p:nvSpPr>
        <p:spPr>
          <a:xfrm>
            <a:off x="1389888" y="4208859"/>
            <a:ext cx="777240" cy="128016"/>
          </a:xfrm>
          <a:prstGeom prst="rect">
            <a:avLst/>
          </a:prstGeom>
          <a:noFill/>
          <a:ln/>
        </p:spPr>
        <p:txBody>
          <a:bodyPr wrap="square" lIns="381" tIns="381" rIns="381" bIns="381" rtlCol="0" anchor="ctr">
            <a:noAutofit/>
          </a:bodyPr>
          <a:lstStyle/>
          <a:p>
            <a:pPr marL="0" indent="0" algn="ctr">
              <a:lnSpc>
                <a:spcPct val="90000"/>
              </a:lnSpc>
              <a:buNone/>
            </a:pPr>
            <a:r>
              <a:rPr lang="en-US" sz="1200" b="1" dirty="0">
                <a:solidFill>
                  <a:srgbClr val="111827"/>
                </a:solidFill>
                <a:latin typeface="Arial Black" panose="020B0A04020102020204" pitchFamily="34" charset="0"/>
                <a:ea typeface="Arial" pitchFamily="34" charset="-122"/>
                <a:cs typeface="Arial" pitchFamily="34" charset="-120"/>
              </a:rPr>
              <a:t>LOW</a:t>
            </a:r>
            <a:endParaRPr lang="en-US" sz="1200" dirty="0">
              <a:latin typeface="Arial Black" panose="020B0A04020102020204" pitchFamily="34" charset="0"/>
            </a:endParaRPr>
          </a:p>
        </p:txBody>
      </p:sp>
      <p:sp>
        <p:nvSpPr>
          <p:cNvPr id="15" name="Shape 11"/>
          <p:cNvSpPr/>
          <p:nvPr/>
        </p:nvSpPr>
        <p:spPr>
          <a:xfrm>
            <a:off x="2718816" y="2992707"/>
            <a:ext cx="201168" cy="1143000"/>
          </a:xfrm>
          <a:prstGeom prst="rect">
            <a:avLst/>
          </a:prstGeom>
          <a:solidFill>
            <a:srgbClr val="8FB6CC"/>
          </a:solidFill>
          <a:ln w="12700">
            <a:solidFill>
              <a:srgbClr val="8FB6CC"/>
            </a:solidFill>
            <a:prstDash val="solid"/>
          </a:ln>
        </p:spPr>
      </p:sp>
      <p:sp>
        <p:nvSpPr>
          <p:cNvPr id="16" name="Shape 12"/>
          <p:cNvSpPr/>
          <p:nvPr/>
        </p:nvSpPr>
        <p:spPr>
          <a:xfrm>
            <a:off x="2983992" y="2912697"/>
            <a:ext cx="201168" cy="1223010"/>
          </a:xfrm>
          <a:prstGeom prst="rect">
            <a:avLst/>
          </a:prstGeom>
          <a:solidFill>
            <a:srgbClr val="D62728"/>
          </a:solidFill>
          <a:ln w="12700">
            <a:solidFill>
              <a:srgbClr val="D62728"/>
            </a:solidFill>
            <a:prstDash val="solid"/>
          </a:ln>
        </p:spPr>
      </p:sp>
      <p:sp>
        <p:nvSpPr>
          <p:cNvPr id="17" name="Text 13"/>
          <p:cNvSpPr/>
          <p:nvPr/>
        </p:nvSpPr>
        <p:spPr>
          <a:xfrm>
            <a:off x="2609088" y="2809827"/>
            <a:ext cx="402336" cy="150876"/>
          </a:xfrm>
          <a:prstGeom prst="rect">
            <a:avLst/>
          </a:prstGeom>
          <a:noFill/>
          <a:ln/>
        </p:spPr>
        <p:txBody>
          <a:bodyPr wrap="square" lIns="381" tIns="381" rIns="381" bIns="381" rtlCol="0" anchor="ctr">
            <a:noAutofit/>
          </a:bodyPr>
          <a:lstStyle/>
          <a:p>
            <a:pPr marL="0" indent="0" algn="ctr">
              <a:lnSpc>
                <a:spcPct val="90000"/>
              </a:lnSpc>
              <a:buNone/>
            </a:pPr>
            <a:r>
              <a:rPr lang="en-US" sz="1200" b="1" dirty="0">
                <a:solidFill>
                  <a:srgbClr val="8FB6CC"/>
                </a:solidFill>
                <a:latin typeface="Arial Black" panose="020B0A04020102020204" pitchFamily="34" charset="0"/>
                <a:ea typeface="Arial" pitchFamily="34" charset="-122"/>
                <a:cs typeface="Arial" pitchFamily="34" charset="-120"/>
              </a:rPr>
              <a:t>50%</a:t>
            </a:r>
            <a:endParaRPr lang="en-US" sz="1200" dirty="0">
              <a:latin typeface="Arial Black" panose="020B0A04020102020204" pitchFamily="34" charset="0"/>
            </a:endParaRPr>
          </a:p>
        </p:txBody>
      </p:sp>
      <p:sp>
        <p:nvSpPr>
          <p:cNvPr id="18" name="Text 14"/>
          <p:cNvSpPr/>
          <p:nvPr/>
        </p:nvSpPr>
        <p:spPr>
          <a:xfrm>
            <a:off x="2938272" y="2725242"/>
            <a:ext cx="586632" cy="114303"/>
          </a:xfrm>
          <a:prstGeom prst="rect">
            <a:avLst/>
          </a:prstGeom>
          <a:noFill/>
          <a:ln/>
        </p:spPr>
        <p:txBody>
          <a:bodyPr wrap="square" lIns="381" tIns="381" rIns="381" bIns="381" rtlCol="0" anchor="ctr">
            <a:noAutofit/>
          </a:bodyPr>
          <a:lstStyle/>
          <a:p>
            <a:pPr marL="0" indent="0" algn="ctr">
              <a:lnSpc>
                <a:spcPct val="90000"/>
              </a:lnSpc>
              <a:buNone/>
            </a:pPr>
            <a:r>
              <a:rPr lang="en-US" sz="1200" b="1" dirty="0">
                <a:solidFill>
                  <a:srgbClr val="D62728"/>
                </a:solidFill>
                <a:latin typeface="Arial Black" panose="020B0A04020102020204" pitchFamily="34" charset="0"/>
                <a:ea typeface="Arial" pitchFamily="34" charset="-122"/>
                <a:cs typeface="Arial" pitchFamily="34" charset="-120"/>
              </a:rPr>
              <a:t>53.5%</a:t>
            </a:r>
            <a:endParaRPr lang="en-US" sz="1200" dirty="0">
              <a:latin typeface="Arial Black" panose="020B0A04020102020204" pitchFamily="34" charset="0"/>
            </a:endParaRPr>
          </a:p>
        </p:txBody>
      </p:sp>
      <p:sp>
        <p:nvSpPr>
          <p:cNvPr id="19" name="Text 15"/>
          <p:cNvSpPr/>
          <p:nvPr/>
        </p:nvSpPr>
        <p:spPr>
          <a:xfrm>
            <a:off x="2609088" y="4208859"/>
            <a:ext cx="777240" cy="128016"/>
          </a:xfrm>
          <a:prstGeom prst="rect">
            <a:avLst/>
          </a:prstGeom>
          <a:noFill/>
          <a:ln/>
        </p:spPr>
        <p:txBody>
          <a:bodyPr wrap="square" lIns="381" tIns="381" rIns="381" bIns="381" rtlCol="0" anchor="ctr">
            <a:noAutofit/>
          </a:bodyPr>
          <a:lstStyle/>
          <a:p>
            <a:pPr marL="0" indent="0" algn="ctr">
              <a:lnSpc>
                <a:spcPct val="90000"/>
              </a:lnSpc>
              <a:buNone/>
            </a:pPr>
            <a:r>
              <a:rPr lang="en-US" sz="1200" b="1" dirty="0">
                <a:solidFill>
                  <a:srgbClr val="111827"/>
                </a:solidFill>
                <a:latin typeface="Arial Black" panose="020B0A04020102020204" pitchFamily="34" charset="0"/>
                <a:ea typeface="Arial" pitchFamily="34" charset="-122"/>
                <a:cs typeface="Arial" pitchFamily="34" charset="-120"/>
              </a:rPr>
              <a:t>MEDIUM</a:t>
            </a:r>
            <a:endParaRPr lang="en-US" sz="1200" dirty="0">
              <a:latin typeface="Arial Black" panose="020B0A04020102020204" pitchFamily="34" charset="0"/>
            </a:endParaRPr>
          </a:p>
        </p:txBody>
      </p:sp>
      <p:sp>
        <p:nvSpPr>
          <p:cNvPr id="20" name="Shape 16"/>
          <p:cNvSpPr/>
          <p:nvPr/>
        </p:nvSpPr>
        <p:spPr>
          <a:xfrm>
            <a:off x="3938016" y="3511629"/>
            <a:ext cx="201168" cy="624078"/>
          </a:xfrm>
          <a:prstGeom prst="rect">
            <a:avLst/>
          </a:prstGeom>
          <a:solidFill>
            <a:srgbClr val="8FB6CC"/>
          </a:solidFill>
          <a:ln w="12700">
            <a:solidFill>
              <a:srgbClr val="8FB6CC"/>
            </a:solidFill>
            <a:prstDash val="solid"/>
          </a:ln>
        </p:spPr>
      </p:sp>
      <p:sp>
        <p:nvSpPr>
          <p:cNvPr id="21" name="Shape 17"/>
          <p:cNvSpPr/>
          <p:nvPr/>
        </p:nvSpPr>
        <p:spPr>
          <a:xfrm>
            <a:off x="4203192" y="3193875"/>
            <a:ext cx="201168" cy="941832"/>
          </a:xfrm>
          <a:prstGeom prst="rect">
            <a:avLst/>
          </a:prstGeom>
          <a:solidFill>
            <a:srgbClr val="D62728"/>
          </a:solidFill>
          <a:ln w="12700">
            <a:solidFill>
              <a:srgbClr val="D62728"/>
            </a:solidFill>
            <a:prstDash val="solid"/>
          </a:ln>
        </p:spPr>
      </p:sp>
      <p:sp>
        <p:nvSpPr>
          <p:cNvPr id="22" name="Text 18"/>
          <p:cNvSpPr/>
          <p:nvPr/>
        </p:nvSpPr>
        <p:spPr>
          <a:xfrm>
            <a:off x="3578950" y="3287601"/>
            <a:ext cx="694944" cy="214884"/>
          </a:xfrm>
          <a:prstGeom prst="rect">
            <a:avLst/>
          </a:prstGeom>
          <a:noFill/>
          <a:ln/>
        </p:spPr>
        <p:txBody>
          <a:bodyPr wrap="square" lIns="381" tIns="381" rIns="381" bIns="381" rtlCol="0" anchor="ctr">
            <a:noAutofit/>
          </a:bodyPr>
          <a:lstStyle/>
          <a:p>
            <a:pPr marL="0" indent="0" algn="ctr">
              <a:lnSpc>
                <a:spcPct val="90000"/>
              </a:lnSpc>
              <a:buNone/>
            </a:pPr>
            <a:r>
              <a:rPr lang="en-US" sz="1200" b="1" dirty="0">
                <a:solidFill>
                  <a:srgbClr val="8FB6CC"/>
                </a:solidFill>
                <a:latin typeface="Arial Black" panose="020B0A04020102020204" pitchFamily="34" charset="0"/>
                <a:ea typeface="Arial" pitchFamily="34" charset="-122"/>
                <a:cs typeface="Arial" pitchFamily="34" charset="-120"/>
              </a:rPr>
              <a:t>27.3%</a:t>
            </a:r>
            <a:endParaRPr lang="en-US" sz="1200" dirty="0">
              <a:latin typeface="Arial Black" panose="020B0A04020102020204" pitchFamily="34" charset="0"/>
            </a:endParaRPr>
          </a:p>
        </p:txBody>
      </p:sp>
      <p:sp>
        <p:nvSpPr>
          <p:cNvPr id="23" name="Text 19"/>
          <p:cNvSpPr/>
          <p:nvPr/>
        </p:nvSpPr>
        <p:spPr>
          <a:xfrm>
            <a:off x="4018680" y="2973118"/>
            <a:ext cx="662722" cy="168179"/>
          </a:xfrm>
          <a:prstGeom prst="rect">
            <a:avLst/>
          </a:prstGeom>
          <a:noFill/>
          <a:ln/>
        </p:spPr>
        <p:txBody>
          <a:bodyPr wrap="square" lIns="381" tIns="381" rIns="381" bIns="381" rtlCol="0" anchor="ctr">
            <a:noAutofit/>
          </a:bodyPr>
          <a:lstStyle/>
          <a:p>
            <a:pPr marL="0" indent="0" algn="ctr">
              <a:lnSpc>
                <a:spcPct val="90000"/>
              </a:lnSpc>
              <a:buNone/>
            </a:pPr>
            <a:r>
              <a:rPr lang="en-US" sz="1200" b="1" dirty="0">
                <a:solidFill>
                  <a:srgbClr val="D62728"/>
                </a:solidFill>
                <a:latin typeface="Arial Black" panose="020B0A04020102020204" pitchFamily="34" charset="0"/>
                <a:ea typeface="Arial" pitchFamily="34" charset="-122"/>
                <a:cs typeface="Arial" pitchFamily="34" charset="-120"/>
              </a:rPr>
              <a:t>41.2%</a:t>
            </a:r>
            <a:endParaRPr lang="en-US" sz="1200" dirty="0">
              <a:latin typeface="Arial Black" panose="020B0A04020102020204" pitchFamily="34" charset="0"/>
            </a:endParaRPr>
          </a:p>
        </p:txBody>
      </p:sp>
      <p:sp>
        <p:nvSpPr>
          <p:cNvPr id="24" name="Text 20"/>
          <p:cNvSpPr/>
          <p:nvPr/>
        </p:nvSpPr>
        <p:spPr>
          <a:xfrm>
            <a:off x="3828288" y="4208859"/>
            <a:ext cx="777240" cy="128016"/>
          </a:xfrm>
          <a:prstGeom prst="rect">
            <a:avLst/>
          </a:prstGeom>
          <a:noFill/>
          <a:ln/>
        </p:spPr>
        <p:txBody>
          <a:bodyPr wrap="square" lIns="381" tIns="381" rIns="381" bIns="381" rtlCol="0" anchor="ctr">
            <a:noAutofit/>
          </a:bodyPr>
          <a:lstStyle/>
          <a:p>
            <a:pPr marL="0" indent="0" algn="ctr">
              <a:lnSpc>
                <a:spcPct val="90000"/>
              </a:lnSpc>
              <a:buNone/>
            </a:pPr>
            <a:r>
              <a:rPr lang="en-US" sz="1200" b="1" dirty="0">
                <a:solidFill>
                  <a:srgbClr val="111827"/>
                </a:solidFill>
                <a:latin typeface="Arial Black" panose="020B0A04020102020204" pitchFamily="34" charset="0"/>
                <a:ea typeface="Arial" pitchFamily="34" charset="-122"/>
                <a:cs typeface="Arial" pitchFamily="34" charset="-120"/>
              </a:rPr>
              <a:t>HIGH</a:t>
            </a:r>
            <a:endParaRPr lang="en-US" sz="1200" dirty="0">
              <a:latin typeface="Arial Black" panose="020B0A04020102020204" pitchFamily="34" charset="0"/>
            </a:endParaRPr>
          </a:p>
        </p:txBody>
      </p:sp>
      <p:sp>
        <p:nvSpPr>
          <p:cNvPr id="25" name="Shape 21"/>
          <p:cNvSpPr/>
          <p:nvPr/>
        </p:nvSpPr>
        <p:spPr>
          <a:xfrm>
            <a:off x="1279644" y="2444225"/>
            <a:ext cx="118872" cy="73152"/>
          </a:xfrm>
          <a:prstGeom prst="rect">
            <a:avLst/>
          </a:prstGeom>
          <a:solidFill>
            <a:srgbClr val="8FB6CC"/>
          </a:solidFill>
          <a:ln w="12700">
            <a:solidFill>
              <a:srgbClr val="8FB6CC"/>
            </a:solidFill>
            <a:prstDash val="solid"/>
          </a:ln>
        </p:spPr>
      </p:sp>
      <p:sp>
        <p:nvSpPr>
          <p:cNvPr id="26" name="Text 22"/>
          <p:cNvSpPr/>
          <p:nvPr/>
        </p:nvSpPr>
        <p:spPr>
          <a:xfrm>
            <a:off x="1499616" y="2406977"/>
            <a:ext cx="467760" cy="157076"/>
          </a:xfrm>
          <a:prstGeom prst="rect">
            <a:avLst/>
          </a:prstGeom>
          <a:noFill/>
          <a:ln/>
        </p:spPr>
        <p:txBody>
          <a:bodyPr wrap="square" lIns="381" tIns="381" rIns="381" bIns="381" rtlCol="0" anchor="ctr">
            <a:noAutofit/>
          </a:bodyPr>
          <a:lstStyle/>
          <a:p>
            <a:pPr marL="0" indent="0" algn="l">
              <a:lnSpc>
                <a:spcPct val="90000"/>
              </a:lnSpc>
              <a:buNone/>
            </a:pPr>
            <a:r>
              <a:rPr lang="en-US" sz="1400" dirty="0">
                <a:solidFill>
                  <a:srgbClr val="6D7F8E"/>
                </a:solidFill>
                <a:latin typeface="Arial Black" panose="020B0A04020102020204" pitchFamily="34" charset="0"/>
                <a:ea typeface="Arial" pitchFamily="34" charset="-122"/>
                <a:cs typeface="Arial" pitchFamily="34" charset="-120"/>
              </a:rPr>
              <a:t>Male</a:t>
            </a:r>
            <a:endParaRPr lang="en-US" sz="1400" dirty="0">
              <a:latin typeface="Arial Black" panose="020B0A04020102020204" pitchFamily="34" charset="0"/>
            </a:endParaRPr>
          </a:p>
        </p:txBody>
      </p:sp>
      <p:sp>
        <p:nvSpPr>
          <p:cNvPr id="27" name="Shape 23"/>
          <p:cNvSpPr/>
          <p:nvPr/>
        </p:nvSpPr>
        <p:spPr>
          <a:xfrm>
            <a:off x="2121408" y="2444225"/>
            <a:ext cx="118872" cy="73152"/>
          </a:xfrm>
          <a:prstGeom prst="rect">
            <a:avLst/>
          </a:prstGeom>
          <a:solidFill>
            <a:srgbClr val="D62728"/>
          </a:solidFill>
          <a:ln w="12700">
            <a:solidFill>
              <a:srgbClr val="D62728"/>
            </a:solidFill>
            <a:prstDash val="solid"/>
          </a:ln>
        </p:spPr>
      </p:sp>
      <p:sp>
        <p:nvSpPr>
          <p:cNvPr id="28" name="Text 24"/>
          <p:cNvSpPr/>
          <p:nvPr/>
        </p:nvSpPr>
        <p:spPr>
          <a:xfrm>
            <a:off x="2335965" y="2444067"/>
            <a:ext cx="787800" cy="109728"/>
          </a:xfrm>
          <a:prstGeom prst="rect">
            <a:avLst/>
          </a:prstGeom>
          <a:noFill/>
          <a:ln/>
        </p:spPr>
        <p:txBody>
          <a:bodyPr wrap="square" lIns="381" tIns="381" rIns="381" bIns="381" rtlCol="0" anchor="ctr">
            <a:noAutofit/>
          </a:bodyPr>
          <a:lstStyle/>
          <a:p>
            <a:pPr marL="0" indent="0" algn="l">
              <a:lnSpc>
                <a:spcPct val="90000"/>
              </a:lnSpc>
              <a:buNone/>
            </a:pPr>
            <a:r>
              <a:rPr lang="en-US" sz="1400" dirty="0">
                <a:solidFill>
                  <a:srgbClr val="6D7F8E"/>
                </a:solidFill>
                <a:latin typeface="Arial Black" panose="020B0A04020102020204" pitchFamily="34" charset="0"/>
                <a:ea typeface="Arial" pitchFamily="34" charset="-122"/>
                <a:cs typeface="Arial" pitchFamily="34" charset="-120"/>
              </a:rPr>
              <a:t>Female</a:t>
            </a:r>
            <a:endParaRPr lang="en-US" sz="1400" dirty="0">
              <a:latin typeface="Arial Black" panose="020B0A04020102020204" pitchFamily="34" charset="0"/>
            </a:endParaRPr>
          </a:p>
        </p:txBody>
      </p:sp>
      <p:sp>
        <p:nvSpPr>
          <p:cNvPr id="29" name="Shape 25"/>
          <p:cNvSpPr/>
          <p:nvPr/>
        </p:nvSpPr>
        <p:spPr>
          <a:xfrm>
            <a:off x="633984" y="4822788"/>
            <a:ext cx="4899878" cy="931249"/>
          </a:xfrm>
          <a:prstGeom prst="roundRect">
            <a:avLst>
              <a:gd name="adj" fmla="val 14000"/>
            </a:avLst>
          </a:prstGeom>
          <a:solidFill>
            <a:srgbClr val="FCEAEA"/>
          </a:solidFill>
          <a:ln w="8890">
            <a:solidFill>
              <a:srgbClr val="E8B7B7"/>
            </a:solidFill>
            <a:prstDash val="solid"/>
          </a:ln>
        </p:spPr>
      </p:sp>
      <p:sp>
        <p:nvSpPr>
          <p:cNvPr id="30" name="Text 26"/>
          <p:cNvSpPr/>
          <p:nvPr/>
        </p:nvSpPr>
        <p:spPr>
          <a:xfrm>
            <a:off x="633984" y="4906500"/>
            <a:ext cx="4781006" cy="789539"/>
          </a:xfrm>
          <a:prstGeom prst="rect">
            <a:avLst/>
          </a:prstGeom>
          <a:noFill/>
          <a:ln/>
        </p:spPr>
        <p:txBody>
          <a:bodyPr wrap="square" lIns="381" tIns="381" rIns="381" bIns="381" rtlCol="0" anchor="ctr">
            <a:noAutofit/>
          </a:bodyPr>
          <a:lstStyle/>
          <a:p>
            <a:pPr marL="0" indent="0" algn="ctr">
              <a:lnSpc>
                <a:spcPct val="90000"/>
              </a:lnSpc>
              <a:buNone/>
            </a:pPr>
            <a:r>
              <a:rPr lang="en-US" sz="1400" b="1" dirty="0">
                <a:solidFill>
                  <a:srgbClr val="111827"/>
                </a:solidFill>
                <a:latin typeface="Arial Black" panose="020B0A04020102020204" pitchFamily="34" charset="0"/>
                <a:ea typeface="Arial" pitchFamily="34" charset="-122"/>
                <a:cs typeface="Arial" pitchFamily="34" charset="-120"/>
              </a:rPr>
              <a:t>LOW KNOWLEDGE WAS MORE FREQUENT AMONG MALE STUDENTS; HIGH KNOWLEDGE WAS MORE FREQUENT AMONG FEMALE STUDENTS</a:t>
            </a:r>
            <a:endParaRPr lang="en-US" sz="1400" dirty="0">
              <a:latin typeface="Arial Black" panose="020B0A04020102020204" pitchFamily="34" charset="0"/>
            </a:endParaRPr>
          </a:p>
        </p:txBody>
      </p:sp>
      <p:sp>
        <p:nvSpPr>
          <p:cNvPr id="31" name="Text 27"/>
          <p:cNvSpPr/>
          <p:nvPr/>
        </p:nvSpPr>
        <p:spPr>
          <a:xfrm>
            <a:off x="5779008" y="1325505"/>
            <a:ext cx="3257877" cy="328041"/>
          </a:xfrm>
          <a:prstGeom prst="rect">
            <a:avLst/>
          </a:prstGeom>
          <a:noFill/>
          <a:ln/>
        </p:spPr>
        <p:txBody>
          <a:bodyPr wrap="square" lIns="381" tIns="381" rIns="381" bIns="381" rtlCol="0" anchor="ctr">
            <a:noAutofit/>
          </a:bodyPr>
          <a:lstStyle/>
          <a:p>
            <a:pPr marL="0" indent="0" algn="ctr">
              <a:lnSpc>
                <a:spcPct val="90000"/>
              </a:lnSpc>
              <a:buNone/>
            </a:pPr>
            <a:r>
              <a:rPr lang="en-US" sz="1600" b="1" dirty="0">
                <a:solidFill>
                  <a:srgbClr val="0B3551"/>
                </a:solidFill>
                <a:latin typeface="Arial Black" panose="020B0A04020102020204" pitchFamily="34" charset="0"/>
                <a:ea typeface="Arial" pitchFamily="34" charset="-122"/>
                <a:cs typeface="Arial" pitchFamily="34" charset="-120"/>
              </a:rPr>
              <a:t>ACTUAL HPV VACCINATION COVERAGE</a:t>
            </a:r>
            <a:endParaRPr lang="en-US" sz="1600" dirty="0">
              <a:latin typeface="Arial Black" panose="020B0A04020102020204" pitchFamily="34" charset="0"/>
            </a:endParaRPr>
          </a:p>
        </p:txBody>
      </p:sp>
      <p:sp>
        <p:nvSpPr>
          <p:cNvPr id="32" name="Shape 28"/>
          <p:cNvSpPr/>
          <p:nvPr/>
        </p:nvSpPr>
        <p:spPr>
          <a:xfrm>
            <a:off x="6108192" y="1750428"/>
            <a:ext cx="2468880" cy="0"/>
          </a:xfrm>
          <a:prstGeom prst="line">
            <a:avLst/>
          </a:prstGeom>
          <a:noFill/>
          <a:ln w="15240">
            <a:solidFill>
              <a:srgbClr val="D62728"/>
            </a:solidFill>
            <a:prstDash val="solid"/>
          </a:ln>
        </p:spPr>
      </p:sp>
      <p:sp>
        <p:nvSpPr>
          <p:cNvPr id="33" name="Shape 29"/>
          <p:cNvSpPr/>
          <p:nvPr/>
        </p:nvSpPr>
        <p:spPr>
          <a:xfrm>
            <a:off x="6053328" y="2203789"/>
            <a:ext cx="2606040" cy="1124712"/>
          </a:xfrm>
          <a:prstGeom prst="roundRect">
            <a:avLst>
              <a:gd name="adj" fmla="val 5691"/>
            </a:avLst>
          </a:prstGeom>
          <a:solidFill>
            <a:srgbClr val="FCEAEA"/>
          </a:solidFill>
          <a:ln w="8890">
            <a:solidFill>
              <a:srgbClr val="E8B7B7"/>
            </a:solidFill>
            <a:prstDash val="solid"/>
          </a:ln>
        </p:spPr>
      </p:sp>
      <p:sp>
        <p:nvSpPr>
          <p:cNvPr id="34" name="Text 30"/>
          <p:cNvSpPr/>
          <p:nvPr/>
        </p:nvSpPr>
        <p:spPr>
          <a:xfrm>
            <a:off x="6364224" y="1789613"/>
            <a:ext cx="1975104" cy="320040"/>
          </a:xfrm>
          <a:prstGeom prst="rect">
            <a:avLst/>
          </a:prstGeom>
          <a:noFill/>
          <a:ln/>
        </p:spPr>
        <p:txBody>
          <a:bodyPr wrap="square" lIns="381" tIns="381" rIns="381" bIns="381" rtlCol="0" anchor="ctr">
            <a:normAutofit/>
          </a:bodyPr>
          <a:lstStyle/>
          <a:p>
            <a:pPr marL="0" indent="0" algn="ctr">
              <a:lnSpc>
                <a:spcPct val="90000"/>
              </a:lnSpc>
              <a:buNone/>
            </a:pPr>
            <a:r>
              <a:rPr lang="en-US" sz="2000" b="1" dirty="0">
                <a:solidFill>
                  <a:srgbClr val="D62728"/>
                </a:solidFill>
                <a:latin typeface="Arial Black" panose="020B0A04020102020204" pitchFamily="34" charset="0"/>
                <a:ea typeface="Arial" pitchFamily="34" charset="-122"/>
                <a:cs typeface="Arial" pitchFamily="34" charset="-120"/>
              </a:rPr>
              <a:t>15 / 114</a:t>
            </a:r>
            <a:endParaRPr lang="en-US" sz="2000" dirty="0">
              <a:latin typeface="Arial Black" panose="020B0A04020102020204" pitchFamily="34" charset="0"/>
            </a:endParaRPr>
          </a:p>
        </p:txBody>
      </p:sp>
      <p:sp>
        <p:nvSpPr>
          <p:cNvPr id="35" name="Text 31"/>
          <p:cNvSpPr/>
          <p:nvPr/>
        </p:nvSpPr>
        <p:spPr>
          <a:xfrm>
            <a:off x="6249924" y="2606125"/>
            <a:ext cx="2212848" cy="320040"/>
          </a:xfrm>
          <a:prstGeom prst="rect">
            <a:avLst/>
          </a:prstGeom>
          <a:noFill/>
          <a:ln/>
        </p:spPr>
        <p:txBody>
          <a:bodyPr wrap="square" lIns="381" tIns="381" rIns="381" bIns="381" rtlCol="0" anchor="ctr">
            <a:noAutofit/>
          </a:bodyPr>
          <a:lstStyle/>
          <a:p>
            <a:pPr marL="0" indent="0" algn="ctr">
              <a:lnSpc>
                <a:spcPct val="90000"/>
              </a:lnSpc>
              <a:buNone/>
            </a:pPr>
            <a:r>
              <a:rPr lang="en-US" b="1" dirty="0">
                <a:solidFill>
                  <a:srgbClr val="111827"/>
                </a:solidFill>
                <a:latin typeface="Arial Black" panose="020B0A04020102020204" pitchFamily="34" charset="0"/>
                <a:ea typeface="Arial" pitchFamily="34" charset="-122"/>
                <a:cs typeface="Arial" pitchFamily="34" charset="-120"/>
              </a:rPr>
              <a:t>female students reported HPV vaccination</a:t>
            </a:r>
            <a:endParaRPr lang="en-US" dirty="0">
              <a:latin typeface="Arial Black" panose="020B0A04020102020204" pitchFamily="34" charset="0"/>
            </a:endParaRPr>
          </a:p>
          <a:p>
            <a:pPr marL="0" indent="0" algn="ctr">
              <a:lnSpc>
                <a:spcPct val="90000"/>
              </a:lnSpc>
              <a:buNone/>
            </a:pPr>
            <a:r>
              <a:rPr lang="en-US" b="1" dirty="0">
                <a:solidFill>
                  <a:srgbClr val="111827"/>
                </a:solidFill>
                <a:latin typeface="Arial Black" panose="020B0A04020102020204" pitchFamily="34" charset="0"/>
                <a:ea typeface="Arial" pitchFamily="34" charset="-122"/>
                <a:cs typeface="Arial" pitchFamily="34" charset="-120"/>
              </a:rPr>
              <a:t>= 13.2%</a:t>
            </a:r>
            <a:endParaRPr lang="en-US" dirty="0">
              <a:latin typeface="Arial Black" panose="020B0A04020102020204" pitchFamily="34" charset="0"/>
            </a:endParaRPr>
          </a:p>
        </p:txBody>
      </p:sp>
      <p:pic>
        <p:nvPicPr>
          <p:cNvPr id="36" name="Image 2" descr="/mnt/data/pc092_unzip/ppt/media/image6.png"/>
          <p:cNvPicPr>
            <a:picLocks noChangeAspect="1"/>
          </p:cNvPicPr>
          <p:nvPr/>
        </p:nvPicPr>
        <p:blipFill>
          <a:blip r:embed="rId7"/>
          <a:stretch>
            <a:fillRect/>
          </a:stretch>
        </p:blipFill>
        <p:spPr>
          <a:xfrm>
            <a:off x="6662083" y="3351677"/>
            <a:ext cx="1417320" cy="1417320"/>
          </a:xfrm>
          <a:prstGeom prst="rect">
            <a:avLst/>
          </a:prstGeom>
        </p:spPr>
      </p:pic>
      <p:sp>
        <p:nvSpPr>
          <p:cNvPr id="38" name="Text 33"/>
          <p:cNvSpPr/>
          <p:nvPr/>
        </p:nvSpPr>
        <p:spPr>
          <a:xfrm>
            <a:off x="9342555" y="1443235"/>
            <a:ext cx="2286000" cy="164592"/>
          </a:xfrm>
          <a:prstGeom prst="rect">
            <a:avLst/>
          </a:prstGeom>
          <a:noFill/>
          <a:ln/>
        </p:spPr>
        <p:txBody>
          <a:bodyPr wrap="square" lIns="381" tIns="381" rIns="381" bIns="381" rtlCol="0" anchor="ctr">
            <a:noAutofit/>
          </a:bodyPr>
          <a:lstStyle/>
          <a:p>
            <a:pPr marL="0" indent="0" algn="ctr">
              <a:lnSpc>
                <a:spcPct val="90000"/>
              </a:lnSpc>
              <a:buNone/>
            </a:pPr>
            <a:r>
              <a:rPr lang="en-US" b="1" dirty="0">
                <a:solidFill>
                  <a:srgbClr val="0B3551"/>
                </a:solidFill>
                <a:latin typeface="Arial Black" panose="020B0A04020102020204" pitchFamily="34" charset="0"/>
                <a:ea typeface="Arial" pitchFamily="34" charset="-122"/>
                <a:cs typeface="Arial" pitchFamily="34" charset="-120"/>
              </a:rPr>
              <a:t>CONCLUSIONS</a:t>
            </a:r>
            <a:endParaRPr lang="en-US" dirty="0">
              <a:latin typeface="Arial Black" panose="020B0A04020102020204" pitchFamily="34" charset="0"/>
            </a:endParaRPr>
          </a:p>
        </p:txBody>
      </p:sp>
      <p:sp>
        <p:nvSpPr>
          <p:cNvPr id="39" name="Shape 34"/>
          <p:cNvSpPr/>
          <p:nvPr/>
        </p:nvSpPr>
        <p:spPr>
          <a:xfrm>
            <a:off x="9355728" y="1750428"/>
            <a:ext cx="2286000" cy="0"/>
          </a:xfrm>
          <a:prstGeom prst="line">
            <a:avLst/>
          </a:prstGeom>
          <a:noFill/>
          <a:ln w="15240">
            <a:solidFill>
              <a:srgbClr val="D62728"/>
            </a:solidFill>
            <a:prstDash val="solid"/>
          </a:ln>
        </p:spPr>
      </p:sp>
      <p:sp>
        <p:nvSpPr>
          <p:cNvPr id="40" name="Text 35"/>
          <p:cNvSpPr/>
          <p:nvPr/>
        </p:nvSpPr>
        <p:spPr>
          <a:xfrm>
            <a:off x="8897681" y="1903629"/>
            <a:ext cx="3223803" cy="2896096"/>
          </a:xfrm>
          <a:prstGeom prst="rect">
            <a:avLst/>
          </a:prstGeom>
          <a:noFill/>
          <a:ln/>
        </p:spPr>
        <p:txBody>
          <a:bodyPr wrap="square" lIns="381" tIns="381" rIns="381" bIns="381" rtlCol="0" anchor="ctr">
            <a:noAutofit/>
          </a:bodyPr>
          <a:lstStyle/>
          <a:p>
            <a:pPr marL="285750" indent="-285750" algn="l">
              <a:lnSpc>
                <a:spcPct val="90000"/>
              </a:lnSpc>
              <a:buFont typeface="Arial" panose="020B0604020202020204" pitchFamily="34" charset="0"/>
              <a:buChar char="•"/>
            </a:pPr>
            <a:r>
              <a:rPr lang="en-US" sz="1400" dirty="0">
                <a:solidFill>
                  <a:srgbClr val="111827"/>
                </a:solidFill>
                <a:latin typeface="Arial Black" panose="020B0A04020102020204" pitchFamily="34" charset="0"/>
                <a:ea typeface="Arial" pitchFamily="34" charset="-122"/>
                <a:cs typeface="Arial" pitchFamily="34" charset="-120"/>
              </a:rPr>
              <a:t>HPV awareness among medical students varied by gender.</a:t>
            </a:r>
            <a:endParaRPr lang="en-US" sz="1400" dirty="0">
              <a:latin typeface="Arial Black" panose="020B0A04020102020204" pitchFamily="34" charset="0"/>
            </a:endParaRPr>
          </a:p>
          <a:p>
            <a:pPr marL="285750" indent="-285750" algn="l">
              <a:lnSpc>
                <a:spcPct val="90000"/>
              </a:lnSpc>
              <a:buFont typeface="Arial" panose="020B0604020202020204" pitchFamily="34" charset="0"/>
              <a:buChar char="•"/>
            </a:pPr>
            <a:r>
              <a:rPr lang="en-US" sz="1400" dirty="0">
                <a:solidFill>
                  <a:srgbClr val="111827"/>
                </a:solidFill>
                <a:latin typeface="Arial Black" panose="020B0A04020102020204" pitchFamily="34" charset="0"/>
                <a:ea typeface="Arial" pitchFamily="34" charset="-122"/>
                <a:cs typeface="Arial" pitchFamily="34" charset="-120"/>
              </a:rPr>
              <a:t>Female students demonstrated significantly better knowledge, especially about vaccination.</a:t>
            </a:r>
            <a:endParaRPr lang="en-US" sz="1400" dirty="0">
              <a:latin typeface="Arial Black" panose="020B0A04020102020204" pitchFamily="34" charset="0"/>
            </a:endParaRPr>
          </a:p>
          <a:p>
            <a:pPr marL="285750" indent="-285750" algn="l">
              <a:lnSpc>
                <a:spcPct val="90000"/>
              </a:lnSpc>
              <a:buFont typeface="Arial" panose="020B0604020202020204" pitchFamily="34" charset="0"/>
              <a:buChar char="•"/>
            </a:pPr>
            <a:r>
              <a:rPr lang="en-US" sz="1400" dirty="0">
                <a:solidFill>
                  <a:srgbClr val="111827"/>
                </a:solidFill>
                <a:latin typeface="Arial Black" panose="020B0A04020102020204" pitchFamily="34" charset="0"/>
                <a:ea typeface="Arial" pitchFamily="34" charset="-122"/>
                <a:cs typeface="Arial" pitchFamily="34" charset="-120"/>
              </a:rPr>
              <a:t>Vaccination coverage remained low despite awareness.</a:t>
            </a:r>
            <a:endParaRPr lang="en-US" sz="1400" dirty="0">
              <a:latin typeface="Arial Black" panose="020B0A04020102020204" pitchFamily="34" charset="0"/>
            </a:endParaRPr>
          </a:p>
          <a:p>
            <a:pPr marL="285750" indent="-285750" algn="l">
              <a:lnSpc>
                <a:spcPct val="90000"/>
              </a:lnSpc>
              <a:buFont typeface="Arial" panose="020B0604020202020204" pitchFamily="34" charset="0"/>
              <a:buChar char="•"/>
            </a:pPr>
            <a:r>
              <a:rPr lang="en-US" sz="1400" dirty="0">
                <a:solidFill>
                  <a:srgbClr val="111827"/>
                </a:solidFill>
                <a:latin typeface="Arial Black" panose="020B0A04020102020204" pitchFamily="34" charset="0"/>
                <a:ea typeface="Arial" pitchFamily="34" charset="-122"/>
                <a:cs typeface="Arial" pitchFamily="34" charset="-120"/>
              </a:rPr>
              <a:t>Gender-sensitive education and motivation are needed.</a:t>
            </a:r>
            <a:endParaRPr lang="en-US" sz="1400" dirty="0">
              <a:latin typeface="Arial Black" panose="020B0A04020102020204" pitchFamily="34" charset="0"/>
            </a:endParaRPr>
          </a:p>
        </p:txBody>
      </p:sp>
      <p:sp>
        <p:nvSpPr>
          <p:cNvPr id="41" name="Shape 36"/>
          <p:cNvSpPr/>
          <p:nvPr/>
        </p:nvSpPr>
        <p:spPr>
          <a:xfrm>
            <a:off x="9167349" y="4723317"/>
            <a:ext cx="2724912" cy="1060644"/>
          </a:xfrm>
          <a:prstGeom prst="roundRect">
            <a:avLst>
              <a:gd name="adj" fmla="val 8537"/>
            </a:avLst>
          </a:prstGeom>
          <a:solidFill>
            <a:srgbClr val="FCEAEA"/>
          </a:solidFill>
          <a:ln w="8890">
            <a:solidFill>
              <a:srgbClr val="E8B7B7"/>
            </a:solidFill>
            <a:prstDash val="solid"/>
          </a:ln>
        </p:spPr>
      </p:sp>
      <p:sp>
        <p:nvSpPr>
          <p:cNvPr id="42" name="Text 37"/>
          <p:cNvSpPr/>
          <p:nvPr/>
        </p:nvSpPr>
        <p:spPr>
          <a:xfrm>
            <a:off x="9167349" y="4572779"/>
            <a:ext cx="2724912" cy="1413095"/>
          </a:xfrm>
          <a:prstGeom prst="rect">
            <a:avLst/>
          </a:prstGeom>
          <a:noFill/>
          <a:ln/>
        </p:spPr>
        <p:txBody>
          <a:bodyPr wrap="square" lIns="381" tIns="381" rIns="381" bIns="381" rtlCol="0" anchor="ctr">
            <a:noAutofit/>
          </a:bodyPr>
          <a:lstStyle/>
          <a:p>
            <a:pPr marL="0" indent="0" algn="ctr">
              <a:lnSpc>
                <a:spcPct val="90000"/>
              </a:lnSpc>
              <a:buNone/>
            </a:pPr>
            <a:r>
              <a:rPr lang="en-US" sz="1400" b="1" dirty="0">
                <a:solidFill>
                  <a:srgbClr val="111827"/>
                </a:solidFill>
                <a:latin typeface="Arial Black" panose="020B0A04020102020204" pitchFamily="34" charset="0"/>
                <a:ea typeface="Arial" pitchFamily="34" charset="-122"/>
                <a:cs typeface="Arial" pitchFamily="34" charset="-120"/>
              </a:rPr>
              <a:t>PRACTICAL IMPLICATION:</a:t>
            </a:r>
            <a:endParaRPr lang="en-US" sz="1400" dirty="0">
              <a:latin typeface="Arial Black" panose="020B0A04020102020204" pitchFamily="34" charset="0"/>
            </a:endParaRPr>
          </a:p>
          <a:p>
            <a:pPr marL="0" indent="0" algn="ctr">
              <a:lnSpc>
                <a:spcPct val="90000"/>
              </a:lnSpc>
              <a:buNone/>
            </a:pPr>
            <a:r>
              <a:rPr lang="en-US" sz="1400" b="1" dirty="0">
                <a:solidFill>
                  <a:srgbClr val="111827"/>
                </a:solidFill>
                <a:latin typeface="Arial Black" panose="020B0A04020102020204" pitchFamily="34" charset="0"/>
                <a:ea typeface="Arial" pitchFamily="34" charset="-122"/>
                <a:cs typeface="Arial" pitchFamily="34" charset="-120"/>
              </a:rPr>
              <a:t>education should be combined with motivation, counseling, and access to HPV vaccination.</a:t>
            </a:r>
            <a:endParaRPr lang="en-US" sz="1400" dirty="0">
              <a:latin typeface="Arial Black" panose="020B0A04020102020204" pitchFamily="34" charset="0"/>
            </a:endParaRPr>
          </a:p>
        </p:txBody>
      </p:sp>
      <p:sp>
        <p:nvSpPr>
          <p:cNvPr id="54" name="Text 32"/>
          <p:cNvSpPr/>
          <p:nvPr/>
        </p:nvSpPr>
        <p:spPr>
          <a:xfrm>
            <a:off x="5803530" y="4813847"/>
            <a:ext cx="3173185" cy="320040"/>
          </a:xfrm>
          <a:prstGeom prst="rect">
            <a:avLst/>
          </a:prstGeom>
          <a:noFill/>
          <a:ln/>
        </p:spPr>
        <p:txBody>
          <a:bodyPr wrap="square" lIns="381" tIns="381" rIns="381" bIns="381" rtlCol="0" anchor="ctr">
            <a:noAutofit/>
          </a:bodyPr>
          <a:lstStyle/>
          <a:p>
            <a:pPr marL="0" indent="0" algn="ctr">
              <a:lnSpc>
                <a:spcPct val="90000"/>
              </a:lnSpc>
              <a:buNone/>
            </a:pPr>
            <a:r>
              <a:rPr lang="en-US" sz="1400" b="1" dirty="0">
                <a:solidFill>
                  <a:srgbClr val="D62728"/>
                </a:solidFill>
                <a:latin typeface="Arial Black" panose="020B0A04020102020204" pitchFamily="34" charset="0"/>
                <a:ea typeface="Arial" pitchFamily="34" charset="-122"/>
                <a:cs typeface="Arial" pitchFamily="34" charset="-120"/>
              </a:rPr>
              <a:t>KNOWLEDGE GAP IDENTIFIED</a:t>
            </a:r>
            <a:endParaRPr lang="en-US" sz="1400" dirty="0">
              <a:latin typeface="Arial Black" panose="020B0A04020102020204" pitchFamily="34" charset="0"/>
            </a:endParaRPr>
          </a:p>
          <a:p>
            <a:pPr marL="0" indent="0" algn="ctr">
              <a:lnSpc>
                <a:spcPct val="90000"/>
              </a:lnSpc>
              <a:buNone/>
            </a:pPr>
            <a:r>
              <a:rPr lang="en-US" sz="1400" b="1" dirty="0">
                <a:solidFill>
                  <a:srgbClr val="D62728"/>
                </a:solidFill>
                <a:latin typeface="Arial Black" panose="020B0A04020102020204" pitchFamily="34" charset="0"/>
                <a:ea typeface="Arial" pitchFamily="34" charset="-122"/>
                <a:cs typeface="Arial" pitchFamily="34" charset="-120"/>
              </a:rPr>
              <a:t>BUT VACCINATION REMAINED LOW</a:t>
            </a:r>
            <a:endParaRPr lang="en-US" sz="1400" dirty="0">
              <a:latin typeface="Arial Black" panose="020B0A04020102020204" pitchFamily="34" charset="0"/>
            </a:endParaRPr>
          </a:p>
        </p:txBody>
      </p:sp>
      <p:pic>
        <p:nvPicPr>
          <p:cNvPr id="2" name="Аудіо 1">
            <a:hlinkClick r:id="" action="ppaction://media"/>
            <a:extLst>
              <a:ext uri="{FF2B5EF4-FFF2-40B4-BE49-F238E27FC236}">
                <a16:creationId xmlns:a16="http://schemas.microsoft.com/office/drawing/2014/main" id="{4FFDF964-1E72-47C1-80DE-075827D5C05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4377"/>
    </mc:Choice>
    <mc:Fallback>
      <p:transition spd="slow" advTm="343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911</Words>
  <Application>Microsoft Office PowerPoint</Application>
  <PresentationFormat>Широкий екран</PresentationFormat>
  <Paragraphs>123</Paragraphs>
  <Slides>5</Slides>
  <Notes>5</Notes>
  <HiddenSlides>0</HiddenSlides>
  <MMClips>5</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5</vt:i4>
      </vt:variant>
    </vt:vector>
  </HeadingPairs>
  <TitlesOfParts>
    <vt:vector size="10" baseType="lpstr">
      <vt:lpstr>Aptos Display</vt:lpstr>
      <vt:lpstr>Arial</vt:lpstr>
      <vt:lpstr>Arial Black</vt:lpstr>
      <vt:lpstr>Calibri</vt:lpstr>
      <vt:lpstr>Office Theme</vt:lpstr>
      <vt:lpstr>Презентація PowerPoint</vt:lpstr>
      <vt:lpstr>Презентація PowerPoint</vt:lpstr>
      <vt:lpstr>Презентація PowerPoint</vt:lpstr>
      <vt:lpstr>Презентація PowerPoint</vt:lpstr>
      <vt:lpstr>Презентація PowerPoint</vt:lpstr>
    </vt:vector>
  </TitlesOfParts>
  <Company>National Pirogov Memorial Medical University, Vinnytsya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Awareness Level of Medical Students Regarding HPV and Gender Differences in Ukraine</dc:title>
  <dc:subject>IFCPC Paris 2026 E-poster with oral commentary</dc:subject>
  <dc:creator>Микита Першин</dc:creator>
  <cp:lastModifiedBy>Komm</cp:lastModifiedBy>
  <cp:revision>21</cp:revision>
  <dcterms:created xsi:type="dcterms:W3CDTF">2026-05-03T12:01:40Z</dcterms:created>
  <dcterms:modified xsi:type="dcterms:W3CDTF">2026-05-03T18:06:10Z</dcterms:modified>
</cp:coreProperties>
</file>