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bg-BG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bg-BG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bg-BG"/>
          </a:p>
        </p:txBody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mailto:annita_25@abv.bg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0" y="-1"/>
            <a:ext cx="9144000" cy="12563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 dirty="0">
                <a:solidFill>
                  <a:srgbClr val="0070C0"/>
                </a:solidFill>
              </a:rPr>
              <a:t>“Expression profile of immunological panel IL1</a:t>
            </a:r>
            <a:r>
              <a:rPr lang="el-GR" sz="1400" b="1" i="1" dirty="0">
                <a:solidFill>
                  <a:srgbClr val="0070C0"/>
                </a:solidFill>
              </a:rPr>
              <a:t>β, </a:t>
            </a:r>
            <a:r>
              <a:rPr lang="en-US" sz="1400" b="1" i="1" dirty="0">
                <a:solidFill>
                  <a:srgbClr val="0070C0"/>
                </a:solidFill>
              </a:rPr>
              <a:t>IL10, IL18, TNF-</a:t>
            </a:r>
            <a:r>
              <a:rPr lang="el-GR" sz="1400" b="1" i="1" dirty="0">
                <a:solidFill>
                  <a:srgbClr val="0070C0"/>
                </a:solidFill>
              </a:rPr>
              <a:t>α, </a:t>
            </a:r>
            <a:r>
              <a:rPr lang="en-US" sz="1400" b="1" i="1" dirty="0">
                <a:solidFill>
                  <a:srgbClr val="0070C0"/>
                </a:solidFill>
              </a:rPr>
              <a:t>TLR4, GATA3, CD68 on cervical samples with positive/negative </a:t>
            </a:r>
            <a:r>
              <a:rPr lang="en-US" sz="1400" b="1" i="1" dirty="0" err="1">
                <a:solidFill>
                  <a:srgbClr val="0070C0"/>
                </a:solidFill>
              </a:rPr>
              <a:t>hr</a:t>
            </a:r>
            <a:r>
              <a:rPr lang="en-US" sz="1400" b="1" i="1" dirty="0">
                <a:solidFill>
                  <a:srgbClr val="0070C0"/>
                </a:solidFill>
              </a:rPr>
              <a:t>-HPV DNA/E6 E7 mRNA status and cytological estimation.”</a:t>
            </a:r>
            <a:br>
              <a:rPr lang="en-US" sz="1400" b="1" i="1" dirty="0">
                <a:solidFill>
                  <a:srgbClr val="0070C0"/>
                </a:solidFill>
              </a:rPr>
            </a:br>
            <a:br>
              <a:rPr lang="en-US" sz="800" i="1" dirty="0">
                <a:solidFill>
                  <a:schemeClr val="tx1"/>
                </a:solidFill>
              </a:rPr>
            </a:br>
            <a:r>
              <a:rPr lang="en-US" sz="1000" b="1" i="1" dirty="0">
                <a:solidFill>
                  <a:schemeClr val="tx1"/>
                </a:solidFill>
              </a:rPr>
              <a:t>A. Kavrakova *1,2</a:t>
            </a:r>
            <a:r>
              <a:rPr lang="en-US" sz="1000" i="1" dirty="0">
                <a:solidFill>
                  <a:schemeClr val="tx1"/>
                </a:solidFill>
              </a:rPr>
              <a:t>,  B. Georgieva 1, K. Mesechkova 1,2 , M. Dochkova 2, V. Mitev 1 and </a:t>
            </a:r>
            <a:r>
              <a:rPr lang="bg-BG" sz="1000" i="1" dirty="0">
                <a:solidFill>
                  <a:schemeClr val="tx1"/>
                </a:solidFill>
              </a:rPr>
              <a:t>А. </a:t>
            </a:r>
            <a:r>
              <a:rPr lang="en-US" sz="1000" i="1" dirty="0">
                <a:solidFill>
                  <a:schemeClr val="tx1"/>
                </a:solidFill>
              </a:rPr>
              <a:t>Todorova1,2</a:t>
            </a:r>
            <a:br>
              <a:rPr lang="en-US" sz="1000" i="1" dirty="0">
                <a:solidFill>
                  <a:schemeClr val="tx1"/>
                </a:solidFill>
              </a:rPr>
            </a:br>
            <a:r>
              <a:rPr lang="en-US" sz="1000" i="1" dirty="0">
                <a:solidFill>
                  <a:schemeClr val="tx1"/>
                </a:solidFill>
              </a:rPr>
              <a:t>1 Department of Medical Chemistry and Biochemistry, MU- Sofia, Bulgaria</a:t>
            </a:r>
            <a:br>
              <a:rPr lang="en-US" sz="1000" i="1" dirty="0">
                <a:solidFill>
                  <a:schemeClr val="tx1"/>
                </a:solidFill>
              </a:rPr>
            </a:br>
            <a:r>
              <a:rPr lang="en-US" sz="1000" i="1" dirty="0">
                <a:solidFill>
                  <a:schemeClr val="tx1"/>
                </a:solidFill>
              </a:rPr>
              <a:t>2  Genetic and Medical-diagnostic laboratory „Genica“, Sofia, Bulgaria</a:t>
            </a:r>
            <a:br>
              <a:rPr lang="en-US" sz="1000" i="1" dirty="0">
                <a:solidFill>
                  <a:schemeClr val="tx1"/>
                </a:solidFill>
              </a:rPr>
            </a:br>
            <a:r>
              <a:rPr kumimoji="0" lang="en-US" sz="10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* </a:t>
            </a:r>
            <a:r>
              <a:rPr lang="en-US" sz="1000" b="1" i="1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annita_25@abv.bg</a:t>
            </a:r>
            <a:br>
              <a:rPr lang="en-US" sz="1000" i="1" dirty="0">
                <a:solidFill>
                  <a:schemeClr val="tx1"/>
                </a:solidFill>
              </a:rPr>
            </a:br>
            <a:br>
              <a:rPr lang="en-US" sz="800" i="1" dirty="0">
                <a:solidFill>
                  <a:srgbClr val="0070C0"/>
                </a:solidFill>
              </a:rPr>
            </a:br>
            <a:br>
              <a:rPr lang="en-US" sz="1400" b="1" i="1" dirty="0">
                <a:solidFill>
                  <a:srgbClr val="0070C0"/>
                </a:solidFill>
              </a:rPr>
            </a:br>
            <a:endParaRPr sz="1400" b="1" i="1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D578B5-43EB-87A6-DE55-815E92809CEF}"/>
              </a:ext>
            </a:extLst>
          </p:cNvPr>
          <p:cNvSpPr txBox="1"/>
          <p:nvPr/>
        </p:nvSpPr>
        <p:spPr>
          <a:xfrm>
            <a:off x="0" y="1367624"/>
            <a:ext cx="9144000" cy="63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i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Aim: To investigate </a:t>
            </a:r>
            <a:r>
              <a:rPr lang="bg-BG" sz="1600" b="1" i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IL1β, IL10, IL18, TNF-α, TLR4, GATA3, CD68 </a:t>
            </a:r>
            <a:r>
              <a:rPr lang="en-US" sz="1600" b="1" i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on </a:t>
            </a:r>
            <a:r>
              <a:rPr lang="en-US" sz="1600" b="1" i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1600" b="1" i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-HPV DNA/</a:t>
            </a:r>
            <a:r>
              <a:rPr lang="en-US" sz="1600" b="1" i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1600" b="1" i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-HPV E6 E7 mRNA positive/ negative cervical status and LBC estimation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E1AFCB-B7C5-0B0F-7B03-8A36FE7C99F4}"/>
              </a:ext>
            </a:extLst>
          </p:cNvPr>
          <p:cNvSpPr txBox="1"/>
          <p:nvPr/>
        </p:nvSpPr>
        <p:spPr>
          <a:xfrm>
            <a:off x="0" y="2003311"/>
            <a:ext cx="9144000" cy="292387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C00000"/>
                </a:solidFill>
              </a:rPr>
              <a:t>Methods: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70C0"/>
                </a:solidFill>
              </a:rPr>
              <a:t>Clinical control group: (n=40) cervical samples with normal cytology (PAPI/II) and hr-HPV DNA positive status</a:t>
            </a:r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70C0"/>
                </a:solidFill>
              </a:rPr>
              <a:t>Clinical group (n=50) with (</a:t>
            </a:r>
            <a:r>
              <a:rPr lang="en-US" b="1" i="1" dirty="0">
                <a:solidFill>
                  <a:srgbClr val="0070C0"/>
                </a:solidFill>
              </a:rPr>
              <a:t>ASCUS, LSIL, HSIL, CIS, CIN1, CIN2/3+ and more advanced findings</a:t>
            </a:r>
            <a:r>
              <a:rPr lang="en-US" b="1" dirty="0">
                <a:solidFill>
                  <a:srgbClr val="0070C0"/>
                </a:solidFill>
              </a:rPr>
              <a:t>) and hr-HPV DNA+. </a:t>
            </a:r>
          </a:p>
          <a:p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70C0"/>
              </a:solidFill>
            </a:endParaRPr>
          </a:p>
          <a:p>
            <a:pPr algn="just"/>
            <a:endParaRPr lang="en-US" b="1" dirty="0">
              <a:solidFill>
                <a:srgbClr val="0070C0"/>
              </a:solidFill>
            </a:endParaRPr>
          </a:p>
          <a:p>
            <a:pPr algn="just"/>
            <a:endParaRPr lang="en-US" b="1" dirty="0">
              <a:solidFill>
                <a:srgbClr val="0070C0"/>
              </a:solidFill>
            </a:endParaRPr>
          </a:p>
          <a:p>
            <a:pPr algn="just"/>
            <a:endParaRPr lang="en-US" b="1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70C0"/>
                </a:solidFill>
              </a:rPr>
              <a:t>DNA extraction, Real-time qPCR, PCR-based hybridization, cytological examination and photo-documentation techniques were applied. 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i="1" dirty="0">
              <a:solidFill>
                <a:srgbClr val="002060"/>
              </a:solidFill>
            </a:endParaRPr>
          </a:p>
          <a:p>
            <a:pPr algn="ctr"/>
            <a:r>
              <a:rPr lang="en-US" sz="1200" i="1" dirty="0">
                <a:solidFill>
                  <a:srgbClr val="002060"/>
                </a:solidFill>
              </a:rPr>
              <a:t>The current study was supported by Grants: </a:t>
            </a:r>
          </a:p>
          <a:p>
            <a:pPr algn="ctr"/>
            <a:r>
              <a:rPr lang="en-US" sz="1200" i="1" dirty="0">
                <a:solidFill>
                  <a:srgbClr val="002060"/>
                </a:solidFill>
              </a:rPr>
              <a:t>D-117/29.05.2024; D-314/18.12.2024 - Medical University-Sofia, Bulgaria.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9BC0A65-2A58-B3AC-C996-D1C6F1406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535"/>
    </mc:Choice>
    <mc:Fallback>
      <p:transition spd="slow" advTm="37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 flipV="1">
            <a:off x="311700" y="103367"/>
            <a:ext cx="8520600" cy="2146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The present study was supported by Grants: D-117/29.05.2024; D-314/18.12.2024 - Medical University-Sofia, Bulgaria.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1B8F81-D1D6-3B2D-34F1-42FD42A9A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3609" y="2395020"/>
            <a:ext cx="5779704" cy="28210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0F799F-5012-5044-5526-5E29AFCF0E2A}"/>
              </a:ext>
            </a:extLst>
          </p:cNvPr>
          <p:cNvSpPr txBox="1"/>
          <p:nvPr/>
        </p:nvSpPr>
        <p:spPr>
          <a:xfrm>
            <a:off x="0" y="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C00000"/>
                </a:solidFill>
              </a:rPr>
              <a:t>VIROLOGICAL RESULTS: hr HPV DNA (16, 18, 31, 35, 33, 45,51, 59, 39, 58, 56, 52, 66,68)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4F5B8-63E8-FB99-DF01-EFA747DC4618}"/>
              </a:ext>
            </a:extLst>
          </p:cNvPr>
          <p:cNvSpPr txBox="1"/>
          <p:nvPr/>
        </p:nvSpPr>
        <p:spPr>
          <a:xfrm>
            <a:off x="0" y="307777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0070C0"/>
                </a:solidFill>
              </a:rPr>
              <a:t>Type-specific hrHPV frequency in the </a:t>
            </a:r>
            <a:r>
              <a:rPr lang="en-US" b="1" i="1" u="sng" dirty="0">
                <a:solidFill>
                  <a:srgbClr val="0070C0"/>
                </a:solidFill>
              </a:rPr>
              <a:t>clinical control group </a:t>
            </a:r>
            <a:r>
              <a:rPr lang="en-US" b="1" i="1" dirty="0">
                <a:solidFill>
                  <a:srgbClr val="0070C0"/>
                </a:solidFill>
              </a:rPr>
              <a:t>with normal cytology  and hrHPV DNA +.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0D406B6-7E33-67C4-9353-E0713542D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59" y="615554"/>
            <a:ext cx="9144000" cy="11396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AE9E55-2537-5E9A-89DD-025F62B7584E}"/>
              </a:ext>
            </a:extLst>
          </p:cNvPr>
          <p:cNvSpPr txBox="1"/>
          <p:nvPr/>
        </p:nvSpPr>
        <p:spPr>
          <a:xfrm>
            <a:off x="0" y="1755208"/>
            <a:ext cx="5613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0070C0"/>
                </a:solidFill>
              </a:rPr>
              <a:t>Distribution of co-infectious variants </a:t>
            </a:r>
            <a:r>
              <a:rPr lang="en-US" b="1" i="1" dirty="0">
                <a:solidFill>
                  <a:srgbClr val="C00000"/>
                </a:solidFill>
              </a:rPr>
              <a:t>(25%) </a:t>
            </a:r>
            <a:r>
              <a:rPr lang="en-US" b="1" i="1" dirty="0">
                <a:solidFill>
                  <a:srgbClr val="0070C0"/>
                </a:solidFill>
              </a:rPr>
              <a:t>in the </a:t>
            </a:r>
            <a:r>
              <a:rPr lang="en-US" b="1" i="1" u="sng" dirty="0">
                <a:solidFill>
                  <a:srgbClr val="0070C0"/>
                </a:solidFill>
              </a:rPr>
              <a:t>clinical control group </a:t>
            </a:r>
            <a:r>
              <a:rPr lang="en-US" b="1" i="1" dirty="0">
                <a:solidFill>
                  <a:srgbClr val="0070C0"/>
                </a:solidFill>
              </a:rPr>
              <a:t>with normal cytology, hrHPV DNA+</a:t>
            </a:r>
            <a:endParaRPr lang="bg-BG" b="1" i="1" dirty="0">
              <a:solidFill>
                <a:srgbClr val="0070C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E1005D-43D4-E6A8-D3F1-66C565EFED4B}"/>
              </a:ext>
            </a:extLst>
          </p:cNvPr>
          <p:cNvSpPr txBox="1"/>
          <p:nvPr/>
        </p:nvSpPr>
        <p:spPr>
          <a:xfrm>
            <a:off x="5716095" y="1755208"/>
            <a:ext cx="34279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C00000"/>
                </a:solidFill>
              </a:rPr>
              <a:t>HPV 16 </a:t>
            </a:r>
            <a:r>
              <a:rPr lang="en-US" b="1" i="1" dirty="0">
                <a:solidFill>
                  <a:srgbClr val="0070C0"/>
                </a:solidFill>
              </a:rPr>
              <a:t>and </a:t>
            </a:r>
            <a:r>
              <a:rPr lang="en-US" b="1" i="1" dirty="0">
                <a:solidFill>
                  <a:srgbClr val="C00000"/>
                </a:solidFill>
              </a:rPr>
              <a:t>HPV 66</a:t>
            </a:r>
            <a:r>
              <a:rPr lang="en-US" b="1" i="1" dirty="0">
                <a:solidFill>
                  <a:srgbClr val="0070C0"/>
                </a:solidFill>
              </a:rPr>
              <a:t> were determined to be categorically dominant </a:t>
            </a:r>
            <a:r>
              <a:rPr lang="bg-BG" b="1" i="1" dirty="0">
                <a:solidFill>
                  <a:srgbClr val="0070C0"/>
                </a:solidFill>
              </a:rPr>
              <a:t>а</a:t>
            </a:r>
            <a:r>
              <a:rPr lang="en-US" b="1" i="1" dirty="0">
                <a:solidFill>
                  <a:srgbClr val="0070C0"/>
                </a:solidFill>
              </a:rPr>
              <a:t>s a rate of frequency of hrHPV, as well as dominant participants in co-infectious variants, followed by HPV 59, followed by 18 and 31, etc.</a:t>
            </a:r>
          </a:p>
          <a:p>
            <a:pPr algn="just"/>
            <a:endParaRPr lang="bg-BG" b="1" i="1" dirty="0">
              <a:solidFill>
                <a:srgbClr val="0070C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0070C0"/>
                </a:solidFill>
              </a:rPr>
              <a:t>36% of co-infectious variants carry </a:t>
            </a:r>
            <a:r>
              <a:rPr lang="en-US" b="1" i="1" dirty="0">
                <a:solidFill>
                  <a:srgbClr val="C00000"/>
                </a:solidFill>
              </a:rPr>
              <a:t>HPV 16</a:t>
            </a:r>
            <a:endParaRPr lang="bg-BG" b="1" i="1" dirty="0">
              <a:solidFill>
                <a:srgbClr val="C0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0070C0"/>
                </a:solidFill>
              </a:rPr>
              <a:t> 40% % carry </a:t>
            </a:r>
            <a:r>
              <a:rPr lang="en-US" b="1" i="1" dirty="0">
                <a:solidFill>
                  <a:srgbClr val="C00000"/>
                </a:solidFill>
              </a:rPr>
              <a:t>HPV 66</a:t>
            </a:r>
            <a:endParaRPr lang="bg-BG" b="1" i="1" dirty="0">
              <a:solidFill>
                <a:srgbClr val="C00000"/>
              </a:solidFill>
            </a:endParaRPr>
          </a:p>
          <a:p>
            <a:endParaRPr lang="bg-BG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bg-BG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bg-BG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bg-BG" dirty="0"/>
          </a:p>
          <a:p>
            <a:endParaRPr lang="bg-BG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2BD5CC7-48A4-B49A-19F9-FCE1C88C0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44"/>
    </mc:Choice>
    <mc:Fallback>
      <p:transition spd="slow" advTm="16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239FE-DB6C-AC52-1D00-B66F3F3E2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574625"/>
          </a:xfrm>
        </p:spPr>
        <p:txBody>
          <a:bodyPr>
            <a:noAutofit/>
          </a:bodyPr>
          <a:lstStyle/>
          <a:p>
            <a:pPr algn="ctr"/>
            <a:r>
              <a:rPr lang="en-US" sz="1400" b="1" i="1" dirty="0">
                <a:solidFill>
                  <a:srgbClr val="C00000"/>
                </a:solidFill>
              </a:rPr>
              <a:t>VIROLOGICAL RESULTS: hr HPV DNA (16, 18, 31, 35, 33, 45,51, 59, 39, 58, 56, 52, 66,68)</a:t>
            </a:r>
            <a:br>
              <a:rPr lang="en-US" sz="1400" b="1" i="1" dirty="0">
                <a:solidFill>
                  <a:srgbClr val="C00000"/>
                </a:solidFill>
              </a:rPr>
            </a:br>
            <a:endParaRPr lang="bg-BG" sz="1400" b="1" i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4539A9-E80E-11E8-C0C8-C82301527FE8}"/>
              </a:ext>
            </a:extLst>
          </p:cNvPr>
          <p:cNvSpPr txBox="1"/>
          <p:nvPr/>
        </p:nvSpPr>
        <p:spPr>
          <a:xfrm>
            <a:off x="0" y="318052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0070C0"/>
                </a:solidFill>
              </a:rPr>
              <a:t>hrHPV frequency in the clinical group </a:t>
            </a:r>
            <a:r>
              <a:rPr lang="pt-BR" b="1" i="1" dirty="0">
                <a:solidFill>
                  <a:srgbClr val="0070C0"/>
                </a:solidFill>
              </a:rPr>
              <a:t>(ASCUS, LSIL, HSIL, CIS, CIN1, CIN2/3+) and </a:t>
            </a:r>
            <a:r>
              <a:rPr lang="en-US" b="1" i="1" dirty="0">
                <a:solidFill>
                  <a:srgbClr val="0070C0"/>
                </a:solidFill>
              </a:rPr>
              <a:t>hrHPV DNA +.</a:t>
            </a:r>
          </a:p>
          <a:p>
            <a:pPr algn="just"/>
            <a:endParaRPr lang="en-US" b="1" i="1" dirty="0">
              <a:solidFill>
                <a:srgbClr val="0070C0"/>
              </a:solidFill>
            </a:endParaRPr>
          </a:p>
          <a:p>
            <a:pPr algn="just"/>
            <a:endParaRPr lang="en-US" b="1" i="1" dirty="0">
              <a:solidFill>
                <a:srgbClr val="0070C0"/>
              </a:solidFill>
            </a:endParaRPr>
          </a:p>
          <a:p>
            <a:pPr algn="just"/>
            <a:endParaRPr lang="en-US" b="1" i="1" dirty="0">
              <a:solidFill>
                <a:srgbClr val="0070C0"/>
              </a:solidFill>
            </a:endParaRPr>
          </a:p>
          <a:p>
            <a:pPr algn="just"/>
            <a:endParaRPr lang="en-US" b="1" i="1" dirty="0">
              <a:solidFill>
                <a:srgbClr val="0070C0"/>
              </a:solidFill>
            </a:endParaRPr>
          </a:p>
          <a:p>
            <a:pPr algn="just"/>
            <a:endParaRPr lang="en-US" b="1" i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AFB33E6-CB5B-766F-47D0-AE0A077D9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333270"/>
              </p:ext>
            </p:extLst>
          </p:nvPr>
        </p:nvGraphicFramePr>
        <p:xfrm>
          <a:off x="119271" y="661860"/>
          <a:ext cx="8897511" cy="1095377"/>
        </p:xfrm>
        <a:graphic>
          <a:graphicData uri="http://schemas.openxmlformats.org/drawingml/2006/table">
            <a:tbl>
              <a:tblPr firstRow="1" firstCol="1" bandRow="1"/>
              <a:tblGrid>
                <a:gridCol w="621616">
                  <a:extLst>
                    <a:ext uri="{9D8B030D-6E8A-4147-A177-3AD203B41FA5}">
                      <a16:colId xmlns:a16="http://schemas.microsoft.com/office/drawing/2014/main" val="4284764440"/>
                    </a:ext>
                  </a:extLst>
                </a:gridCol>
                <a:gridCol w="702258">
                  <a:extLst>
                    <a:ext uri="{9D8B030D-6E8A-4147-A177-3AD203B41FA5}">
                      <a16:colId xmlns:a16="http://schemas.microsoft.com/office/drawing/2014/main" val="2616060062"/>
                    </a:ext>
                  </a:extLst>
                </a:gridCol>
                <a:gridCol w="619936">
                  <a:extLst>
                    <a:ext uri="{9D8B030D-6E8A-4147-A177-3AD203B41FA5}">
                      <a16:colId xmlns:a16="http://schemas.microsoft.com/office/drawing/2014/main" val="197703834"/>
                    </a:ext>
                  </a:extLst>
                </a:gridCol>
                <a:gridCol w="803061">
                  <a:extLst>
                    <a:ext uri="{9D8B030D-6E8A-4147-A177-3AD203B41FA5}">
                      <a16:colId xmlns:a16="http://schemas.microsoft.com/office/drawing/2014/main" val="1855670494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4072089099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4188779205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2972102606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2435766226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2772868563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808947259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580002207"/>
                    </a:ext>
                  </a:extLst>
                </a:gridCol>
                <a:gridCol w="620776">
                  <a:extLst>
                    <a:ext uri="{9D8B030D-6E8A-4147-A177-3AD203B41FA5}">
                      <a16:colId xmlns:a16="http://schemas.microsoft.com/office/drawing/2014/main" val="1422855784"/>
                    </a:ext>
                  </a:extLst>
                </a:gridCol>
                <a:gridCol w="592216">
                  <a:extLst>
                    <a:ext uri="{9D8B030D-6E8A-4147-A177-3AD203B41FA5}">
                      <a16:colId xmlns:a16="http://schemas.microsoft.com/office/drawing/2014/main" val="3204988541"/>
                    </a:ext>
                  </a:extLst>
                </a:gridCol>
                <a:gridCol w="592216">
                  <a:extLst>
                    <a:ext uri="{9D8B030D-6E8A-4147-A177-3AD203B41FA5}">
                      <a16:colId xmlns:a16="http://schemas.microsoft.com/office/drawing/2014/main" val="585433541"/>
                    </a:ext>
                  </a:extLst>
                </a:gridCol>
              </a:tblGrid>
              <a:tr h="461886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 16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HPV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5065181"/>
                  </a:ext>
                </a:extLst>
              </a:tr>
              <a:tr h="63349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66%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6,66%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20%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13,33%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6,66%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20%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6,66%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20%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6,66%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33,3%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67323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AD1DEC7-CBE5-4ED6-4EF0-4C2398884BC6}"/>
              </a:ext>
            </a:extLst>
          </p:cNvPr>
          <p:cNvSpPr txBox="1"/>
          <p:nvPr/>
        </p:nvSpPr>
        <p:spPr>
          <a:xfrm>
            <a:off x="0" y="1820848"/>
            <a:ext cx="5764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0070C0"/>
                </a:solidFill>
              </a:rPr>
              <a:t>Distribution of co-infectious variants </a:t>
            </a:r>
            <a:r>
              <a:rPr lang="en-US" b="1" i="1" dirty="0">
                <a:solidFill>
                  <a:srgbClr val="C00000"/>
                </a:solidFill>
              </a:rPr>
              <a:t>(53,33 %) </a:t>
            </a:r>
            <a:r>
              <a:rPr lang="en-US" b="1" i="1" dirty="0">
                <a:solidFill>
                  <a:srgbClr val="0070C0"/>
                </a:solidFill>
              </a:rPr>
              <a:t>in the clinical group with (ASCUS, LSIL, HSIL, CIS, CIN1, CIN2/3+) and</a:t>
            </a:r>
          </a:p>
          <a:p>
            <a:pPr algn="ctr"/>
            <a:r>
              <a:rPr lang="en-US" b="1" i="1" dirty="0">
                <a:solidFill>
                  <a:srgbClr val="0070C0"/>
                </a:solidFill>
              </a:rPr>
              <a:t> hrHPV DNA +.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94F654-5C48-45C1-A246-CF88F1C5C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5659" y="2489794"/>
            <a:ext cx="5669281" cy="27342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BB350E-370C-1A7F-F9CC-C87AA67A2E58}"/>
              </a:ext>
            </a:extLst>
          </p:cNvPr>
          <p:cNvSpPr txBox="1"/>
          <p:nvPr/>
        </p:nvSpPr>
        <p:spPr>
          <a:xfrm>
            <a:off x="5550011" y="1820848"/>
            <a:ext cx="36496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0070C0"/>
                </a:solidFill>
              </a:rPr>
              <a:t>equal shares of infectious variants detected of 12.5%.</a:t>
            </a:r>
            <a:endParaRPr lang="bg-BG" b="1" i="1" dirty="0">
              <a:solidFill>
                <a:srgbClr val="0070C0"/>
              </a:solidFill>
            </a:endParaRPr>
          </a:p>
          <a:p>
            <a:pPr algn="ctr"/>
            <a:endParaRPr lang="bg-BG" b="1" i="1" dirty="0">
              <a:solidFill>
                <a:srgbClr val="0070C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0070C0"/>
                </a:solidFill>
              </a:rPr>
              <a:t>HPV 16 was determined as dominant in the</a:t>
            </a:r>
            <a:r>
              <a:rPr lang="bg-BG" b="1" i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0070C0"/>
                </a:solidFill>
              </a:rPr>
              <a:t>hrHPV co-infectious variants</a:t>
            </a:r>
            <a:endParaRPr lang="bg-BG" b="1" i="1" dirty="0">
              <a:solidFill>
                <a:srgbClr val="0070C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bg-BG" b="1" i="1" dirty="0">
              <a:solidFill>
                <a:srgbClr val="0070C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C00000"/>
                </a:solidFill>
              </a:rPr>
              <a:t>75% </a:t>
            </a:r>
            <a:r>
              <a:rPr lang="en-US" b="1" i="1" dirty="0">
                <a:solidFill>
                  <a:srgbClr val="0070C0"/>
                </a:solidFill>
              </a:rPr>
              <a:t>of the co-infectious variants contain HPV 16.</a:t>
            </a:r>
            <a:endParaRPr lang="bg-BG" b="1" i="1" dirty="0">
              <a:solidFill>
                <a:srgbClr val="0070C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bg-BG" b="1" i="1" dirty="0">
              <a:solidFill>
                <a:srgbClr val="0070C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rgbClr val="C00000"/>
                </a:solidFill>
              </a:rPr>
              <a:t>50%</a:t>
            </a:r>
            <a:r>
              <a:rPr lang="en-US" b="1" i="1" dirty="0">
                <a:solidFill>
                  <a:srgbClr val="0070C0"/>
                </a:solidFill>
              </a:rPr>
              <a:t> of the co-infectious variants contain HPV 66.</a:t>
            </a:r>
            <a:endParaRPr lang="bg-BG" b="1" i="1" dirty="0">
              <a:solidFill>
                <a:srgbClr val="0070C0"/>
              </a:solidFill>
            </a:endParaRPr>
          </a:p>
          <a:p>
            <a:pPr algn="ctr"/>
            <a:endParaRPr lang="bg-BG" b="1" i="1" dirty="0">
              <a:solidFill>
                <a:srgbClr val="0070C0"/>
              </a:solidFill>
            </a:endParaRPr>
          </a:p>
          <a:p>
            <a:pPr algn="ctr"/>
            <a:endParaRPr lang="bg-BG" b="1" i="1" dirty="0">
              <a:solidFill>
                <a:srgbClr val="0070C0"/>
              </a:solidFill>
            </a:endParaRPr>
          </a:p>
          <a:p>
            <a:pPr algn="just"/>
            <a:r>
              <a:rPr lang="en-US" b="1" i="1" dirty="0">
                <a:solidFill>
                  <a:srgbClr val="C00000"/>
                </a:solidFill>
              </a:rPr>
              <a:t>37.5%</a:t>
            </a:r>
            <a:r>
              <a:rPr lang="en-US" b="1" i="1" dirty="0">
                <a:solidFill>
                  <a:srgbClr val="0070C0"/>
                </a:solidFill>
              </a:rPr>
              <a:t> of the co-infectious</a:t>
            </a:r>
            <a:endParaRPr lang="bg-BG" b="1" i="1" dirty="0">
              <a:solidFill>
                <a:srgbClr val="0070C0"/>
              </a:solidFill>
            </a:endParaRPr>
          </a:p>
          <a:p>
            <a:pPr algn="just"/>
            <a:r>
              <a:rPr lang="en-US" b="1" i="1" dirty="0">
                <a:solidFill>
                  <a:srgbClr val="0070C0"/>
                </a:solidFill>
              </a:rPr>
              <a:t> variants contain HPV 58, 52 and 31</a:t>
            </a:r>
            <a:endParaRPr lang="bg-BG" b="1" i="1" dirty="0">
              <a:solidFill>
                <a:srgbClr val="0070C0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3415B7-EEED-DF31-5239-34540F9E30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5734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90"/>
    </mc:Choice>
    <mc:Fallback>
      <p:transition spd="slow" advTm="15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C1CDA-1091-8A3E-D228-6DF839FD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444779" cy="5143500"/>
          </a:xfrm>
        </p:spPr>
        <p:txBody>
          <a:bodyPr>
            <a:normAutofit/>
          </a:bodyPr>
          <a:lstStyle/>
          <a:p>
            <a:pPr algn="ctr"/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VIROLOGICAL RESULTS: hr</a:t>
            </a:r>
            <a:r>
              <a:rPr kumimoji="0" lang="bg-BG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HPV onco E6/E7 mRNA (16, 18, 31, 33, 35, 39, 45, 51, 52, 56, 58, 59, 66, 68) </a:t>
            </a:r>
            <a:br>
              <a:rPr lang="en-US" sz="1400" b="1" i="1" dirty="0">
                <a:solidFill>
                  <a:srgbClr val="C00000"/>
                </a:solidFill>
              </a:rPr>
            </a:br>
            <a:r>
              <a:rPr lang="en-US" sz="1400" b="1" i="1" dirty="0">
                <a:solidFill>
                  <a:srgbClr val="0070C0"/>
                </a:solidFill>
              </a:rPr>
              <a:t>- 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100%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of patients were hr-HPV E6/E7 mRNA positive in the clinical hrHPV</a:t>
            </a:r>
            <a:r>
              <a:rPr kumimoji="0" lang="bg-BG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DNA+ group (ASCUS, LSIL, HSIL, CIS, CIN1, CIN2/3+).</a:t>
            </a:r>
            <a:b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b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58,9%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of patients were hr-HPV E6/E7 mRNA positive in the control hrHPV DNA + group </a:t>
            </a:r>
            <a:r>
              <a:rPr lang="en-US" sz="1400" b="1" i="1" dirty="0">
                <a:solidFill>
                  <a:srgbClr val="0070C0"/>
                </a:solidFill>
              </a:rPr>
              <a:t>with normal cytology. </a:t>
            </a:r>
            <a:br>
              <a:rPr kumimoji="0" lang="bg-BG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br>
              <a:rPr kumimoji="0" lang="bg-BG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lang="bg-B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44564-B6E5-6804-6215-DB93B2F14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4882"/>
            <a:ext cx="4444779" cy="2456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AA2784-0470-EC81-84D4-D50DC46F7067}"/>
              </a:ext>
            </a:extLst>
          </p:cNvPr>
          <p:cNvSpPr txBox="1"/>
          <p:nvPr/>
        </p:nvSpPr>
        <p:spPr>
          <a:xfrm>
            <a:off x="0" y="4681835"/>
            <a:ext cx="4444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Real Time PCR results of positive/negative 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Hr-HPV-E6/E7 mRNA status in Bulgarian patients.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F2F912-98F1-6F44-832B-3907EA27AC84}"/>
              </a:ext>
            </a:extLst>
          </p:cNvPr>
          <p:cNvSpPr txBox="1"/>
          <p:nvPr/>
        </p:nvSpPr>
        <p:spPr>
          <a:xfrm>
            <a:off x="4444779" y="0"/>
            <a:ext cx="469922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IMMUNOLOGICAL RESULTS (IL1β, IL10, IL18, TNF-α, TLR4, GATA3, CD68)</a:t>
            </a:r>
          </a:p>
          <a:p>
            <a:pPr marL="285750" indent="-285750" algn="just">
              <a:buFontTx/>
              <a:buChar char="-"/>
            </a:pPr>
            <a:r>
              <a:rPr lang="en-US" b="1" i="1" dirty="0">
                <a:solidFill>
                  <a:srgbClr val="0070C0"/>
                </a:solidFill>
              </a:rPr>
              <a:t>In hr-HPV DNA+ clinical group with abnormal cytology, elevated IFI &gt; 95–100% was found in </a:t>
            </a:r>
            <a:r>
              <a:rPr lang="en-US" b="1" i="1" dirty="0">
                <a:solidFill>
                  <a:srgbClr val="C00000"/>
                </a:solidFill>
              </a:rPr>
              <a:t>95% </a:t>
            </a:r>
            <a:r>
              <a:rPr lang="en-US" b="1" i="1" dirty="0">
                <a:solidFill>
                  <a:srgbClr val="0070C0"/>
                </a:solidFill>
              </a:rPr>
              <a:t>without reactive cellular changes.</a:t>
            </a:r>
          </a:p>
          <a:p>
            <a:pPr algn="just"/>
            <a:endParaRPr lang="en-US" b="1" i="1" dirty="0">
              <a:solidFill>
                <a:srgbClr val="0070C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it-IT" b="1" i="1" dirty="0">
                <a:solidFill>
                  <a:srgbClr val="0070C0"/>
                </a:solidFill>
              </a:rPr>
              <a:t>In hr-HPV DNA + control group /normal cytology, elevated inflammation index (IFI ≥ 50) was found in </a:t>
            </a:r>
            <a:r>
              <a:rPr lang="it-IT" b="1" i="1" dirty="0">
                <a:solidFill>
                  <a:srgbClr val="C00000"/>
                </a:solidFill>
              </a:rPr>
              <a:t>77.2 % </a:t>
            </a:r>
            <a:r>
              <a:rPr lang="it-IT" b="1" i="1" dirty="0">
                <a:solidFill>
                  <a:srgbClr val="0070C0"/>
                </a:solidFill>
              </a:rPr>
              <a:t>with reactive inflammatory changes and &gt; 50% polymicrobial infection /dysbiosis/. </a:t>
            </a: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it-IT" b="1" i="1" dirty="0">
              <a:solidFill>
                <a:srgbClr val="C00000"/>
              </a:solidFill>
            </a:endParaRPr>
          </a:p>
          <a:p>
            <a:pPr algn="ctr"/>
            <a:endParaRPr lang="en-US" b="1" i="1" dirty="0">
              <a:solidFill>
                <a:srgbClr val="C00000"/>
              </a:solidFill>
            </a:endParaRPr>
          </a:p>
          <a:p>
            <a:pPr algn="ctr"/>
            <a:endParaRPr lang="bg-BG" b="1" i="1" dirty="0">
              <a:solidFill>
                <a:srgbClr val="C0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B4CF93-7945-5092-A541-B90F40D5B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779" y="2287009"/>
            <a:ext cx="4624419" cy="23948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38A2F8-56BD-1A00-0689-D744C504CC24}"/>
              </a:ext>
            </a:extLst>
          </p:cNvPr>
          <p:cNvSpPr txBox="1"/>
          <p:nvPr/>
        </p:nvSpPr>
        <p:spPr>
          <a:xfrm>
            <a:off x="4444780" y="4681835"/>
            <a:ext cx="4643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i="1" dirty="0">
                <a:solidFill>
                  <a:srgbClr val="0070C0"/>
                </a:solidFill>
              </a:rPr>
              <a:t>Elevated IFI = 80.8 % in a studied patient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9CBE098-368D-FF73-4F35-B51B2B0E37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68158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00"/>
    </mc:Choice>
    <mc:Fallback>
      <p:transition spd="slow" advTm="36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D41C5-DA81-C83B-110C-7AE8C6506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0"/>
            <a:ext cx="4627659" cy="5223013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en-US" sz="1100" b="1" i="1" dirty="0">
                <a:solidFill>
                  <a:srgbClr val="C00000"/>
                </a:solidFill>
              </a:rPr>
              <a:t>CONCLUSIONS</a:t>
            </a:r>
            <a:endParaRPr lang="en-US" sz="1100" b="1" i="1" dirty="0">
              <a:solidFill>
                <a:srgbClr val="0070C0"/>
              </a:solidFill>
            </a:endParaRPr>
          </a:p>
          <a:p>
            <a:pPr marL="114300" indent="0" algn="just">
              <a:buNone/>
            </a:pPr>
            <a:r>
              <a:rPr lang="en-US" sz="1400" b="1" i="1" dirty="0">
                <a:solidFill>
                  <a:srgbClr val="0070C0"/>
                </a:solidFill>
              </a:rPr>
              <a:t>- IL-1β, IL-18, TNF-α, and CD68 expression was significantly increased in clinical/ clinical control groups,  suggesting also their potential </a:t>
            </a:r>
            <a:r>
              <a:rPr lang="en-US" sz="1400" b="1" i="1" dirty="0">
                <a:solidFill>
                  <a:srgbClr val="C00000"/>
                </a:solidFill>
              </a:rPr>
              <a:t>pro-tumor activity </a:t>
            </a:r>
            <a:r>
              <a:rPr lang="en-US" sz="1400" b="1" i="1" dirty="0">
                <a:solidFill>
                  <a:srgbClr val="0070C0"/>
                </a:solidFill>
              </a:rPr>
              <a:t>in addition to pro-inflammatory</a:t>
            </a:r>
            <a:r>
              <a:rPr lang="bg-BG" sz="1400" b="1" i="1" dirty="0">
                <a:solidFill>
                  <a:srgbClr val="0070C0"/>
                </a:solidFill>
              </a:rPr>
              <a:t>.</a:t>
            </a:r>
          </a:p>
          <a:p>
            <a:pPr marL="114300" indent="0" algn="just">
              <a:buNone/>
            </a:pPr>
            <a:r>
              <a:rPr lang="en-US" sz="1400" b="1" i="1" dirty="0">
                <a:solidFill>
                  <a:srgbClr val="0070C0"/>
                </a:solidFill>
              </a:rPr>
              <a:t>- In &gt;50% of studied cases in control group was found  predominantly an abundant superficial cervical layer. </a:t>
            </a:r>
            <a:r>
              <a:rPr lang="en-US" sz="1400" b="1" i="1" dirty="0">
                <a:solidFill>
                  <a:srgbClr val="C00000"/>
                </a:solidFill>
              </a:rPr>
              <a:t>/10% was secondary established with more advanced cytological findings  HSIL, CIN1, etc./ </a:t>
            </a:r>
          </a:p>
          <a:p>
            <a:pPr marL="114300" indent="0" algn="just">
              <a:buNone/>
            </a:pPr>
            <a:r>
              <a:rPr lang="en-US" sz="1400" b="1" i="1" dirty="0">
                <a:solidFill>
                  <a:srgbClr val="C00000"/>
                </a:solidFill>
              </a:rPr>
              <a:t>- 58.9%</a:t>
            </a:r>
            <a:r>
              <a:rPr lang="en-US" sz="1400" b="1" i="1" dirty="0">
                <a:solidFill>
                  <a:srgbClr val="0070C0"/>
                </a:solidFill>
              </a:rPr>
              <a:t> of hr-HPV E6/E7 mRNA positive patients in the control group with normal cytology are at a likely higher risk of cervical cancer, despite a normal cytology result</a:t>
            </a:r>
            <a:r>
              <a:rPr lang="bg-BG" sz="1400" b="1" i="1" dirty="0">
                <a:solidFill>
                  <a:srgbClr val="0070C0"/>
                </a:solidFill>
              </a:rPr>
              <a:t>- /</a:t>
            </a:r>
            <a:r>
              <a:rPr lang="en-US" sz="1400" b="1" i="1" dirty="0">
                <a:solidFill>
                  <a:srgbClr val="C00000"/>
                </a:solidFill>
              </a:rPr>
              <a:t>subjective method with a lot of limitations</a:t>
            </a:r>
            <a:r>
              <a:rPr lang="bg-BG" sz="1400" b="1" i="1" dirty="0">
                <a:solidFill>
                  <a:srgbClr val="C00000"/>
                </a:solidFill>
              </a:rPr>
              <a:t>/ </a:t>
            </a:r>
            <a:endParaRPr lang="en-US" sz="1400" b="1" i="1" dirty="0">
              <a:solidFill>
                <a:srgbClr val="C00000"/>
              </a:solidFill>
            </a:endParaRPr>
          </a:p>
          <a:p>
            <a:pPr marL="114300" indent="0" algn="just">
              <a:buNone/>
            </a:pPr>
            <a:r>
              <a:rPr lang="en-US" sz="1400" b="1" i="1" dirty="0">
                <a:solidFill>
                  <a:srgbClr val="C00000"/>
                </a:solidFill>
              </a:rPr>
              <a:t>- FAM19A4/miR124-2  methylation test on this 58, 9% hr-HPV E6/E7 mRNA +/normal cytology subgroup will be applied.</a:t>
            </a:r>
          </a:p>
          <a:p>
            <a:pPr marL="114300" indent="0" algn="just">
              <a:buNone/>
            </a:pPr>
            <a:r>
              <a:rPr lang="en-US" sz="1400" b="1" i="1" dirty="0">
                <a:solidFill>
                  <a:srgbClr val="E838C6"/>
                </a:solidFill>
              </a:rPr>
              <a:t>-The pilot unpublished data showed the need of powerful biomarkers for a reliable stratification of woman in a real higher risk of developing CC.</a:t>
            </a:r>
            <a:endParaRPr lang="bg-BG" sz="1400" b="1" i="1" dirty="0">
              <a:solidFill>
                <a:srgbClr val="E838C6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3B7DE3-8B31-C57C-86EF-D57332A73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081" y="0"/>
            <a:ext cx="4436919" cy="3522428"/>
          </a:xfrm>
          <a:prstGeom prst="rect">
            <a:avLst/>
          </a:prstGeom>
        </p:spPr>
      </p:pic>
      <p:pic>
        <p:nvPicPr>
          <p:cNvPr id="12" name="Картина 14">
            <a:extLst>
              <a:ext uri="{FF2B5EF4-FFF2-40B4-BE49-F238E27FC236}">
                <a16:creationId xmlns:a16="http://schemas.microsoft.com/office/drawing/2014/main" id="{8BD927B8-216E-6C3E-2C13-D43313BBE3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081" y="3522429"/>
            <a:ext cx="1122506" cy="15654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787AB73-EDA8-9530-4CE4-E4101EDA969D}"/>
              </a:ext>
            </a:extLst>
          </p:cNvPr>
          <p:cNvSpPr txBox="1"/>
          <p:nvPr/>
        </p:nvSpPr>
        <p:spPr>
          <a:xfrm>
            <a:off x="5685183" y="3627087"/>
            <a:ext cx="24251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000" i="1" dirty="0">
                <a:solidFill>
                  <a:srgbClr val="0070C0"/>
                </a:solidFill>
              </a:rPr>
              <a:t>Find them even before they appear or when they are "invisible" !!!</a:t>
            </a:r>
            <a:endParaRPr lang="bg-BG" sz="2000" i="1" dirty="0">
              <a:solidFill>
                <a:srgbClr val="0070C0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1E5F3A4-92FA-CC9E-6390-CFEDFD679C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22291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233"/>
    </mc:Choice>
    <mc:Fallback>
      <p:transition spd="slow" advTm="75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944</Words>
  <Application>Microsoft Office PowerPoint</Application>
  <PresentationFormat>On-screen Show (16:9)</PresentationFormat>
  <Paragraphs>133</Paragraphs>
  <Slides>5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Wingdings</vt:lpstr>
      <vt:lpstr>Simple Light</vt:lpstr>
      <vt:lpstr>“Expression profile of immunological panel IL1β, IL10, IL18, TNF-α, TLR4, GATA3, CD68 on cervical samples with positive/negative hr-HPV DNA/E6 E7 mRNA status and cytological estimation.”  A. Kavrakova *1,2,  B. Georgieva 1, K. Mesechkova 1,2 , M. Dochkova 2, V. Mitev 1 and А. Todorova1,2 1 Department of Medical Chemistry and Biochemistry, MU- Sofia, Bulgaria 2  Genetic and Medical-diagnostic laboratory „Genica“, Sofia, Bulgaria * annita_25@abv.bg   </vt:lpstr>
      <vt:lpstr>PowerPoint Presentation</vt:lpstr>
      <vt:lpstr>VIROLOGICAL RESULTS: hr HPV DNA (16, 18, 31, 35, 33, 45,51, 59, 39, 58, 56, 52, 66,68) </vt:lpstr>
      <vt:lpstr>VIROLOGICAL RESULTS: hr HPV onco E6/E7 mRNA (16, 18, 31, 33, 35, 39, 45, 51, 52, 56, 58, 59, 66, 68)  - 100% of patients were hr-HPV E6/E7 mRNA positive in the clinical hrHPV DNA+ group (ASCUS, LSIL, HSIL, CIS, CIN1, CIN2/3+).  -58,9% of patients were hr-HPV E6/E7 mRNA positive in the control hrHPV DNA + group with normal cytology.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Anita Kavrakova</cp:lastModifiedBy>
  <cp:revision>38</cp:revision>
  <dcterms:modified xsi:type="dcterms:W3CDTF">2026-05-01T11:32:33Z</dcterms:modified>
</cp:coreProperties>
</file>