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8" r:id="rId2"/>
    <p:sldId id="299" r:id="rId3"/>
    <p:sldId id="300" r:id="rId4"/>
    <p:sldId id="303" r:id="rId5"/>
    <p:sldId id="302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麻衣 義山" initials="麻義" lastIdx="1" clrIdx="0">
    <p:extLst>
      <p:ext uri="{19B8F6BF-5375-455C-9EA6-DF929625EA0E}">
        <p15:presenceInfo xmlns:p15="http://schemas.microsoft.com/office/powerpoint/2012/main" userId="e193c81b2df0ed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822" autoAdjust="0"/>
  </p:normalViewPr>
  <p:slideViewPr>
    <p:cSldViewPr snapToGrid="0" showGuides="1">
      <p:cViewPr>
        <p:scale>
          <a:sx n="70" d="100"/>
          <a:sy n="70" d="100"/>
        </p:scale>
        <p:origin x="500" y="3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1468" y="5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69A437EB-8E46-4C14-8F0B-834DBF60BCCE}" type="datetimeFigureOut">
              <a:rPr lang="ja-JP" altLang="en-US" smtClean="0"/>
              <a:pPr/>
              <a:t>2026/5/2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880F2E22-5183-4321-9CF6-97ADCE195D1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0759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BIZ UDPゴシック" panose="020B0400000000000000" pitchFamily="50" charset="-128"/>
        <a:ea typeface="BIZ UDPゴシック" panose="020B0400000000000000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BIZ UDPゴシック" panose="020B0400000000000000" pitchFamily="50" charset="-128"/>
        <a:ea typeface="BIZ UDPゴシック" panose="020B0400000000000000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BIZ UDPゴシック" panose="020B0400000000000000" pitchFamily="50" charset="-128"/>
        <a:ea typeface="BIZ UDPゴシック" panose="020B0400000000000000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BIZ UDPゴシック" panose="020B0400000000000000" pitchFamily="50" charset="-128"/>
        <a:ea typeface="BIZ UDPゴシック" panose="020B0400000000000000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BIZ UDPゴシック" panose="020B0400000000000000" pitchFamily="50" charset="-128"/>
        <a:ea typeface="BIZ UDPゴシック" panose="020B0400000000000000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472BB-9ABA-7206-8EBB-71DFE1CFD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82B1936-DC83-0DFE-2231-FF8C889F5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FB950B-46DF-465C-C86F-0354D9F47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Hello, My name is Mai Miyazaki from Cambridge University. </a:t>
            </a:r>
            <a:r>
              <a:rPr lang="en-US" altLang="ja-JP" dirty="0"/>
              <a:t>I will present our two-year longitudinal observation using Cervical Cell Lift.</a:t>
            </a:r>
            <a:endParaRPr 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8ED2D9-22FE-974B-D641-E291B0B75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F2E22-5183-4321-9CF6-97ADCE195D1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650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 me briefly explain </a:t>
            </a:r>
            <a:r>
              <a:rPr lang="en-US" altLang="ja-JP" dirty="0"/>
              <a:t>Cervical Cell Lift, or CCL.</a:t>
            </a:r>
          </a:p>
          <a:p>
            <a:r>
              <a:rPr lang="en-US" altLang="ja-JP" dirty="0"/>
              <a:t>CCL is a non-invasive method for spatial mapping of cervical lesions while preserving epithelial topology.</a:t>
            </a:r>
            <a:br>
              <a:rPr lang="en-US" altLang="ja-JP" dirty="0"/>
            </a:br>
            <a:r>
              <a:rPr lang="en-US" altLang="ja-JP" dirty="0"/>
              <a:t>The key concept is that LSIL and HSIL show different MCM and E4 patterns in tissue lesions.</a:t>
            </a:r>
            <a:br>
              <a:rPr lang="en-US" altLang="ja-JP" dirty="0"/>
            </a:br>
            <a:r>
              <a:rPr lang="en-US" altLang="ja-JP" dirty="0"/>
              <a:t>MCM highlights proliferating cells and indicates an HSIL-like pattern when it extends upward.</a:t>
            </a:r>
            <a:br>
              <a:rPr lang="en-US" altLang="ja-JP" dirty="0"/>
            </a:br>
            <a:r>
              <a:rPr lang="en-US" altLang="ja-JP" dirty="0"/>
              <a:t>E4 highlights productive HPV infection in superficial differentiated cells.</a:t>
            </a:r>
            <a:br>
              <a:rPr lang="en-US" altLang="ja-JP" dirty="0"/>
            </a:br>
            <a:r>
              <a:rPr lang="en-US" altLang="ja-JP" dirty="0"/>
              <a:t>The procedure is simple: a nitrocellulose membrane is applied to the cervix for 15 seconds, then fixed and stained.</a:t>
            </a:r>
            <a:br>
              <a:rPr lang="en-US" altLang="ja-JP" dirty="0"/>
            </a:br>
            <a:r>
              <a:rPr lang="en-US" altLang="ja-JP" dirty="0"/>
              <a:t>After scanning, these signals are converted into a spatial biomarker map.</a:t>
            </a:r>
            <a:br>
              <a:rPr lang="en-US" altLang="ja-JP" dirty="0"/>
            </a:br>
            <a:r>
              <a:rPr lang="en-US" altLang="ja-JP" dirty="0"/>
              <a:t>Our aim was to assess whether CCL can track lesion changes over time without repeated biopsies.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F2E22-5183-4321-9CF6-97ADCE195D1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126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This is a 40-year-old woman with HSIL cytology and HPV67 positivity.</a:t>
            </a:r>
            <a:br>
              <a:rPr lang="en-US" altLang="ja-JP" dirty="0"/>
            </a:br>
            <a:r>
              <a:rPr lang="en-US" altLang="ja-JP" dirty="0"/>
              <a:t>One month before conization, CCL showed MCM-positive areas from 11 to 6 o’clock.</a:t>
            </a:r>
            <a:br>
              <a:rPr lang="en-US" altLang="ja-JP" dirty="0"/>
            </a:br>
            <a:r>
              <a:rPr lang="en-US" altLang="ja-JP" dirty="0"/>
              <a:t>Conization confirmed CIN3 with negative margins.</a:t>
            </a:r>
            <a:br>
              <a:rPr lang="en-US" altLang="ja-JP" dirty="0"/>
            </a:br>
            <a:r>
              <a:rPr lang="en-US" altLang="ja-JP" dirty="0"/>
              <a:t>We then compared the preoperative CCL map with the conization tissue map.</a:t>
            </a:r>
            <a:br>
              <a:rPr lang="en-US" altLang="ja-JP" dirty="0"/>
            </a:br>
            <a:r>
              <a:rPr lang="en-US" altLang="ja-JP" dirty="0"/>
              <a:t>On the right, the spatial maps show anatomical regions, histological lesion distribution, and upward MCM expression in the cone tissue.</a:t>
            </a:r>
            <a:br>
              <a:rPr lang="en-US" altLang="ja-JP" dirty="0"/>
            </a:br>
            <a:r>
              <a:rPr lang="en-US" altLang="ja-JP" dirty="0"/>
              <a:t>The CCL map showed good spatial concordance with the conization tissue, suggesting that CCL can reflect regional lesion distribution on the cervix.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F2E22-5183-4321-9CF6-97ADCE195D1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593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05C15-6EE4-F4A9-754B-A5F73F35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E2AD05B-8545-320C-4F1E-544A4768D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2A9F62-1901-2DA1-B198-05AAFC537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We then followed the same patient over two years.</a:t>
            </a:r>
            <a:br>
              <a:rPr lang="en-US" altLang="ja-JP" dirty="0"/>
            </a:br>
            <a:r>
              <a:rPr lang="en-US" altLang="ja-JP" dirty="0"/>
              <a:t>Before treatment, CCL showed a broad MCM-positive area, consistent with CIN3.</a:t>
            </a:r>
            <a:br>
              <a:rPr lang="en-US" altLang="ja-JP" dirty="0"/>
            </a:br>
            <a:r>
              <a:rPr lang="en-US" altLang="ja-JP" dirty="0"/>
              <a:t>After conization, cytology initially became negative.</a:t>
            </a:r>
          </a:p>
          <a:p>
            <a:r>
              <a:rPr lang="en-US" altLang="ja-JP" dirty="0"/>
              <a:t>However, LSIL cytology was</a:t>
            </a:r>
            <a:r>
              <a:rPr lang="ja-JP" altLang="en-US" dirty="0"/>
              <a:t> </a:t>
            </a:r>
            <a:r>
              <a:rPr lang="en-US" altLang="ja-JP" dirty="0"/>
              <a:t>detected again 15</a:t>
            </a:r>
            <a:r>
              <a:rPr lang="ja-JP" altLang="en-US" dirty="0"/>
              <a:t> </a:t>
            </a:r>
            <a:r>
              <a:rPr lang="en-US" altLang="ja-JP" dirty="0"/>
              <a:t>months after the operation.</a:t>
            </a:r>
          </a:p>
          <a:p>
            <a:r>
              <a:rPr lang="en-US" altLang="ja-JP" dirty="0"/>
              <a:t>At the same time point, repeat CCL showed focal MCM-positive areas and E4 positivity.</a:t>
            </a:r>
            <a:br>
              <a:rPr lang="en-US" altLang="ja-JP" dirty="0"/>
            </a:br>
            <a:r>
              <a:rPr lang="en-US" altLang="ja-JP" dirty="0"/>
              <a:t>At 30 months, the dominant signal shifted toward E4-positive areas, suggesting productive HPV infection rather than a broad HSIL-like proliferative pattern.</a:t>
            </a:r>
            <a:endParaRPr 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2B1E68-BD75-45BD-A71F-DC76CB94A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F2E22-5183-4321-9CF6-97ADCE195D1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317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In conclusion, CCL visualized cervical biomarker distribution non-invasively.</a:t>
            </a:r>
            <a:br>
              <a:rPr lang="en-US" altLang="ja-JP" dirty="0"/>
            </a:br>
            <a:r>
              <a:rPr lang="en-US" altLang="ja-JP" dirty="0"/>
              <a:t>In this case, it showed spatial concordance with conization histology and captured temporal changes over two years.</a:t>
            </a:r>
            <a:br>
              <a:rPr lang="en-US" altLang="ja-JP" dirty="0"/>
            </a:br>
            <a:r>
              <a:rPr lang="en-US" altLang="ja-JP" dirty="0"/>
              <a:t>Larger studies are needed to confirm its clinical usefulness.</a:t>
            </a:r>
            <a:br>
              <a:rPr lang="en-US" altLang="ja-JP" dirty="0"/>
            </a:br>
            <a:r>
              <a:rPr lang="en-US" altLang="ja-JP" dirty="0"/>
              <a:t>Thank you.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46013-C49F-95FD-C037-2C45078C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E656ACC-2B5A-B47D-6D57-61F8A4E7D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7BB862-0FD3-72E1-4D66-619A9DDED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E23AF2-DD5D-F050-6C66-176C6604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117669-BBAA-A748-CDB9-4D7AA99B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712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0F88B7-789F-239E-9887-AAAFBFCA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34A843-403E-9A86-49B4-AB2780CD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992B69-1128-D345-8B21-44E83681E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51DF09-56EC-B4CD-6B21-3005613D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7ACE85-972E-1952-1206-C2B5C663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6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1B3515-7394-2D21-70B0-B6D86535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59A74F-E4A3-DE26-72E7-09EB13B4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746679-B576-B704-438D-92C79EDF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E464B4-8E92-FDE8-8A01-C3A34984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32EF08-BFCE-9910-2175-56691648B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52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05F055-FA2C-9320-FEB5-CB98F923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EDCA23-AE66-7A81-FDFC-5E9E900E0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59DF867-BCBD-127F-D6EA-0A3C7F79A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C7C4EC-BF13-3017-FAEF-A279AC26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679AF6-EEE4-058E-07C0-29D4B989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AD2D2D-7107-D556-056F-BDAC4357D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44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13995-FD10-71B1-8551-30A56B15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8D9986-1CCF-EAE2-5960-807198CD5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C902F1-1CB6-A498-6C14-699ABD377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8610A5-323B-313A-E3C7-5BE0361E4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12874FC-3CD8-9A2A-D9C2-4F00F9521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0B095ED-8AF0-E42A-226E-DFBC9458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547B1B4-8309-F42D-178B-3A3DAA8AC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A82F34F-EB33-4C16-DDD2-6ED255CD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14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41813F-8B12-56A2-8AAF-54F131D2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C0DD292-310A-C3FA-08B2-E7C2B059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4C2E8C3-C810-1F39-93D5-45B0F9AF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09FDD5-485A-9AE4-024E-FA2A97BC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18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0E6AC6B-AC02-B29C-BA47-6869F70E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8DB886A-4877-EC8A-8C97-872E76B6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888336-3B26-EFD1-E254-065C90D7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31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1745F6-0496-223F-FB5B-2474DC379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FBF404-C0D7-71A7-8E97-A789A270E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708D15-0622-B8F6-8A05-571B48CB9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BA3614-F9CB-86B2-E718-21894C965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4C0015-877B-534A-70F1-8A27C3F6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68F70A-6F45-06B6-032F-3EE969A71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11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577C63-749C-72A8-7A37-12B746BE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EC7ECF9-81FD-1DF5-5168-CE0951947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10C534E-FB79-9AAB-59A6-3C060CCB2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5D029B-72FB-43EA-4DB8-02C92CD7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A56F8D-AA10-698C-46E5-A0F9374B1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316402-0D40-D2CA-D804-E7895D31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65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C22B7-15B6-E62D-0500-6BE9F3C76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6926C41-06EE-E7E7-0A14-5BD76BD5D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750D03-7F34-BE45-E23A-BBD09D09D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66755E-6401-7B49-9C33-C9F0D4CB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825EEB-E2FC-8677-C64D-D12CA4943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78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489772B-8AE6-1F8D-8958-1260146910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B7BD59-0C6D-C017-729A-5ECDA20FC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32DB87-5129-6D1B-C17A-45CAEB43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A980-A0B7-4ED9-8264-779BF88466D3}" type="datetimeFigureOut">
              <a:rPr kumimoji="1" lang="ja-JP" altLang="en-US" smtClean="0"/>
              <a:t>2026/5/2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8C4718-54FA-30C4-8751-6AE9F81CD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C598CC-5C0A-5B43-187D-7DA30C647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EB5E-5EC9-4F63-BDF6-2C7ED4D1FD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794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6571016-02BC-9DD6-C70D-39AF52C1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695579-C42B-6101-EC97-177729A0F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50ADDE-858D-DF99-13AD-6346FEEC1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23FDA980-A0B7-4ED9-8264-779BF88466D3}" type="datetimeFigureOut">
              <a:rPr lang="ja-JP" altLang="en-US" smtClean="0"/>
              <a:pPr/>
              <a:t>2026/5/2</a:t>
            </a:fld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04FCD0-67CB-DE8B-9A74-8E2C9E11A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95D614-3682-4945-2D78-3E022A21D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129BEB5E-5EC9-4F63-BDF6-2C7ED4D1FD94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903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11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11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9.png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4B234-430C-A9A8-C6F3-04CB1E49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D7B2D6-1578-6DDC-93D1-0A16F3958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4247"/>
            <a:ext cx="9144000" cy="1525715"/>
          </a:xfrm>
        </p:spPr>
        <p:txBody>
          <a:bodyPr>
            <a:normAutofit fontScale="90000"/>
          </a:bodyPr>
          <a:lstStyle/>
          <a:p>
            <a:r>
              <a:rPr kumimoji="1" lang="en-US" altLang="ja-JP" sz="3600" dirty="0"/>
              <a:t>Spatial and Temporal Mapping of Cervical Lesions Using Cervical Cell Lift</a:t>
            </a:r>
            <a:br>
              <a:rPr kumimoji="1" lang="en-US" altLang="ja-JP" sz="3600" dirty="0"/>
            </a:br>
            <a:r>
              <a:rPr kumimoji="1" lang="en-US" altLang="ja-JP" sz="3600" dirty="0"/>
              <a:t>; A Two-Year Longitudinal Observation</a:t>
            </a:r>
            <a:endParaRPr kumimoji="1" lang="ja-JP" altLang="en-US" sz="36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8E6DE7-3819-5EE6-7C1E-7C08F4143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4443984"/>
            <a:ext cx="10067544" cy="2212848"/>
          </a:xfrm>
        </p:spPr>
        <p:txBody>
          <a:bodyPr>
            <a:normAutofit fontScale="70000" lnSpcReduction="20000"/>
          </a:bodyPr>
          <a:lstStyle/>
          <a:p>
            <a:r>
              <a:rPr lang="en-GB" altLang="ja-JP" sz="2600" dirty="0"/>
              <a:t>M. Miyazaki</a:t>
            </a:r>
            <a:r>
              <a:rPr lang="en-GB" altLang="ja-JP" sz="2600" baseline="30000" dirty="0"/>
              <a:t>1</a:t>
            </a:r>
            <a:r>
              <a:rPr lang="en-GB" altLang="ja-JP" sz="2600" dirty="0"/>
              <a:t>, N. Egawa</a:t>
            </a:r>
            <a:r>
              <a:rPr lang="en-GB" altLang="ja-JP" sz="2600" baseline="30000" dirty="0"/>
              <a:t>1</a:t>
            </a:r>
            <a:r>
              <a:rPr lang="en-GB" altLang="ja-JP" sz="2600" dirty="0"/>
              <a:t>, A. Shirz</a:t>
            </a:r>
            <a:r>
              <a:rPr lang="en-GB" altLang="ja-JP" sz="2600" baseline="30000" dirty="0"/>
              <a:t>2</a:t>
            </a:r>
            <a:r>
              <a:rPr lang="en-GB" altLang="ja-JP" sz="2600" dirty="0"/>
              <a:t>, A. Nishimura</a:t>
            </a:r>
            <a:r>
              <a:rPr lang="en-GB" altLang="ja-JP" sz="2600" baseline="30000" dirty="0"/>
              <a:t>3</a:t>
            </a:r>
            <a:r>
              <a:rPr lang="en-GB" altLang="ja-JP" sz="2600" dirty="0"/>
              <a:t>, T. Motohara</a:t>
            </a:r>
            <a:r>
              <a:rPr lang="en-GB" altLang="ja-JP" sz="2600" baseline="30000" dirty="0"/>
              <a:t>3</a:t>
            </a:r>
            <a:r>
              <a:rPr lang="en-GB" altLang="ja-JP" sz="2600" dirty="0"/>
              <a:t>, </a:t>
            </a:r>
          </a:p>
          <a:p>
            <a:r>
              <a:rPr lang="en-GB" altLang="ja-JP" sz="2600" dirty="0"/>
              <a:t>K. Nagasaka</a:t>
            </a:r>
            <a:r>
              <a:rPr lang="en-GB" altLang="ja-JP" sz="2600" baseline="30000" dirty="0"/>
              <a:t>4</a:t>
            </a:r>
            <a:r>
              <a:rPr lang="en-GB" altLang="ja-JP" sz="2600" dirty="0"/>
              <a:t>, R. Crawford</a:t>
            </a:r>
            <a:r>
              <a:rPr lang="en-GB" altLang="ja-JP" sz="2600" baseline="30000" dirty="0"/>
              <a:t>2</a:t>
            </a:r>
            <a:r>
              <a:rPr lang="en-GB" altLang="ja-JP" sz="2600" dirty="0"/>
              <a:t>, J. Doorbar</a:t>
            </a:r>
            <a:r>
              <a:rPr lang="en-GB" altLang="ja-JP" sz="2600" baseline="30000" dirty="0"/>
              <a:t>1</a:t>
            </a:r>
            <a:r>
              <a:rPr lang="en-GB" altLang="ja-JP" sz="2600" dirty="0"/>
              <a:t>.</a:t>
            </a:r>
          </a:p>
          <a:p>
            <a:endParaRPr lang="en-GB" altLang="ja-JP" sz="2600" dirty="0"/>
          </a:p>
          <a:p>
            <a:r>
              <a:rPr lang="en-GB" altLang="ja-JP" baseline="30000" dirty="0"/>
              <a:t>1</a:t>
            </a:r>
            <a:r>
              <a:rPr lang="en-GB" altLang="ja-JP" dirty="0"/>
              <a:t>Cambridge University - Cambridge (United Kingdom), </a:t>
            </a:r>
          </a:p>
          <a:p>
            <a:r>
              <a:rPr lang="en-GB" altLang="ja-JP" baseline="30000" dirty="0"/>
              <a:t>2</a:t>
            </a:r>
            <a:r>
              <a:rPr lang="en-GB" altLang="ja-JP" dirty="0"/>
              <a:t>Cambridge University Hospital - Cambridge (United Kingdom),</a:t>
            </a:r>
          </a:p>
          <a:p>
            <a:r>
              <a:rPr lang="en-GB" altLang="ja-JP" baseline="30000" dirty="0"/>
              <a:t>3</a:t>
            </a:r>
            <a:r>
              <a:rPr lang="en-GB" altLang="ja-JP" dirty="0"/>
              <a:t>Kumamoto University - Kumamoto (Japan), </a:t>
            </a:r>
          </a:p>
          <a:p>
            <a:r>
              <a:rPr lang="en-GB" altLang="ja-JP" baseline="30000" dirty="0"/>
              <a:t>4</a:t>
            </a:r>
            <a:r>
              <a:rPr lang="en-GB" altLang="ja-JP" dirty="0"/>
              <a:t>Teikyo University - Tokyo (Japan)</a:t>
            </a:r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59DCC46-0BC6-23BE-9187-8512B93162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674"/>
          <a:stretch>
            <a:fillRect/>
          </a:stretch>
        </p:blipFill>
        <p:spPr>
          <a:xfrm>
            <a:off x="0" y="118501"/>
            <a:ext cx="3667637" cy="9317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FDB2BAA-7408-3119-7D31-FEFDAEE20B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580" t="4931" r="7868" b="7638"/>
          <a:stretch>
            <a:fillRect/>
          </a:stretch>
        </p:blipFill>
        <p:spPr>
          <a:xfrm>
            <a:off x="11089680" y="118501"/>
            <a:ext cx="1102320" cy="10522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3747CA6-A235-6D68-F7D6-6D540309F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2630" y="118501"/>
            <a:ext cx="1552194" cy="1062291"/>
          </a:xfrm>
          <a:prstGeom prst="rect">
            <a:avLst/>
          </a:prstGeom>
        </p:spPr>
      </p:pic>
      <p:pic>
        <p:nvPicPr>
          <p:cNvPr id="18" name="オーディオ 17">
            <a:hlinkClick r:id="" action="ppaction://media"/>
            <a:extLst>
              <a:ext uri="{FF2B5EF4-FFF2-40B4-BE49-F238E27FC236}">
                <a16:creationId xmlns:a16="http://schemas.microsoft.com/office/drawing/2014/main" id="{F17B334C-CAFC-CECF-FF1D-3932A0A41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8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47"/>
    </mc:Choice>
    <mc:Fallback>
      <p:transition spd="slow" advTm="103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00F55-F1B5-C732-DD00-2F27C450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8EB5E-077F-E651-D8E3-D829043BB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9620" y="186171"/>
            <a:ext cx="12556671" cy="649475"/>
          </a:xfrm>
        </p:spPr>
        <p:txBody>
          <a:bodyPr>
            <a:noAutofit/>
          </a:bodyPr>
          <a:lstStyle/>
          <a:p>
            <a:pPr algn="ctr"/>
            <a:r>
              <a:rPr lang="en-US" altLang="ja-JP" sz="2800" dirty="0"/>
              <a:t>Principle of Cervical Cell Lift:</a:t>
            </a:r>
            <a:br>
              <a:rPr lang="en-US" altLang="ja-JP" sz="2800" dirty="0"/>
            </a:br>
            <a:r>
              <a:rPr lang="en-US" altLang="ja-JP" sz="2800" dirty="0"/>
              <a:t> From Lesion Biology to Spatial Mapping</a:t>
            </a:r>
            <a:endParaRPr kumimoji="1" lang="ja-JP" altLang="en-US" sz="28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B70003D-6750-03C1-6B30-6711B030F5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013" r="40705"/>
          <a:stretch>
            <a:fillRect/>
          </a:stretch>
        </p:blipFill>
        <p:spPr>
          <a:xfrm>
            <a:off x="4741295" y="2862107"/>
            <a:ext cx="2025953" cy="223884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7FD9A56-1DA7-989C-FD06-C1B1377D58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942"/>
          <a:stretch>
            <a:fillRect/>
          </a:stretch>
        </p:blipFill>
        <p:spPr>
          <a:xfrm>
            <a:off x="7729861" y="3084296"/>
            <a:ext cx="1379188" cy="197612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99F3E8-4FDC-8CAF-85DB-BF55619945D0}"/>
              </a:ext>
            </a:extLst>
          </p:cNvPr>
          <p:cNvSpPr txBox="1"/>
          <p:nvPr/>
        </p:nvSpPr>
        <p:spPr>
          <a:xfrm>
            <a:off x="9625403" y="5159943"/>
            <a:ext cx="25829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MCM / E4 staining and spatial mapping</a:t>
            </a:r>
            <a:endParaRPr lang="ja-JP" altLang="en-US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0026411-B68A-30E4-4D05-60A32B4EF2BD}"/>
              </a:ext>
            </a:extLst>
          </p:cNvPr>
          <p:cNvSpPr txBox="1"/>
          <p:nvPr/>
        </p:nvSpPr>
        <p:spPr>
          <a:xfrm>
            <a:off x="4237682" y="5079603"/>
            <a:ext cx="28039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Apply nitrocellulose membrane to cervix for 15 sec</a:t>
            </a:r>
            <a:endParaRPr lang="ja-JP" altLang="en-US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2FEF47F-0E2A-D911-3140-6864EA098E86}"/>
              </a:ext>
            </a:extLst>
          </p:cNvPr>
          <p:cNvSpPr txBox="1"/>
          <p:nvPr/>
        </p:nvSpPr>
        <p:spPr>
          <a:xfrm>
            <a:off x="7761578" y="5325825"/>
            <a:ext cx="13157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Fixation</a:t>
            </a:r>
            <a:endParaRPr lang="ja-JP" altLang="en-US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3C82888F-4C2A-25B7-F027-EA3BA9DDED6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3826" y="1035147"/>
            <a:ext cx="11810690" cy="125840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ja-JP" sz="2000" b="1" dirty="0"/>
              <a:t>Cervical Cell Lift (CCL)</a:t>
            </a:r>
            <a:r>
              <a:rPr lang="en-US" altLang="ja-JP" sz="2200" b="1" dirty="0"/>
              <a:t> </a:t>
            </a:r>
            <a:r>
              <a:rPr lang="en-US" altLang="ja-JP" sz="1800" dirty="0"/>
              <a:t>= Non-invasive spatial mapping of cervical lesions while preserving epithelial topology</a:t>
            </a:r>
          </a:p>
          <a:p>
            <a:pPr marL="228600" indent="-228600">
              <a:lnSpc>
                <a:spcPct val="100000"/>
              </a:lnSpc>
              <a:spcBef>
                <a:spcPts val="200"/>
              </a:spcBef>
              <a:buFont typeface="Arial"/>
              <a:buChar char="→"/>
            </a:pPr>
            <a:r>
              <a:rPr lang="en-US" altLang="ja-JP" sz="1800" dirty="0"/>
              <a:t>Enables grading &amp; localization of lesions without biopsy</a:t>
            </a:r>
          </a:p>
          <a:p>
            <a:pPr marL="228600" indent="-228600">
              <a:lnSpc>
                <a:spcPct val="100000"/>
              </a:lnSpc>
              <a:spcBef>
                <a:spcPts val="200"/>
              </a:spcBef>
              <a:buFont typeface="Arial"/>
              <a:buChar char="→"/>
            </a:pPr>
            <a:r>
              <a:rPr lang="en-US" altLang="ja-JP" sz="1800" dirty="0"/>
              <a:t>Capable of detecting </a:t>
            </a:r>
            <a:r>
              <a:rPr lang="en-US" altLang="ja-JP" sz="1800" b="1" dirty="0"/>
              <a:t>HSIL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B1A5C5A-3922-0DE7-8A20-0A535A9E99BC}"/>
              </a:ext>
            </a:extLst>
          </p:cNvPr>
          <p:cNvSpPr txBox="1"/>
          <p:nvPr/>
        </p:nvSpPr>
        <p:spPr>
          <a:xfrm>
            <a:off x="4120140" y="2359864"/>
            <a:ext cx="1608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Methods</a:t>
            </a:r>
            <a:endParaRPr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65014511-CF92-81E2-B3EA-27BF60E4DDC2}"/>
              </a:ext>
            </a:extLst>
          </p:cNvPr>
          <p:cNvSpPr txBox="1">
            <a:spLocks/>
          </p:cNvSpPr>
          <p:nvPr/>
        </p:nvSpPr>
        <p:spPr>
          <a:xfrm>
            <a:off x="573582" y="4961001"/>
            <a:ext cx="3010774" cy="556283"/>
          </a:xfrm>
          <a:prstGeom prst="rect">
            <a:avLst/>
          </a:prstGeom>
          <a:ln w="3175">
            <a:solidFill>
              <a:schemeClr val="tx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200" dirty="0"/>
              <a:t>MCM+ = P</a:t>
            </a:r>
            <a:r>
              <a:rPr lang="en-GB" altLang="ja-JP" sz="1200" dirty="0" err="1"/>
              <a:t>roliferating</a:t>
            </a:r>
            <a:r>
              <a:rPr lang="en-GB" altLang="ja-JP" sz="1200" dirty="0"/>
              <a:t> cells</a:t>
            </a:r>
          </a:p>
          <a:p>
            <a:pPr marL="0" indent="0" algn="ctr">
              <a:buNone/>
            </a:pPr>
            <a:r>
              <a:rPr lang="en-US" altLang="ja-JP" sz="1200" dirty="0"/>
              <a:t>E4+ = Productive HPV infection</a:t>
            </a:r>
          </a:p>
          <a:p>
            <a:pPr marL="0" indent="0" algn="ctr">
              <a:buNone/>
            </a:pPr>
            <a:endParaRPr lang="en-US" altLang="ja-JP" sz="1400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041B642-98FD-5D77-CBF0-1E3657F25D1D}"/>
              </a:ext>
            </a:extLst>
          </p:cNvPr>
          <p:cNvSpPr txBox="1">
            <a:spLocks/>
          </p:cNvSpPr>
          <p:nvPr/>
        </p:nvSpPr>
        <p:spPr>
          <a:xfrm>
            <a:off x="584472" y="6347245"/>
            <a:ext cx="11023055" cy="334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altLang="ja-JP" sz="1800" dirty="0"/>
              <a:t>Can CCL track lesion changes over time and reduce the need for repeated biopsies?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FD6C2D-EDB4-AB07-8971-589FC05CE746}"/>
              </a:ext>
            </a:extLst>
          </p:cNvPr>
          <p:cNvSpPr txBox="1"/>
          <p:nvPr/>
        </p:nvSpPr>
        <p:spPr>
          <a:xfrm>
            <a:off x="350874" y="5888091"/>
            <a:ext cx="931032" cy="403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Aim</a:t>
            </a:r>
            <a:endParaRPr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7DDCD1D4-4EB8-B22D-649D-E8EBE11BDF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975713" y="3167743"/>
            <a:ext cx="1903162" cy="1906585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67B383-2112-7072-F7A3-A90A08785C5F}"/>
              </a:ext>
            </a:extLst>
          </p:cNvPr>
          <p:cNvSpPr txBox="1"/>
          <p:nvPr/>
        </p:nvSpPr>
        <p:spPr>
          <a:xfrm>
            <a:off x="10927294" y="4244938"/>
            <a:ext cx="73385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HSIL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FD20AE0-7F65-5957-5E77-D4927AE3A9FA}"/>
              </a:ext>
            </a:extLst>
          </p:cNvPr>
          <p:cNvSpPr txBox="1"/>
          <p:nvPr/>
        </p:nvSpPr>
        <p:spPr>
          <a:xfrm>
            <a:off x="9975713" y="3354607"/>
            <a:ext cx="1379188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Productive HPV+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A44AA1E-6AB2-9B2E-4874-98B9DADA97BE}"/>
              </a:ext>
            </a:extLst>
          </p:cNvPr>
          <p:cNvSpPr txBox="1"/>
          <p:nvPr/>
        </p:nvSpPr>
        <p:spPr>
          <a:xfrm>
            <a:off x="10454529" y="3988031"/>
            <a:ext cx="510083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endParaRPr kumimoji="1" lang="ja-JP" altLang="en-US" sz="1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9B57B7C-9D9C-524B-EAE2-07F32F611F7D}"/>
              </a:ext>
            </a:extLst>
          </p:cNvPr>
          <p:cNvSpPr txBox="1"/>
          <p:nvPr/>
        </p:nvSpPr>
        <p:spPr>
          <a:xfrm>
            <a:off x="9943996" y="4857244"/>
            <a:ext cx="1379188" cy="24622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0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r>
              <a:rPr lang="en-US" altLang="ja-JP" sz="10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endParaRPr kumimoji="1" lang="ja-JP" altLang="en-US" sz="10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B6D3437-A08B-4E28-C107-7404A62555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437"/>
                    </a14:imgEffect>
                    <a14:imgEffect>
                      <a14:saturation sat="190000"/>
                    </a14:imgEffect>
                  </a14:imgLayer>
                </a14:imgProps>
              </a:ext>
            </a:extLst>
          </a:blip>
          <a:srcRect t="14073" r="9978"/>
          <a:stretch>
            <a:fillRect/>
          </a:stretch>
        </p:blipFill>
        <p:spPr>
          <a:xfrm>
            <a:off x="97275" y="3202652"/>
            <a:ext cx="1966882" cy="1324436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A4989FF5-9B19-C053-0F01-AAA649FE98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0867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7353" r="5456"/>
          <a:stretch>
            <a:fillRect/>
          </a:stretch>
        </p:blipFill>
        <p:spPr>
          <a:xfrm>
            <a:off x="2095298" y="3202566"/>
            <a:ext cx="1912842" cy="1324436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6128F18-E18F-3007-F1AB-FEA07CB6D52E}"/>
              </a:ext>
            </a:extLst>
          </p:cNvPr>
          <p:cNvSpPr txBox="1"/>
          <p:nvPr/>
        </p:nvSpPr>
        <p:spPr>
          <a:xfrm>
            <a:off x="54621" y="4312702"/>
            <a:ext cx="1379188" cy="24622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0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r>
              <a:rPr lang="en-US" altLang="ja-JP" sz="10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endParaRPr kumimoji="1" lang="ja-JP" altLang="en-US" sz="10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7" name="コンテンツ プレースホルダー 2">
            <a:extLst>
              <a:ext uri="{FF2B5EF4-FFF2-40B4-BE49-F238E27FC236}">
                <a16:creationId xmlns:a16="http://schemas.microsoft.com/office/drawing/2014/main" id="{7C383FA9-EE8D-7D6F-4A58-8415F7BDFA9A}"/>
              </a:ext>
            </a:extLst>
          </p:cNvPr>
          <p:cNvSpPr txBox="1">
            <a:spLocks/>
          </p:cNvSpPr>
          <p:nvPr/>
        </p:nvSpPr>
        <p:spPr>
          <a:xfrm>
            <a:off x="2245454" y="4547676"/>
            <a:ext cx="1604815" cy="2867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dirty="0"/>
              <a:t>CIN2-3(HSIL)</a:t>
            </a:r>
          </a:p>
        </p:txBody>
      </p:sp>
      <p:sp>
        <p:nvSpPr>
          <p:cNvPr id="48" name="コンテンツ プレースホルダー 2">
            <a:extLst>
              <a:ext uri="{FF2B5EF4-FFF2-40B4-BE49-F238E27FC236}">
                <a16:creationId xmlns:a16="http://schemas.microsoft.com/office/drawing/2014/main" id="{B34D9FAD-DF68-EC68-77D0-F45484459021}"/>
              </a:ext>
            </a:extLst>
          </p:cNvPr>
          <p:cNvSpPr txBox="1">
            <a:spLocks/>
          </p:cNvSpPr>
          <p:nvPr/>
        </p:nvSpPr>
        <p:spPr>
          <a:xfrm>
            <a:off x="347630" y="4553709"/>
            <a:ext cx="1604815" cy="2867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dirty="0"/>
              <a:t>CIN1(LSIL)</a:t>
            </a:r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245B804B-3153-ECD5-CC37-E1AE5B1F8729}"/>
              </a:ext>
            </a:extLst>
          </p:cNvPr>
          <p:cNvSpPr/>
          <p:nvPr/>
        </p:nvSpPr>
        <p:spPr>
          <a:xfrm>
            <a:off x="7019874" y="3901539"/>
            <a:ext cx="391877" cy="448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7E64DA15-6CF1-1627-72F1-AAFEF027B860}"/>
              </a:ext>
            </a:extLst>
          </p:cNvPr>
          <p:cNvSpPr/>
          <p:nvPr/>
        </p:nvSpPr>
        <p:spPr>
          <a:xfrm rot="21448571">
            <a:off x="9284723" y="3909990"/>
            <a:ext cx="391877" cy="448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7F70DE-2F8D-E60C-D2A2-5E86F98186D3}"/>
              </a:ext>
            </a:extLst>
          </p:cNvPr>
          <p:cNvSpPr txBox="1"/>
          <p:nvPr/>
        </p:nvSpPr>
        <p:spPr>
          <a:xfrm>
            <a:off x="2053216" y="4320059"/>
            <a:ext cx="1379188" cy="24622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0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r>
              <a:rPr lang="en-US" altLang="ja-JP" sz="10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endParaRPr kumimoji="1" lang="ja-JP" altLang="en-US" sz="10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29CA377-7BFA-3DCC-64A4-3E01C3DC03CE}"/>
              </a:ext>
            </a:extLst>
          </p:cNvPr>
          <p:cNvSpPr txBox="1"/>
          <p:nvPr/>
        </p:nvSpPr>
        <p:spPr>
          <a:xfrm>
            <a:off x="542820" y="2537941"/>
            <a:ext cx="3020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MCM/E4 patterns</a:t>
            </a:r>
          </a:p>
          <a:p>
            <a:pPr algn="ctr"/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in tissue lesions</a:t>
            </a:r>
            <a:endParaRPr lang="ja-JP" alt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3" name="オーディオ 42">
            <a:hlinkClick r:id="" action="ppaction://media"/>
            <a:extLst>
              <a:ext uri="{FF2B5EF4-FFF2-40B4-BE49-F238E27FC236}">
                <a16:creationId xmlns:a16="http://schemas.microsoft.com/office/drawing/2014/main" id="{41398680-B4C3-10FF-F835-09A0C14B0B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06"/>
    </mc:Choice>
    <mc:Fallback>
      <p:transition spd="slow" advTm="59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ACE137F-0CF0-F530-F913-3E260DEF942A}"/>
              </a:ext>
            </a:extLst>
          </p:cNvPr>
          <p:cNvSpPr/>
          <p:nvPr/>
        </p:nvSpPr>
        <p:spPr>
          <a:xfrm>
            <a:off x="10708543" y="6565735"/>
            <a:ext cx="1047786" cy="236302"/>
          </a:xfrm>
          <a:prstGeom prst="rect">
            <a:avLst/>
          </a:prstGeom>
          <a:solidFill>
            <a:srgbClr val="F3E8FC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Columnar</a:t>
            </a:r>
            <a:endParaRPr kumimoji="1" lang="ja-JP" altLang="en-US" sz="12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0478F2F-934B-D8EF-35CA-B4A284D567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4" r="1268"/>
          <a:stretch>
            <a:fillRect/>
          </a:stretch>
        </p:blipFill>
        <p:spPr>
          <a:xfrm>
            <a:off x="9455990" y="3747903"/>
            <a:ext cx="2527861" cy="25815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295C565-D02A-EE13-5D0C-A0DAEC7E0A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41" r="1547"/>
          <a:stretch>
            <a:fillRect/>
          </a:stretch>
        </p:blipFill>
        <p:spPr>
          <a:xfrm>
            <a:off x="6269667" y="3706259"/>
            <a:ext cx="2582755" cy="2664818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C5383AC-5EEC-E070-9F16-C37E66967BF2}"/>
              </a:ext>
            </a:extLst>
          </p:cNvPr>
          <p:cNvSpPr/>
          <p:nvPr/>
        </p:nvSpPr>
        <p:spPr>
          <a:xfrm>
            <a:off x="6249555" y="1024194"/>
            <a:ext cx="5835573" cy="581127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4649A5A-A73D-9580-0131-E3E7CC218E46}"/>
              </a:ext>
            </a:extLst>
          </p:cNvPr>
          <p:cNvSpPr txBox="1"/>
          <p:nvPr/>
        </p:nvSpPr>
        <p:spPr>
          <a:xfrm>
            <a:off x="161517" y="6466138"/>
            <a:ext cx="294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X-1M 1</a:t>
            </a:r>
            <a:r>
              <a:rPr lang="en-US" altLang="ja-JP" baseline="30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st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Consultation</a:t>
            </a: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F89D476-52B6-1845-997E-983CE03EE4C4}"/>
              </a:ext>
            </a:extLst>
          </p:cNvPr>
          <p:cNvSpPr txBox="1"/>
          <p:nvPr/>
        </p:nvSpPr>
        <p:spPr>
          <a:xfrm>
            <a:off x="3526719" y="2526926"/>
            <a:ext cx="174883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r>
              <a:rPr kumimoji="1"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onization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DC23C5F-0E0D-69D6-8DA4-C65F256DA2C2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65611" y="866021"/>
            <a:ext cx="2700000" cy="2700000"/>
          </a:xfrm>
          <a:prstGeom prst="rect">
            <a:avLst/>
          </a:prstGeom>
        </p:spPr>
      </p:pic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7F05E142-D63F-3E41-76E0-C6AF3477A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5612" y="647647"/>
            <a:ext cx="4871128" cy="387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1800" dirty="0"/>
              <a:t>PI: Age</a:t>
            </a:r>
            <a:r>
              <a:rPr kumimoji="1" lang="ja-JP" altLang="en-US" sz="1800" dirty="0"/>
              <a:t>：</a:t>
            </a:r>
            <a:r>
              <a:rPr kumimoji="1" lang="en-US" altLang="ja-JP" sz="1800" dirty="0"/>
              <a:t>40, Cytology: </a:t>
            </a:r>
            <a:r>
              <a:rPr lang="en-US" altLang="ja-JP" sz="1800" dirty="0"/>
              <a:t>HSIL,</a:t>
            </a:r>
            <a:r>
              <a:rPr lang="ja-JP" altLang="en-US" sz="1800" dirty="0"/>
              <a:t> </a:t>
            </a:r>
            <a:r>
              <a:rPr lang="en-US" altLang="ja-JP" sz="1800" dirty="0"/>
              <a:t>HPV67+</a:t>
            </a:r>
          </a:p>
          <a:p>
            <a:endParaRPr kumimoji="1" lang="ja-JP" altLang="en-US" sz="1800" dirty="0"/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9C64FC94-D587-83F1-02BB-C24A1FD9C746}"/>
              </a:ext>
            </a:extLst>
          </p:cNvPr>
          <p:cNvSpPr txBox="1">
            <a:spLocks/>
          </p:cNvSpPr>
          <p:nvPr/>
        </p:nvSpPr>
        <p:spPr>
          <a:xfrm>
            <a:off x="-65568" y="97171"/>
            <a:ext cx="12323135" cy="621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Patient Information and CCL–Cone Tissue Spatial Mapping</a:t>
            </a:r>
            <a:endParaRPr lang="ja-JP" altLang="en-US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7F3F5B2-DB9E-581D-7672-36FCB26EA47B}"/>
              </a:ext>
            </a:extLst>
          </p:cNvPr>
          <p:cNvSpPr txBox="1"/>
          <p:nvPr/>
        </p:nvSpPr>
        <p:spPr>
          <a:xfrm>
            <a:off x="1512682" y="2237505"/>
            <a:ext cx="73385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CIN3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4DF5C172-8B72-B348-DAC1-E02D51C2AAC9}"/>
              </a:ext>
            </a:extLst>
          </p:cNvPr>
          <p:cNvSpPr/>
          <p:nvPr/>
        </p:nvSpPr>
        <p:spPr>
          <a:xfrm rot="5400000">
            <a:off x="4205417" y="3200578"/>
            <a:ext cx="391877" cy="448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2B11CC-D694-0E87-3D1B-40882373A921}"/>
              </a:ext>
            </a:extLst>
          </p:cNvPr>
          <p:cNvSpPr txBox="1"/>
          <p:nvPr/>
        </p:nvSpPr>
        <p:spPr>
          <a:xfrm>
            <a:off x="3037028" y="3930965"/>
            <a:ext cx="2680184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Final histology: </a:t>
            </a:r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CIN3, </a:t>
            </a:r>
          </a:p>
          <a:p>
            <a:pPr algn="ctr"/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negative margins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911D41CB-0A6D-D08D-385A-A5BB690C72B6}"/>
              </a:ext>
            </a:extLst>
          </p:cNvPr>
          <p:cNvGrpSpPr/>
          <p:nvPr/>
        </p:nvGrpSpPr>
        <p:grpSpPr>
          <a:xfrm>
            <a:off x="9895053" y="3517439"/>
            <a:ext cx="1656142" cy="211093"/>
            <a:chOff x="6273527" y="6122207"/>
            <a:chExt cx="3606060" cy="293848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51E4EABA-1CC0-2196-4ECD-E6EA91BE8481}"/>
                </a:ext>
              </a:extLst>
            </p:cNvPr>
            <p:cNvSpPr/>
            <p:nvPr/>
          </p:nvSpPr>
          <p:spPr>
            <a:xfrm>
              <a:off x="6273527" y="6122207"/>
              <a:ext cx="1803029" cy="293429"/>
            </a:xfrm>
            <a:prstGeom prst="rect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TZ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307E5EAF-624B-BD61-9293-59141C3286C6}"/>
                </a:ext>
              </a:extLst>
            </p:cNvPr>
            <p:cNvSpPr/>
            <p:nvPr/>
          </p:nvSpPr>
          <p:spPr>
            <a:xfrm>
              <a:off x="8076557" y="6122626"/>
              <a:ext cx="1803030" cy="293429"/>
            </a:xfrm>
            <a:prstGeom prst="rect">
              <a:avLst/>
            </a:prstGeom>
            <a:solidFill>
              <a:schemeClr val="accent6"/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ECT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F9AD6A0-A8C4-CF46-6C27-3D283C439B03}"/>
              </a:ext>
            </a:extLst>
          </p:cNvPr>
          <p:cNvGrpSpPr/>
          <p:nvPr/>
        </p:nvGrpSpPr>
        <p:grpSpPr>
          <a:xfrm>
            <a:off x="6577529" y="6387246"/>
            <a:ext cx="2007412" cy="411182"/>
            <a:chOff x="7805365" y="5852357"/>
            <a:chExt cx="2778457" cy="581780"/>
          </a:xfrm>
        </p:grpSpPr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4F677875-F623-B403-F26F-D0833D66590B}"/>
                </a:ext>
              </a:extLst>
            </p:cNvPr>
            <p:cNvSpPr/>
            <p:nvPr/>
          </p:nvSpPr>
          <p:spPr>
            <a:xfrm>
              <a:off x="9161158" y="5852357"/>
              <a:ext cx="1422664" cy="294164"/>
            </a:xfrm>
            <a:prstGeom prst="rect">
              <a:avLst/>
            </a:prstGeom>
            <a:solidFill>
              <a:srgbClr val="00B050"/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LSIL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9AAE3F13-E9FC-169F-AD61-9CA08B082E14}"/>
                </a:ext>
              </a:extLst>
            </p:cNvPr>
            <p:cNvSpPr/>
            <p:nvPr/>
          </p:nvSpPr>
          <p:spPr>
            <a:xfrm>
              <a:off x="9010259" y="6143247"/>
              <a:ext cx="1573563" cy="28834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Metaplasia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D4EB64C1-9280-5A41-1099-66FB4E6F72C7}"/>
                </a:ext>
              </a:extLst>
            </p:cNvPr>
            <p:cNvSpPr/>
            <p:nvPr/>
          </p:nvSpPr>
          <p:spPr>
            <a:xfrm>
              <a:off x="7808644" y="5852357"/>
              <a:ext cx="1352514" cy="288350"/>
            </a:xfrm>
            <a:prstGeom prst="rect">
              <a:avLst/>
            </a:prstGeom>
            <a:solidFill>
              <a:srgbClr val="C00000"/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HSIL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CD498D6A-1955-FB95-435F-0167C7D34AB5}"/>
                </a:ext>
              </a:extLst>
            </p:cNvPr>
            <p:cNvSpPr/>
            <p:nvPr/>
          </p:nvSpPr>
          <p:spPr>
            <a:xfrm>
              <a:off x="7805365" y="6140707"/>
              <a:ext cx="1218436" cy="29343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Normal</a:t>
              </a:r>
              <a:endPara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433FFC5D-815A-BA58-CF21-03CF65A875EA}"/>
              </a:ext>
            </a:extLst>
          </p:cNvPr>
          <p:cNvGrpSpPr/>
          <p:nvPr/>
        </p:nvGrpSpPr>
        <p:grpSpPr>
          <a:xfrm>
            <a:off x="9651714" y="6369189"/>
            <a:ext cx="2104614" cy="430257"/>
            <a:chOff x="6498150" y="6122965"/>
            <a:chExt cx="3569916" cy="465070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5A4B6879-D683-86B0-F8A6-11F09E40DB7C}"/>
                </a:ext>
              </a:extLst>
            </p:cNvPr>
            <p:cNvSpPr/>
            <p:nvPr/>
          </p:nvSpPr>
          <p:spPr>
            <a:xfrm>
              <a:off x="8279142" y="6122965"/>
              <a:ext cx="1788924" cy="24134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MCM&gt;1/3</a:t>
              </a:r>
              <a:endParaRPr kumimoji="1" lang="ja-JP" altLang="en-US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74943982-1F0D-A6C6-4643-B8DE6BC2FE30}"/>
                </a:ext>
              </a:extLst>
            </p:cNvPr>
            <p:cNvSpPr/>
            <p:nvPr/>
          </p:nvSpPr>
          <p:spPr>
            <a:xfrm>
              <a:off x="6500499" y="6362758"/>
              <a:ext cx="1815012" cy="22527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Basal only</a:t>
              </a:r>
              <a:endParaRPr kumimoji="1" lang="ja-JP" altLang="en-US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7CAEA205-7BF7-DFF5-F87A-FBDEE01187F2}"/>
                </a:ext>
              </a:extLst>
            </p:cNvPr>
            <p:cNvSpPr/>
            <p:nvPr/>
          </p:nvSpPr>
          <p:spPr>
            <a:xfrm>
              <a:off x="6498150" y="6122965"/>
              <a:ext cx="1815012" cy="241348"/>
            </a:xfrm>
            <a:prstGeom prst="rect">
              <a:avLst/>
            </a:prstGeom>
            <a:solidFill>
              <a:srgbClr val="C00000"/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b="1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MCM&gt;2/3</a:t>
              </a:r>
              <a:endParaRPr kumimoji="1" lang="ja-JP" altLang="en-US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pic>
        <p:nvPicPr>
          <p:cNvPr id="57" name="図 56">
            <a:extLst>
              <a:ext uri="{FF2B5EF4-FFF2-40B4-BE49-F238E27FC236}">
                <a16:creationId xmlns:a16="http://schemas.microsoft.com/office/drawing/2014/main" id="{750A9C32-ED1D-5EA0-EC3B-F840D26AD9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75" r="236"/>
          <a:stretch>
            <a:fillRect/>
          </a:stretch>
        </p:blipFill>
        <p:spPr>
          <a:xfrm>
            <a:off x="9539487" y="1078385"/>
            <a:ext cx="2367275" cy="243321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32920FE-F65D-8C62-F5A8-11397B77789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31" t="2177" r="4006" b="1047"/>
          <a:stretch>
            <a:fillRect/>
          </a:stretch>
        </p:blipFill>
        <p:spPr>
          <a:xfrm>
            <a:off x="6345074" y="1098611"/>
            <a:ext cx="2487190" cy="241474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3227331-1208-C946-3002-D1BD54DAD8C7}"/>
              </a:ext>
            </a:extLst>
          </p:cNvPr>
          <p:cNvSpPr txBox="1"/>
          <p:nvPr/>
        </p:nvSpPr>
        <p:spPr>
          <a:xfrm>
            <a:off x="7591640" y="3234051"/>
            <a:ext cx="1825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IF</a:t>
            </a:r>
          </a:p>
          <a:p>
            <a:pPr algn="ctr"/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(MCM, E4 , p16)</a:t>
            </a:r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E69CBAB-BA9D-1111-AF63-D9617081ED3A}"/>
              </a:ext>
            </a:extLst>
          </p:cNvPr>
          <p:cNvSpPr txBox="1"/>
          <p:nvPr/>
        </p:nvSpPr>
        <p:spPr>
          <a:xfrm>
            <a:off x="7836740" y="755386"/>
            <a:ext cx="2520000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Spatial Mapping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3E65B4F9-1358-100C-FCE5-EBDAD23537CA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255338" y="3570923"/>
            <a:ext cx="2700000" cy="2700000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C2A2228-AAF5-D98D-08C5-5CD37DA3BABE}"/>
              </a:ext>
            </a:extLst>
          </p:cNvPr>
          <p:cNvSpPr txBox="1"/>
          <p:nvPr/>
        </p:nvSpPr>
        <p:spPr>
          <a:xfrm>
            <a:off x="255336" y="3568499"/>
            <a:ext cx="137918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11-6’: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MCM+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D083E7C-4D5C-F91D-940F-9E663887B3BF}"/>
              </a:ext>
            </a:extLst>
          </p:cNvPr>
          <p:cNvSpPr txBox="1"/>
          <p:nvPr/>
        </p:nvSpPr>
        <p:spPr>
          <a:xfrm>
            <a:off x="1130533" y="4512399"/>
            <a:ext cx="510083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F474C1D-83EC-D535-97F3-DBEDAE5B9D1A}"/>
              </a:ext>
            </a:extLst>
          </p:cNvPr>
          <p:cNvSpPr txBox="1"/>
          <p:nvPr/>
        </p:nvSpPr>
        <p:spPr>
          <a:xfrm>
            <a:off x="208149" y="5999705"/>
            <a:ext cx="137918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endParaRPr kumimoji="1" lang="ja-JP" altLang="en-US" sz="14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6" name="矢印: 右 75">
            <a:extLst>
              <a:ext uri="{FF2B5EF4-FFF2-40B4-BE49-F238E27FC236}">
                <a16:creationId xmlns:a16="http://schemas.microsoft.com/office/drawing/2014/main" id="{7E02EEC0-A43F-FC08-A136-9845B75AC815}"/>
              </a:ext>
            </a:extLst>
          </p:cNvPr>
          <p:cNvSpPr/>
          <p:nvPr/>
        </p:nvSpPr>
        <p:spPr>
          <a:xfrm>
            <a:off x="5800823" y="4060880"/>
            <a:ext cx="391877" cy="448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A3CA2475-C670-0B2B-4117-23D2B95C225D}"/>
              </a:ext>
            </a:extLst>
          </p:cNvPr>
          <p:cNvSpPr/>
          <p:nvPr/>
        </p:nvSpPr>
        <p:spPr>
          <a:xfrm>
            <a:off x="73572" y="6315659"/>
            <a:ext cx="5484633" cy="1870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30D872-C438-9C6B-7B1A-F40C7CA8F85C}"/>
              </a:ext>
            </a:extLst>
          </p:cNvPr>
          <p:cNvSpPr txBox="1"/>
          <p:nvPr/>
        </p:nvSpPr>
        <p:spPr>
          <a:xfrm>
            <a:off x="4359968" y="6464136"/>
            <a:ext cx="599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3" name="オーディオ 32">
            <a:hlinkClick r:id="" action="ppaction://media"/>
            <a:extLst>
              <a:ext uri="{FF2B5EF4-FFF2-40B4-BE49-F238E27FC236}">
                <a16:creationId xmlns:a16="http://schemas.microsoft.com/office/drawing/2014/main" id="{4AFF9999-5789-35FE-8723-CD0A6C5F64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8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17"/>
    </mc:Choice>
    <mc:Fallback>
      <p:transition spd="slow" advTm="46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D5808-FDA2-69FA-98BC-BFD82E400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図 48">
            <a:extLst>
              <a:ext uri="{FF2B5EF4-FFF2-40B4-BE49-F238E27FC236}">
                <a16:creationId xmlns:a16="http://schemas.microsoft.com/office/drawing/2014/main" id="{81A21AD9-ED97-1C6F-448E-91DC79E2F67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227690" y="3608934"/>
            <a:ext cx="2700000" cy="27000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C22F8CA-A2BE-F9D0-1C8C-ACAFB2B81D9D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202067" y="3610340"/>
            <a:ext cx="2700000" cy="2700000"/>
          </a:xfrm>
          <a:prstGeom prst="rect">
            <a:avLst/>
          </a:prstGeom>
        </p:spPr>
      </p:pic>
      <p:sp>
        <p:nvSpPr>
          <p:cNvPr id="38" name="矢印: 右 37">
            <a:extLst>
              <a:ext uri="{FF2B5EF4-FFF2-40B4-BE49-F238E27FC236}">
                <a16:creationId xmlns:a16="http://schemas.microsoft.com/office/drawing/2014/main" id="{D6CE9FAB-96A8-61C4-52B7-97EB984F88B2}"/>
              </a:ext>
            </a:extLst>
          </p:cNvPr>
          <p:cNvSpPr/>
          <p:nvPr/>
        </p:nvSpPr>
        <p:spPr>
          <a:xfrm>
            <a:off x="73572" y="6315661"/>
            <a:ext cx="11859348" cy="18157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E7AEDF4-A119-2432-B3C2-D635B67A4753}"/>
              </a:ext>
            </a:extLst>
          </p:cNvPr>
          <p:cNvSpPr txBox="1"/>
          <p:nvPr/>
        </p:nvSpPr>
        <p:spPr>
          <a:xfrm>
            <a:off x="155487" y="6466428"/>
            <a:ext cx="294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X-1M 1</a:t>
            </a:r>
            <a:r>
              <a:rPr lang="en-US" altLang="ja-JP" baseline="30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st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Consultation</a:t>
            </a: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D726B42-62BF-0280-64A3-7AB826A45F93}"/>
              </a:ext>
            </a:extLst>
          </p:cNvPr>
          <p:cNvSpPr txBox="1"/>
          <p:nvPr/>
        </p:nvSpPr>
        <p:spPr>
          <a:xfrm>
            <a:off x="4359968" y="6464136"/>
            <a:ext cx="599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DCDC199-CDE9-9A14-BC7A-6F46E27599E9}"/>
              </a:ext>
            </a:extLst>
          </p:cNvPr>
          <p:cNvSpPr txBox="1"/>
          <p:nvPr/>
        </p:nvSpPr>
        <p:spPr>
          <a:xfrm>
            <a:off x="6691364" y="6464136"/>
            <a:ext cx="195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X+15M(LSIL)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9AAD556-0B69-A35B-0AF4-99120BD34D18}"/>
              </a:ext>
            </a:extLst>
          </p:cNvPr>
          <p:cNvSpPr txBox="1"/>
          <p:nvPr/>
        </p:nvSpPr>
        <p:spPr>
          <a:xfrm>
            <a:off x="9754113" y="6471056"/>
            <a:ext cx="195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X+30M(LSIL)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2FF78B0C-DBBA-0F80-8D64-57D95A13372F}"/>
              </a:ext>
            </a:extLst>
          </p:cNvPr>
          <p:cNvSpPr txBox="1">
            <a:spLocks/>
          </p:cNvSpPr>
          <p:nvPr/>
        </p:nvSpPr>
        <p:spPr>
          <a:xfrm>
            <a:off x="874776" y="71871"/>
            <a:ext cx="10515600" cy="621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Two-Year Longitudinal Observation</a:t>
            </a:r>
            <a:endParaRPr lang="ja-JP" altLang="en-US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39C5FB3C-9241-E188-9C69-52CFB29B96AD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49" y="841476"/>
            <a:ext cx="2700000" cy="2700000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5B42BFF1-7616-E70C-0FEE-44F2FDC69B17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257328" y="815948"/>
            <a:ext cx="2700000" cy="2700000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7E25138-0BE1-74CC-25C3-BA953DE23DA6}"/>
              </a:ext>
            </a:extLst>
          </p:cNvPr>
          <p:cNvSpPr txBox="1"/>
          <p:nvPr/>
        </p:nvSpPr>
        <p:spPr>
          <a:xfrm>
            <a:off x="9215660" y="3586502"/>
            <a:ext cx="147260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’, 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5-6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’: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E4+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46207DD-BC92-A107-0F67-81B354A32C61}"/>
              </a:ext>
            </a:extLst>
          </p:cNvPr>
          <p:cNvSpPr txBox="1"/>
          <p:nvPr/>
        </p:nvSpPr>
        <p:spPr>
          <a:xfrm>
            <a:off x="7598648" y="1373326"/>
            <a:ext cx="73385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CIN1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B34CE9-2E56-CBC0-D323-C4436498B7A9}"/>
              </a:ext>
            </a:extLst>
          </p:cNvPr>
          <p:cNvSpPr txBox="1"/>
          <p:nvPr/>
        </p:nvSpPr>
        <p:spPr>
          <a:xfrm>
            <a:off x="10128053" y="1861160"/>
            <a:ext cx="73385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CIN1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AD0F093-91C4-D540-A90E-33FDEEBEEAB5}"/>
              </a:ext>
            </a:extLst>
          </p:cNvPr>
          <p:cNvSpPr txBox="1"/>
          <p:nvPr/>
        </p:nvSpPr>
        <p:spPr>
          <a:xfrm>
            <a:off x="6140285" y="3506804"/>
            <a:ext cx="1886681" cy="73866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4-6’, 8-9’: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MCM+</a:t>
            </a:r>
            <a:endParaRPr lang="en-US" altLang="ja-JP" sz="14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3’: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E4+</a:t>
            </a:r>
            <a:endParaRPr lang="en-US" altLang="ja-JP" sz="1400" b="1" dirty="0">
              <a:solidFill>
                <a:srgbClr val="00FA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6’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E4+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,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MCM+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CD146FA1-3BB9-D969-8A19-6CC7430DB1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8434" y="5382121"/>
            <a:ext cx="1107710" cy="947835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EA40363-75D6-E775-9240-5B285288F362}"/>
              </a:ext>
            </a:extLst>
          </p:cNvPr>
          <p:cNvSpPr txBox="1"/>
          <p:nvPr/>
        </p:nvSpPr>
        <p:spPr>
          <a:xfrm>
            <a:off x="7160764" y="4879313"/>
            <a:ext cx="454044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E1C619F-A2A0-3DBB-315B-DBF90EA09C08}"/>
              </a:ext>
            </a:extLst>
          </p:cNvPr>
          <p:cNvSpPr txBox="1"/>
          <p:nvPr/>
        </p:nvSpPr>
        <p:spPr>
          <a:xfrm>
            <a:off x="7538149" y="6047301"/>
            <a:ext cx="144100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endParaRPr kumimoji="1" lang="ja-JP" altLang="en-US" sz="14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1358BCE-7F0B-C572-D62B-71131649F002}"/>
              </a:ext>
            </a:extLst>
          </p:cNvPr>
          <p:cNvSpPr txBox="1"/>
          <p:nvPr/>
        </p:nvSpPr>
        <p:spPr>
          <a:xfrm>
            <a:off x="10363777" y="4848012"/>
            <a:ext cx="454044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5FDD5BD-052D-CDF8-7FD5-EA36094495D8}"/>
              </a:ext>
            </a:extLst>
          </p:cNvPr>
          <p:cNvSpPr txBox="1"/>
          <p:nvPr/>
        </p:nvSpPr>
        <p:spPr>
          <a:xfrm>
            <a:off x="10622568" y="6030400"/>
            <a:ext cx="1441006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endParaRPr kumimoji="1" lang="ja-JP" altLang="en-US" sz="14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5E513C4E-06DC-BA00-B58F-4E8EB898D29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057" t="11412"/>
          <a:stretch>
            <a:fillRect/>
          </a:stretch>
        </p:blipFill>
        <p:spPr>
          <a:xfrm>
            <a:off x="10796313" y="4414327"/>
            <a:ext cx="1265035" cy="1038024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068CB6E-25F6-1360-BB45-2FC47C6B1FD7}"/>
              </a:ext>
            </a:extLst>
          </p:cNvPr>
          <p:cNvSpPr txBox="1"/>
          <p:nvPr/>
        </p:nvSpPr>
        <p:spPr>
          <a:xfrm>
            <a:off x="3526719" y="2526926"/>
            <a:ext cx="174883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r>
              <a:rPr kumimoji="1"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onization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4B81DDFF-11FB-4CD8-AD5A-54D0DC97B866}"/>
              </a:ext>
            </a:extLst>
          </p:cNvPr>
          <p:cNvSpPr/>
          <p:nvPr/>
        </p:nvSpPr>
        <p:spPr>
          <a:xfrm rot="5400000">
            <a:off x="4205417" y="3200578"/>
            <a:ext cx="391877" cy="448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D5B18C90-3F39-44A9-D2C7-ADC7AC32CBCB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65611" y="866021"/>
            <a:ext cx="2700000" cy="270000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A689641-D076-0165-FC46-E1E9FAAB2769}"/>
              </a:ext>
            </a:extLst>
          </p:cNvPr>
          <p:cNvSpPr txBox="1"/>
          <p:nvPr/>
        </p:nvSpPr>
        <p:spPr>
          <a:xfrm>
            <a:off x="1512682" y="2237505"/>
            <a:ext cx="73385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CIN3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5B292724-2670-5698-3C2E-F58380AA01D9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255338" y="3570923"/>
            <a:ext cx="2700000" cy="270000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949244B-49B4-16F5-E1F2-544651293B3E}"/>
              </a:ext>
            </a:extLst>
          </p:cNvPr>
          <p:cNvSpPr txBox="1"/>
          <p:nvPr/>
        </p:nvSpPr>
        <p:spPr>
          <a:xfrm>
            <a:off x="255336" y="3568499"/>
            <a:ext cx="1379188" cy="30777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11-6’: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MCM+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6D945B7-8601-BB51-1CB1-E5F651496AE2}"/>
              </a:ext>
            </a:extLst>
          </p:cNvPr>
          <p:cNvSpPr txBox="1"/>
          <p:nvPr/>
        </p:nvSpPr>
        <p:spPr>
          <a:xfrm>
            <a:off x="1130533" y="4512399"/>
            <a:ext cx="510083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endParaRPr kumimoji="1" lang="ja-JP" altLang="en-US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B4F4836-7A8A-8B69-5E37-DF83D212FCFA}"/>
              </a:ext>
            </a:extLst>
          </p:cNvPr>
          <p:cNvSpPr txBox="1"/>
          <p:nvPr/>
        </p:nvSpPr>
        <p:spPr>
          <a:xfrm>
            <a:off x="208149" y="5999705"/>
            <a:ext cx="137918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 </a:t>
            </a:r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  <a:r>
              <a:rPr lang="en-US" altLang="ja-JP" sz="1400" b="1" dirty="0">
                <a:solidFill>
                  <a:srgbClr val="00FA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</a:t>
            </a:r>
            <a:endParaRPr kumimoji="1" lang="ja-JP" altLang="en-US" sz="1400" b="1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6C295675-68A8-CB39-F963-77435FE541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38165" y="5045883"/>
            <a:ext cx="1107710" cy="110771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8D4153-5682-97C2-8026-47B27BE173E8}"/>
              </a:ext>
            </a:extLst>
          </p:cNvPr>
          <p:cNvSpPr txBox="1"/>
          <p:nvPr/>
        </p:nvSpPr>
        <p:spPr>
          <a:xfrm>
            <a:off x="3037028" y="3930965"/>
            <a:ext cx="2680184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Final histology: </a:t>
            </a:r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CIN3, </a:t>
            </a:r>
          </a:p>
          <a:p>
            <a:pPr algn="ctr"/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negative margins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8" name="オーディオ 17">
            <a:hlinkClick r:id="" action="ppaction://media"/>
            <a:extLst>
              <a:ext uri="{FF2B5EF4-FFF2-40B4-BE49-F238E27FC236}">
                <a16:creationId xmlns:a16="http://schemas.microsoft.com/office/drawing/2014/main" id="{ADB566F7-FAF6-FB0F-FA5E-D493A0966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60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735"/>
    </mc:Choice>
    <mc:Fallback>
      <p:transition spd="slow" advTm="43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ED46CBA-AEB5-52EC-87B1-5D6A07BB76E8}"/>
              </a:ext>
            </a:extLst>
          </p:cNvPr>
          <p:cNvSpPr txBox="1">
            <a:spLocks/>
          </p:cNvSpPr>
          <p:nvPr/>
        </p:nvSpPr>
        <p:spPr>
          <a:xfrm>
            <a:off x="874776" y="71871"/>
            <a:ext cx="10515600" cy="621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Discussion </a:t>
            </a:r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＆ </a:t>
            </a:r>
            <a: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Conclusion</a:t>
            </a:r>
            <a:endParaRPr lang="ja-JP" altLang="en-US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ECD7943-6B90-4085-AE05-4D4D991E7175}"/>
              </a:ext>
            </a:extLst>
          </p:cNvPr>
          <p:cNvSpPr/>
          <p:nvPr/>
        </p:nvSpPr>
        <p:spPr>
          <a:xfrm>
            <a:off x="762000" y="1143000"/>
            <a:ext cx="3937000" cy="1206500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en-GB" altLang="ja-JP" sz="20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Spatial Mapping</a:t>
            </a:r>
            <a:endParaRPr lang="ja-JP" altLang="en-US" sz="20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27BDBA62-27D3-43F1-B2B4-82F9B4627717}"/>
              </a:ext>
            </a:extLst>
          </p:cNvPr>
          <p:cNvSpPr/>
          <p:nvPr/>
        </p:nvSpPr>
        <p:spPr>
          <a:xfrm>
            <a:off x="2540000" y="2501900"/>
            <a:ext cx="381000" cy="381000"/>
          </a:xfrm>
          <a:prstGeom prst="downArrow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3468DB1-0D9E-47ED-8DC9-28712BF863A1}"/>
              </a:ext>
            </a:extLst>
          </p:cNvPr>
          <p:cNvSpPr/>
          <p:nvPr/>
        </p:nvSpPr>
        <p:spPr>
          <a:xfrm>
            <a:off x="762000" y="3035300"/>
            <a:ext cx="3937000" cy="1206500"/>
          </a:xfrm>
          <a:prstGeom prst="round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en-GB" altLang="ja-JP" sz="20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Concordance with Histology</a:t>
            </a:r>
            <a:endParaRPr lang="ja-JP" altLang="en-US" sz="20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AE20C407-E63A-49BA-92E8-A16B219FCB28}"/>
              </a:ext>
            </a:extLst>
          </p:cNvPr>
          <p:cNvSpPr/>
          <p:nvPr/>
        </p:nvSpPr>
        <p:spPr>
          <a:xfrm>
            <a:off x="2540000" y="4394200"/>
            <a:ext cx="381000" cy="381000"/>
          </a:xfrm>
          <a:prstGeom prst="downArrow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ja-JP" altLang="en-US" sz="200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80752B5-D6E7-4A7D-9943-F7533891E3CB}"/>
              </a:ext>
            </a:extLst>
          </p:cNvPr>
          <p:cNvSpPr/>
          <p:nvPr/>
        </p:nvSpPr>
        <p:spPr>
          <a:xfrm>
            <a:off x="762000" y="4927600"/>
            <a:ext cx="3937000" cy="1206500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en-GB" altLang="ja-JP" sz="20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Non-invasive Follow-up</a:t>
            </a:r>
            <a:endParaRPr lang="ja-JP" altLang="en-US" sz="2000" b="1">
              <a:solidFill>
                <a:srgbClr val="FFFFF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F181B0-C886-4B36-84CD-03A88F090564}"/>
              </a:ext>
            </a:extLst>
          </p:cNvPr>
          <p:cNvSpPr txBox="1"/>
          <p:nvPr/>
        </p:nvSpPr>
        <p:spPr>
          <a:xfrm>
            <a:off x="5080000" y="1143000"/>
            <a:ext cx="6667500" cy="1206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228600" indent="-228600">
              <a:spcBef>
                <a:spcPts val="0"/>
              </a:spcBef>
              <a:spcAft>
                <a:spcPts val="20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CCL could visualize biomarker distribution on the cervix non-invasively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Two-year follow-up showed spatial and temporal changes of the lesion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5B821E-1C8F-4D56-84BD-4CB309512096}"/>
              </a:ext>
            </a:extLst>
          </p:cNvPr>
          <p:cNvSpPr txBox="1"/>
          <p:nvPr/>
        </p:nvSpPr>
        <p:spPr>
          <a:xfrm>
            <a:off x="5080000" y="3035300"/>
            <a:ext cx="6667500" cy="1206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228600" indent="-228600">
              <a:spcBef>
                <a:spcPts val="0"/>
              </a:spcBef>
              <a:spcAft>
                <a:spcPts val="20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CCL spatial mapping 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showed concordance with conization histology in this case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This suggests CCL 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can reflect regional lesion distribution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72294-E1FF-4E7B-87AD-87AF604B4FB6}"/>
              </a:ext>
            </a:extLst>
          </p:cNvPr>
          <p:cNvSpPr txBox="1"/>
          <p:nvPr/>
        </p:nvSpPr>
        <p:spPr>
          <a:xfrm>
            <a:off x="5080000" y="4927600"/>
            <a:ext cx="6667500" cy="1206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228600" indent="-228600">
              <a:spcBef>
                <a:spcPts val="0"/>
              </a:spcBef>
              <a:spcAft>
                <a:spcPts val="20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CCL may 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support non-invasive 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follow-up and help reduce repeated biopsies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Larger studies are needed to confirm clinical usefulness</a:t>
            </a:r>
          </a:p>
        </p:txBody>
      </p:sp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0EB8A53D-9624-C31D-F870-8B55330F5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54"/>
    </mc:Choice>
    <mc:Fallback>
      <p:transition spd="slow" advTm="19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7BFDF19-2315-47F3-86F7-31CC2475D822}">
  <we:reference id="wa200010001" version="1.0.0.1" store="ja-JP" storeType="OMEX"/>
  <we:alternateReferences>
    <we:reference id="WA200010001" version="1.0.0.1" store="" storeType="OMEX"/>
  </we:alternateReferences>
  <we:properties>
    <we:property name="claude.fileId" value="&quot;cc1107d5-daf2-41c9-a2c1-191ac69d02ba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36058</TotalTime>
  <Words>788</Words>
  <Application>Microsoft Office PowerPoint</Application>
  <PresentationFormat>ワイド画面</PresentationFormat>
  <Paragraphs>98</Paragraphs>
  <Slides>5</Slides>
  <Notes>5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8" baseType="lpstr">
      <vt:lpstr>BIZ UDPゴシック</vt:lpstr>
      <vt:lpstr>Arial</vt:lpstr>
      <vt:lpstr>Office テーマ</vt:lpstr>
      <vt:lpstr>Spatial and Temporal Mapping of Cervical Lesions Using Cervical Cell Lift ; A Two-Year Longitudinal Observation</vt:lpstr>
      <vt:lpstr>Principle of Cervical Cell Lift:  From Lesion Biology to Spatial Mapping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麻衣 義山</dc:creator>
  <cp:lastModifiedBy>麻衣 義山</cp:lastModifiedBy>
  <cp:revision>57</cp:revision>
  <dcterms:created xsi:type="dcterms:W3CDTF">2025-10-08T19:37:03Z</dcterms:created>
  <dcterms:modified xsi:type="dcterms:W3CDTF">2026-05-03T11:04:42Z</dcterms:modified>
</cp:coreProperties>
</file>