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5143500" cy="9144000" type="screen16x9"/>
  <p:notesSz cx="6805613" cy="99441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userDrawn="1">
          <p15:clr>
            <a:srgbClr val="747775"/>
          </p15:clr>
        </p15:guide>
        <p15:guide id="2" pos="162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0" d="100"/>
          <a:sy n="200" d="100"/>
        </p:scale>
        <p:origin x="1590" y="-6912"/>
      </p:cViewPr>
      <p:guideLst>
        <p:guide orient="horz" pos="2880"/>
        <p:guide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354263" y="746125"/>
            <a:ext cx="2097087" cy="37290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0562" y="4723448"/>
            <a:ext cx="5444490" cy="447484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9568705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354263" y="746125"/>
            <a:ext cx="2097087"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0562" y="4723448"/>
            <a:ext cx="5444490" cy="447484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9100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75336" y="1323689"/>
            <a:ext cx="4792838" cy="3649067"/>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175332" y="5038444"/>
            <a:ext cx="4792838" cy="1409067"/>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75332" y="791156"/>
            <a:ext cx="4792838" cy="1018133"/>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175331" y="2048844"/>
            <a:ext cx="2249944" cy="6073600"/>
          </a:xfrm>
          <a:prstGeom prst="rect">
            <a:avLst/>
          </a:prstGeom>
        </p:spPr>
        <p:txBody>
          <a:bodyPr spcFirstLastPara="1" wrap="square" lIns="91425" tIns="91425" rIns="91425" bIns="91425" anchor="t" anchorCtr="0">
            <a:normAutofit/>
          </a:bodyPr>
          <a:lstStyle>
            <a:lvl1pPr marL="457206" lvl="0" indent="-317504">
              <a:lnSpc>
                <a:spcPct val="100000"/>
              </a:lnSpc>
              <a:spcBef>
                <a:spcPts val="601"/>
              </a:spcBef>
              <a:spcAft>
                <a:spcPts val="0"/>
              </a:spcAft>
              <a:buSzPts val="1400"/>
              <a:buChar char="●"/>
              <a:defRPr sz="1401"/>
            </a:lvl1pPr>
            <a:lvl2pPr marL="914411" lvl="1" indent="-304804">
              <a:spcBef>
                <a:spcPts val="0"/>
              </a:spcBef>
              <a:spcAft>
                <a:spcPts val="0"/>
              </a:spcAft>
              <a:buSzPts val="1200"/>
              <a:buChar char="○"/>
              <a:defRPr sz="1200"/>
            </a:lvl2pPr>
            <a:lvl3pPr marL="1371617" lvl="2" indent="-304804">
              <a:spcBef>
                <a:spcPts val="0"/>
              </a:spcBef>
              <a:spcAft>
                <a:spcPts val="0"/>
              </a:spcAft>
              <a:buSzPts val="1200"/>
              <a:buChar char="■"/>
              <a:defRPr sz="1200"/>
            </a:lvl3pPr>
            <a:lvl4pPr marL="1828823" lvl="3" indent="-304804">
              <a:spcBef>
                <a:spcPts val="0"/>
              </a:spcBef>
              <a:spcAft>
                <a:spcPts val="0"/>
              </a:spcAft>
              <a:buSzPts val="1200"/>
              <a:buChar char="●"/>
              <a:defRPr sz="1200"/>
            </a:lvl4pPr>
            <a:lvl5pPr marL="2286029" lvl="4" indent="-304804">
              <a:spcBef>
                <a:spcPts val="0"/>
              </a:spcBef>
              <a:spcAft>
                <a:spcPts val="0"/>
              </a:spcAft>
              <a:buSzPts val="1200"/>
              <a:buChar char="○"/>
              <a:defRPr sz="1200"/>
            </a:lvl5pPr>
            <a:lvl6pPr marL="2743234" lvl="5" indent="-304804">
              <a:spcBef>
                <a:spcPts val="0"/>
              </a:spcBef>
              <a:spcAft>
                <a:spcPts val="0"/>
              </a:spcAft>
              <a:buSzPts val="1200"/>
              <a:buChar char="■"/>
              <a:defRPr sz="1200"/>
            </a:lvl6pPr>
            <a:lvl7pPr marL="3200440" lvl="6" indent="-304804">
              <a:spcBef>
                <a:spcPts val="0"/>
              </a:spcBef>
              <a:spcAft>
                <a:spcPts val="0"/>
              </a:spcAft>
              <a:buSzPts val="1200"/>
              <a:buChar char="●"/>
              <a:defRPr sz="1200"/>
            </a:lvl7pPr>
            <a:lvl8pPr marL="3657646" lvl="7" indent="-304804">
              <a:spcBef>
                <a:spcPts val="0"/>
              </a:spcBef>
              <a:spcAft>
                <a:spcPts val="0"/>
              </a:spcAft>
              <a:buSzPts val="1200"/>
              <a:buChar char="○"/>
              <a:defRPr sz="1200"/>
            </a:lvl8pPr>
            <a:lvl9pPr marL="4114851" lvl="8" indent="-304804">
              <a:spcBef>
                <a:spcPts val="0"/>
              </a:spcBef>
              <a:spcAft>
                <a:spcPts val="0"/>
              </a:spcAft>
              <a:buSzPts val="1200"/>
              <a:buChar char="■"/>
              <a:defRPr sz="1200"/>
            </a:lvl9pPr>
          </a:lstStyle>
          <a:p>
            <a:endParaRPr dirty="0"/>
          </a:p>
        </p:txBody>
      </p:sp>
      <p:sp>
        <p:nvSpPr>
          <p:cNvPr id="23" name="Google Shape;23;p5"/>
          <p:cNvSpPr txBox="1">
            <a:spLocks noGrp="1"/>
          </p:cNvSpPr>
          <p:nvPr>
            <p:ph type="body" idx="2"/>
          </p:nvPr>
        </p:nvSpPr>
        <p:spPr>
          <a:xfrm>
            <a:off x="2718225" y="2048844"/>
            <a:ext cx="2249944" cy="6073600"/>
          </a:xfrm>
          <a:prstGeom prst="rect">
            <a:avLst/>
          </a:prstGeom>
        </p:spPr>
        <p:txBody>
          <a:bodyPr spcFirstLastPara="1" wrap="square" lIns="91425" tIns="91425" rIns="91425" bIns="91425" anchor="t" anchorCtr="0">
            <a:normAutofit/>
          </a:bodyPr>
          <a:lstStyle>
            <a:lvl1pPr marL="457206" lvl="0" indent="-317504">
              <a:lnSpc>
                <a:spcPct val="100000"/>
              </a:lnSpc>
              <a:spcBef>
                <a:spcPts val="601"/>
              </a:spcBef>
              <a:spcAft>
                <a:spcPts val="0"/>
              </a:spcAft>
              <a:buSzPts val="1400"/>
              <a:buChar char="●"/>
              <a:defRPr sz="1401"/>
            </a:lvl1pPr>
            <a:lvl2pPr marL="914411" lvl="1" indent="-304804">
              <a:spcBef>
                <a:spcPts val="0"/>
              </a:spcBef>
              <a:spcAft>
                <a:spcPts val="0"/>
              </a:spcAft>
              <a:buSzPts val="1200"/>
              <a:buChar char="○"/>
              <a:defRPr sz="1200"/>
            </a:lvl2pPr>
            <a:lvl3pPr marL="1371617" lvl="2" indent="-304804">
              <a:spcBef>
                <a:spcPts val="0"/>
              </a:spcBef>
              <a:spcAft>
                <a:spcPts val="0"/>
              </a:spcAft>
              <a:buSzPts val="1200"/>
              <a:buChar char="■"/>
              <a:defRPr sz="1200"/>
            </a:lvl3pPr>
            <a:lvl4pPr marL="1828823" lvl="3" indent="-304804">
              <a:spcBef>
                <a:spcPts val="0"/>
              </a:spcBef>
              <a:spcAft>
                <a:spcPts val="0"/>
              </a:spcAft>
              <a:buSzPts val="1200"/>
              <a:buChar char="●"/>
              <a:defRPr sz="1200"/>
            </a:lvl4pPr>
            <a:lvl5pPr marL="2286029" lvl="4" indent="-304804">
              <a:spcBef>
                <a:spcPts val="0"/>
              </a:spcBef>
              <a:spcAft>
                <a:spcPts val="0"/>
              </a:spcAft>
              <a:buSzPts val="1200"/>
              <a:buChar char="○"/>
              <a:defRPr sz="1200"/>
            </a:lvl5pPr>
            <a:lvl6pPr marL="2743234" lvl="5" indent="-304804">
              <a:spcBef>
                <a:spcPts val="0"/>
              </a:spcBef>
              <a:spcAft>
                <a:spcPts val="0"/>
              </a:spcAft>
              <a:buSzPts val="1200"/>
              <a:buChar char="■"/>
              <a:defRPr sz="1200"/>
            </a:lvl6pPr>
            <a:lvl7pPr marL="3200440" lvl="6" indent="-304804">
              <a:spcBef>
                <a:spcPts val="0"/>
              </a:spcBef>
              <a:spcAft>
                <a:spcPts val="0"/>
              </a:spcAft>
              <a:buSzPts val="1200"/>
              <a:buChar char="●"/>
              <a:defRPr sz="1200"/>
            </a:lvl7pPr>
            <a:lvl8pPr marL="3657646" lvl="7" indent="-304804">
              <a:spcBef>
                <a:spcPts val="0"/>
              </a:spcBef>
              <a:spcAft>
                <a:spcPts val="0"/>
              </a:spcAft>
              <a:buSzPts val="1200"/>
              <a:buChar char="○"/>
              <a:defRPr sz="1200"/>
            </a:lvl8pPr>
            <a:lvl9pPr marL="4114851" lvl="8" indent="-304804">
              <a:spcBef>
                <a:spcPts val="0"/>
              </a:spcBef>
              <a:spcAft>
                <a:spcPts val="0"/>
              </a:spcAft>
              <a:buSzPts val="1200"/>
              <a:buChar char="■"/>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75332" y="791156"/>
            <a:ext cx="4792838" cy="1018133"/>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75331" y="987733"/>
            <a:ext cx="1579500" cy="1343467"/>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175331" y="2498428"/>
            <a:ext cx="1579500" cy="5652267"/>
          </a:xfrm>
          <a:prstGeom prst="rect">
            <a:avLst/>
          </a:prstGeom>
        </p:spPr>
        <p:txBody>
          <a:bodyPr spcFirstLastPara="1" wrap="square" lIns="91425" tIns="91425" rIns="91425" bIns="91425" anchor="t" anchorCtr="0">
            <a:normAutofit/>
          </a:bodyPr>
          <a:lstStyle>
            <a:lvl1pPr marL="457206" lvl="0" indent="-304804">
              <a:lnSpc>
                <a:spcPct val="100000"/>
              </a:lnSpc>
              <a:spcBef>
                <a:spcPts val="601"/>
              </a:spcBef>
              <a:spcAft>
                <a:spcPts val="0"/>
              </a:spcAft>
              <a:buSzPts val="1200"/>
              <a:buChar char="●"/>
              <a:defRPr sz="1200"/>
            </a:lvl1pPr>
            <a:lvl2pPr marL="914411" lvl="1" indent="-304804">
              <a:spcBef>
                <a:spcPts val="0"/>
              </a:spcBef>
              <a:spcAft>
                <a:spcPts val="0"/>
              </a:spcAft>
              <a:buSzPts val="1200"/>
              <a:buChar char="○"/>
              <a:defRPr sz="1200"/>
            </a:lvl2pPr>
            <a:lvl3pPr marL="1371617" lvl="2" indent="-304804">
              <a:spcBef>
                <a:spcPts val="0"/>
              </a:spcBef>
              <a:spcAft>
                <a:spcPts val="0"/>
              </a:spcAft>
              <a:buSzPts val="1200"/>
              <a:buChar char="■"/>
              <a:defRPr sz="1200"/>
            </a:lvl3pPr>
            <a:lvl4pPr marL="1828823" lvl="3" indent="-304804">
              <a:spcBef>
                <a:spcPts val="0"/>
              </a:spcBef>
              <a:spcAft>
                <a:spcPts val="0"/>
              </a:spcAft>
              <a:buSzPts val="1200"/>
              <a:buChar char="●"/>
              <a:defRPr sz="1200"/>
            </a:lvl4pPr>
            <a:lvl5pPr marL="2286029" lvl="4" indent="-304804">
              <a:spcBef>
                <a:spcPts val="0"/>
              </a:spcBef>
              <a:spcAft>
                <a:spcPts val="0"/>
              </a:spcAft>
              <a:buSzPts val="1200"/>
              <a:buChar char="○"/>
              <a:defRPr sz="1200"/>
            </a:lvl5pPr>
            <a:lvl6pPr marL="2743234" lvl="5" indent="-304804">
              <a:spcBef>
                <a:spcPts val="0"/>
              </a:spcBef>
              <a:spcAft>
                <a:spcPts val="0"/>
              </a:spcAft>
              <a:buSzPts val="1200"/>
              <a:buChar char="■"/>
              <a:defRPr sz="1200"/>
            </a:lvl6pPr>
            <a:lvl7pPr marL="3200440" lvl="6" indent="-304804">
              <a:spcBef>
                <a:spcPts val="0"/>
              </a:spcBef>
              <a:spcAft>
                <a:spcPts val="0"/>
              </a:spcAft>
              <a:buSzPts val="1200"/>
              <a:buChar char="●"/>
              <a:defRPr sz="1200"/>
            </a:lvl7pPr>
            <a:lvl8pPr marL="3657646" lvl="7" indent="-304804">
              <a:spcBef>
                <a:spcPts val="0"/>
              </a:spcBef>
              <a:spcAft>
                <a:spcPts val="0"/>
              </a:spcAft>
              <a:buSzPts val="1200"/>
              <a:buChar char="○"/>
              <a:defRPr sz="1200"/>
            </a:lvl8pPr>
            <a:lvl9pPr marL="4114851" lvl="8" indent="-304804">
              <a:spcBef>
                <a:spcPts val="0"/>
              </a:spcBef>
              <a:spcAft>
                <a:spcPts val="0"/>
              </a:spcAft>
              <a:buSzPts val="1200"/>
              <a:buChar char="■"/>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275765" y="800267"/>
            <a:ext cx="3581888" cy="7272533"/>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2571750" y="-222"/>
            <a:ext cx="2571750" cy="9144000"/>
          </a:xfrm>
          <a:prstGeom prst="rect">
            <a:avLst/>
          </a:prstGeom>
          <a:solidFill>
            <a:schemeClr val="lt2"/>
          </a:solidFill>
          <a:ln>
            <a:noFill/>
          </a:ln>
        </p:spPr>
        <p:txBody>
          <a:bodyPr spcFirstLastPara="1" wrap="square" lIns="91426" tIns="91426" rIns="91426" bIns="91426" anchor="ctr" anchorCtr="0">
            <a:noAutofit/>
          </a:bodyPr>
          <a:lstStyle/>
          <a:p>
            <a:pPr marL="0" lvl="0" indent="0" algn="l" rtl="0">
              <a:spcBef>
                <a:spcPts val="0"/>
              </a:spcBef>
              <a:spcAft>
                <a:spcPts val="0"/>
              </a:spcAft>
              <a:buNone/>
            </a:pPr>
            <a:endParaRPr sz="1401"/>
          </a:p>
        </p:txBody>
      </p:sp>
      <p:sp>
        <p:nvSpPr>
          <p:cNvPr id="37" name="Google Shape;37;p9"/>
          <p:cNvSpPr txBox="1">
            <a:spLocks noGrp="1"/>
          </p:cNvSpPr>
          <p:nvPr>
            <p:ph type="title"/>
          </p:nvPr>
        </p:nvSpPr>
        <p:spPr>
          <a:xfrm>
            <a:off x="149344" y="2192311"/>
            <a:ext cx="2275425" cy="2635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1"/>
            </a:lvl1pPr>
            <a:lvl2pPr lvl="1" algn="ctr">
              <a:spcBef>
                <a:spcPts val="0"/>
              </a:spcBef>
              <a:spcAft>
                <a:spcPts val="0"/>
              </a:spcAft>
              <a:buSzPts val="4200"/>
              <a:buNone/>
              <a:defRPr sz="4201"/>
            </a:lvl2pPr>
            <a:lvl3pPr lvl="2" algn="ctr">
              <a:spcBef>
                <a:spcPts val="0"/>
              </a:spcBef>
              <a:spcAft>
                <a:spcPts val="0"/>
              </a:spcAft>
              <a:buSzPts val="4200"/>
              <a:buNone/>
              <a:defRPr sz="4201"/>
            </a:lvl3pPr>
            <a:lvl4pPr lvl="3" algn="ctr">
              <a:spcBef>
                <a:spcPts val="0"/>
              </a:spcBef>
              <a:spcAft>
                <a:spcPts val="0"/>
              </a:spcAft>
              <a:buSzPts val="4200"/>
              <a:buNone/>
              <a:defRPr sz="4201"/>
            </a:lvl4pPr>
            <a:lvl5pPr lvl="4" algn="ctr">
              <a:spcBef>
                <a:spcPts val="0"/>
              </a:spcBef>
              <a:spcAft>
                <a:spcPts val="0"/>
              </a:spcAft>
              <a:buSzPts val="4200"/>
              <a:buNone/>
              <a:defRPr sz="4201"/>
            </a:lvl5pPr>
            <a:lvl6pPr lvl="5" algn="ctr">
              <a:spcBef>
                <a:spcPts val="0"/>
              </a:spcBef>
              <a:spcAft>
                <a:spcPts val="0"/>
              </a:spcAft>
              <a:buSzPts val="4200"/>
              <a:buNone/>
              <a:defRPr sz="4201"/>
            </a:lvl6pPr>
            <a:lvl7pPr lvl="6" algn="ctr">
              <a:spcBef>
                <a:spcPts val="0"/>
              </a:spcBef>
              <a:spcAft>
                <a:spcPts val="0"/>
              </a:spcAft>
              <a:buSzPts val="4200"/>
              <a:buNone/>
              <a:defRPr sz="4201"/>
            </a:lvl7pPr>
            <a:lvl8pPr lvl="7" algn="ctr">
              <a:spcBef>
                <a:spcPts val="0"/>
              </a:spcBef>
              <a:spcAft>
                <a:spcPts val="0"/>
              </a:spcAft>
              <a:buSzPts val="4200"/>
              <a:buNone/>
              <a:defRPr sz="4201"/>
            </a:lvl8pPr>
            <a:lvl9pPr lvl="8" algn="ctr">
              <a:spcBef>
                <a:spcPts val="0"/>
              </a:spcBef>
              <a:spcAft>
                <a:spcPts val="0"/>
              </a:spcAft>
              <a:buSzPts val="4200"/>
              <a:buNone/>
              <a:defRPr sz="4201"/>
            </a:lvl9pPr>
          </a:lstStyle>
          <a:p>
            <a:endParaRPr/>
          </a:p>
        </p:txBody>
      </p:sp>
      <p:sp>
        <p:nvSpPr>
          <p:cNvPr id="38" name="Google Shape;38;p9"/>
          <p:cNvSpPr txBox="1">
            <a:spLocks noGrp="1"/>
          </p:cNvSpPr>
          <p:nvPr>
            <p:ph type="subTitle" idx="1"/>
          </p:nvPr>
        </p:nvSpPr>
        <p:spPr>
          <a:xfrm>
            <a:off x="149344" y="4983246"/>
            <a:ext cx="2275425" cy="2195733"/>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2778470" y="1287244"/>
            <a:ext cx="2158313" cy="6569067"/>
          </a:xfrm>
          <a:prstGeom prst="rect">
            <a:avLst/>
          </a:prstGeom>
        </p:spPr>
        <p:txBody>
          <a:bodyPr spcFirstLastPara="1" wrap="square" lIns="91425" tIns="91425" rIns="91425" bIns="91425" anchor="ctr" anchorCtr="0">
            <a:normAutofit/>
          </a:bodyPr>
          <a:lstStyle>
            <a:lvl1pPr marL="457206" lvl="0" indent="-342904">
              <a:lnSpc>
                <a:spcPct val="100000"/>
              </a:lnSpc>
              <a:spcBef>
                <a:spcPts val="601"/>
              </a:spcBef>
              <a:spcAft>
                <a:spcPts val="0"/>
              </a:spcAft>
              <a:buSzPts val="1800"/>
              <a:buChar char="●"/>
              <a:defRPr/>
            </a:lvl1pPr>
            <a:lvl2pPr marL="914411" lvl="1" indent="-317504">
              <a:spcBef>
                <a:spcPts val="0"/>
              </a:spcBef>
              <a:spcAft>
                <a:spcPts val="0"/>
              </a:spcAft>
              <a:buSzPts val="1400"/>
              <a:buChar char="○"/>
              <a:defRPr/>
            </a:lvl2pPr>
            <a:lvl3pPr marL="1371617" lvl="2" indent="-317504">
              <a:spcBef>
                <a:spcPts val="0"/>
              </a:spcBef>
              <a:spcAft>
                <a:spcPts val="0"/>
              </a:spcAft>
              <a:buSzPts val="1400"/>
              <a:buChar char="■"/>
              <a:defRPr/>
            </a:lvl3pPr>
            <a:lvl4pPr marL="1828823" lvl="3" indent="-317504">
              <a:spcBef>
                <a:spcPts val="0"/>
              </a:spcBef>
              <a:spcAft>
                <a:spcPts val="0"/>
              </a:spcAft>
              <a:buSzPts val="1400"/>
              <a:buChar char="●"/>
              <a:defRPr/>
            </a:lvl4pPr>
            <a:lvl5pPr marL="2286029" lvl="4" indent="-317504">
              <a:spcBef>
                <a:spcPts val="0"/>
              </a:spcBef>
              <a:spcAft>
                <a:spcPts val="0"/>
              </a:spcAft>
              <a:buSzPts val="1400"/>
              <a:buChar char="○"/>
              <a:defRPr/>
            </a:lvl5pPr>
            <a:lvl6pPr marL="2743234" lvl="5" indent="-317504">
              <a:spcBef>
                <a:spcPts val="0"/>
              </a:spcBef>
              <a:spcAft>
                <a:spcPts val="0"/>
              </a:spcAft>
              <a:buSzPts val="1400"/>
              <a:buChar char="■"/>
              <a:defRPr/>
            </a:lvl6pPr>
            <a:lvl7pPr marL="3200440" lvl="6" indent="-317504">
              <a:spcBef>
                <a:spcPts val="0"/>
              </a:spcBef>
              <a:spcAft>
                <a:spcPts val="0"/>
              </a:spcAft>
              <a:buSzPts val="1400"/>
              <a:buChar char="●"/>
              <a:defRPr/>
            </a:lvl7pPr>
            <a:lvl8pPr marL="3657646" lvl="7" indent="-317504">
              <a:spcBef>
                <a:spcPts val="0"/>
              </a:spcBef>
              <a:spcAft>
                <a:spcPts val="0"/>
              </a:spcAft>
              <a:buSzPts val="1400"/>
              <a:buChar char="○"/>
              <a:defRPr/>
            </a:lvl8pPr>
            <a:lvl9pPr marL="4114851" lvl="8" indent="-317504">
              <a:spcBef>
                <a:spcPts val="0"/>
              </a:spcBef>
              <a:spcAft>
                <a:spcPts val="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75331" y="7521022"/>
            <a:ext cx="3374325" cy="1075733"/>
          </a:xfrm>
          <a:prstGeom prst="rect">
            <a:avLst/>
          </a:prstGeom>
        </p:spPr>
        <p:txBody>
          <a:bodyPr spcFirstLastPara="1" wrap="square" lIns="91425" tIns="91425" rIns="91425" bIns="91425" anchor="ctr" anchorCtr="0">
            <a:normAutofit/>
          </a:bodyPr>
          <a:lstStyle>
            <a:lvl1pPr marL="457206" lvl="0" indent="-228604">
              <a:lnSpc>
                <a:spcPct val="100000"/>
              </a:lnSpc>
              <a:spcBef>
                <a:spcPts val="0"/>
              </a:spcBef>
              <a:spcAft>
                <a:spcPts val="0"/>
              </a:spcAft>
              <a:buSzPts val="1800"/>
              <a:buNone/>
              <a:defRPr/>
            </a:lvl1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0">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75332" y="791156"/>
            <a:ext cx="4792838" cy="1018133"/>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175332" y="2048844"/>
            <a:ext cx="4792838" cy="60736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601"/>
        </a:spcBef>
        <a:spcAft>
          <a:spcPts val="0"/>
        </a:spcAft>
        <a:buClr>
          <a:srgbClr val="000000"/>
        </a:buClr>
        <a:buFont typeface="Arial"/>
        <a:defRPr sz="14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1"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mailto:christian.balamou@depistagecanceraura.fr"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graphicFrame>
        <p:nvGraphicFramePr>
          <p:cNvPr id="41" name="Tableau 40">
            <a:extLst>
              <a:ext uri="{FF2B5EF4-FFF2-40B4-BE49-F238E27FC236}">
                <a16:creationId xmlns:a16="http://schemas.microsoft.com/office/drawing/2014/main" id="{3AA84967-7510-EE0D-9957-459C51C58E21}"/>
              </a:ext>
            </a:extLst>
          </p:cNvPr>
          <p:cNvGraphicFramePr>
            <a:graphicFrameLocks noGrp="1"/>
          </p:cNvGraphicFramePr>
          <p:nvPr>
            <p:extLst>
              <p:ext uri="{D42A27DB-BD31-4B8C-83A1-F6EECF244321}">
                <p14:modId xmlns:p14="http://schemas.microsoft.com/office/powerpoint/2010/main" val="2996319256"/>
              </p:ext>
            </p:extLst>
          </p:nvPr>
        </p:nvGraphicFramePr>
        <p:xfrm>
          <a:off x="2758191" y="1668103"/>
          <a:ext cx="2363084" cy="1999172"/>
        </p:xfrm>
        <a:graphic>
          <a:graphicData uri="http://schemas.openxmlformats.org/drawingml/2006/table">
            <a:tbl>
              <a:tblPr firstRow="1" firstCol="1" bandRow="1"/>
              <a:tblGrid>
                <a:gridCol w="928716">
                  <a:extLst>
                    <a:ext uri="{9D8B030D-6E8A-4147-A177-3AD203B41FA5}">
                      <a16:colId xmlns:a16="http://schemas.microsoft.com/office/drawing/2014/main" val="677995637"/>
                    </a:ext>
                  </a:extLst>
                </a:gridCol>
                <a:gridCol w="542583">
                  <a:extLst>
                    <a:ext uri="{9D8B030D-6E8A-4147-A177-3AD203B41FA5}">
                      <a16:colId xmlns:a16="http://schemas.microsoft.com/office/drawing/2014/main" val="2643385622"/>
                    </a:ext>
                  </a:extLst>
                </a:gridCol>
                <a:gridCol w="891785">
                  <a:extLst>
                    <a:ext uri="{9D8B030D-6E8A-4147-A177-3AD203B41FA5}">
                      <a16:colId xmlns:a16="http://schemas.microsoft.com/office/drawing/2014/main" val="2521124396"/>
                    </a:ext>
                  </a:extLst>
                </a:gridCol>
              </a:tblGrid>
              <a:tr h="176068">
                <a:tc gridSpan="3">
                  <a:txBody>
                    <a:bodyPr/>
                    <a:lstStyle/>
                    <a:p>
                      <a:pPr marL="0" marR="0" lvl="0" indent="0" algn="ctr" defTabSz="914400" rtl="0" eaLnBrk="1" fontAlgn="auto" latinLnBrk="0" hangingPunct="1">
                        <a:lnSpc>
                          <a:spcPct val="107000"/>
                        </a:lnSpc>
                        <a:spcBef>
                          <a:spcPts val="0"/>
                        </a:spcBef>
                        <a:spcAft>
                          <a:spcPts val="800"/>
                        </a:spcAft>
                        <a:buClr>
                          <a:srgbClr val="000000"/>
                        </a:buClr>
                        <a:buSzTx/>
                        <a:buFont typeface="Arial"/>
                        <a:buNone/>
                        <a:tabLst/>
                        <a:defRPr/>
                      </a:pPr>
                      <a:r>
                        <a:rPr lang="en-GB" sz="600" b="1" dirty="0">
                          <a:solidFill>
                            <a:schemeClr val="tx1"/>
                          </a:solidFill>
                        </a:rPr>
                        <a:t>Analysis of the relationship (logistic regression model) between HSIL and predictive factors</a:t>
                      </a:r>
                      <a:endParaRPr lang="fr-FR" sz="600" b="1"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noFill/>
                  </a:tcPr>
                </a:tc>
                <a:tc hMerge="1">
                  <a:txBody>
                    <a:bodyPr/>
                    <a:lstStyle/>
                    <a:p>
                      <a:endParaRPr lang="fr-FR"/>
                    </a:p>
                  </a:txBody>
                  <a:tcPr/>
                </a:tc>
                <a:tc hMerge="1">
                  <a:txBody>
                    <a:bodyPr/>
                    <a:lstStyle/>
                    <a:p>
                      <a:pPr algn="r">
                        <a:lnSpc>
                          <a:spcPct val="107000"/>
                        </a:lnSpc>
                        <a:spcAft>
                          <a:spcPts val="800"/>
                        </a:spcAft>
                        <a:buNone/>
                      </a:pPr>
                      <a:endParaRPr lang="fr-FR" sz="600" b="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4280528"/>
                  </a:ext>
                </a:extLst>
              </a:tr>
              <a:tr h="83423">
                <a:tc>
                  <a:txBody>
                    <a:bodyPr/>
                    <a:lstStyle/>
                    <a:p>
                      <a:pPr>
                        <a:lnSpc>
                          <a:spcPct val="107000"/>
                        </a:lnSpc>
                        <a:spcAft>
                          <a:spcPts val="800"/>
                        </a:spcAft>
                        <a:buNone/>
                      </a:pPr>
                      <a:r>
                        <a:rPr lang="en-US" sz="600" b="0" kern="0" dirty="0">
                          <a:solidFill>
                            <a:srgbClr val="000000"/>
                          </a:solidFill>
                          <a:effectLst/>
                          <a:latin typeface="+mn-lt"/>
                          <a:ea typeface="Times New Roman" panose="02020603050405020304" pitchFamily="18" charset="0"/>
                          <a:cs typeface="Times New Roman" panose="02020603050405020304" pitchFamily="18" charset="0"/>
                        </a:rPr>
                        <a:t>Characteristics</a:t>
                      </a:r>
                      <a:endParaRPr lang="fr-FR" sz="600" b="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US" sz="600" b="0" kern="0" dirty="0">
                          <a:solidFill>
                            <a:srgbClr val="000000"/>
                          </a:solidFill>
                          <a:effectLst/>
                          <a:latin typeface="+mn-lt"/>
                          <a:ea typeface="Times New Roman" panose="02020603050405020304" pitchFamily="18" charset="0"/>
                          <a:cs typeface="Times New Roman" panose="02020603050405020304" pitchFamily="18" charset="0"/>
                        </a:rPr>
                        <a:t>HSIL n (%)</a:t>
                      </a:r>
                      <a:endParaRPr lang="fr-FR" sz="600" b="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07000"/>
                        </a:lnSpc>
                        <a:spcAft>
                          <a:spcPts val="800"/>
                        </a:spcAft>
                        <a:buNone/>
                      </a:pPr>
                      <a:r>
                        <a:rPr lang="en-US" sz="600" b="0" kern="0" dirty="0">
                          <a:solidFill>
                            <a:srgbClr val="000000"/>
                          </a:solidFill>
                          <a:effectLst/>
                          <a:latin typeface="+mn-lt"/>
                          <a:ea typeface="Times New Roman" panose="02020603050405020304" pitchFamily="18" charset="0"/>
                          <a:cs typeface="Times New Roman" panose="02020603050405020304" pitchFamily="18" charset="0"/>
                        </a:rPr>
                        <a:t>Multivariable analysis</a:t>
                      </a:r>
                      <a:endParaRPr lang="fr-FR" sz="600" b="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8759878"/>
                  </a:ext>
                </a:extLst>
              </a:tr>
              <a:tr h="83423">
                <a:tc>
                  <a:txBody>
                    <a:bodyPr/>
                    <a:lstStyle/>
                    <a:p>
                      <a:pP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Overall</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3230 (</a:t>
                      </a:r>
                      <a:r>
                        <a:rPr lang="fr-FR" sz="600" b="1" kern="100" dirty="0">
                          <a:solidFill>
                            <a:srgbClr val="000000"/>
                          </a:solidFill>
                          <a:effectLst/>
                          <a:latin typeface="+mn-lt"/>
                          <a:ea typeface="Times New Roman" panose="02020603050405020304" pitchFamily="18" charset="0"/>
                          <a:cs typeface="Times New Roman" panose="02020603050405020304" pitchFamily="18" charset="0"/>
                        </a:rPr>
                        <a:t>100</a:t>
                      </a:r>
                      <a:r>
                        <a:rPr lang="fr-FR" sz="600" kern="100" dirty="0">
                          <a:solidFill>
                            <a:srgbClr val="000000"/>
                          </a:solidFill>
                          <a:effectLst/>
                          <a:latin typeface="+mn-lt"/>
                          <a:ea typeface="Times New Roman" panose="02020603050405020304" pitchFamily="18" charset="0"/>
                          <a:cs typeface="Times New Roman" panose="02020603050405020304" pitchFamily="18" charset="0"/>
                        </a:rPr>
                        <a:t>)</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07000"/>
                        </a:lnSpc>
                        <a:spcAft>
                          <a:spcPts val="800"/>
                        </a:spcAft>
                        <a:buNone/>
                      </a:pPr>
                      <a:r>
                        <a:rPr lang="fr-FR" sz="600" kern="100">
                          <a:solidFill>
                            <a:srgbClr val="000000"/>
                          </a:solidFill>
                          <a:effectLst/>
                          <a:latin typeface="+mn-lt"/>
                          <a:ea typeface="Times New Roman" panose="02020603050405020304" pitchFamily="18" charset="0"/>
                          <a:cs typeface="Times New Roman" panose="02020603050405020304" pitchFamily="18" charset="0"/>
                        </a:rPr>
                        <a:t>Adjusted OR (95% CI)</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2643297"/>
                  </a:ext>
                </a:extLst>
              </a:tr>
              <a:tr h="83423">
                <a:tc>
                  <a:txBody>
                    <a:bodyPr/>
                    <a:lstStyle/>
                    <a:p>
                      <a:pP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Age</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fr-FR" sz="600" kern="100" dirty="0">
                        <a:effectLst/>
                        <a:latin typeface="+mn-lt"/>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416994952"/>
                  </a:ext>
                </a:extLst>
              </a:tr>
              <a:tr h="83423">
                <a:tc>
                  <a:txBody>
                    <a:bodyPr/>
                    <a:lstStyle/>
                    <a:p>
                      <a:pP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    25-29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804 (24.9)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i="1" kern="0" dirty="0">
                          <a:solidFill>
                            <a:srgbClr val="000000"/>
                          </a:solidFill>
                          <a:effectLst/>
                          <a:latin typeface="+mn-lt"/>
                          <a:ea typeface="Times New Roman" panose="02020603050405020304" pitchFamily="18" charset="0"/>
                          <a:cs typeface="Times New Roman" panose="02020603050405020304" pitchFamily="18" charset="0"/>
                        </a:rPr>
                        <a:t>Reference level</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2646874170"/>
                  </a:ext>
                </a:extLst>
              </a:tr>
              <a:tr h="83423">
                <a:tc>
                  <a:txBody>
                    <a:bodyPr/>
                    <a:lstStyle/>
                    <a:p>
                      <a:pPr>
                        <a:lnSpc>
                          <a:spcPct val="107000"/>
                        </a:lnSpc>
                        <a:spcAft>
                          <a:spcPts val="800"/>
                        </a:spcAft>
                        <a:buNone/>
                      </a:pPr>
                      <a:r>
                        <a:rPr lang="en-US" sz="600" kern="0">
                          <a:solidFill>
                            <a:srgbClr val="000000"/>
                          </a:solidFill>
                          <a:effectLst/>
                          <a:latin typeface="+mn-lt"/>
                          <a:ea typeface="Times New Roman" panose="02020603050405020304" pitchFamily="18" charset="0"/>
                          <a:cs typeface="Times New Roman" panose="02020603050405020304" pitchFamily="18" charset="0"/>
                        </a:rPr>
                        <a:t>    30-34</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714 (22.1)</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dirty="0">
                          <a:effectLst/>
                          <a:latin typeface="+mn-lt"/>
                          <a:ea typeface="Cambria" panose="02040503050406030204" pitchFamily="18" charset="0"/>
                          <a:cs typeface="Times New Roman" panose="02020603050405020304" pitchFamily="18" charset="0"/>
                        </a:rPr>
                        <a:t>0.96 (0.77-1.20)*</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102697908"/>
                  </a:ext>
                </a:extLst>
              </a:tr>
              <a:tr h="83423">
                <a:tc>
                  <a:txBody>
                    <a:bodyPr/>
                    <a:lstStyle/>
                    <a:p>
                      <a:pP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    35-39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586 (18.1)</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dirty="0">
                          <a:effectLst/>
                          <a:latin typeface="+mn-lt"/>
                          <a:ea typeface="Cambria" panose="02040503050406030204" pitchFamily="18" charset="0"/>
                          <a:cs typeface="Times New Roman" panose="02020603050405020304" pitchFamily="18" charset="0"/>
                        </a:rPr>
                        <a:t>1.14 (0.91-1.43)*</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3710000246"/>
                  </a:ext>
                </a:extLst>
              </a:tr>
              <a:tr h="83423">
                <a:tc>
                  <a:txBody>
                    <a:bodyPr/>
                    <a:lstStyle/>
                    <a:p>
                      <a:pPr>
                        <a:lnSpc>
                          <a:spcPct val="107000"/>
                        </a:lnSpc>
                        <a:spcAft>
                          <a:spcPts val="800"/>
                        </a:spcAft>
                        <a:buNone/>
                      </a:pPr>
                      <a:r>
                        <a:rPr lang="en-US" sz="600" kern="0">
                          <a:solidFill>
                            <a:srgbClr val="000000"/>
                          </a:solidFill>
                          <a:effectLst/>
                          <a:latin typeface="+mn-lt"/>
                          <a:ea typeface="Times New Roman" panose="02020603050405020304" pitchFamily="18" charset="0"/>
                          <a:cs typeface="Times New Roman" panose="02020603050405020304" pitchFamily="18" charset="0"/>
                        </a:rPr>
                        <a:t>    40-44</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494 (15.3)</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dirty="0">
                          <a:effectLst/>
                          <a:latin typeface="+mn-lt"/>
                          <a:ea typeface="Cambria" panose="02040503050406030204" pitchFamily="18" charset="0"/>
                          <a:cs typeface="Times New Roman" panose="02020603050405020304" pitchFamily="18" charset="0"/>
                        </a:rPr>
                        <a:t>1.56 (1.23-1.97)**</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1815873329"/>
                  </a:ext>
                </a:extLst>
              </a:tr>
              <a:tr h="83423">
                <a:tc>
                  <a:txBody>
                    <a:bodyPr/>
                    <a:lstStyle/>
                    <a:p>
                      <a:pP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    45-49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330 (10.2)</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dirty="0">
                          <a:effectLst/>
                          <a:latin typeface="+mn-lt"/>
                          <a:ea typeface="Cambria" panose="02040503050406030204" pitchFamily="18" charset="0"/>
                          <a:cs typeface="Times New Roman" panose="02020603050405020304" pitchFamily="18" charset="0"/>
                        </a:rPr>
                        <a:t>1.77 (1.39-2.27)**</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3024734006"/>
                  </a:ext>
                </a:extLst>
              </a:tr>
              <a:tr h="83423">
                <a:tc>
                  <a:txBody>
                    <a:bodyPr/>
                    <a:lstStyle/>
                    <a:p>
                      <a:pP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    50-54</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150 (4.6)</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a:effectLst/>
                          <a:latin typeface="+mn-lt"/>
                          <a:ea typeface="Cambria" panose="02040503050406030204" pitchFamily="18" charset="0"/>
                          <a:cs typeface="Times New Roman" panose="02020603050405020304" pitchFamily="18" charset="0"/>
                        </a:rPr>
                        <a:t>2.37 (1.75-3.22)**</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2787736381"/>
                  </a:ext>
                </a:extLst>
              </a:tr>
              <a:tr h="83423">
                <a:tc>
                  <a:txBody>
                    <a:bodyPr/>
                    <a:lstStyle/>
                    <a:p>
                      <a:pP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    55-59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92 (2.9)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a:effectLst/>
                          <a:latin typeface="+mn-lt"/>
                          <a:ea typeface="Cambria" panose="02040503050406030204" pitchFamily="18" charset="0"/>
                          <a:cs typeface="Times New Roman" panose="02020603050405020304" pitchFamily="18" charset="0"/>
                        </a:rPr>
                        <a:t>2.28 (1.59-3.31)**</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3821271968"/>
                  </a:ext>
                </a:extLst>
              </a:tr>
              <a:tr h="121755">
                <a:tc>
                  <a:txBody>
                    <a:bodyPr/>
                    <a:lstStyle/>
                    <a:p>
                      <a:pP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    60 and older</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r">
                        <a:lnSpc>
                          <a:spcPct val="107000"/>
                        </a:lnSpc>
                        <a:spcAft>
                          <a:spcPts val="800"/>
                        </a:spcAft>
                        <a:buNone/>
                      </a:pPr>
                      <a:r>
                        <a:rPr lang="fr-FR" sz="600" kern="100" dirty="0">
                          <a:solidFill>
                            <a:srgbClr val="000000"/>
                          </a:solidFill>
                          <a:effectLst/>
                          <a:latin typeface="+mn-lt"/>
                          <a:ea typeface="Times New Roman" panose="02020603050405020304" pitchFamily="18" charset="0"/>
                          <a:cs typeface="Times New Roman" panose="02020603050405020304" pitchFamily="18" charset="0"/>
                        </a:rPr>
                        <a:t>60 (1.9)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r">
                        <a:lnSpc>
                          <a:spcPct val="107000"/>
                        </a:lnSpc>
                        <a:spcAft>
                          <a:spcPts val="800"/>
                        </a:spcAft>
                        <a:buNone/>
                      </a:pPr>
                      <a:r>
                        <a:rPr lang="en-US" sz="600" kern="0" dirty="0">
                          <a:effectLst/>
                          <a:latin typeface="+mn-lt"/>
                          <a:ea typeface="Cambria" panose="02040503050406030204" pitchFamily="18" charset="0"/>
                          <a:cs typeface="Times New Roman" panose="02020603050405020304" pitchFamily="18" charset="0"/>
                        </a:rPr>
                        <a:t>3.07 (2.01-4.79)**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760799"/>
                  </a:ext>
                </a:extLst>
              </a:tr>
              <a:tr h="83423">
                <a:tc gridSpan="2">
                  <a:txBody>
                    <a:bodyPr/>
                    <a:lstStyle/>
                    <a:p>
                      <a:pPr algn="l">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Types of positive smears</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noFill/>
                  </a:tcPr>
                </a:tc>
                <a:tc hMerge="1">
                  <a:txBody>
                    <a:bodyPr/>
                    <a:lstStyle/>
                    <a:p>
                      <a:endParaRPr lang="fr-FR"/>
                    </a:p>
                  </a:txBody>
                  <a:tcPr/>
                </a:tc>
                <a:tc>
                  <a:txBody>
                    <a:bodyPr/>
                    <a:lstStyle/>
                    <a:p>
                      <a:pPr algn="r">
                        <a:lnSpc>
                          <a:spcPct val="107000"/>
                        </a:lnSpc>
                        <a:spcAft>
                          <a:spcPts val="800"/>
                        </a:spcAft>
                        <a:buNone/>
                      </a:pPr>
                      <a:r>
                        <a:rPr lang="en-US" sz="600" kern="0">
                          <a:solidFill>
                            <a:srgbClr val="000000"/>
                          </a:solidFill>
                          <a:effectLst/>
                          <a:latin typeface="+mn-lt"/>
                          <a:ea typeface="Times New Roman" panose="02020603050405020304" pitchFamily="18" charset="0"/>
                          <a:cs typeface="Times New Roman" panose="02020603050405020304" pitchFamily="18" charset="0"/>
                        </a:rPr>
                        <a:t> </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002827981"/>
                  </a:ext>
                </a:extLst>
              </a:tr>
              <a:tr h="83423">
                <a:tc>
                  <a:txBody>
                    <a:bodyPr/>
                    <a:lstStyle/>
                    <a:p>
                      <a:pPr>
                        <a:lnSpc>
                          <a:spcPct val="107000"/>
                        </a:lnSpc>
                        <a:spcAft>
                          <a:spcPts val="800"/>
                        </a:spcAft>
                        <a:buNone/>
                      </a:pPr>
                      <a:r>
                        <a:rPr lang="en-US" sz="600" kern="0" dirty="0">
                          <a:solidFill>
                            <a:srgbClr val="000000"/>
                          </a:solidFill>
                          <a:effectLst/>
                          <a:latin typeface="+mn-lt"/>
                          <a:ea typeface="Cambria" panose="02040503050406030204" pitchFamily="18" charset="0"/>
                          <a:cs typeface="Times New Roman" panose="02020603050405020304" pitchFamily="18" charset="0"/>
                        </a:rPr>
                        <a:t>    HSIL cytology</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effectLst/>
                          <a:latin typeface="+mn-lt"/>
                          <a:ea typeface="Calibri" panose="020F0502020204030204" pitchFamily="34" charset="0"/>
                          <a:cs typeface="Times New Roman" panose="02020603050405020304" pitchFamily="18" charset="0"/>
                        </a:rPr>
                        <a:t>878 (27.2)</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i="1" kern="0">
                          <a:solidFill>
                            <a:srgbClr val="000000"/>
                          </a:solidFill>
                          <a:effectLst/>
                          <a:latin typeface="+mn-lt"/>
                          <a:ea typeface="Times New Roman" panose="02020603050405020304" pitchFamily="18" charset="0"/>
                          <a:cs typeface="Times New Roman" panose="02020603050405020304" pitchFamily="18" charset="0"/>
                        </a:rPr>
                        <a:t>Reference level</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3578716652"/>
                  </a:ext>
                </a:extLst>
              </a:tr>
              <a:tr h="83423">
                <a:tc>
                  <a:txBody>
                    <a:bodyPr/>
                    <a:lstStyle/>
                    <a:p>
                      <a:pPr>
                        <a:lnSpc>
                          <a:spcPct val="107000"/>
                        </a:lnSpc>
                        <a:spcAft>
                          <a:spcPts val="800"/>
                        </a:spcAft>
                        <a:buNone/>
                      </a:pPr>
                      <a:r>
                        <a:rPr lang="en-US" sz="600" kern="0">
                          <a:solidFill>
                            <a:srgbClr val="000000"/>
                          </a:solidFill>
                          <a:effectLst/>
                          <a:latin typeface="+mn-lt"/>
                          <a:ea typeface="Cambria" panose="02040503050406030204" pitchFamily="18" charset="0"/>
                          <a:cs typeface="Times New Roman" panose="02020603050405020304" pitchFamily="18" charset="0"/>
                        </a:rPr>
                        <a:t>    ASC-H</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effectLst/>
                          <a:latin typeface="+mn-lt"/>
                          <a:ea typeface="Calibri" panose="020F0502020204030204" pitchFamily="34" charset="0"/>
                          <a:cs typeface="Times New Roman" panose="02020603050405020304" pitchFamily="18" charset="0"/>
                        </a:rPr>
                        <a:t>480 (14.9)</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dirty="0">
                          <a:solidFill>
                            <a:srgbClr val="000000"/>
                          </a:solidFill>
                          <a:effectLst/>
                          <a:latin typeface="+mn-lt"/>
                          <a:ea typeface="Cambria" panose="02040503050406030204" pitchFamily="18" charset="0"/>
                          <a:cs typeface="Times New Roman" panose="02020603050405020304" pitchFamily="18" charset="0"/>
                        </a:rPr>
                        <a:t>3.44 (2.66-4.46)**</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713850774"/>
                  </a:ext>
                </a:extLst>
              </a:tr>
              <a:tr h="83423">
                <a:tc>
                  <a:txBody>
                    <a:bodyPr/>
                    <a:lstStyle/>
                    <a:p>
                      <a:pPr>
                        <a:lnSpc>
                          <a:spcPct val="107000"/>
                        </a:lnSpc>
                        <a:spcAft>
                          <a:spcPts val="800"/>
                        </a:spcAft>
                        <a:buNone/>
                      </a:pPr>
                      <a:r>
                        <a:rPr lang="en-US" sz="600" kern="0">
                          <a:solidFill>
                            <a:srgbClr val="000000"/>
                          </a:solidFill>
                          <a:effectLst/>
                          <a:latin typeface="+mn-lt"/>
                          <a:ea typeface="Cambria" panose="02040503050406030204" pitchFamily="18" charset="0"/>
                          <a:cs typeface="Times New Roman" panose="02020603050405020304" pitchFamily="18" charset="0"/>
                        </a:rPr>
                        <a:t>    ASC-US</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effectLst/>
                          <a:latin typeface="+mn-lt"/>
                          <a:ea typeface="Calibri" panose="020F0502020204030204" pitchFamily="34" charset="0"/>
                          <a:cs typeface="Times New Roman" panose="02020603050405020304" pitchFamily="18" charset="0"/>
                        </a:rPr>
                        <a:t>855 (</a:t>
                      </a:r>
                      <a:r>
                        <a:rPr lang="fr-FR" sz="600" b="1" kern="100" dirty="0">
                          <a:effectLst/>
                          <a:latin typeface="+mn-lt"/>
                          <a:ea typeface="Calibri" panose="020F0502020204030204" pitchFamily="34" charset="0"/>
                          <a:cs typeface="Times New Roman" panose="02020603050405020304" pitchFamily="18" charset="0"/>
                        </a:rPr>
                        <a:t>26.5</a:t>
                      </a:r>
                      <a:r>
                        <a:rPr lang="fr-FR" sz="600" kern="100" dirty="0">
                          <a:effectLst/>
                          <a:latin typeface="+mn-lt"/>
                          <a:ea typeface="Calibri" panose="020F0502020204030204" pitchFamily="34" charset="0"/>
                          <a:cs typeface="Times New Roman" panose="02020603050405020304" pitchFamily="18" charset="0"/>
                        </a:rPr>
                        <a:t>)</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a:solidFill>
                            <a:srgbClr val="000000"/>
                          </a:solidFill>
                          <a:effectLst/>
                          <a:latin typeface="+mn-lt"/>
                          <a:ea typeface="Cambria" panose="02040503050406030204" pitchFamily="18" charset="0"/>
                          <a:cs typeface="Times New Roman" panose="02020603050405020304" pitchFamily="18" charset="0"/>
                        </a:rPr>
                        <a:t>8.19 (6.56-10.3)**</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2423569695"/>
                  </a:ext>
                </a:extLst>
              </a:tr>
              <a:tr h="83423">
                <a:tc>
                  <a:txBody>
                    <a:bodyPr/>
                    <a:lstStyle/>
                    <a:p>
                      <a:pPr>
                        <a:lnSpc>
                          <a:spcPct val="107000"/>
                        </a:lnSpc>
                        <a:spcAft>
                          <a:spcPts val="800"/>
                        </a:spcAft>
                        <a:buNone/>
                      </a:pPr>
                      <a:r>
                        <a:rPr lang="en-US" sz="600" kern="0">
                          <a:solidFill>
                            <a:srgbClr val="000000"/>
                          </a:solidFill>
                          <a:effectLst/>
                          <a:latin typeface="+mn-lt"/>
                          <a:ea typeface="Cambria" panose="02040503050406030204" pitchFamily="18" charset="0"/>
                          <a:cs typeface="Times New Roman" panose="02020603050405020304" pitchFamily="18" charset="0"/>
                        </a:rPr>
                        <a:t>    LSIL</a:t>
                      </a:r>
                      <a:endParaRPr lang="fr-FR" sz="600" kern="10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effectLst/>
                          <a:latin typeface="+mn-lt"/>
                          <a:ea typeface="Calibri" panose="020F0502020204030204" pitchFamily="34" charset="0"/>
                          <a:cs typeface="Times New Roman" panose="02020603050405020304" pitchFamily="18" charset="0"/>
                        </a:rPr>
                        <a:t>941 (</a:t>
                      </a:r>
                      <a:r>
                        <a:rPr lang="fr-FR" sz="600" b="1" kern="100" dirty="0">
                          <a:effectLst/>
                          <a:latin typeface="+mn-lt"/>
                          <a:ea typeface="Calibri" panose="020F0502020204030204" pitchFamily="34" charset="0"/>
                          <a:cs typeface="Times New Roman" panose="02020603050405020304" pitchFamily="18" charset="0"/>
                        </a:rPr>
                        <a:t>29.1</a:t>
                      </a:r>
                      <a:r>
                        <a:rPr lang="fr-FR" sz="600" kern="100" dirty="0">
                          <a:effectLst/>
                          <a:latin typeface="+mn-lt"/>
                          <a:ea typeface="Calibri" panose="020F0502020204030204" pitchFamily="34" charset="0"/>
                          <a:cs typeface="Times New Roman" panose="02020603050405020304" pitchFamily="18" charset="0"/>
                        </a:rPr>
                        <a:t>)</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dirty="0">
                          <a:solidFill>
                            <a:srgbClr val="000000"/>
                          </a:solidFill>
                          <a:effectLst/>
                          <a:latin typeface="+mn-lt"/>
                          <a:ea typeface="Cambria" panose="02040503050406030204" pitchFamily="18" charset="0"/>
                          <a:cs typeface="Times New Roman" panose="02020603050405020304" pitchFamily="18" charset="0"/>
                        </a:rPr>
                        <a:t>10.4 (8.33-13.1)**</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1025649340"/>
                  </a:ext>
                </a:extLst>
              </a:tr>
              <a:tr h="171545">
                <a:tc>
                  <a:txBody>
                    <a:bodyPr/>
                    <a:lstStyle/>
                    <a:p>
                      <a:pPr>
                        <a:lnSpc>
                          <a:spcPct val="107000"/>
                        </a:lnSpc>
                        <a:spcAft>
                          <a:spcPts val="800"/>
                        </a:spcAft>
                        <a:buNone/>
                      </a:pPr>
                      <a:r>
                        <a:rPr lang="en-US" sz="600" kern="0" dirty="0">
                          <a:solidFill>
                            <a:srgbClr val="000000"/>
                          </a:solidFill>
                          <a:effectLst/>
                          <a:latin typeface="+mn-lt"/>
                          <a:ea typeface="Cambria" panose="02040503050406030204" pitchFamily="18" charset="0"/>
                          <a:cs typeface="Times New Roman" panose="02020603050405020304" pitchFamily="18" charset="0"/>
                        </a:rPr>
                        <a:t>    Atypical glandular cell</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fr-FR" sz="600" kern="100" dirty="0">
                          <a:effectLst/>
                          <a:latin typeface="+mn-lt"/>
                          <a:ea typeface="Calibri" panose="020F0502020204030204" pitchFamily="34" charset="0"/>
                          <a:cs typeface="Times New Roman" panose="02020603050405020304" pitchFamily="18" charset="0"/>
                        </a:rPr>
                        <a:t>65 (2.0)</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tc>
                  <a:txBody>
                    <a:bodyPr/>
                    <a:lstStyle/>
                    <a:p>
                      <a:pPr algn="r">
                        <a:lnSpc>
                          <a:spcPct val="107000"/>
                        </a:lnSpc>
                        <a:spcAft>
                          <a:spcPts val="800"/>
                        </a:spcAft>
                        <a:buNone/>
                      </a:pPr>
                      <a:r>
                        <a:rPr lang="en-US" sz="600" kern="0" dirty="0">
                          <a:solidFill>
                            <a:srgbClr val="000000"/>
                          </a:solidFill>
                          <a:effectLst/>
                          <a:latin typeface="+mn-lt"/>
                          <a:ea typeface="Cambria" panose="02040503050406030204" pitchFamily="18" charset="0"/>
                          <a:cs typeface="Times New Roman" panose="02020603050405020304" pitchFamily="18" charset="0"/>
                        </a:rPr>
                        <a:t>5.80 (3.79-9.02)**</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a:noFill/>
                    </a:lnB>
                    <a:noFill/>
                  </a:tcPr>
                </a:tc>
                <a:extLst>
                  <a:ext uri="{0D108BD9-81ED-4DB2-BD59-A6C34878D82A}">
                    <a16:rowId xmlns:a16="http://schemas.microsoft.com/office/drawing/2014/main" val="3117638708"/>
                  </a:ext>
                </a:extLst>
              </a:tr>
              <a:tr h="83423">
                <a:tc>
                  <a:txBody>
                    <a:bodyPr/>
                    <a:lstStyle/>
                    <a:p>
                      <a:pPr>
                        <a:lnSpc>
                          <a:spcPct val="107000"/>
                        </a:lnSpc>
                        <a:spcAft>
                          <a:spcPts val="800"/>
                        </a:spcAft>
                        <a:buNone/>
                      </a:pPr>
                      <a:r>
                        <a:rPr lang="en-US" sz="600" kern="0" dirty="0">
                          <a:solidFill>
                            <a:srgbClr val="000000"/>
                          </a:solidFill>
                          <a:effectLst/>
                          <a:latin typeface="+mn-lt"/>
                          <a:ea typeface="Cambria" panose="02040503050406030204" pitchFamily="18" charset="0"/>
                          <a:cs typeface="Times New Roman" panose="02020603050405020304" pitchFamily="18" charset="0"/>
                        </a:rPr>
                        <a:t>    Others</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r">
                        <a:lnSpc>
                          <a:spcPct val="107000"/>
                        </a:lnSpc>
                        <a:spcAft>
                          <a:spcPts val="800"/>
                        </a:spcAft>
                        <a:buNone/>
                      </a:pPr>
                      <a:r>
                        <a:rPr lang="fr-FR" sz="600" kern="100" dirty="0">
                          <a:effectLst/>
                          <a:latin typeface="+mn-lt"/>
                          <a:ea typeface="Calibri" panose="020F0502020204030204" pitchFamily="34" charset="0"/>
                          <a:cs typeface="Times New Roman" panose="02020603050405020304" pitchFamily="18" charset="0"/>
                        </a:rPr>
                        <a:t>11 (0.3)</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r">
                        <a:lnSpc>
                          <a:spcPct val="107000"/>
                        </a:lnSpc>
                        <a:spcAft>
                          <a:spcPts val="800"/>
                        </a:spcAft>
                        <a:buNone/>
                      </a:pPr>
                      <a:r>
                        <a:rPr lang="en-US" sz="600" kern="0" dirty="0">
                          <a:solidFill>
                            <a:srgbClr val="000000"/>
                          </a:solidFill>
                          <a:effectLst/>
                          <a:latin typeface="+mn-lt"/>
                          <a:ea typeface="Times New Roman" panose="02020603050405020304" pitchFamily="18" charset="0"/>
                          <a:cs typeface="Times New Roman" panose="02020603050405020304" pitchFamily="18" charset="0"/>
                        </a:rPr>
                        <a:t>-</a:t>
                      </a: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275898"/>
                  </a:ext>
                </a:extLst>
              </a:tr>
              <a:tr h="57444">
                <a:tc gridSpan="3">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GB" sz="400" b="0" i="0" u="none" strike="noStrike" kern="0" cap="none" spc="0" normalizeH="0" baseline="0" noProof="0" dirty="0">
                          <a:ln>
                            <a:noFill/>
                          </a:ln>
                          <a:solidFill>
                            <a:srgbClr val="000000"/>
                          </a:solidFill>
                          <a:effectLst/>
                          <a:uLnTx/>
                          <a:uFillTx/>
                          <a:latin typeface="+mn-lt"/>
                          <a:cs typeface="Arial"/>
                          <a:sym typeface="Arial"/>
                        </a:rPr>
                        <a:t>* p-value not significant; **p-value estimation </a:t>
                      </a:r>
                      <a:r>
                        <a:rPr kumimoji="0" lang="en-US" sz="400" b="0" i="0" u="none" strike="noStrike" kern="0" cap="none" spc="0" normalizeH="0" baseline="0" noProof="0" dirty="0">
                          <a:ln>
                            <a:noFill/>
                          </a:ln>
                          <a:solidFill>
                            <a:srgbClr val="000000"/>
                          </a:solidFill>
                          <a:effectLst/>
                          <a:uLnTx/>
                          <a:uFillTx/>
                          <a:latin typeface="+mn-lt"/>
                          <a:cs typeface="Arial"/>
                          <a:sym typeface="Arial"/>
                        </a:rPr>
                        <a:t>&lt;0,001</a:t>
                      </a:r>
                      <a:r>
                        <a:rPr kumimoji="0" lang="en-GB" sz="400" b="0" i="0" u="none" strike="noStrike" kern="0" cap="none" spc="0" normalizeH="0" baseline="0" noProof="0" dirty="0">
                          <a:ln>
                            <a:noFill/>
                          </a:ln>
                          <a:solidFill>
                            <a:srgbClr val="000000"/>
                          </a:solidFill>
                          <a:effectLst/>
                          <a:uLnTx/>
                          <a:uFillTx/>
                          <a:latin typeface="+mn-lt"/>
                          <a:cs typeface="Arial"/>
                          <a:sym typeface="Arial"/>
                        </a:rPr>
                        <a:t>; n: </a:t>
                      </a:r>
                      <a:r>
                        <a:rPr kumimoji="0" lang="en-GB" sz="400" b="0" i="0" u="none" strike="noStrike" kern="0" cap="none" spc="0" normalizeH="0" baseline="0" noProof="0" dirty="0" err="1">
                          <a:ln>
                            <a:noFill/>
                          </a:ln>
                          <a:solidFill>
                            <a:srgbClr val="000000"/>
                          </a:solidFill>
                          <a:effectLst/>
                          <a:uLnTx/>
                          <a:uFillTx/>
                          <a:latin typeface="+mn-lt"/>
                          <a:cs typeface="Arial"/>
                          <a:sym typeface="Arial"/>
                        </a:rPr>
                        <a:t>Effectif</a:t>
                      </a:r>
                      <a:r>
                        <a:rPr kumimoji="0" lang="en-GB" sz="400" b="0" i="0" u="none" strike="noStrike" kern="0" cap="none" spc="0" normalizeH="0" baseline="0" noProof="0" dirty="0">
                          <a:ln>
                            <a:noFill/>
                          </a:ln>
                          <a:solidFill>
                            <a:srgbClr val="000000"/>
                          </a:solidFill>
                          <a:effectLst/>
                          <a:uLnTx/>
                          <a:uFillTx/>
                          <a:latin typeface="+mn-lt"/>
                          <a:cs typeface="Arial"/>
                          <a:sym typeface="Arial"/>
                        </a:rPr>
                        <a:t>.</a:t>
                      </a:r>
                      <a:endParaRPr kumimoji="0" lang="fr-FR" sz="4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txBody>
                  <a:tcPr marL="44450" marR="4445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pPr algn="r">
                        <a:lnSpc>
                          <a:spcPct val="107000"/>
                        </a:lnSpc>
                        <a:spcAft>
                          <a:spcPts val="800"/>
                        </a:spcAft>
                        <a:buNone/>
                      </a:pPr>
                      <a:endParaRPr lang="fr-FR" sz="600" kern="100" dirty="0">
                        <a:effectLst/>
                        <a:latin typeface="+mn-lt"/>
                        <a:ea typeface="Aptos" panose="020B0004020202020204" pitchFamily="34" charset="0"/>
                        <a:cs typeface="Times New Roman" panose="02020603050405020304" pitchFamily="18" charset="0"/>
                      </a:endParaRPr>
                    </a:p>
                  </a:txBody>
                  <a:tcPr marL="44450" marR="4445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7911036"/>
                  </a:ext>
                </a:extLst>
              </a:tr>
            </a:tbl>
          </a:graphicData>
        </a:graphic>
      </p:graphicFrame>
      <p:sp>
        <p:nvSpPr>
          <p:cNvPr id="54" name="Google Shape;54;p13"/>
          <p:cNvSpPr txBox="1">
            <a:spLocks noGrp="1"/>
          </p:cNvSpPr>
          <p:nvPr>
            <p:ph type="title" idx="4294967295"/>
          </p:nvPr>
        </p:nvSpPr>
        <p:spPr>
          <a:xfrm>
            <a:off x="-1" y="25400"/>
            <a:ext cx="5140325" cy="952499"/>
          </a:xfrm>
          <a:prstGeom prst="rect">
            <a:avLst/>
          </a:prstGeom>
        </p:spPr>
        <p:txBody>
          <a:bodyPr spcFirstLastPara="1" wrap="square" lIns="91426" tIns="91426" rIns="91426" bIns="91426" anchor="t" anchorCtr="0">
            <a:noAutofit/>
          </a:bodyPr>
          <a:lstStyle/>
          <a:p>
            <a:pPr algn="ctr"/>
            <a:r>
              <a:rPr lang="fr-FR" sz="1200" dirty="0">
                <a:solidFill>
                  <a:srgbClr val="002060"/>
                </a:solidFill>
              </a:rPr>
              <a:t> </a:t>
            </a:r>
            <a:r>
              <a:rPr lang="en-GB" sz="1200" b="1" dirty="0">
                <a:solidFill>
                  <a:srgbClr val="002060"/>
                </a:solidFill>
              </a:rPr>
              <a:t>High-Grade Cervical Intraepithelial Lesions: Prevalence and impact of municipality-level social inequalities on the time to obtain a diagnosis and follow-up in the French Cervical Cancer Screening Program.</a:t>
            </a:r>
            <a:endParaRPr sz="1200" dirty="0">
              <a:solidFill>
                <a:srgbClr val="002060"/>
              </a:solidFill>
            </a:endParaRPr>
          </a:p>
        </p:txBody>
      </p:sp>
      <p:sp>
        <p:nvSpPr>
          <p:cNvPr id="3" name="Google Shape;54;p13">
            <a:extLst>
              <a:ext uri="{FF2B5EF4-FFF2-40B4-BE49-F238E27FC236}">
                <a16:creationId xmlns:a16="http://schemas.microsoft.com/office/drawing/2014/main" id="{66ACFD67-AF51-C471-0081-F44843558932}"/>
              </a:ext>
            </a:extLst>
          </p:cNvPr>
          <p:cNvSpPr txBox="1">
            <a:spLocks/>
          </p:cNvSpPr>
          <p:nvPr/>
        </p:nvSpPr>
        <p:spPr>
          <a:xfrm>
            <a:off x="31750" y="784223"/>
            <a:ext cx="5073650" cy="381002"/>
          </a:xfrm>
          <a:prstGeom prst="rect">
            <a:avLst/>
          </a:prstGeom>
          <a:noFill/>
          <a:ln>
            <a:noFill/>
          </a:ln>
        </p:spPr>
        <p:txBody>
          <a:bodyPr spcFirstLastPara="1" wrap="square" lIns="91426" tIns="91426" rIns="91426" bIns="91426"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800" dirty="0"/>
              <a:t> </a:t>
            </a:r>
            <a:r>
              <a:rPr lang="en-US" sz="800" b="1" dirty="0"/>
              <a:t>C. Balamou</a:t>
            </a:r>
            <a:r>
              <a:rPr lang="en-US" sz="800" b="1" baseline="30000" dirty="0"/>
              <a:t>1,2</a:t>
            </a:r>
            <a:r>
              <a:rPr lang="en-US" sz="800" b="1" dirty="0"/>
              <a:t>, K. Zysman</a:t>
            </a:r>
            <a:r>
              <a:rPr lang="en-US" sz="800" b="1" baseline="30000" dirty="0"/>
              <a:t>3</a:t>
            </a:r>
            <a:r>
              <a:rPr lang="en-US" sz="800" b="1" dirty="0"/>
              <a:t>, C.M. Rodrigue</a:t>
            </a:r>
            <a:r>
              <a:rPr lang="en-US" sz="800" b="1" baseline="30000" dirty="0"/>
              <a:t>1</a:t>
            </a:r>
            <a:r>
              <a:rPr lang="en-US" sz="800" b="1" dirty="0"/>
              <a:t>, A. Seigneurin</a:t>
            </a:r>
            <a:r>
              <a:rPr lang="en-US" sz="800" b="1" baseline="30000" dirty="0"/>
              <a:t>4,5</a:t>
            </a:r>
            <a:endParaRPr lang="en-US" sz="800" dirty="0"/>
          </a:p>
        </p:txBody>
      </p:sp>
      <p:grpSp>
        <p:nvGrpSpPr>
          <p:cNvPr id="42" name="Groupe 41">
            <a:extLst>
              <a:ext uri="{FF2B5EF4-FFF2-40B4-BE49-F238E27FC236}">
                <a16:creationId xmlns:a16="http://schemas.microsoft.com/office/drawing/2014/main" id="{68349DC1-DE3B-C024-44A4-6AEB3C925AC7}"/>
              </a:ext>
            </a:extLst>
          </p:cNvPr>
          <p:cNvGrpSpPr/>
          <p:nvPr/>
        </p:nvGrpSpPr>
        <p:grpSpPr>
          <a:xfrm>
            <a:off x="2840259" y="2586835"/>
            <a:ext cx="2242532" cy="753171"/>
            <a:chOff x="3204230" y="2540295"/>
            <a:chExt cx="2242532" cy="753171"/>
          </a:xfrm>
        </p:grpSpPr>
        <p:sp>
          <p:nvSpPr>
            <p:cNvPr id="23" name="Rectangle 22">
              <a:extLst>
                <a:ext uri="{FF2B5EF4-FFF2-40B4-BE49-F238E27FC236}">
                  <a16:creationId xmlns:a16="http://schemas.microsoft.com/office/drawing/2014/main" id="{2564023A-9BC9-0D24-36CC-3CCDD1C0E376}"/>
                </a:ext>
              </a:extLst>
            </p:cNvPr>
            <p:cNvSpPr/>
            <p:nvPr/>
          </p:nvSpPr>
          <p:spPr>
            <a:xfrm>
              <a:off x="3204230" y="2540295"/>
              <a:ext cx="2242532" cy="275708"/>
            </a:xfrm>
            <a:prstGeom prst="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3D1447C-3A94-593E-BD6A-66BA0DF019E1}"/>
                </a:ext>
              </a:extLst>
            </p:cNvPr>
            <p:cNvSpPr/>
            <p:nvPr/>
          </p:nvSpPr>
          <p:spPr>
            <a:xfrm>
              <a:off x="3204230" y="3109088"/>
              <a:ext cx="2242531" cy="184378"/>
            </a:xfrm>
            <a:prstGeom prst="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9592AE58-12DD-0D2E-0A5C-7236128EF710}"/>
              </a:ext>
            </a:extLst>
          </p:cNvPr>
          <p:cNvGrpSpPr/>
          <p:nvPr/>
        </p:nvGrpSpPr>
        <p:grpSpPr>
          <a:xfrm>
            <a:off x="0" y="904276"/>
            <a:ext cx="5200650" cy="8226672"/>
            <a:chOff x="0" y="904276"/>
            <a:chExt cx="5200650" cy="8226672"/>
          </a:xfrm>
        </p:grpSpPr>
        <p:grpSp>
          <p:nvGrpSpPr>
            <p:cNvPr id="28" name="Groupe 27">
              <a:extLst>
                <a:ext uri="{FF2B5EF4-FFF2-40B4-BE49-F238E27FC236}">
                  <a16:creationId xmlns:a16="http://schemas.microsoft.com/office/drawing/2014/main" id="{1257ABA7-C609-72F8-5600-F1C5B98EADC2}"/>
                </a:ext>
              </a:extLst>
            </p:cNvPr>
            <p:cNvGrpSpPr/>
            <p:nvPr/>
          </p:nvGrpSpPr>
          <p:grpSpPr>
            <a:xfrm>
              <a:off x="0" y="904276"/>
              <a:ext cx="5200650" cy="5142168"/>
              <a:chOff x="0" y="904276"/>
              <a:chExt cx="5200650" cy="5142168"/>
            </a:xfrm>
          </p:grpSpPr>
          <p:sp>
            <p:nvSpPr>
              <p:cNvPr id="4" name="Google Shape;54;p13">
                <a:extLst>
                  <a:ext uri="{FF2B5EF4-FFF2-40B4-BE49-F238E27FC236}">
                    <a16:creationId xmlns:a16="http://schemas.microsoft.com/office/drawing/2014/main" id="{33716208-2249-FA7B-0D98-945643C644B9}"/>
                  </a:ext>
                </a:extLst>
              </p:cNvPr>
              <p:cNvSpPr txBox="1">
                <a:spLocks/>
              </p:cNvSpPr>
              <p:nvPr/>
            </p:nvSpPr>
            <p:spPr>
              <a:xfrm>
                <a:off x="3175" y="904276"/>
                <a:ext cx="5073650" cy="924905"/>
              </a:xfrm>
              <a:prstGeom prst="rect">
                <a:avLst/>
              </a:prstGeom>
              <a:noFill/>
              <a:ln>
                <a:noFill/>
              </a:ln>
            </p:spPr>
            <p:txBody>
              <a:bodyPr spcFirstLastPara="1" wrap="square" lIns="91426" tIns="91426" rIns="91426" bIns="91426"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1000" b="1" dirty="0">
                    <a:solidFill>
                      <a:srgbClr val="C00000"/>
                    </a:solidFill>
                  </a:rPr>
                  <a:t>Objective</a:t>
                </a:r>
              </a:p>
              <a:p>
                <a:pPr algn="just"/>
                <a:r>
                  <a:rPr lang="en-US" sz="800" dirty="0"/>
                  <a:t>This study analyzed high-grade cervical intraepithelial lesions (HSIL: including high-grade squamous intraepithelial lesions and adenocarcinoma in situ) detected within the </a:t>
                </a:r>
                <a:r>
                  <a:rPr lang="en-US" sz="800" dirty="0" err="1"/>
                  <a:t>french</a:t>
                </a:r>
                <a:r>
                  <a:rPr lang="en-US" sz="800" dirty="0"/>
                  <a:t> cervical cancer screening program and assessed the impact of municipality level social inequalities on the time to access diagnosis and initial treatment.</a:t>
                </a:r>
              </a:p>
            </p:txBody>
          </p:sp>
          <p:sp>
            <p:nvSpPr>
              <p:cNvPr id="30" name="Google Shape;54;p13">
                <a:extLst>
                  <a:ext uri="{FF2B5EF4-FFF2-40B4-BE49-F238E27FC236}">
                    <a16:creationId xmlns:a16="http://schemas.microsoft.com/office/drawing/2014/main" id="{4349F544-491A-D4ED-6E70-54BCDB5A688A}"/>
                  </a:ext>
                </a:extLst>
              </p:cNvPr>
              <p:cNvSpPr txBox="1">
                <a:spLocks/>
              </p:cNvSpPr>
              <p:nvPr/>
            </p:nvSpPr>
            <p:spPr>
              <a:xfrm>
                <a:off x="15875" y="1628908"/>
                <a:ext cx="2775262" cy="1328005"/>
              </a:xfrm>
              <a:prstGeom prst="rect">
                <a:avLst/>
              </a:prstGeom>
              <a:noFill/>
              <a:ln>
                <a:noFill/>
              </a:ln>
            </p:spPr>
            <p:txBody>
              <a:bodyPr spcFirstLastPara="1" wrap="square" lIns="91426" tIns="91426" rIns="91426" bIns="91426"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1000" b="1" dirty="0">
                    <a:solidFill>
                      <a:srgbClr val="C00000"/>
                    </a:solidFill>
                  </a:rPr>
                  <a:t>Methods</a:t>
                </a:r>
              </a:p>
              <a:p>
                <a:pPr algn="just"/>
                <a:r>
                  <a:rPr lang="en-US" sz="800" dirty="0"/>
                  <a:t>We conducted a retrospective cross-sectional study among 305,940 asymptomatic women, aged 25–65 years, living in Isère department, who underwent at least one Pap smear between 1/1/2010 and 12/31/2018. Women with abnormal screening results were referred for additional diagnostic procedures. HSIL diagnosis were compliant to the WHO classification of tumors of the uterine cervix. Social disparities were assessed at the municipal level using the French Deprivation Index.</a:t>
                </a:r>
              </a:p>
            </p:txBody>
          </p:sp>
          <p:sp>
            <p:nvSpPr>
              <p:cNvPr id="37" name="Google Shape;54;p13">
                <a:extLst>
                  <a:ext uri="{FF2B5EF4-FFF2-40B4-BE49-F238E27FC236}">
                    <a16:creationId xmlns:a16="http://schemas.microsoft.com/office/drawing/2014/main" id="{C23B2DE6-3F3D-8C97-9BC7-6D73E3DACE06}"/>
                  </a:ext>
                </a:extLst>
              </p:cNvPr>
              <p:cNvSpPr txBox="1">
                <a:spLocks/>
              </p:cNvSpPr>
              <p:nvPr/>
            </p:nvSpPr>
            <p:spPr>
              <a:xfrm>
                <a:off x="3175" y="2880108"/>
                <a:ext cx="2775262" cy="1251437"/>
              </a:xfrm>
              <a:prstGeom prst="rect">
                <a:avLst/>
              </a:prstGeom>
              <a:noFill/>
              <a:ln>
                <a:noFill/>
              </a:ln>
            </p:spPr>
            <p:txBody>
              <a:bodyPr spcFirstLastPara="1" wrap="square" lIns="91426" tIns="91426" rIns="91426" bIns="91426"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1000" b="1" dirty="0">
                    <a:solidFill>
                      <a:srgbClr val="C00000"/>
                    </a:solidFill>
                  </a:rPr>
                  <a:t>Results</a:t>
                </a:r>
              </a:p>
              <a:p>
                <a:pPr algn="just"/>
                <a:r>
                  <a:rPr lang="en-US" sz="800" dirty="0"/>
                  <a:t>Mean age at diagnosis of HSIL was 36.8 (±9.0) years. The prevalence of HSIL in screened population was 0.4% (95% CI 0.4%-0.5%). According to the women age, the prevalence of HSIL decreased from 0.81% at 25-29 years to 0.09% at 60 years and older. In multivariable </a:t>
                </a:r>
              </a:p>
            </p:txBody>
          </p:sp>
          <p:sp>
            <p:nvSpPr>
              <p:cNvPr id="38" name="Google Shape;54;p13">
                <a:extLst>
                  <a:ext uri="{FF2B5EF4-FFF2-40B4-BE49-F238E27FC236}">
                    <a16:creationId xmlns:a16="http://schemas.microsoft.com/office/drawing/2014/main" id="{8A2E5925-87D9-C8B3-0A69-A4AF5BF8B668}"/>
                  </a:ext>
                </a:extLst>
              </p:cNvPr>
              <p:cNvSpPr txBox="1">
                <a:spLocks/>
              </p:cNvSpPr>
              <p:nvPr/>
            </p:nvSpPr>
            <p:spPr>
              <a:xfrm>
                <a:off x="0" y="3660631"/>
                <a:ext cx="5105400" cy="1437149"/>
              </a:xfrm>
              <a:prstGeom prst="rect">
                <a:avLst/>
              </a:prstGeom>
              <a:noFill/>
              <a:ln>
                <a:noFill/>
              </a:ln>
            </p:spPr>
            <p:txBody>
              <a:bodyPr spcFirstLastPara="1" wrap="square" lIns="91426" tIns="91426" rIns="91426" bIns="91426"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just"/>
                <a:r>
                  <a:rPr lang="en-US" sz="800" dirty="0"/>
                  <a:t>analysis, </a:t>
                </a:r>
                <a:r>
                  <a:rPr lang="en-US" sz="800" b="1" dirty="0"/>
                  <a:t>HSIL detection increased significantly with age and types of positive smear</a:t>
                </a:r>
                <a:r>
                  <a:rPr lang="en-US" sz="800" dirty="0"/>
                  <a:t>. This risk was reduced by 37% for test completion times at 3 years ±6 months (OR 0.63 (95% CI 0.42-0.95)). </a:t>
                </a:r>
              </a:p>
              <a:p>
                <a:pPr algn="just"/>
                <a:r>
                  <a:rPr lang="en-US" sz="800" dirty="0"/>
                  <a:t>More than 50% of women with HSIL received their diagnosis (time from the screening test to diagnosis) within 58 days. This </a:t>
                </a:r>
                <a:r>
                  <a:rPr lang="en-US" sz="800" b="1" dirty="0"/>
                  <a:t>median time to diagnosis of HSIL was 46 days for HSIL and ASC-H, 56 days for AGC and 76 days for ASC-US and LSIL</a:t>
                </a:r>
                <a:r>
                  <a:rPr lang="en-US" sz="800" dirty="0"/>
                  <a:t>. The time to the first therapeutic proposal was available in 93.1% of cases, with a median of 50 days. In multivariable analysis, </a:t>
                </a:r>
                <a:r>
                  <a:rPr lang="en-US" sz="800" b="1" dirty="0"/>
                  <a:t>women from the most socioeconomically disadvantaged quintiles (quintiles 2 and 3) experienced significantly longer diagnostic delays for HSIL </a:t>
                </a:r>
                <a:r>
                  <a:rPr lang="en-US" sz="800" dirty="0"/>
                  <a:t>than women from more advantaged groups (quintile 1). Similarly, compared to HSIL cytology, ASC-H, ASC-US and LSIL results were associated with a longer time to diagnosis of HSIL.</a:t>
                </a:r>
              </a:p>
              <a:p>
                <a:pPr algn="just"/>
                <a:r>
                  <a:rPr lang="en-US" sz="800" dirty="0"/>
                  <a:t> </a:t>
                </a:r>
              </a:p>
            </p:txBody>
          </p:sp>
          <p:sp>
            <p:nvSpPr>
              <p:cNvPr id="55" name="Google Shape;54;p13">
                <a:extLst>
                  <a:ext uri="{FF2B5EF4-FFF2-40B4-BE49-F238E27FC236}">
                    <a16:creationId xmlns:a16="http://schemas.microsoft.com/office/drawing/2014/main" id="{62D41F06-E4E8-4B36-E108-9AB85F41D559}"/>
                  </a:ext>
                </a:extLst>
              </p:cNvPr>
              <p:cNvSpPr txBox="1">
                <a:spLocks/>
              </p:cNvSpPr>
              <p:nvPr/>
            </p:nvSpPr>
            <p:spPr>
              <a:xfrm>
                <a:off x="0" y="4795007"/>
                <a:ext cx="5200650" cy="1251437"/>
              </a:xfrm>
              <a:prstGeom prst="rect">
                <a:avLst/>
              </a:prstGeom>
              <a:noFill/>
              <a:ln>
                <a:noFill/>
              </a:ln>
            </p:spPr>
            <p:txBody>
              <a:bodyPr spcFirstLastPara="1" wrap="square" lIns="91426" tIns="91426" rIns="91426" bIns="91426"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1000" b="1" dirty="0">
                    <a:solidFill>
                      <a:srgbClr val="C00000"/>
                    </a:solidFill>
                  </a:rPr>
                  <a:t>Conclusion</a:t>
                </a:r>
              </a:p>
              <a:p>
                <a:pPr algn="just"/>
                <a:r>
                  <a:rPr lang="en-US" sz="800" dirty="0"/>
                  <a:t>- The prevalence of HSIL was higher among women under 35 years. </a:t>
                </a:r>
              </a:p>
              <a:p>
                <a:pPr algn="just"/>
                <a:r>
                  <a:rPr lang="en-US" sz="800" dirty="0"/>
                  <a:t>- Women from socioeconomically disadvantaged backgrounds and those with low-grade cytology experienced </a:t>
                </a:r>
              </a:p>
              <a:p>
                <a:pPr algn="just"/>
                <a:r>
                  <a:rPr lang="en-US" sz="800" dirty="0"/>
                  <a:t>  significantly longer times for diagnostic procedures access. </a:t>
                </a:r>
              </a:p>
              <a:p>
                <a:pPr algn="just"/>
                <a:r>
                  <a:rPr lang="en-US" sz="800" dirty="0"/>
                  <a:t>- Given the potential progression to invasive cervical cancer, it may be advisable to allocate specific resources </a:t>
                </a:r>
              </a:p>
              <a:p>
                <a:pPr algn="just"/>
                <a:r>
                  <a:rPr lang="en-US" sz="800" dirty="0"/>
                  <a:t>  to ensure appropriate follow-up for women with low-grade cytological lesions, particularly those residing in </a:t>
                </a:r>
              </a:p>
              <a:p>
                <a:pPr algn="just"/>
                <a:r>
                  <a:rPr lang="en-US" sz="800" dirty="0"/>
                  <a:t>  socioeconomically disadvantaged municipalities.</a:t>
                </a:r>
              </a:p>
            </p:txBody>
          </p:sp>
        </p:grpSp>
        <p:grpSp>
          <p:nvGrpSpPr>
            <p:cNvPr id="27" name="Groupe 26">
              <a:extLst>
                <a:ext uri="{FF2B5EF4-FFF2-40B4-BE49-F238E27FC236}">
                  <a16:creationId xmlns:a16="http://schemas.microsoft.com/office/drawing/2014/main" id="{C02090F5-DAB0-AD87-635F-195D7CEDC832}"/>
                </a:ext>
              </a:extLst>
            </p:cNvPr>
            <p:cNvGrpSpPr/>
            <p:nvPr/>
          </p:nvGrpSpPr>
          <p:grpSpPr>
            <a:xfrm>
              <a:off x="0" y="5791799"/>
              <a:ext cx="5143500" cy="3339149"/>
              <a:chOff x="0" y="5791799"/>
              <a:chExt cx="5143500" cy="3339149"/>
            </a:xfrm>
          </p:grpSpPr>
          <p:grpSp>
            <p:nvGrpSpPr>
              <p:cNvPr id="13" name="Groupe 12">
                <a:extLst>
                  <a:ext uri="{FF2B5EF4-FFF2-40B4-BE49-F238E27FC236}">
                    <a16:creationId xmlns:a16="http://schemas.microsoft.com/office/drawing/2014/main" id="{E0B137BA-5449-46DA-FC69-D93F7FEB2AFE}"/>
                  </a:ext>
                </a:extLst>
              </p:cNvPr>
              <p:cNvGrpSpPr/>
              <p:nvPr/>
            </p:nvGrpSpPr>
            <p:grpSpPr>
              <a:xfrm>
                <a:off x="0" y="6671329"/>
                <a:ext cx="5143500" cy="2459619"/>
                <a:chOff x="0" y="6671329"/>
                <a:chExt cx="5143500" cy="2459619"/>
              </a:xfrm>
            </p:grpSpPr>
            <p:grpSp>
              <p:nvGrpSpPr>
                <p:cNvPr id="12" name="Groupe 11">
                  <a:extLst>
                    <a:ext uri="{FF2B5EF4-FFF2-40B4-BE49-F238E27FC236}">
                      <a16:creationId xmlns:a16="http://schemas.microsoft.com/office/drawing/2014/main" id="{AF7E99EA-1750-EBEA-5DF2-7A2DF644EDB7}"/>
                    </a:ext>
                  </a:extLst>
                </p:cNvPr>
                <p:cNvGrpSpPr/>
                <p:nvPr/>
              </p:nvGrpSpPr>
              <p:grpSpPr>
                <a:xfrm>
                  <a:off x="0" y="6671329"/>
                  <a:ext cx="5143500" cy="2459619"/>
                  <a:chOff x="0" y="6671329"/>
                  <a:chExt cx="5143500" cy="2459619"/>
                </a:xfrm>
              </p:grpSpPr>
              <p:pic>
                <p:nvPicPr>
                  <p:cNvPr id="11" name="Image 10">
                    <a:extLst>
                      <a:ext uri="{FF2B5EF4-FFF2-40B4-BE49-F238E27FC236}">
                        <a16:creationId xmlns:a16="http://schemas.microsoft.com/office/drawing/2014/main" id="{7961E770-A9B4-600D-F305-283E046CBE4B}"/>
                      </a:ext>
                    </a:extLst>
                  </p:cNvPr>
                  <p:cNvPicPr>
                    <a:picLocks noChangeAspect="1"/>
                  </p:cNvPicPr>
                  <p:nvPr/>
                </p:nvPicPr>
                <p:blipFill>
                  <a:blip r:embed="rId4"/>
                  <a:stretch>
                    <a:fillRect/>
                  </a:stretch>
                </p:blipFill>
                <p:spPr>
                  <a:xfrm>
                    <a:off x="0" y="8496651"/>
                    <a:ext cx="5143500" cy="634297"/>
                  </a:xfrm>
                  <a:prstGeom prst="rect">
                    <a:avLst/>
                  </a:prstGeom>
                </p:spPr>
              </p:pic>
              <p:sp>
                <p:nvSpPr>
                  <p:cNvPr id="5" name="Google Shape;54;p13">
                    <a:extLst>
                      <a:ext uri="{FF2B5EF4-FFF2-40B4-BE49-F238E27FC236}">
                        <a16:creationId xmlns:a16="http://schemas.microsoft.com/office/drawing/2014/main" id="{830BD72A-898A-4BB3-05FB-AB714C2A20AF}"/>
                      </a:ext>
                    </a:extLst>
                  </p:cNvPr>
                  <p:cNvSpPr txBox="1">
                    <a:spLocks/>
                  </p:cNvSpPr>
                  <p:nvPr/>
                </p:nvSpPr>
                <p:spPr>
                  <a:xfrm>
                    <a:off x="0" y="6671329"/>
                    <a:ext cx="5143500" cy="1974396"/>
                  </a:xfrm>
                  <a:prstGeom prst="rect">
                    <a:avLst/>
                  </a:prstGeom>
                  <a:solidFill>
                    <a:schemeClr val="bg1"/>
                  </a:solidFill>
                  <a:ln>
                    <a:noFill/>
                  </a:ln>
                </p:spPr>
                <p:txBody>
                  <a:bodyPr spcFirstLastPara="1" wrap="square" lIns="91426" tIns="91426" rIns="91426" bIns="91426"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1400" dirty="0">
                        <a:solidFill>
                          <a:schemeClr val="bg1"/>
                        </a:solidFill>
                      </a:rPr>
                      <a:t> CCU</a:t>
                    </a:r>
                  </a:p>
                </p:txBody>
              </p:sp>
            </p:grpSp>
            <p:sp>
              <p:nvSpPr>
                <p:cNvPr id="56" name="Google Shape;54;p13">
                  <a:extLst>
                    <a:ext uri="{FF2B5EF4-FFF2-40B4-BE49-F238E27FC236}">
                      <a16:creationId xmlns:a16="http://schemas.microsoft.com/office/drawing/2014/main" id="{3C3A198F-597A-D4C8-2DAC-F2DB67224ABC}"/>
                    </a:ext>
                  </a:extLst>
                </p:cNvPr>
                <p:cNvSpPr txBox="1">
                  <a:spLocks/>
                </p:cNvSpPr>
                <p:nvPr/>
              </p:nvSpPr>
              <p:spPr>
                <a:xfrm>
                  <a:off x="15874" y="8157174"/>
                  <a:ext cx="5127625" cy="459484"/>
                </a:xfrm>
                <a:prstGeom prst="rect">
                  <a:avLst/>
                </a:prstGeom>
                <a:noFill/>
                <a:ln>
                  <a:noFill/>
                </a:ln>
              </p:spPr>
              <p:txBody>
                <a:bodyPr spcFirstLastPara="1" wrap="square" lIns="91426" tIns="91426" rIns="91426" bIns="91426"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fr-FR" sz="500" b="1" dirty="0"/>
                    <a:t>Contact</a:t>
                  </a:r>
                  <a:r>
                    <a:rPr lang="fr-FR" sz="500" dirty="0"/>
                    <a:t>: </a:t>
                  </a:r>
                  <a:r>
                    <a:rPr lang="fr-FR" sz="500" dirty="0">
                      <a:hlinkClick r:id="rId5"/>
                    </a:rPr>
                    <a:t>christian.balamou@depistagecanceraura.fr</a:t>
                  </a:r>
                  <a:r>
                    <a:rPr lang="fr-FR" sz="500" dirty="0"/>
                    <a:t>   * French </a:t>
                  </a:r>
                  <a:r>
                    <a:rPr lang="fr-FR" sz="500" dirty="0" err="1"/>
                    <a:t>municipalities</a:t>
                  </a:r>
                  <a:r>
                    <a:rPr lang="fr-FR" sz="500" dirty="0"/>
                    <a:t> classification </a:t>
                  </a:r>
                  <a:r>
                    <a:rPr lang="en-US" sz="500" dirty="0"/>
                    <a:t>was used to describe and analyze medical deserts in primary care (Bonal et al.,2024).</a:t>
                  </a:r>
                </a:p>
                <a:p>
                  <a:pPr algn="ctr"/>
                  <a:r>
                    <a:rPr lang="fr-FR" sz="500" baseline="30000" dirty="0"/>
                    <a:t>1</a:t>
                  </a:r>
                  <a:r>
                    <a:rPr lang="fr-FR" sz="500" dirty="0"/>
                    <a:t>CRCDC AuRA, Site de l’Ain - Bourg-en-Bresse (France). </a:t>
                  </a:r>
                  <a:r>
                    <a:rPr lang="fr-FR" sz="500" baseline="30000" dirty="0"/>
                    <a:t>2</a:t>
                  </a:r>
                  <a:r>
                    <a:rPr lang="fr-FR" sz="500" dirty="0"/>
                    <a:t>Translational Innovation in Medicine and </a:t>
                  </a:r>
                  <a:r>
                    <a:rPr lang="fr-FR" sz="500" dirty="0" err="1"/>
                    <a:t>Complexity</a:t>
                  </a:r>
                  <a:r>
                    <a:rPr lang="fr-FR" sz="500" dirty="0"/>
                    <a:t> / Recherche Translationnelle et Innovation en Médecine et Complexité, UMR 5525 – Laboratoire 1043049, Domaine de la Merci, 38706 La Tronche (France). </a:t>
                  </a:r>
                  <a:r>
                    <a:rPr lang="fr-FR" sz="500" baseline="30000" dirty="0"/>
                    <a:t>3</a:t>
                  </a:r>
                  <a:r>
                    <a:rPr lang="fr-FR" sz="500" dirty="0"/>
                    <a:t>CRCDC AuRA, Site de l’Isère - Meylan (France). </a:t>
                  </a:r>
                </a:p>
                <a:p>
                  <a:pPr algn="ctr"/>
                  <a:r>
                    <a:rPr lang="fr-FR" sz="500" baseline="30000" dirty="0"/>
                    <a:t>4</a:t>
                  </a:r>
                  <a:r>
                    <a:rPr lang="fr-FR" sz="500" dirty="0"/>
                    <a:t>Univ. Grenoble Alpes, CNRS, TIMC, CHU Grenoble Alpes, 38000 Grenoble (France). </a:t>
                  </a:r>
                  <a:r>
                    <a:rPr lang="fr-FR" sz="500" baseline="30000" dirty="0"/>
                    <a:t>5</a:t>
                  </a:r>
                  <a:r>
                    <a:rPr lang="fr-FR" sz="500" dirty="0"/>
                    <a:t>Registre du Cancer de l’Isère, Centre Hospitalier Universitaire de Grenoble, BP 217, Pavillon E, 38043 Grenoble Cedex 9, (France). </a:t>
                  </a:r>
                  <a:endParaRPr lang="en-US" sz="500" dirty="0"/>
                </a:p>
              </p:txBody>
            </p:sp>
          </p:grpSp>
          <p:grpSp>
            <p:nvGrpSpPr>
              <p:cNvPr id="26" name="Groupe 25">
                <a:extLst>
                  <a:ext uri="{FF2B5EF4-FFF2-40B4-BE49-F238E27FC236}">
                    <a16:creationId xmlns:a16="http://schemas.microsoft.com/office/drawing/2014/main" id="{34A9E9D2-3590-597C-2461-C0EF6453DA83}"/>
                  </a:ext>
                </a:extLst>
              </p:cNvPr>
              <p:cNvGrpSpPr/>
              <p:nvPr/>
            </p:nvGrpSpPr>
            <p:grpSpPr>
              <a:xfrm>
                <a:off x="231775" y="5791799"/>
                <a:ext cx="4616450" cy="2447925"/>
                <a:chOff x="231775" y="5791799"/>
                <a:chExt cx="4616450" cy="2447925"/>
              </a:xfrm>
            </p:grpSpPr>
            <p:grpSp>
              <p:nvGrpSpPr>
                <p:cNvPr id="14" name="Groupe 13">
                  <a:extLst>
                    <a:ext uri="{FF2B5EF4-FFF2-40B4-BE49-F238E27FC236}">
                      <a16:creationId xmlns:a16="http://schemas.microsoft.com/office/drawing/2014/main" id="{BCE5606C-E043-901F-6129-445623B4CFE2}"/>
                    </a:ext>
                  </a:extLst>
                </p:cNvPr>
                <p:cNvGrpSpPr/>
                <p:nvPr/>
              </p:nvGrpSpPr>
              <p:grpSpPr>
                <a:xfrm>
                  <a:off x="231775" y="5791799"/>
                  <a:ext cx="4616450" cy="2447925"/>
                  <a:chOff x="0" y="0"/>
                  <a:chExt cx="4616450" cy="2447925"/>
                </a:xfrm>
              </p:grpSpPr>
              <p:grpSp>
                <p:nvGrpSpPr>
                  <p:cNvPr id="15" name="Groupe 14">
                    <a:extLst>
                      <a:ext uri="{FF2B5EF4-FFF2-40B4-BE49-F238E27FC236}">
                        <a16:creationId xmlns:a16="http://schemas.microsoft.com/office/drawing/2014/main" id="{49ED112D-D524-1B5E-0765-773D206E49A9}"/>
                      </a:ext>
                    </a:extLst>
                  </p:cNvPr>
                  <p:cNvGrpSpPr/>
                  <p:nvPr/>
                </p:nvGrpSpPr>
                <p:grpSpPr>
                  <a:xfrm>
                    <a:off x="0" y="0"/>
                    <a:ext cx="4616450" cy="2447925"/>
                    <a:chOff x="-95250" y="0"/>
                    <a:chExt cx="4620349" cy="2447925"/>
                  </a:xfrm>
                </p:grpSpPr>
                <p:sp>
                  <p:nvSpPr>
                    <p:cNvPr id="18" name="Zone de texte 1">
                      <a:extLst>
                        <a:ext uri="{FF2B5EF4-FFF2-40B4-BE49-F238E27FC236}">
                          <a16:creationId xmlns:a16="http://schemas.microsoft.com/office/drawing/2014/main" id="{A0ED963A-9B13-3803-9510-654AF769D94F}"/>
                        </a:ext>
                      </a:extLst>
                    </p:cNvPr>
                    <p:cNvSpPr txBox="1"/>
                    <p:nvPr/>
                  </p:nvSpPr>
                  <p:spPr>
                    <a:xfrm>
                      <a:off x="-95250" y="0"/>
                      <a:ext cx="4620349" cy="23431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GB" sz="800" b="1" kern="100" dirty="0">
                          <a:effectLst/>
                          <a:latin typeface="Calibri" panose="020F0502020204030204" pitchFamily="34" charset="0"/>
                          <a:ea typeface="Aptos" panose="020B0004020202020204" pitchFamily="34" charset="0"/>
                          <a:cs typeface="Times New Roman" panose="02020603050405020304" pitchFamily="18" charset="0"/>
                        </a:rPr>
                        <a:t>Association</a:t>
                      </a:r>
                      <a:r>
                        <a:rPr lang="en-GB" sz="800" b="1" kern="100" spc="-100" dirty="0">
                          <a:effectLst/>
                          <a:latin typeface="Calibri" panose="020F0502020204030204" pitchFamily="34" charset="0"/>
                          <a:ea typeface="Aptos" panose="020B0004020202020204" pitchFamily="34" charset="0"/>
                          <a:cs typeface="Times New Roman" panose="02020603050405020304" pitchFamily="18" charset="0"/>
                        </a:rPr>
                        <a:t> </a:t>
                      </a:r>
                      <a:r>
                        <a:rPr lang="en-GB" sz="800" b="1" kern="100" dirty="0">
                          <a:effectLst/>
                          <a:latin typeface="Calibri" panose="020F0502020204030204" pitchFamily="34" charset="0"/>
                          <a:ea typeface="Aptos" panose="020B0004020202020204" pitchFamily="34" charset="0"/>
                          <a:cs typeface="Times New Roman" panose="02020603050405020304" pitchFamily="18" charset="0"/>
                        </a:rPr>
                        <a:t>between</a:t>
                      </a:r>
                      <a:r>
                        <a:rPr lang="en-GB" sz="800" b="1" kern="100" spc="-100" dirty="0">
                          <a:effectLst/>
                          <a:latin typeface="Calibri" panose="020F0502020204030204" pitchFamily="34" charset="0"/>
                          <a:ea typeface="Aptos" panose="020B0004020202020204" pitchFamily="34" charset="0"/>
                          <a:cs typeface="Times New Roman" panose="02020603050405020304" pitchFamily="18" charset="0"/>
                        </a:rPr>
                        <a:t> </a:t>
                      </a:r>
                      <a:r>
                        <a:rPr lang="en-GB" sz="800" b="1" kern="100" dirty="0">
                          <a:effectLst/>
                          <a:latin typeface="Calibri" panose="020F0502020204030204" pitchFamily="34" charset="0"/>
                          <a:ea typeface="Aptos" panose="020B0004020202020204" pitchFamily="34" charset="0"/>
                          <a:cs typeface="Times New Roman" panose="02020603050405020304" pitchFamily="18" charset="0"/>
                        </a:rPr>
                        <a:t>time</a:t>
                      </a:r>
                      <a:r>
                        <a:rPr lang="en-GB" sz="800" b="1" kern="100" spc="-100" dirty="0">
                          <a:effectLst/>
                          <a:latin typeface="Calibri" panose="020F0502020204030204" pitchFamily="34" charset="0"/>
                          <a:ea typeface="Aptos" panose="020B0004020202020204" pitchFamily="34" charset="0"/>
                          <a:cs typeface="Times New Roman" panose="02020603050405020304" pitchFamily="18" charset="0"/>
                        </a:rPr>
                        <a:t> </a:t>
                      </a:r>
                      <a:r>
                        <a:rPr lang="en-GB" sz="800" b="1" kern="100" dirty="0">
                          <a:effectLst/>
                          <a:latin typeface="Calibri" panose="020F0502020204030204" pitchFamily="34" charset="0"/>
                          <a:ea typeface="Aptos" panose="020B0004020202020204" pitchFamily="34" charset="0"/>
                          <a:cs typeface="Times New Roman" panose="02020603050405020304" pitchFamily="18" charset="0"/>
                        </a:rPr>
                        <a:t>to</a:t>
                      </a:r>
                      <a:r>
                        <a:rPr lang="en-GB" sz="800" b="1" kern="100" spc="-100" dirty="0">
                          <a:effectLst/>
                          <a:latin typeface="Calibri" panose="020F0502020204030204" pitchFamily="34" charset="0"/>
                          <a:ea typeface="Aptos" panose="020B0004020202020204" pitchFamily="34" charset="0"/>
                          <a:cs typeface="Times New Roman" panose="02020603050405020304" pitchFamily="18" charset="0"/>
                        </a:rPr>
                        <a:t> </a:t>
                      </a:r>
                      <a:r>
                        <a:rPr lang="en-GB" sz="800" b="1" kern="100" dirty="0">
                          <a:effectLst/>
                          <a:latin typeface="Calibri" panose="020F0502020204030204" pitchFamily="34" charset="0"/>
                          <a:ea typeface="Aptos" panose="020B0004020202020204" pitchFamily="34" charset="0"/>
                          <a:cs typeface="Times New Roman" panose="02020603050405020304" pitchFamily="18" charset="0"/>
                        </a:rPr>
                        <a:t>diagnosis</a:t>
                      </a:r>
                      <a:r>
                        <a:rPr lang="en-GB" sz="800" b="1" kern="100" spc="-100" dirty="0">
                          <a:effectLst/>
                          <a:latin typeface="Calibri" panose="020F0502020204030204" pitchFamily="34" charset="0"/>
                          <a:ea typeface="Aptos" panose="020B0004020202020204" pitchFamily="34" charset="0"/>
                          <a:cs typeface="Times New Roman" panose="02020603050405020304" pitchFamily="18" charset="0"/>
                        </a:rPr>
                        <a:t> </a:t>
                      </a:r>
                      <a:r>
                        <a:rPr lang="en-GB" sz="800" b="1" kern="100" dirty="0">
                          <a:effectLst/>
                          <a:latin typeface="Calibri" panose="020F0502020204030204" pitchFamily="34" charset="0"/>
                          <a:ea typeface="Aptos" panose="020B0004020202020204" pitchFamily="34" charset="0"/>
                          <a:cs typeface="Times New Roman" panose="02020603050405020304" pitchFamily="18" charset="0"/>
                        </a:rPr>
                        <a:t>(≤90</a:t>
                      </a:r>
                      <a:r>
                        <a:rPr lang="en-GB" sz="800" b="1" kern="100" spc="-100" dirty="0">
                          <a:effectLst/>
                          <a:latin typeface="Calibri" panose="020F0502020204030204" pitchFamily="34" charset="0"/>
                          <a:ea typeface="Aptos" panose="020B0004020202020204" pitchFamily="34" charset="0"/>
                          <a:cs typeface="Times New Roman" panose="02020603050405020304" pitchFamily="18" charset="0"/>
                        </a:rPr>
                        <a:t> </a:t>
                      </a:r>
                      <a:r>
                        <a:rPr lang="en-GB" sz="800" b="1" kern="100" dirty="0">
                          <a:effectLst/>
                          <a:latin typeface="Calibri" panose="020F0502020204030204" pitchFamily="34" charset="0"/>
                          <a:ea typeface="Aptos" panose="020B0004020202020204" pitchFamily="34" charset="0"/>
                          <a:cs typeface="Times New Roman" panose="02020603050405020304" pitchFamily="18" charset="0"/>
                        </a:rPr>
                        <a:t>days</a:t>
                      </a:r>
                      <a:r>
                        <a:rPr lang="en-GB" sz="800" b="1" kern="100" spc="-100" dirty="0">
                          <a:effectLst/>
                          <a:latin typeface="Calibri" panose="020F0502020204030204" pitchFamily="34" charset="0"/>
                          <a:ea typeface="Aptos" panose="020B0004020202020204" pitchFamily="34" charset="0"/>
                          <a:cs typeface="Times New Roman" panose="02020603050405020304" pitchFamily="18" charset="0"/>
                        </a:rPr>
                        <a:t>, </a:t>
                      </a:r>
                      <a:r>
                        <a:rPr lang="en-GB" sz="800" b="1" kern="100" dirty="0">
                          <a:effectLst/>
                          <a:latin typeface="Calibri" panose="020F0502020204030204" pitchFamily="34" charset="0"/>
                          <a:ea typeface="Aptos" panose="020B0004020202020204" pitchFamily="34" charset="0"/>
                          <a:cs typeface="Times New Roman" panose="02020603050405020304" pitchFamily="18" charset="0"/>
                        </a:rPr>
                        <a:t>yes/no) and predictive factors: logistic regression model</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9" name="Image 18" descr="Une image contenant texte, capture d’écran, nombre, Police&#10;&#10;Le contenu généré par l’IA peut être incorrect.">
                      <a:extLst>
                        <a:ext uri="{FF2B5EF4-FFF2-40B4-BE49-F238E27FC236}">
                          <a16:creationId xmlns:a16="http://schemas.microsoft.com/office/drawing/2014/main" id="{5F7821BE-8113-D037-3C7F-1DCAE023FE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38125"/>
                      <a:ext cx="4415790" cy="2209800"/>
                    </a:xfrm>
                    <a:prstGeom prst="rect">
                      <a:avLst/>
                    </a:prstGeom>
                  </p:spPr>
                </p:pic>
              </p:grpSp>
              <p:sp>
                <p:nvSpPr>
                  <p:cNvPr id="17" name="Zone de texte 14">
                    <a:extLst>
                      <a:ext uri="{FF2B5EF4-FFF2-40B4-BE49-F238E27FC236}">
                        <a16:creationId xmlns:a16="http://schemas.microsoft.com/office/drawing/2014/main" id="{11188E1E-1AEF-066D-7FBE-4E695F04D497}"/>
                      </a:ext>
                    </a:extLst>
                  </p:cNvPr>
                  <p:cNvSpPr txBox="1"/>
                  <p:nvPr/>
                </p:nvSpPr>
                <p:spPr>
                  <a:xfrm>
                    <a:off x="85411" y="1637882"/>
                    <a:ext cx="4410155" cy="447675"/>
                  </a:xfrm>
                  <a:prstGeom prst="rect">
                    <a:avLst/>
                  </a:prstGeom>
                  <a:noFill/>
                  <a:ln w="12700">
                    <a:solidFill>
                      <a:srgbClr val="C00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buNone/>
                    </a:pPr>
                    <a:r>
                      <a:rPr lang="fr-FR" sz="1100" kern="10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16" name="Zone de texte 14">
                    <a:extLst>
                      <a:ext uri="{FF2B5EF4-FFF2-40B4-BE49-F238E27FC236}">
                        <a16:creationId xmlns:a16="http://schemas.microsoft.com/office/drawing/2014/main" id="{6AAC9BFE-1C30-C298-F6A4-50E7122FD550}"/>
                      </a:ext>
                    </a:extLst>
                  </p:cNvPr>
                  <p:cNvSpPr txBox="1"/>
                  <p:nvPr/>
                </p:nvSpPr>
                <p:spPr>
                  <a:xfrm>
                    <a:off x="85411" y="216301"/>
                    <a:ext cx="4410155" cy="457200"/>
                  </a:xfrm>
                  <a:prstGeom prst="rect">
                    <a:avLst/>
                  </a:prstGeom>
                  <a:noFill/>
                  <a:ln w="12700">
                    <a:solidFill>
                      <a:srgbClr val="C00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buNone/>
                    </a:pPr>
                    <a:r>
                      <a:rPr lang="fr-FR" sz="1100" kern="100">
                        <a:effectLst/>
                        <a:latin typeface="Aptos" panose="020B0004020202020204" pitchFamily="34" charset="0"/>
                        <a:ea typeface="Aptos" panose="020B0004020202020204" pitchFamily="34" charset="0"/>
                        <a:cs typeface="Times New Roman" panose="02020603050405020304" pitchFamily="18" charset="0"/>
                      </a:rPr>
                      <a:t> </a:t>
                    </a:r>
                  </a:p>
                </p:txBody>
              </p:sp>
            </p:grpSp>
            <p:sp>
              <p:nvSpPr>
                <p:cNvPr id="20" name="Zone de texte 1">
                  <a:extLst>
                    <a:ext uri="{FF2B5EF4-FFF2-40B4-BE49-F238E27FC236}">
                      <a16:creationId xmlns:a16="http://schemas.microsoft.com/office/drawing/2014/main" id="{E4CA1681-3617-2361-377E-F98C7C5984C0}"/>
                    </a:ext>
                  </a:extLst>
                </p:cNvPr>
                <p:cNvSpPr txBox="1"/>
                <p:nvPr/>
              </p:nvSpPr>
              <p:spPr>
                <a:xfrm>
                  <a:off x="326946" y="6026114"/>
                  <a:ext cx="1044654" cy="40822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buNone/>
                  </a:pPr>
                  <a:endParaRPr lang="en-US" sz="100" dirty="0">
                    <a:latin typeface="+mn-lt"/>
                  </a:endParaRPr>
                </a:p>
                <a:p>
                  <a:pPr>
                    <a:lnSpc>
                      <a:spcPct val="107000"/>
                    </a:lnSpc>
                    <a:spcAft>
                      <a:spcPts val="800"/>
                    </a:spcAft>
                    <a:buNone/>
                  </a:pPr>
                  <a:r>
                    <a:rPr lang="en-US" sz="500" b="1" dirty="0">
                      <a:latin typeface="+mn-lt"/>
                    </a:rPr>
                    <a:t>French Deprivation Index </a:t>
                  </a:r>
                  <a:r>
                    <a:rPr lang="en-US" sz="500" b="1" kern="100" dirty="0">
                      <a:effectLst/>
                      <a:latin typeface="+mn-lt"/>
                      <a:ea typeface="Aptos" panose="020B0004020202020204" pitchFamily="34" charset="0"/>
                      <a:cs typeface="Times New Roman" panose="02020603050405020304" pitchFamily="18" charset="0"/>
                    </a:rPr>
                    <a:t>(Quintiles)</a:t>
                  </a:r>
                  <a:endParaRPr lang="fr-FR" sz="500" b="1" kern="100" dirty="0">
                    <a:effectLst/>
                    <a:latin typeface="+mn-lt"/>
                    <a:ea typeface="Aptos" panose="020B0004020202020204" pitchFamily="34" charset="0"/>
                    <a:cs typeface="Times New Roman" panose="02020603050405020304" pitchFamily="18" charset="0"/>
                  </a:endParaRPr>
                </a:p>
              </p:txBody>
            </p:sp>
            <p:sp>
              <p:nvSpPr>
                <p:cNvPr id="21" name="Zone de texte 1">
                  <a:extLst>
                    <a:ext uri="{FF2B5EF4-FFF2-40B4-BE49-F238E27FC236}">
                      <a16:creationId xmlns:a16="http://schemas.microsoft.com/office/drawing/2014/main" id="{717CAB7F-13F7-C383-6CD4-5D2957E59653}"/>
                    </a:ext>
                  </a:extLst>
                </p:cNvPr>
                <p:cNvSpPr txBox="1"/>
                <p:nvPr/>
              </p:nvSpPr>
              <p:spPr>
                <a:xfrm>
                  <a:off x="317185" y="6493840"/>
                  <a:ext cx="1054415" cy="862318"/>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buNone/>
                  </a:pPr>
                  <a:r>
                    <a:rPr lang="en-US" sz="500" b="1" dirty="0">
                      <a:latin typeface="+mn-lt"/>
                    </a:rPr>
                    <a:t>French municipalities classification*</a:t>
                  </a:r>
                </a:p>
                <a:p>
                  <a:pPr>
                    <a:lnSpc>
                      <a:spcPct val="107000"/>
                    </a:lnSpc>
                    <a:spcAft>
                      <a:spcPts val="800"/>
                    </a:spcAft>
                    <a:buNone/>
                  </a:pPr>
                  <a:endParaRPr lang="en-US" sz="5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buNone/>
                  </a:pPr>
                  <a:r>
                    <a:rPr lang="en-US" sz="500" b="1" kern="100" dirty="0">
                      <a:latin typeface="+mn-lt"/>
                      <a:ea typeface="Aptos" panose="020B0004020202020204" pitchFamily="34" charset="0"/>
                      <a:cs typeface="Times New Roman" panose="02020603050405020304" pitchFamily="18" charset="0"/>
                    </a:rPr>
                    <a:t>Age</a:t>
                  </a:r>
                  <a:endParaRPr lang="en-US" sz="500" b="1"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buNone/>
                  </a:pPr>
                  <a:endParaRPr lang="fr-FR" sz="500" kern="100" dirty="0">
                    <a:effectLst/>
                    <a:latin typeface="+mn-lt"/>
                    <a:ea typeface="Aptos" panose="020B0004020202020204" pitchFamily="34" charset="0"/>
                    <a:cs typeface="Times New Roman" panose="02020603050405020304" pitchFamily="18" charset="0"/>
                  </a:endParaRPr>
                </a:p>
              </p:txBody>
            </p:sp>
            <p:sp>
              <p:nvSpPr>
                <p:cNvPr id="22" name="Zone de texte 1">
                  <a:extLst>
                    <a:ext uri="{FF2B5EF4-FFF2-40B4-BE49-F238E27FC236}">
                      <a16:creationId xmlns:a16="http://schemas.microsoft.com/office/drawing/2014/main" id="{934D297C-C936-44BF-7039-D96A2BDA6B75}"/>
                    </a:ext>
                  </a:extLst>
                </p:cNvPr>
                <p:cNvSpPr txBox="1"/>
                <p:nvPr/>
              </p:nvSpPr>
              <p:spPr>
                <a:xfrm>
                  <a:off x="331863" y="7444519"/>
                  <a:ext cx="844475" cy="25368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buNone/>
                  </a:pPr>
                  <a:r>
                    <a:rPr lang="en-US" sz="500" b="1" dirty="0">
                      <a:latin typeface="+mn-lt"/>
                    </a:rPr>
                    <a:t>Types of positive smears</a:t>
                  </a:r>
                  <a:endParaRPr lang="fr-FR" sz="500" b="1" kern="100" dirty="0">
                    <a:effectLst/>
                    <a:latin typeface="+mn-lt"/>
                    <a:ea typeface="Aptos" panose="020B0004020202020204" pitchFamily="34" charset="0"/>
                    <a:cs typeface="Times New Roman" panose="02020603050405020304" pitchFamily="18" charset="0"/>
                  </a:endParaRPr>
                </a:p>
              </p:txBody>
            </p:sp>
            <p:sp>
              <p:nvSpPr>
                <p:cNvPr id="25" name="Zone de texte 1">
                  <a:extLst>
                    <a:ext uri="{FF2B5EF4-FFF2-40B4-BE49-F238E27FC236}">
                      <a16:creationId xmlns:a16="http://schemas.microsoft.com/office/drawing/2014/main" id="{4260113B-821A-F98B-928C-007841BF6294}"/>
                    </a:ext>
                  </a:extLst>
                </p:cNvPr>
                <p:cNvSpPr txBox="1"/>
                <p:nvPr/>
              </p:nvSpPr>
              <p:spPr>
                <a:xfrm>
                  <a:off x="322065" y="7908999"/>
                  <a:ext cx="982860" cy="188676"/>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buNone/>
                  </a:pPr>
                  <a:r>
                    <a:rPr lang="en-US" sz="500" b="1" dirty="0">
                      <a:latin typeface="+mn-lt"/>
                    </a:rPr>
                    <a:t>Previous screening</a:t>
                  </a:r>
                  <a:endParaRPr lang="fr-FR" sz="500" b="1" kern="100" dirty="0">
                    <a:effectLst/>
                    <a:latin typeface="+mn-lt"/>
                    <a:ea typeface="Aptos" panose="020B0004020202020204" pitchFamily="34" charset="0"/>
                    <a:cs typeface="Times New Roman" panose="02020603050405020304" pitchFamily="18" charset="0"/>
                  </a:endParaRPr>
                </a:p>
              </p:txBody>
            </p:sp>
          </p:grpSp>
        </p:grp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839</Words>
  <Application>Microsoft Office PowerPoint</Application>
  <PresentationFormat>Affichage à l'écran (16:9)</PresentationFormat>
  <Paragraphs>85</Paragraphs>
  <Slides>1</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Aptos</vt:lpstr>
      <vt:lpstr>Arial</vt:lpstr>
      <vt:lpstr>Calibri</vt:lpstr>
      <vt:lpstr>Simple Light</vt:lpstr>
      <vt:lpstr> High-Grade Cervical Intraepithelial Lesions: Prevalence and impact of municipality-level social inequalities on the time to obtain a diagnosis and follow-up in the French Cervical Cancer Screening Program.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Edward Mayeaux</dc:creator>
  <cp:lastModifiedBy>Christian Balamou</cp:lastModifiedBy>
  <cp:revision>22</cp:revision>
  <cp:lastPrinted>2026-04-20T14:27:46Z</cp:lastPrinted>
  <dcterms:modified xsi:type="dcterms:W3CDTF">2026-04-28T14:35:16Z</dcterms:modified>
</cp:coreProperties>
</file>